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4"/>
  </p:notesMasterIdLst>
  <p:handoutMasterIdLst>
    <p:handoutMasterId r:id="rId17"/>
  </p:handoutMasterIdLst>
  <p:sldIdLst>
    <p:sldId id="256" r:id="rId3"/>
    <p:sldId id="325" r:id="rId5"/>
    <p:sldId id="259" r:id="rId6"/>
    <p:sldId id="292" r:id="rId7"/>
    <p:sldId id="293" r:id="rId8"/>
    <p:sldId id="304" r:id="rId9"/>
    <p:sldId id="306" r:id="rId10"/>
    <p:sldId id="323" r:id="rId11"/>
    <p:sldId id="307" r:id="rId12"/>
    <p:sldId id="324" r:id="rId13"/>
    <p:sldId id="313" r:id="rId14"/>
    <p:sldId id="315" r:id="rId15"/>
    <p:sldId id="270" r:id="rId16"/>
  </p:sldIdLst>
  <p:sldSz cx="12192000" cy="6858000"/>
  <p:notesSz cx="6858000" cy="9144000"/>
  <p:embeddedFontLst>
    <p:embeddedFont>
      <p:font typeface="黑体" panose="02010609060101010101" pitchFamily="49" charset="-122"/>
      <p:regular r:id="rId21"/>
    </p:embeddedFont>
    <p:embeddedFont>
      <p:font typeface="汉仪雪君体简" panose="02010600000101010101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微软雅黑" panose="020B0503020204020204" pitchFamily="34" charset="-122"/>
      <p:regular r:id="rId27"/>
    </p:embeddedFont>
    <p:embeddedFont>
      <p:font typeface="楷体" panose="02010609060101010101" charset="-122"/>
      <p:regular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>
                <a:sym typeface="+mn-ea"/>
              </a:rPr>
              <a:t>是一家依托国内著名高校，集科研、生产、销售、能源合同管理为一体的高新企业。主营业务包括：节能减排产品的研发；企业能源的合同管理；节能方案的设计、诊断及运营。</a:t>
            </a:r>
            <a:endParaRPr>
              <a:sym typeface="+mn-ea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8.xml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11.png"/><Relationship Id="rId7" Type="http://schemas.openxmlformats.org/officeDocument/2006/relationships/tags" Target="../tags/tag21.xml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2.png"/><Relationship Id="rId3" Type="http://schemas.openxmlformats.org/officeDocument/2006/relationships/tags" Target="../tags/tag20.xml"/><Relationship Id="rId2" Type="http://schemas.openxmlformats.org/officeDocument/2006/relationships/image" Target="../media/image1.pn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5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8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.xml"/><Relationship Id="rId4" Type="http://schemas.openxmlformats.org/officeDocument/2006/relationships/image" Target="../media/image4.jpeg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.xml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tags" Target="../tags/tag12.xml"/><Relationship Id="rId4" Type="http://schemas.microsoft.com/office/2007/relationships/media" Target="file:///C:\Users\huangjiu\Desktop\&#27700;&#28404;&#24037;&#19994;&#20849;&#20139;\&#24503;&#23572;&#29595;&#36710;&#38388;&#19968;.mp4" TargetMode="External"/><Relationship Id="rId3" Type="http://schemas.openxmlformats.org/officeDocument/2006/relationships/video" Target="file:///C:\Users\huangjiu\Desktop\&#27700;&#28404;&#24037;&#19994;&#20849;&#20139;\&#24503;&#23572;&#29595;&#36710;&#38388;&#19968;.mp4" TargetMode="Externa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tags" Target="../tags/tag14.xml"/><Relationship Id="rId4" Type="http://schemas.microsoft.com/office/2007/relationships/media" Target="file:///C:\Users\huangjiu\Desktop\&#27700;&#28404;&#24037;&#19994;&#20849;&#20139;\&#23454;&#35013;&#36710;&#38388;&#19977;&#65288;&#24247;&#20339;&#65289;.mp4" TargetMode="External"/><Relationship Id="rId3" Type="http://schemas.openxmlformats.org/officeDocument/2006/relationships/video" Target="file:///C:\Users\huangjiu\Desktop\&#27700;&#28404;&#24037;&#19994;&#20849;&#20139;\&#23454;&#35013;&#36710;&#38388;&#19977;&#65288;&#24247;&#20339;&#65289;.mp4" TargetMode="Externa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9EE256"/>
            </a:gs>
            <a:gs pos="43000">
              <a:srgbClr val="E7F8D5">
                <a:alpha val="100000"/>
              </a:srgbClr>
            </a:gs>
            <a:gs pos="25000">
              <a:srgbClr val="CFF1AB">
                <a:alpha val="100000"/>
              </a:srgbClr>
            </a:gs>
            <a:gs pos="100000">
              <a:srgbClr val="52762D">
                <a:lumMod val="0"/>
                <a:lumOff val="100000"/>
                <a:alpha val="90000"/>
              </a:srgb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7B8669">
                  <a:alpha val="100000"/>
                </a:srgbClr>
              </a:clrFrom>
              <a:clrTo>
                <a:srgbClr val="7B866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25" y="462915"/>
            <a:ext cx="3843655" cy="18605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619250" y="2459989"/>
            <a:ext cx="9144000" cy="1655763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水滴节能工业共享</a:t>
            </a:r>
            <a:endParaRPr lang="zh-CN" altLang="en-US" sz="5600" dirty="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355"/>
            <a:ext cx="9410700" cy="2041525"/>
          </a:xfrm>
        </p:spPr>
        <p:txBody>
          <a:bodyPr>
            <a:normAutofit fontScale="40000"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                                                                            </a:t>
            </a:r>
            <a:r>
              <a:rPr lang="zh-CN" sz="9000" dirty="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  <a:sym typeface="+mn-ea"/>
              </a:rPr>
              <a:t>节约就是创造</a:t>
            </a:r>
            <a:endParaRPr lang="zh-CN" sz="9000" dirty="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  <a:cs typeface="汉仪雪君体简" panose="02010600000101010101" charset="-122"/>
              <a:sym typeface="+mn-ea"/>
            </a:endParaRPr>
          </a:p>
          <a:p>
            <a:r>
              <a:rPr lang="zh-CN" sz="9000" dirty="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  <a:sym typeface="+mn-ea"/>
              </a:rPr>
              <a:t>                         </a:t>
            </a:r>
            <a:r>
              <a:rPr lang="zh-CN" sz="9000" dirty="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共享实现环保</a:t>
            </a:r>
            <a:endParaRPr lang="zh-CN" sz="9000" dirty="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  <a:cs typeface="汉仪雪君体简" panose="0201060000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9EE256"/>
            </a:gs>
            <a:gs pos="43000">
              <a:srgbClr val="E7F8D5">
                <a:alpha val="100000"/>
              </a:srgbClr>
            </a:gs>
            <a:gs pos="25000">
              <a:srgbClr val="CFF1AB">
                <a:alpha val="100000"/>
              </a:srgbClr>
            </a:gs>
            <a:gs pos="100000">
              <a:srgbClr val="52762D">
                <a:lumMod val="0"/>
                <a:lumOff val="100000"/>
                <a:alpha val="90000"/>
              </a:srgb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7B8669">
                  <a:alpha val="100000"/>
                </a:srgbClr>
              </a:clrFrom>
              <a:clrTo>
                <a:srgbClr val="7B866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25" y="462915"/>
            <a:ext cx="3843655" cy="186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075" y="504190"/>
            <a:ext cx="1358265" cy="107950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7" name="标题 6"/>
          <p:cNvSpPr/>
          <p:nvPr>
            <p:ph type="ctrTitle"/>
          </p:nvPr>
        </p:nvSpPr>
        <p:spPr>
          <a:xfrm>
            <a:off x="6612890" y="741680"/>
            <a:ext cx="3973195" cy="716915"/>
          </a:xfrm>
        </p:spPr>
        <p:txBody>
          <a:bodyPr>
            <a:normAutofit fontScale="90000"/>
          </a:bodyPr>
          <a:p>
            <a:pPr algn="l"/>
            <a:r>
              <a:rPr lang="zh-CN" altLang="en-US" sz="56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行动三步曲</a:t>
            </a:r>
            <a:endParaRPr lang="zh-CN" altLang="en-US" sz="56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pic>
        <p:nvPicPr>
          <p:cNvPr id="4" name="图片 3" descr="水滴测试报告（编辑版）"/>
          <p:cNvPicPr>
            <a:picLocks noChangeAspect="1"/>
          </p:cNvPicPr>
          <p:nvPr/>
        </p:nvPicPr>
        <p:blipFill>
          <a:blip r:embed="rId3"/>
          <a:srcRect l="7260" r="4239"/>
          <a:stretch>
            <a:fillRect/>
          </a:stretch>
        </p:blipFill>
        <p:spPr>
          <a:xfrm>
            <a:off x="911860" y="2322830"/>
            <a:ext cx="10638790" cy="41052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98690" y="1583690"/>
            <a:ext cx="3944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2</a:t>
            </a: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、</a:t>
            </a: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核算投资回报率</a:t>
            </a:r>
            <a:endParaRPr lang="zh-CN" altLang="en-US" sz="3200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9EE256"/>
            </a:gs>
            <a:gs pos="43000">
              <a:srgbClr val="E7F8D5">
                <a:alpha val="100000"/>
              </a:srgbClr>
            </a:gs>
            <a:gs pos="25000">
              <a:srgbClr val="CFF1AB">
                <a:alpha val="100000"/>
              </a:srgbClr>
            </a:gs>
            <a:gs pos="100000">
              <a:srgbClr val="52762D">
                <a:lumMod val="0"/>
                <a:lumOff val="100000"/>
                <a:alpha val="90000"/>
              </a:srgb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7B8669">
                  <a:alpha val="100000"/>
                </a:srgbClr>
              </a:clrFrom>
              <a:clrTo>
                <a:srgbClr val="7B866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25" y="462915"/>
            <a:ext cx="3843655" cy="186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45075" y="504190"/>
            <a:ext cx="1358265" cy="107950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7" name="标题 6"/>
          <p:cNvSpPr/>
          <p:nvPr>
            <p:ph type="ctrTitle"/>
          </p:nvPr>
        </p:nvSpPr>
        <p:spPr>
          <a:xfrm>
            <a:off x="6612890" y="741680"/>
            <a:ext cx="3973195" cy="716915"/>
          </a:xfrm>
        </p:spPr>
        <p:txBody>
          <a:bodyPr>
            <a:normAutofit fontScale="90000"/>
          </a:bodyPr>
          <a:p>
            <a:pPr algn="l"/>
            <a:r>
              <a:rPr lang="zh-CN" altLang="en-US" sz="56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行动三步曲</a:t>
            </a:r>
            <a:endParaRPr lang="zh-CN" altLang="en-US" sz="56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08905" y="1762760"/>
            <a:ext cx="5377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二 安装        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91860" y="2323465"/>
            <a:ext cx="53625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区域代理安排专业的技术支持，上门安装，培训。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pic>
        <p:nvPicPr>
          <p:cNvPr id="4" name="小熊电器车间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05510" y="2594610"/>
            <a:ext cx="2331085" cy="3703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17215" y="2689225"/>
            <a:ext cx="736600" cy="35845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r"/>
            <a:r>
              <a:rPr lang="zh-CN" altLang="en-US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小熊电器股份有限公司注塑车间</a:t>
            </a:r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208905" y="3674745"/>
            <a:ext cx="5745480" cy="2830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三 节能补贴申请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  <a:sym typeface="+mn-ea"/>
            </a:endParaRPr>
          </a:p>
          <a:p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   根据当地政府的政策申请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  <a:sym typeface="+mn-ea"/>
            </a:endParaRPr>
          </a:p>
          <a:p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   我们也在积极的沟通，是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  <a:sym typeface="+mn-ea"/>
            </a:endParaRPr>
          </a:p>
          <a:p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   否能创新出一种领先的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  <a:sym typeface="+mn-ea"/>
            </a:endParaRPr>
          </a:p>
          <a:p>
            <a:pPr algn="r"/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   </a:t>
            </a:r>
            <a:r>
              <a:rPr lang="en-US" altLang="zh-CN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“</a:t>
            </a: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柳州模式</a:t>
            </a:r>
            <a:r>
              <a:rPr lang="en-US" altLang="zh-CN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”</a:t>
            </a: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。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r>
              <a:rPr lang="zh-CN" altLang="en-US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        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9EE256"/>
            </a:gs>
            <a:gs pos="43000">
              <a:srgbClr val="E7F8D5">
                <a:alpha val="100000"/>
              </a:srgbClr>
            </a:gs>
            <a:gs pos="25000">
              <a:srgbClr val="CFF1AB">
                <a:alpha val="100000"/>
              </a:srgbClr>
            </a:gs>
            <a:gs pos="100000">
              <a:srgbClr val="52762D">
                <a:lumMod val="0"/>
                <a:lumOff val="100000"/>
                <a:alpha val="90000"/>
              </a:srgb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7B8669">
                  <a:alpha val="100000"/>
                </a:srgbClr>
              </a:clrFrom>
              <a:clrTo>
                <a:srgbClr val="7B866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25" y="462915"/>
            <a:ext cx="3843655" cy="186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075" y="504190"/>
            <a:ext cx="1358265" cy="107950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7" name="标题 6"/>
          <p:cNvSpPr/>
          <p:nvPr>
            <p:ph type="ctrTitle"/>
          </p:nvPr>
        </p:nvSpPr>
        <p:spPr>
          <a:xfrm>
            <a:off x="6612890" y="741680"/>
            <a:ext cx="3973195" cy="716915"/>
          </a:xfrm>
        </p:spPr>
        <p:txBody>
          <a:bodyPr>
            <a:normAutofit fontScale="90000"/>
          </a:bodyPr>
          <a:p>
            <a:pPr algn="l"/>
            <a:r>
              <a:rPr lang="zh-CN" altLang="en-US" sz="56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模式</a:t>
            </a:r>
            <a:endParaRPr lang="zh-CN" altLang="en-US" sz="56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544195" y="2907030"/>
          <a:ext cx="11494098" cy="2416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098"/>
                <a:gridCol w="1800000"/>
                <a:gridCol w="1800000"/>
                <a:gridCol w="1800000"/>
                <a:gridCol w="1800000"/>
                <a:gridCol w="1800000"/>
                <a:gridCol w="1800000"/>
              </a:tblGrid>
              <a:tr h="60706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模式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最终设备所有权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一次性资金投入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节电收益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投资回报率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是否能申请补贴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7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1</a:t>
                      </a:r>
                      <a:endParaRPr lang="en-US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  <a:p>
                      <a:pPr indent="0" algn="ctr">
                        <a:buNone/>
                      </a:pPr>
                      <a:endParaRPr lang="en-US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一次性买断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客户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大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客户独享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  <a:cs typeface="汉仪雪君体简" panose="02010600000101010101" charset="-122"/>
                        </a:rPr>
                        <a:t>12-18个月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  <a:cs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  <a:cs typeface="汉仪雪君体简" panose="02010600000101010101" charset="-122"/>
                        </a:rPr>
                        <a:t>是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  <a:cs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6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2</a:t>
                      </a:r>
                      <a:endParaRPr lang="en-US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  <a:cs typeface="汉仪雪君体简" panose="02010600000101010101" charset="-122"/>
                        </a:rPr>
                        <a:t>首付+分期付款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  <a:cs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客户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一般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客户独享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  <a:cs typeface="汉仪雪君体简" panose="02010600000101010101" charset="-122"/>
                        </a:rPr>
                        <a:t>12-18个月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  <a:cs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  <a:cs typeface="汉仪雪君体简" panose="02010600000101010101" charset="-122"/>
                        </a:rPr>
                        <a:t>是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  <a:cs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7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3</a:t>
                      </a:r>
                      <a:endParaRPr lang="en-US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  <a:cs typeface="汉仪雪君体简" panose="02010600000101010101" charset="-122"/>
                        </a:rPr>
                        <a:t>押金+使用费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  <a:cs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代理商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小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</a:rPr>
                        <a:t>与代理商共享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  <a:cs typeface="汉仪雪君体简" panose="02010600000101010101" charset="-122"/>
                        </a:rPr>
                        <a:t>0投资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  <a:cs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solidFill>
                            <a:schemeClr val="accent2"/>
                          </a:solidFill>
                          <a:latin typeface="汉仪雪君体简" panose="02010600000101010101" charset="-122"/>
                          <a:ea typeface="汉仪雪君体简" panose="02010600000101010101" charset="-122"/>
                          <a:cs typeface="汉仪雪君体简" panose="02010600000101010101" charset="-122"/>
                        </a:rPr>
                        <a:t>否</a:t>
                      </a:r>
                      <a:endParaRPr lang="zh-CN" altLang="en-US" sz="1800" b="0">
                        <a:solidFill>
                          <a:schemeClr val="accent2"/>
                        </a:solidFill>
                        <a:latin typeface="汉仪雪君体简" panose="02010600000101010101" charset="-122"/>
                        <a:ea typeface="汉仪雪君体简" panose="02010600000101010101" charset="-122"/>
                        <a:cs typeface="汉仪雪君体简" panose="0201060000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6254750" y="1583690"/>
            <a:ext cx="47929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工业共享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9EE256"/>
            </a:gs>
            <a:gs pos="43000">
              <a:srgbClr val="E7F8D5">
                <a:alpha val="100000"/>
              </a:srgbClr>
            </a:gs>
            <a:gs pos="25000">
              <a:srgbClr val="CFF1AB">
                <a:alpha val="100000"/>
              </a:srgbClr>
            </a:gs>
            <a:gs pos="100000">
              <a:srgbClr val="52762D">
                <a:lumMod val="0"/>
                <a:lumOff val="100000"/>
                <a:alpha val="90000"/>
              </a:srgb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7B8669">
                  <a:alpha val="100000"/>
                </a:srgbClr>
              </a:clrFrom>
              <a:clrTo>
                <a:srgbClr val="7B866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25" y="462915"/>
            <a:ext cx="3843655" cy="1860550"/>
          </a:xfrm>
          <a:prstGeom prst="rect">
            <a:avLst/>
          </a:prstGeom>
        </p:spPr>
      </p:pic>
      <p:sp>
        <p:nvSpPr>
          <p:cNvPr id="7" name="标题 6"/>
          <p:cNvSpPr/>
          <p:nvPr>
            <p:ph type="ctrTitle"/>
          </p:nvPr>
        </p:nvSpPr>
        <p:spPr>
          <a:xfrm>
            <a:off x="1283970" y="2533014"/>
            <a:ext cx="9144000" cy="1655763"/>
          </a:xfrm>
        </p:spPr>
        <p:txBody>
          <a:bodyPr>
            <a:normAutofit/>
          </a:bodyPr>
          <a:p>
            <a:r>
              <a:rPr lang="zh-CN" altLang="en-US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再次谢谢您的聆听</a:t>
            </a:r>
            <a:endParaRPr lang="zh-CN" altLang="en-US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9EE256"/>
            </a:gs>
            <a:gs pos="43000">
              <a:srgbClr val="E7F8D5">
                <a:alpha val="100000"/>
              </a:srgbClr>
            </a:gs>
            <a:gs pos="25000">
              <a:srgbClr val="CFF1AB">
                <a:alpha val="100000"/>
              </a:srgbClr>
            </a:gs>
            <a:gs pos="100000">
              <a:srgbClr val="52762D">
                <a:lumMod val="0"/>
                <a:lumOff val="100000"/>
                <a:alpha val="90000"/>
              </a:srgb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7B8669">
                  <a:alpha val="100000"/>
                </a:srgbClr>
              </a:clrFrom>
              <a:clrTo>
                <a:srgbClr val="7B866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25" y="462915"/>
            <a:ext cx="3843655" cy="1860550"/>
          </a:xfrm>
          <a:prstGeom prst="rect">
            <a:avLst/>
          </a:prstGeom>
        </p:spPr>
      </p:pic>
      <p:sp>
        <p:nvSpPr>
          <p:cNvPr id="7" name="标题 6"/>
          <p:cNvSpPr/>
          <p:nvPr>
            <p:ph type="ctrTitle"/>
          </p:nvPr>
        </p:nvSpPr>
        <p:spPr>
          <a:xfrm>
            <a:off x="1283970" y="2533014"/>
            <a:ext cx="9144000" cy="1655763"/>
          </a:xfrm>
        </p:spPr>
        <p:txBody>
          <a:bodyPr>
            <a:normAutofit/>
          </a:bodyPr>
          <a:p>
            <a:r>
              <a:rPr lang="zh-CN" altLang="en-US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谢谢您的宝贵时间</a:t>
            </a:r>
            <a:endParaRPr lang="zh-CN" altLang="en-US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9EE256"/>
            </a:gs>
            <a:gs pos="43000">
              <a:srgbClr val="E7F8D5">
                <a:alpha val="100000"/>
              </a:srgbClr>
            </a:gs>
            <a:gs pos="25000">
              <a:srgbClr val="CFF1AB">
                <a:alpha val="100000"/>
              </a:srgbClr>
            </a:gs>
            <a:gs pos="100000">
              <a:srgbClr val="52762D">
                <a:lumMod val="0"/>
                <a:lumOff val="100000"/>
                <a:alpha val="90000"/>
              </a:srgb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7B8669">
                  <a:alpha val="100000"/>
                </a:srgbClr>
              </a:clrFrom>
              <a:clrTo>
                <a:srgbClr val="7B866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25" y="462915"/>
            <a:ext cx="3843655" cy="18605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5043805"/>
            <a:ext cx="1358265" cy="107950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915" y="2692400"/>
            <a:ext cx="1358265" cy="107950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820" y="853440"/>
            <a:ext cx="1358265" cy="107950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7" name="标题 6"/>
          <p:cNvSpPr/>
          <p:nvPr>
            <p:ph type="ctrTitle"/>
          </p:nvPr>
        </p:nvSpPr>
        <p:spPr>
          <a:xfrm>
            <a:off x="253365" y="2428240"/>
            <a:ext cx="2893695" cy="746760"/>
          </a:xfrm>
        </p:spPr>
        <p:txBody>
          <a:bodyPr>
            <a:normAutofit fontScale="90000"/>
          </a:bodyPr>
          <a:p>
            <a:pPr algn="r"/>
            <a:r>
              <a:rPr lang="zh-CN" altLang="en-US" sz="5335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企业简介</a:t>
            </a:r>
            <a:endParaRPr lang="zh-CN" altLang="en-US" sz="5335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33930" y="4984115"/>
            <a:ext cx="89458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代理人：黄赳</a:t>
            </a:r>
            <a:r>
              <a:rPr lang="zh-CN" altLang="en-US" sz="2400"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 </a:t>
            </a:r>
            <a:r>
              <a:rPr lang="en-US" altLang="zh-CN" sz="2400">
                <a:latin typeface="汉仪雪君体简" panose="02010600000101010101" charset="-122"/>
                <a:ea typeface="汉仪雪君体简" panose="02010600000101010101" charset="-122"/>
              </a:rPr>
              <a:t>中国物流与采购联合会</a:t>
            </a:r>
            <a:r>
              <a:rPr lang="zh-CN" altLang="en-US" sz="2400"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注册采购师、华南理工大学机械工程二系模具专业毕业。</a:t>
            </a:r>
            <a:r>
              <a:rPr lang="en-US" altLang="zh-CN" sz="2400"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20</a:t>
            </a:r>
            <a:r>
              <a:rPr lang="zh-CN" altLang="en-US" sz="2400"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rPr>
              <a:t>多年注塑模具行业设计、制造、管理及原料供应经验，熟知整个供应链条的喜与悲。</a:t>
            </a:r>
            <a:endParaRPr lang="zh-CN" altLang="en-US" sz="2400">
              <a:latin typeface="汉仪雪君体简" panose="02010600000101010101" charset="-122"/>
              <a:ea typeface="汉仪雪君体简" panose="02010600000101010101" charset="-122"/>
              <a:cs typeface="汉仪雪君体简" panose="0201060000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07000" y="3002280"/>
            <a:ext cx="61925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水滴一方智能科技有限公司</a:t>
            </a:r>
            <a:endParaRPr lang="zh-CN" altLang="en-US" sz="2400">
              <a:latin typeface="汉仪雪君体简" panose="02010600000101010101" charset="-122"/>
              <a:ea typeface="汉仪雪君体简" panose="02010600000101010101" charset="-122"/>
            </a:endParaRPr>
          </a:p>
          <a:p>
            <a:r>
              <a:rPr lang="zh-CN" altLang="en-US" sz="2400">
                <a:latin typeface="汉仪雪君体简" panose="02010600000101010101" charset="-122"/>
                <a:ea typeface="汉仪雪君体简" panose="02010600000101010101" charset="-122"/>
              </a:rPr>
              <a:t>                         柳州市区域代理          </a:t>
            </a:r>
            <a:endParaRPr lang="zh-CN" altLang="en-US" sz="2400">
              <a:latin typeface="汉仪雪君体简" panose="02010600000101010101" charset="-122"/>
              <a:ea typeface="汉仪雪君体简" panose="02010600000101010101" charset="-122"/>
            </a:endParaRPr>
          </a:p>
          <a:p>
            <a:r>
              <a:rPr lang="zh-CN" altLang="en-US" sz="2400">
                <a:latin typeface="汉仪雪君体简" panose="02010600000101010101" charset="-122"/>
                <a:ea typeface="汉仪雪君体简" panose="02010600000101010101" charset="-122"/>
              </a:rPr>
              <a:t>                         广州市区域代理</a:t>
            </a:r>
            <a:endParaRPr lang="zh-CN" altLang="en-US" sz="2400"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85355" y="853440"/>
            <a:ext cx="43383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深圳市水滴节能科技有限公司</a:t>
            </a:r>
            <a:r>
              <a:rPr lang="zh-CN" altLang="en-US" sz="2400">
                <a:latin typeface="汉仪雪君体简" panose="02010600000101010101" charset="-122"/>
                <a:ea typeface="汉仪雪君体简" panose="02010600000101010101" charset="-122"/>
              </a:rPr>
              <a:t>  </a:t>
            </a:r>
            <a:endParaRPr lang="zh-CN" altLang="en-US" sz="2400">
              <a:latin typeface="汉仪雪君体简" panose="02010600000101010101" charset="-122"/>
              <a:ea typeface="汉仪雪君体简" panose="02010600000101010101" charset="-122"/>
            </a:endParaRPr>
          </a:p>
          <a:p>
            <a:r>
              <a:rPr lang="zh-CN" altLang="en-US" sz="2400">
                <a:latin typeface="汉仪雪君体简" panose="02010600000101010101" charset="-122"/>
                <a:ea typeface="汉仪雪君体简" panose="02010600000101010101" charset="-122"/>
              </a:rPr>
              <a:t>   产品研发部门，专利拥有方。</a:t>
            </a:r>
            <a:endParaRPr lang="zh-CN" altLang="en-US" sz="2400"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9EE256"/>
            </a:gs>
            <a:gs pos="43000">
              <a:srgbClr val="E7F8D5">
                <a:alpha val="100000"/>
              </a:srgbClr>
            </a:gs>
            <a:gs pos="25000">
              <a:srgbClr val="CFF1AB">
                <a:alpha val="100000"/>
              </a:srgbClr>
            </a:gs>
            <a:gs pos="100000">
              <a:srgbClr val="52762D">
                <a:lumMod val="0"/>
                <a:lumOff val="100000"/>
                <a:alpha val="90000"/>
              </a:srgb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7B8669">
                  <a:alpha val="100000"/>
                </a:srgbClr>
              </a:clrFrom>
              <a:clrTo>
                <a:srgbClr val="7B866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25" y="462915"/>
            <a:ext cx="3843655" cy="1860550"/>
          </a:xfrm>
          <a:prstGeom prst="rect">
            <a:avLst/>
          </a:prstGeom>
        </p:spPr>
      </p:pic>
      <p:pic>
        <p:nvPicPr>
          <p:cNvPr id="1073742850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" y="3415665"/>
            <a:ext cx="3411220" cy="31445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075" y="504190"/>
            <a:ext cx="1358265" cy="107950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7" name="标题 6"/>
          <p:cNvSpPr/>
          <p:nvPr>
            <p:ph type="ctrTitle"/>
          </p:nvPr>
        </p:nvSpPr>
        <p:spPr>
          <a:xfrm>
            <a:off x="536575" y="2436495"/>
            <a:ext cx="3104515" cy="716915"/>
          </a:xfrm>
        </p:spPr>
        <p:txBody>
          <a:bodyPr>
            <a:normAutofit fontScale="90000"/>
          </a:bodyPr>
          <a:p>
            <a:pPr algn="l"/>
            <a:r>
              <a:rPr lang="zh-CN" altLang="en-US" sz="56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产品介绍</a:t>
            </a:r>
            <a:endParaRPr lang="zh-CN" altLang="en-US" sz="56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pic>
        <p:nvPicPr>
          <p:cNvPr id="5" name="图片 4" descr="德尔玛车间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485" y="3153410"/>
            <a:ext cx="6019800" cy="31438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555105" y="677545"/>
            <a:ext cx="537718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水滴节能伺服器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r>
              <a:rPr lang="zh-CN" altLang="en-US" sz="24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   </a:t>
            </a:r>
            <a:r>
              <a:rPr lang="zh-CN" altLang="en-US" sz="24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通过一套由程序控制的系统，</a:t>
            </a:r>
            <a:r>
              <a:rPr lang="zh-CN" altLang="en-US" sz="24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对注塑机烘料桶能耗进行</a:t>
            </a:r>
            <a:r>
              <a:rPr lang="zh-CN" altLang="en-US" sz="24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智能</a:t>
            </a:r>
            <a:r>
              <a:rPr lang="zh-CN" altLang="en-US" sz="24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控制，实现材料成型温度、风机风量、加热功率三者的完美匹配，在保证产品品质的同时，大幅降低烘料桶的电能消耗。</a:t>
            </a:r>
            <a:endParaRPr lang="zh-CN" altLang="en-US" sz="24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63690" y="6374130"/>
            <a:ext cx="5268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佛山市德尔玛电器有限公司注塑车间</a:t>
            </a:r>
            <a:endParaRPr lang="zh-CN" altLang="en-US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83330" y="4133850"/>
            <a:ext cx="459740" cy="2426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r"/>
            <a:r>
              <a:rPr lang="zh-CN" altLang="en-US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小功率水滴节能伺服器</a:t>
            </a:r>
            <a:endParaRPr lang="zh-CN" altLang="en-US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9EE256"/>
            </a:gs>
            <a:gs pos="43000">
              <a:srgbClr val="E7F8D5">
                <a:alpha val="100000"/>
              </a:srgbClr>
            </a:gs>
            <a:gs pos="25000">
              <a:srgbClr val="CFF1AB">
                <a:alpha val="100000"/>
              </a:srgbClr>
            </a:gs>
            <a:gs pos="100000">
              <a:srgbClr val="52762D">
                <a:lumMod val="0"/>
                <a:lumOff val="100000"/>
                <a:alpha val="90000"/>
              </a:srgb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7B8669">
                  <a:alpha val="100000"/>
                </a:srgbClr>
              </a:clrFrom>
              <a:clrTo>
                <a:srgbClr val="7B866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25" y="462915"/>
            <a:ext cx="3843655" cy="186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075" y="504190"/>
            <a:ext cx="1358265" cy="107950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7" name="标题 6"/>
          <p:cNvSpPr/>
          <p:nvPr>
            <p:ph type="ctrTitle"/>
          </p:nvPr>
        </p:nvSpPr>
        <p:spPr>
          <a:xfrm>
            <a:off x="6555105" y="677545"/>
            <a:ext cx="3027680" cy="1205865"/>
          </a:xfrm>
        </p:spPr>
        <p:txBody>
          <a:bodyPr>
            <a:normAutofit fontScale="90000"/>
          </a:bodyPr>
          <a:p>
            <a:pPr algn="l"/>
            <a:r>
              <a:rPr lang="zh-CN" altLang="en-US" sz="3555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产品特点一</a:t>
            </a:r>
            <a:b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</a:b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            </a:t>
            </a:r>
            <a:r>
              <a:rPr lang="zh-CN" altLang="en-US" sz="5335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省</a:t>
            </a:r>
            <a:endParaRPr lang="zh-CN" altLang="en-US" sz="5335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5995" y="2847340"/>
            <a:ext cx="2189480" cy="3502660"/>
          </a:xfrm>
          <a:prstGeom prst="rect">
            <a:avLst/>
          </a:prstGeom>
        </p:spPr>
      </p:pic>
      <p:sp>
        <p:nvSpPr>
          <p:cNvPr id="4" name="标题 6"/>
          <p:cNvSpPr/>
          <p:nvPr/>
        </p:nvSpPr>
        <p:spPr>
          <a:xfrm>
            <a:off x="6672580" y="2016760"/>
            <a:ext cx="4694555" cy="20504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省多少？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官宣：</a:t>
            </a:r>
            <a:r>
              <a:rPr lang="en-US" altLang="zh-CN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40%-60%</a:t>
            </a:r>
            <a:endParaRPr lang="en-US" altLang="zh-CN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实测：</a:t>
            </a:r>
            <a:r>
              <a:rPr lang="en-US" altLang="zh-CN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53%</a:t>
            </a: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、</a:t>
            </a:r>
            <a:r>
              <a:rPr lang="en-US" altLang="zh-CN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58%</a:t>
            </a:r>
            <a:endParaRPr lang="en-US" altLang="zh-CN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pic>
        <p:nvPicPr>
          <p:cNvPr id="6" name="图片 5" descr="水滴节能伺服器测试数据（康佳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490" y="4201160"/>
            <a:ext cx="8359775" cy="21488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8620" y="2847340"/>
            <a:ext cx="459740" cy="34766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r"/>
            <a:r>
              <a:rPr lang="zh-CN" altLang="en-US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大功率水滴节能伺服器开机界面</a:t>
            </a:r>
            <a:endParaRPr lang="zh-CN" altLang="en-US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9EE256"/>
            </a:gs>
            <a:gs pos="43000">
              <a:srgbClr val="E7F8D5">
                <a:alpha val="100000"/>
              </a:srgbClr>
            </a:gs>
            <a:gs pos="25000">
              <a:srgbClr val="CFF1AB">
                <a:alpha val="100000"/>
              </a:srgbClr>
            </a:gs>
            <a:gs pos="100000">
              <a:srgbClr val="52762D">
                <a:lumMod val="0"/>
                <a:lumOff val="100000"/>
                <a:alpha val="90000"/>
              </a:srgb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7B8669">
                  <a:alpha val="100000"/>
                </a:srgbClr>
              </a:clrFrom>
              <a:clrTo>
                <a:srgbClr val="7B866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25" y="462915"/>
            <a:ext cx="3843655" cy="186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075" y="504190"/>
            <a:ext cx="1358265" cy="107950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7" name="标题 6"/>
          <p:cNvSpPr/>
          <p:nvPr>
            <p:ph type="ctrTitle"/>
          </p:nvPr>
        </p:nvSpPr>
        <p:spPr>
          <a:xfrm>
            <a:off x="6555105" y="677545"/>
            <a:ext cx="4126865" cy="1205865"/>
          </a:xfrm>
        </p:spPr>
        <p:txBody>
          <a:bodyPr>
            <a:normAutofit fontScale="90000"/>
          </a:bodyPr>
          <a:p>
            <a:pPr algn="l"/>
            <a:r>
              <a:rPr lang="zh-CN" altLang="en-US" sz="3555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产品特点二</a:t>
            </a:r>
            <a:b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</a:b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            </a:t>
            </a:r>
            <a:r>
              <a:rPr lang="zh-CN" altLang="en-US" sz="5335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安全</a:t>
            </a:r>
            <a:endParaRPr lang="zh-CN" altLang="en-US" sz="5335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4" name="标题 6"/>
          <p:cNvSpPr/>
          <p:nvPr/>
        </p:nvSpPr>
        <p:spPr>
          <a:xfrm>
            <a:off x="6624320" y="1883410"/>
            <a:ext cx="4694555" cy="463804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1</a:t>
            </a: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、</a:t>
            </a: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设备接地防漏电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r>
              <a:rPr lang="en-US" altLang="zh-CN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2</a:t>
            </a: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、</a:t>
            </a: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开机自动检测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   控制系统检测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   加热棒检测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endParaRPr lang="en-US" altLang="zh-CN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r>
              <a:rPr lang="en-US" altLang="zh-CN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   </a:t>
            </a: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风机检测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  <a:sym typeface="+mn-ea"/>
            </a:endParaRPr>
          </a:p>
          <a:p>
            <a:pPr algn="l"/>
            <a:endParaRPr lang="en-US" altLang="zh-CN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r>
              <a:rPr lang="en-US" altLang="zh-CN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3</a:t>
            </a: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、过热自动关机、报警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r>
              <a:rPr lang="en-US" altLang="zh-CN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4</a:t>
            </a: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、断电重启自动复位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10" y="2719070"/>
            <a:ext cx="2204085" cy="35299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254375" y="2719070"/>
            <a:ext cx="459740" cy="35293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r"/>
            <a:r>
              <a:rPr lang="zh-CN" altLang="en-US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大功率水滴节能</a:t>
            </a:r>
            <a:r>
              <a:rPr lang="zh-CN" altLang="en-US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伺服器运行界面</a:t>
            </a:r>
            <a:endParaRPr lang="zh-CN" altLang="en-US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9EE256"/>
            </a:gs>
            <a:gs pos="43000">
              <a:srgbClr val="E7F8D5">
                <a:alpha val="100000"/>
              </a:srgbClr>
            </a:gs>
            <a:gs pos="25000">
              <a:srgbClr val="CFF1AB">
                <a:alpha val="100000"/>
              </a:srgbClr>
            </a:gs>
            <a:gs pos="100000">
              <a:srgbClr val="52762D">
                <a:lumMod val="0"/>
                <a:lumOff val="100000"/>
                <a:alpha val="90000"/>
              </a:srgb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7B8669">
                  <a:alpha val="100000"/>
                </a:srgbClr>
              </a:clrFrom>
              <a:clrTo>
                <a:srgbClr val="7B866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25" y="462915"/>
            <a:ext cx="3843655" cy="186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075" y="504190"/>
            <a:ext cx="1358265" cy="107950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7" name="标题 6"/>
          <p:cNvSpPr/>
          <p:nvPr>
            <p:ph type="ctrTitle"/>
          </p:nvPr>
        </p:nvSpPr>
        <p:spPr>
          <a:xfrm>
            <a:off x="6555105" y="677545"/>
            <a:ext cx="4126865" cy="1205865"/>
          </a:xfrm>
        </p:spPr>
        <p:txBody>
          <a:bodyPr>
            <a:normAutofit fontScale="90000"/>
          </a:bodyPr>
          <a:p>
            <a:pPr algn="l"/>
            <a:r>
              <a:rPr lang="zh-CN" altLang="en-US" sz="3555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产品特点三</a:t>
            </a:r>
            <a:b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</a:b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            </a:t>
            </a:r>
            <a:r>
              <a:rPr lang="zh-CN" altLang="en-US" sz="5335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稳定</a:t>
            </a:r>
            <a:endParaRPr lang="zh-CN" altLang="en-US" sz="5335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4" name="标题 6"/>
          <p:cNvSpPr/>
          <p:nvPr/>
        </p:nvSpPr>
        <p:spPr>
          <a:xfrm>
            <a:off x="5045075" y="2169160"/>
            <a:ext cx="6584950" cy="38366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zh-CN" altLang="en-US" sz="25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部件：由线路板、电子元器件组成，</a:t>
            </a:r>
            <a:endParaRPr lang="zh-CN" altLang="en-US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      </a:t>
            </a:r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不存在需定期更换的耗材。</a:t>
            </a:r>
            <a:endParaRPr lang="zh-CN" altLang="en-US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  <a:sym typeface="+mn-ea"/>
            </a:endParaRPr>
          </a:p>
          <a:p>
            <a:pPr algn="l"/>
            <a:endParaRPr lang="zh-CN" altLang="en-US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  <a:sym typeface="+mn-ea"/>
            </a:endParaRPr>
          </a:p>
          <a:p>
            <a:pPr algn="l"/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动作：靠软件控制。</a:t>
            </a:r>
            <a:endParaRPr lang="zh-CN" altLang="en-US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endParaRPr lang="zh-CN" altLang="en-US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质保期：整机质保</a:t>
            </a:r>
            <a:r>
              <a:rPr lang="en-US" altLang="zh-CN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24</a:t>
            </a:r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个月。</a:t>
            </a:r>
            <a:endParaRPr lang="zh-CN" altLang="en-US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  <a:sym typeface="+mn-ea"/>
            </a:endParaRPr>
          </a:p>
          <a:p>
            <a:pPr algn="l"/>
            <a:endParaRPr lang="zh-CN" altLang="en-US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  <a:sym typeface="+mn-ea"/>
            </a:endParaRPr>
          </a:p>
          <a:p>
            <a:pPr algn="l"/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使用寿命：理论上至少</a:t>
            </a:r>
            <a:r>
              <a:rPr lang="en-US" altLang="zh-CN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60</a:t>
            </a:r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个月。</a:t>
            </a:r>
            <a:endParaRPr lang="zh-CN" altLang="en-US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endParaRPr lang="zh-CN" altLang="en-US" sz="24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pic>
        <p:nvPicPr>
          <p:cNvPr id="6" name="德尔玛车间一">
            <a:hlinkClick r:id="" action="ppaction://media"/>
          </p:cNvPr>
          <p:cNvPicPr/>
          <p:nvPr>
            <p:ph idx="1"/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33145" y="2812415"/>
            <a:ext cx="2076450" cy="31934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14370" y="2459990"/>
            <a:ext cx="459740" cy="40589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r"/>
            <a:r>
              <a:rPr lang="zh-CN" altLang="en-US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佛山市德尔玛电器有限公司注塑车间</a:t>
            </a:r>
            <a:endParaRPr lang="zh-CN" altLang="en-US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9EE256"/>
            </a:gs>
            <a:gs pos="43000">
              <a:srgbClr val="E7F8D5">
                <a:alpha val="100000"/>
              </a:srgbClr>
            </a:gs>
            <a:gs pos="25000">
              <a:srgbClr val="CFF1AB">
                <a:alpha val="100000"/>
              </a:srgbClr>
            </a:gs>
            <a:gs pos="100000">
              <a:srgbClr val="52762D">
                <a:lumMod val="0"/>
                <a:lumOff val="100000"/>
                <a:alpha val="90000"/>
              </a:srgb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7B8669">
                  <a:alpha val="100000"/>
                </a:srgbClr>
              </a:clrFrom>
              <a:clrTo>
                <a:srgbClr val="7B866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25" y="462915"/>
            <a:ext cx="3843655" cy="186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075" y="504190"/>
            <a:ext cx="1358265" cy="107950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7" name="标题 6"/>
          <p:cNvSpPr/>
          <p:nvPr>
            <p:ph type="ctrTitle"/>
          </p:nvPr>
        </p:nvSpPr>
        <p:spPr>
          <a:xfrm>
            <a:off x="6595110" y="440690"/>
            <a:ext cx="4126865" cy="1205865"/>
          </a:xfrm>
        </p:spPr>
        <p:txBody>
          <a:bodyPr>
            <a:normAutofit/>
          </a:bodyPr>
          <a:p>
            <a:pPr algn="l"/>
            <a:r>
              <a:rPr lang="zh-CN" altLang="en-US" sz="3555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产品特点四</a:t>
            </a:r>
            <a:b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</a:b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            拓展性</a:t>
            </a:r>
            <a:endParaRPr lang="zh-CN" altLang="en-US" sz="5335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4" name="标题 6"/>
          <p:cNvSpPr/>
          <p:nvPr/>
        </p:nvSpPr>
        <p:spPr>
          <a:xfrm>
            <a:off x="5045075" y="1937385"/>
            <a:ext cx="6884670" cy="41979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zh-CN" altLang="en-US" sz="25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r>
              <a:rPr lang="en-US" altLang="zh-CN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1</a:t>
            </a:r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、联网：万物互联，随着</a:t>
            </a:r>
            <a:r>
              <a:rPr lang="en-US" altLang="zh-CN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5G</a:t>
            </a:r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技术</a:t>
            </a:r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的成</a:t>
            </a:r>
            <a:endParaRPr lang="zh-CN" altLang="en-US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         熟，水滴伺服器就是一个互</a:t>
            </a:r>
            <a:endParaRPr lang="zh-CN" altLang="en-US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         联网接口</a:t>
            </a:r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。</a:t>
            </a:r>
            <a:endParaRPr lang="zh-CN" altLang="en-US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  <a:sym typeface="+mn-ea"/>
            </a:endParaRPr>
          </a:p>
          <a:p>
            <a:pPr algn="l"/>
            <a:endParaRPr lang="en-US" altLang="zh-CN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r>
              <a:rPr lang="en-US" altLang="zh-CN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2</a:t>
            </a:r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、计时：实时记录开机的时长，为后</a:t>
            </a:r>
            <a:endParaRPr lang="zh-CN" altLang="en-US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         期的工业共享做好数据准备。</a:t>
            </a:r>
            <a:endParaRPr lang="zh-CN" altLang="en-US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endParaRPr lang="zh-CN" altLang="en-US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  <a:sym typeface="+mn-ea"/>
            </a:endParaRPr>
          </a:p>
          <a:p>
            <a:pPr algn="l"/>
            <a:r>
              <a:rPr lang="en-US" altLang="zh-CN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3</a:t>
            </a:r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、实时监控</a:t>
            </a:r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：除干燥机外，注塑机整</a:t>
            </a:r>
            <a:endParaRPr lang="zh-CN" altLang="en-US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  <a:sym typeface="+mn-ea"/>
            </a:endParaRPr>
          </a:p>
          <a:p>
            <a:pPr algn="l"/>
            <a:r>
              <a:rPr lang="zh-CN" altLang="en-US" sz="31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         机的实时电流、电压记录。</a:t>
            </a:r>
            <a:endParaRPr lang="zh-CN" altLang="en-US" sz="31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l"/>
            <a:endParaRPr lang="zh-CN" altLang="en-US" sz="24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84550" y="2969260"/>
            <a:ext cx="459740" cy="33356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r"/>
            <a:r>
              <a:rPr lang="zh-CN" altLang="en-US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东莞康佳模具塑胶有限公司车间</a:t>
            </a:r>
            <a:endParaRPr lang="zh-CN" altLang="en-US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pic>
        <p:nvPicPr>
          <p:cNvPr id="9" name="实装车间三（康佳）">
            <a:hlinkClick r:id="" action="ppaction://media"/>
          </p:cNvPr>
          <p:cNvPicPr/>
          <p:nvPr>
            <p:ph idx="1"/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7435" y="2969895"/>
            <a:ext cx="2006600" cy="305308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9EE256"/>
            </a:gs>
            <a:gs pos="43000">
              <a:srgbClr val="E7F8D5">
                <a:alpha val="100000"/>
              </a:srgbClr>
            </a:gs>
            <a:gs pos="25000">
              <a:srgbClr val="CFF1AB">
                <a:alpha val="100000"/>
              </a:srgbClr>
            </a:gs>
            <a:gs pos="100000">
              <a:srgbClr val="52762D">
                <a:lumMod val="0"/>
                <a:lumOff val="100000"/>
                <a:alpha val="90000"/>
              </a:srgb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7B8669">
                  <a:alpha val="100000"/>
                </a:srgbClr>
              </a:clrFrom>
              <a:clrTo>
                <a:srgbClr val="7B866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25" y="462915"/>
            <a:ext cx="3843655" cy="186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075" y="504190"/>
            <a:ext cx="1358265" cy="107950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7" name="标题 6"/>
          <p:cNvSpPr/>
          <p:nvPr>
            <p:ph type="ctrTitle"/>
          </p:nvPr>
        </p:nvSpPr>
        <p:spPr>
          <a:xfrm>
            <a:off x="6612890" y="741680"/>
            <a:ext cx="3973195" cy="716915"/>
          </a:xfrm>
        </p:spPr>
        <p:txBody>
          <a:bodyPr>
            <a:normAutofit fontScale="90000"/>
          </a:bodyPr>
          <a:p>
            <a:pPr algn="l"/>
            <a:r>
              <a:rPr lang="zh-CN" altLang="en-US" sz="56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行动三步曲</a:t>
            </a:r>
            <a:endParaRPr lang="zh-CN" altLang="en-US" sz="56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12890" y="1762760"/>
            <a:ext cx="48971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一 测试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  <a:p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        </a:t>
            </a:r>
            <a:r>
              <a:rPr lang="en-US" altLang="zh-CN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1</a:t>
            </a: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、</a:t>
            </a:r>
            <a:r>
              <a:rPr lang="zh-CN" altLang="en-US" sz="3200">
                <a:solidFill>
                  <a:schemeClr val="accent2"/>
                </a:solidFill>
                <a:latin typeface="汉仪雪君体简" panose="02010600000101010101" charset="-122"/>
                <a:ea typeface="汉仪雪君体简" panose="02010600000101010101" charset="-122"/>
              </a:rPr>
              <a:t>得出实际数据</a:t>
            </a:r>
            <a:endParaRPr lang="zh-CN" altLang="en-US" sz="3200">
              <a:solidFill>
                <a:schemeClr val="accent2"/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609600" y="3143123"/>
          <a:ext cx="12410440" cy="2914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065"/>
                <a:gridCol w="962025"/>
                <a:gridCol w="949960"/>
                <a:gridCol w="1029335"/>
                <a:gridCol w="859790"/>
                <a:gridCol w="655955"/>
                <a:gridCol w="950595"/>
                <a:gridCol w="949960"/>
                <a:gridCol w="950595"/>
                <a:gridCol w="1062990"/>
                <a:gridCol w="588010"/>
                <a:gridCol w="452755"/>
                <a:gridCol w="588010"/>
                <a:gridCol w="452755"/>
              </a:tblGrid>
              <a:tr h="296545">
                <a:tc gridSpan="14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水滴节能伺服器测试记录（深圳市金三维模具有限公司）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01295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安装前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测试开始日期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时间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电表读数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测试终止日期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时间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电表读数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测量用时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区间用电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平均用电量/小时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料桶功率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机台号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生产用料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记录人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29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2019.07.12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9:25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35.2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2019.07.12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13:28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41.9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6.7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1.68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16#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29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2019.07.12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17:25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47.7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12.5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1.56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16#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29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2019.07.13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9:25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73.3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38.1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1.59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16#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29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2019.07.14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9:25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109.4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48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74.2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1.55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16#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295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安装后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测试开始日期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时间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电表读数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测试终止日期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时间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电表读数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测量用时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区间用电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平均用电量/小时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料桶功率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机台号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生产用料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记录人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29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2019.07.23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9:10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344.5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2019.07.23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13:10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347.1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2.6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0.65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16#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29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2019.07.23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17:10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349.8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5.3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0.66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16#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93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2019.07.24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9:10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361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16.5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0.69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16#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29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2019.07.25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9:10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378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48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33.5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0.70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16#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295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 cap="flat">
                      <a:noFill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备注：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3"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电费按1.0元/度，以金三维自购电表测试数据计算，结果如下：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cap="flat">
                      <a:noFill/>
                    </a:lnB>
                  </a:tcPr>
                </a:tc>
                <a:tc hMerge="1">
                  <a:tcPr>
                    <a:lnT cap="flat">
                      <a:noFill/>
                    </a:lnT>
                    <a:lnB cap="flat">
                      <a:noFill/>
                    </a:lnB>
                  </a:tcPr>
                </a:tc>
                <a:tc hMerge="1">
                  <a:tcPr>
                    <a:lnT cap="flat">
                      <a:noFill/>
                    </a:lnT>
                    <a:lnB cap="flat">
                      <a:noFill/>
                    </a:lnB>
                  </a:tcPr>
                </a:tc>
                <a:tc hMerge="1">
                  <a:tcPr>
                    <a:lnT cap="flat">
                      <a:noFill/>
                    </a:lnT>
                    <a:lnB cap="flat">
                      <a:noFill/>
                    </a:lnB>
                  </a:tcPr>
                </a:tc>
                <a:tc hMerge="1">
                  <a:tcPr>
                    <a:lnT cap="flat">
                      <a:noFill/>
                    </a:lnT>
                    <a:lnB cap="flat">
                      <a:noFill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</a:tcPr>
                </a:tc>
              </a:tr>
              <a:tr h="2012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机台号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未安装前用电量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安装后用电量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节省电量/小时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节电比例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折合电费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每天节省电费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每月节省电费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2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16#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1.55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0.70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0.85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54.9%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0.85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20.4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612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1273*2152*723*723"/>
</p:tagLst>
</file>

<file path=ppt/tags/tag1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1218*2042*723*723"/>
</p:tagLst>
</file>

<file path=ppt/tags/tag1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6.xml><?xml version="1.0" encoding="utf-8"?>
<p:tagLst xmlns:p="http://schemas.openxmlformats.org/presentationml/2006/main">
  <p:tag name="KSO_WM_UNIT_TABLE_BEAUTIFY" val="smartTable{eca15c7a-a9c9-4468-9d1f-a8aa724e729b}"/>
</p:tagLst>
</file>

<file path=ppt/tags/tag1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8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9.xml><?xml version="1.0" encoding="utf-8"?>
<p:tagLst xmlns:p="http://schemas.openxmlformats.org/presentationml/2006/main">
  <p:tag name="KSO_WM_UNIT_PLACING_PICTURE_USER_VIEWPORT" val="{&quot;height&quot;:2930,&quot;width&quot;:6053}"/>
  <p:tag name="REFSHAPE" val="239405636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REFSHAPE" val="239404820"/>
</p:tagLst>
</file>

<file path=ppt/tags/tag2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1605*2686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2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3.xml><?xml version="1.0" encoding="utf-8"?>
<p:tagLst xmlns:p="http://schemas.openxmlformats.org/presentationml/2006/main">
  <p:tag name="KSO_WM_UNIT_TABLE_BEAUTIFY" val="smartTable{915877f4-92e5-436e-a948-e04f6ec180c5}"/>
</p:tagLst>
</file>

<file path=ppt/tags/tag2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5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8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2399</Words>
  <Application>WPS 演示</Application>
  <PresentationFormat>宽屏</PresentationFormat>
  <Paragraphs>456</Paragraphs>
  <Slides>13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Arial</vt:lpstr>
      <vt:lpstr>宋体</vt:lpstr>
      <vt:lpstr>Wingdings</vt:lpstr>
      <vt:lpstr>黑体</vt:lpstr>
      <vt:lpstr>汉仪雪君体简</vt:lpstr>
      <vt:lpstr>Calibri</vt:lpstr>
      <vt:lpstr>微软雅黑</vt:lpstr>
      <vt:lpstr>楷体</vt:lpstr>
      <vt:lpstr>Arial Unicode MS</vt:lpstr>
      <vt:lpstr>Office 主题</vt:lpstr>
      <vt:lpstr>水滴节能工业共享</vt:lpstr>
      <vt:lpstr>谢谢您的宝贵时间</vt:lpstr>
      <vt:lpstr>企业简介</vt:lpstr>
      <vt:lpstr>产品介绍</vt:lpstr>
      <vt:lpstr>产品特点一             省</vt:lpstr>
      <vt:lpstr>产品特点二             安全</vt:lpstr>
      <vt:lpstr>产品特点三             稳定</vt:lpstr>
      <vt:lpstr>产品特点四             拓展性</vt:lpstr>
      <vt:lpstr>行动三步曲</vt:lpstr>
      <vt:lpstr>行动三步曲</vt:lpstr>
      <vt:lpstr>行动三步曲</vt:lpstr>
      <vt:lpstr>模式</vt:lpstr>
      <vt:lpstr>再次谢谢您的聆听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柳飞</cp:lastModifiedBy>
  <cp:revision>116</cp:revision>
  <dcterms:created xsi:type="dcterms:W3CDTF">2018-03-01T02:03:00Z</dcterms:created>
  <dcterms:modified xsi:type="dcterms:W3CDTF">2020-05-14T08:20:25Z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