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08" r:id="rId2"/>
    <p:sldId id="309" r:id="rId3"/>
    <p:sldId id="311" r:id="rId4"/>
    <p:sldId id="328" r:id="rId5"/>
    <p:sldId id="374" r:id="rId6"/>
    <p:sldId id="392" r:id="rId7"/>
    <p:sldId id="369" r:id="rId8"/>
    <p:sldId id="322" r:id="rId9"/>
    <p:sldId id="363" r:id="rId10"/>
    <p:sldId id="364" r:id="rId11"/>
    <p:sldId id="365" r:id="rId12"/>
    <p:sldId id="366" r:id="rId13"/>
    <p:sldId id="368" r:id="rId14"/>
    <p:sldId id="323" r:id="rId15"/>
    <p:sldId id="401" r:id="rId16"/>
    <p:sldId id="403" r:id="rId17"/>
    <p:sldId id="324" r:id="rId18"/>
    <p:sldId id="402" r:id="rId19"/>
    <p:sldId id="396" r:id="rId20"/>
    <p:sldId id="397" r:id="rId21"/>
    <p:sldId id="398" r:id="rId22"/>
    <p:sldId id="399" r:id="rId23"/>
    <p:sldId id="400" r:id="rId24"/>
    <p:sldId id="404" r:id="rId25"/>
    <p:sldId id="290" r:id="rId26"/>
  </p:sldIdLst>
  <p:sldSz cx="12192000" cy="6858000"/>
  <p:notesSz cx="6858000" cy="9144000"/>
  <p:embeddedFontLst>
    <p:embeddedFont>
      <p:font typeface="微软雅黑" pitchFamily="34" charset="-122"/>
      <p:regular r:id="rId29"/>
      <p:bold r:id="rId30"/>
    </p:embeddedFont>
    <p:embeddedFont>
      <p:font typeface="Corbel" pitchFamily="34" charset="0"/>
      <p:regular r:id="rId31"/>
      <p:bold r:id="rId32"/>
      <p:italic r:id="rId33"/>
      <p:boldItalic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幼圆" pitchFamily="49" charset="-122"/>
      <p:regular r:id="rId39"/>
    </p:embeddedFont>
    <p:embeddedFont>
      <p:font typeface="Segoe UI Emoji" charset="0"/>
      <p:regular r:id="rId40"/>
    </p:embeddedFont>
    <p:embeddedFont>
      <p:font typeface="仿宋" pitchFamily="49" charset="-122"/>
      <p:regular r:id="rId41"/>
    </p:embeddedFont>
    <p:embeddedFont>
      <p:font typeface="黑体" pitchFamily="49" charset="-122"/>
      <p:regular r:id="rId42"/>
    </p:embeddedFont>
    <p:embeddedFont>
      <p:font typeface="方正正黑简体" charset="-122"/>
      <p:regular r:id="rId43"/>
    </p:embeddedFont>
    <p:embeddedFont>
      <p:font typeface="方正正粗黑简体" charset="-122"/>
      <p:regular r:id="rId44"/>
    </p:embeddedFont>
    <p:embeddedFont>
      <p:font typeface="Calibri Light" pitchFamily="34" charset="0"/>
      <p:regular r:id="rId45"/>
      <p:italic r:id="rId4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77">
          <p15:clr>
            <a:srgbClr val="A4A3A4"/>
          </p15:clr>
        </p15:guide>
        <p15:guide id="2" pos="38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02">
          <p15:clr>
            <a:srgbClr val="A4A3A4"/>
          </p15:clr>
        </p15:guide>
        <p15:guide id="2" pos="215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651B"/>
    <a:srgbClr val="2E75B6"/>
    <a:srgbClr val="ED8223"/>
    <a:srgbClr val="1683BE"/>
    <a:srgbClr val="5B9BD5"/>
    <a:srgbClr val="1A83D4"/>
    <a:srgbClr val="0081C8"/>
    <a:srgbClr val="10499E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12" autoAdjust="0"/>
    <p:restoredTop sz="95388" autoAdjust="0"/>
  </p:normalViewPr>
  <p:slideViewPr>
    <p:cSldViewPr snapToGrid="0">
      <p:cViewPr varScale="1">
        <p:scale>
          <a:sx n="89" d="100"/>
          <a:sy n="89" d="100"/>
        </p:scale>
        <p:origin x="-234" y="-96"/>
      </p:cViewPr>
      <p:guideLst>
        <p:guide orient="horz" pos="2177"/>
        <p:guide pos="383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578"/>
    </p:cViewPr>
  </p:sorterViewPr>
  <p:notesViewPr>
    <p:cSldViewPr snapToGrid="0">
      <p:cViewPr varScale="1">
        <p:scale>
          <a:sx n="68" d="100"/>
          <a:sy n="68" d="100"/>
        </p:scale>
        <p:origin x="-2856" y="-108"/>
      </p:cViewPr>
      <p:guideLst>
        <p:guide orient="horz" pos="2902"/>
        <p:guide pos="215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A92CC4-7AD8-4457-A88D-153E32F2E32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EBB2079C-B736-4CC7-A1D2-44629D78DCFE}">
      <dgm:prSet phldrT="[文本]" custT="1"/>
      <dgm:spPr>
        <a:solidFill>
          <a:schemeClr val="accent2"/>
        </a:solidFill>
      </dgm:spPr>
      <dgm:t>
        <a:bodyPr/>
        <a:lstStyle/>
        <a:p>
          <a:r>
            <a:rPr lang="zh-CN" altLang="en-US" sz="2400" b="1"/>
            <a:t>数据采集</a:t>
          </a:r>
        </a:p>
      </dgm:t>
    </dgm:pt>
    <dgm:pt modelId="{D28BAD10-C9F7-4695-8788-DF20327C35A9}" type="parTrans" cxnId="{D8D7F262-F63E-4616-9309-D5586E34EBF9}">
      <dgm:prSet/>
      <dgm:spPr/>
      <dgm:t>
        <a:bodyPr/>
        <a:lstStyle/>
        <a:p>
          <a:endParaRPr lang="zh-CN" altLang="en-US" sz="1600" b="1"/>
        </a:p>
      </dgm:t>
    </dgm:pt>
    <dgm:pt modelId="{7DFD2159-1B93-4A8E-A16C-61A4D5A50D89}" type="sibTrans" cxnId="{D8D7F262-F63E-4616-9309-D5586E34EBF9}">
      <dgm:prSet/>
      <dgm:spPr/>
      <dgm:t>
        <a:bodyPr/>
        <a:lstStyle/>
        <a:p>
          <a:endParaRPr lang="zh-CN" altLang="en-US" sz="1600" b="1"/>
        </a:p>
      </dgm:t>
    </dgm:pt>
    <dgm:pt modelId="{03100070-D5C2-4E89-ADE3-88BC0FD71B65}">
      <dgm:prSet phldrT="[文本]" custT="1"/>
      <dgm:spPr>
        <a:solidFill>
          <a:schemeClr val="accent2"/>
        </a:solidFill>
      </dgm:spPr>
      <dgm:t>
        <a:bodyPr/>
        <a:lstStyle/>
        <a:p>
          <a:r>
            <a:rPr lang="zh-CN" altLang="en-US" sz="2400" b="1" dirty="0"/>
            <a:t>数据分析</a:t>
          </a:r>
        </a:p>
      </dgm:t>
    </dgm:pt>
    <dgm:pt modelId="{C45F713D-1BC4-4E7F-8334-1C36627BF5FE}" type="parTrans" cxnId="{989E683F-CE10-4BD8-A619-501B4DED18F8}">
      <dgm:prSet/>
      <dgm:spPr/>
      <dgm:t>
        <a:bodyPr/>
        <a:lstStyle/>
        <a:p>
          <a:endParaRPr lang="zh-CN" altLang="en-US" sz="1600" b="1"/>
        </a:p>
      </dgm:t>
    </dgm:pt>
    <dgm:pt modelId="{92CBA042-37B5-415C-BF40-BEF7A87EDED8}" type="sibTrans" cxnId="{989E683F-CE10-4BD8-A619-501B4DED18F8}">
      <dgm:prSet/>
      <dgm:spPr/>
      <dgm:t>
        <a:bodyPr/>
        <a:lstStyle/>
        <a:p>
          <a:endParaRPr lang="zh-CN" altLang="en-US" sz="1600" b="1"/>
        </a:p>
      </dgm:t>
    </dgm:pt>
    <dgm:pt modelId="{9D3BFAAF-CE4C-4FC8-A072-B6B11DA8E389}">
      <dgm:prSet phldrT="[文本]" custT="1"/>
      <dgm:spPr>
        <a:solidFill>
          <a:schemeClr val="accent2"/>
        </a:solidFill>
      </dgm:spPr>
      <dgm:t>
        <a:bodyPr/>
        <a:lstStyle/>
        <a:p>
          <a:r>
            <a:rPr lang="zh-CN" altLang="en-US" sz="2400" b="1"/>
            <a:t>数据展示</a:t>
          </a:r>
        </a:p>
      </dgm:t>
    </dgm:pt>
    <dgm:pt modelId="{710A3FB8-4B13-4F83-81F8-BC147A69B0B6}" type="parTrans" cxnId="{3B0EEF63-2143-4C52-B9AE-50EAA82AC9D9}">
      <dgm:prSet/>
      <dgm:spPr/>
      <dgm:t>
        <a:bodyPr/>
        <a:lstStyle/>
        <a:p>
          <a:endParaRPr lang="zh-CN" altLang="en-US" sz="1600" b="1"/>
        </a:p>
      </dgm:t>
    </dgm:pt>
    <dgm:pt modelId="{8619AEB6-4BA9-4B09-A430-277D9972E4C5}" type="sibTrans" cxnId="{3B0EEF63-2143-4C52-B9AE-50EAA82AC9D9}">
      <dgm:prSet/>
      <dgm:spPr/>
      <dgm:t>
        <a:bodyPr/>
        <a:lstStyle/>
        <a:p>
          <a:endParaRPr lang="zh-CN" altLang="en-US" sz="1600" b="1"/>
        </a:p>
      </dgm:t>
    </dgm:pt>
    <dgm:pt modelId="{448855B5-21D6-4794-920F-245E5DBFB865}">
      <dgm:prSet phldrT="[文本]" custT="1"/>
      <dgm:spPr>
        <a:solidFill>
          <a:schemeClr val="accent2"/>
        </a:solidFill>
      </dgm:spPr>
      <dgm:t>
        <a:bodyPr/>
        <a:lstStyle/>
        <a:p>
          <a:r>
            <a:rPr lang="zh-CN" altLang="en-US" sz="2400" b="1" dirty="0"/>
            <a:t>数据预警</a:t>
          </a:r>
        </a:p>
      </dgm:t>
    </dgm:pt>
    <dgm:pt modelId="{3676B982-AA4F-4AC8-8B96-96D41ECA6EFA}" type="parTrans" cxnId="{1F7A1A28-0894-477C-9459-B42BFAD4DFBA}">
      <dgm:prSet/>
      <dgm:spPr/>
      <dgm:t>
        <a:bodyPr/>
        <a:lstStyle/>
        <a:p>
          <a:endParaRPr lang="zh-CN" altLang="en-US" sz="1600" b="1"/>
        </a:p>
      </dgm:t>
    </dgm:pt>
    <dgm:pt modelId="{2AA4B6F2-1FB1-4EB2-B249-546D33B9D666}" type="sibTrans" cxnId="{1F7A1A28-0894-477C-9459-B42BFAD4DFBA}">
      <dgm:prSet/>
      <dgm:spPr/>
      <dgm:t>
        <a:bodyPr/>
        <a:lstStyle/>
        <a:p>
          <a:endParaRPr lang="zh-CN" altLang="en-US" sz="1600" b="1"/>
        </a:p>
      </dgm:t>
    </dgm:pt>
    <dgm:pt modelId="{6D4BA226-1862-44D9-A64C-C9EDAC41A70D}" type="pres">
      <dgm:prSet presAssocID="{20A92CC4-7AD8-4457-A88D-153E32F2E327}" presName="Name0" presStyleCnt="0">
        <dgm:presLayoutVars>
          <dgm:dir/>
          <dgm:animLvl val="lvl"/>
          <dgm:resizeHandles val="exact"/>
        </dgm:presLayoutVars>
      </dgm:prSet>
      <dgm:spPr/>
    </dgm:pt>
    <dgm:pt modelId="{9574286B-2F4C-4CC8-AAA9-2F72FB18A122}" type="pres">
      <dgm:prSet presAssocID="{EBB2079C-B736-4CC7-A1D2-44629D78DCFE}" presName="parTxOnly" presStyleLbl="node1" presStyleIdx="0" presStyleCnt="4" custScaleY="65676" custLinFactNeighborY="-187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8DF4DA-A2B6-43F2-8A67-5E97A1FF289A}" type="pres">
      <dgm:prSet presAssocID="{7DFD2159-1B93-4A8E-A16C-61A4D5A50D89}" presName="parTxOnlySpace" presStyleCnt="0"/>
      <dgm:spPr/>
    </dgm:pt>
    <dgm:pt modelId="{5AEF90EF-21E8-4454-ABFA-04D0D80E6D1F}" type="pres">
      <dgm:prSet presAssocID="{03100070-D5C2-4E89-ADE3-88BC0FD71B65}" presName="parTxOnly" presStyleLbl="node1" presStyleIdx="1" presStyleCnt="4" custScaleY="65676" custLinFactNeighborY="-187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BB90AB0-5C9F-4111-8165-BD45181F28F2}" type="pres">
      <dgm:prSet presAssocID="{92CBA042-37B5-415C-BF40-BEF7A87EDED8}" presName="parTxOnlySpace" presStyleCnt="0"/>
      <dgm:spPr/>
    </dgm:pt>
    <dgm:pt modelId="{D6716F22-59EA-4D92-AE48-32FE1D2245C0}" type="pres">
      <dgm:prSet presAssocID="{448855B5-21D6-4794-920F-245E5DBFB865}" presName="parTxOnly" presStyleLbl="node1" presStyleIdx="2" presStyleCnt="4" custScaleY="65676" custLinFactNeighborY="-187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920B236-9489-46E3-901F-A648F45802C9}" type="pres">
      <dgm:prSet presAssocID="{2AA4B6F2-1FB1-4EB2-B249-546D33B9D666}" presName="parTxOnlySpace" presStyleCnt="0"/>
      <dgm:spPr/>
    </dgm:pt>
    <dgm:pt modelId="{CBD5213A-7E9A-4990-9C10-389A4EB68F0D}" type="pres">
      <dgm:prSet presAssocID="{9D3BFAAF-CE4C-4FC8-A072-B6B11DA8E389}" presName="parTxOnly" presStyleLbl="node1" presStyleIdx="3" presStyleCnt="4" custScaleY="65676" custLinFactNeighborY="-187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8E62867E-F010-43C9-B307-6A550210415C}" type="presOf" srcId="{EBB2079C-B736-4CC7-A1D2-44629D78DCFE}" destId="{9574286B-2F4C-4CC8-AAA9-2F72FB18A122}" srcOrd="0" destOrd="0" presId="urn:microsoft.com/office/officeart/2005/8/layout/chevron1"/>
    <dgm:cxn modelId="{3B0EEF63-2143-4C52-B9AE-50EAA82AC9D9}" srcId="{20A92CC4-7AD8-4457-A88D-153E32F2E327}" destId="{9D3BFAAF-CE4C-4FC8-A072-B6B11DA8E389}" srcOrd="3" destOrd="0" parTransId="{710A3FB8-4B13-4F83-81F8-BC147A69B0B6}" sibTransId="{8619AEB6-4BA9-4B09-A430-277D9972E4C5}"/>
    <dgm:cxn modelId="{1F7A1A28-0894-477C-9459-B42BFAD4DFBA}" srcId="{20A92CC4-7AD8-4457-A88D-153E32F2E327}" destId="{448855B5-21D6-4794-920F-245E5DBFB865}" srcOrd="2" destOrd="0" parTransId="{3676B982-AA4F-4AC8-8B96-96D41ECA6EFA}" sibTransId="{2AA4B6F2-1FB1-4EB2-B249-546D33B9D666}"/>
    <dgm:cxn modelId="{C01D2B31-D22A-4E33-99BE-57B142533D59}" type="presOf" srcId="{448855B5-21D6-4794-920F-245E5DBFB865}" destId="{D6716F22-59EA-4D92-AE48-32FE1D2245C0}" srcOrd="0" destOrd="0" presId="urn:microsoft.com/office/officeart/2005/8/layout/chevron1"/>
    <dgm:cxn modelId="{D8D7F262-F63E-4616-9309-D5586E34EBF9}" srcId="{20A92CC4-7AD8-4457-A88D-153E32F2E327}" destId="{EBB2079C-B736-4CC7-A1D2-44629D78DCFE}" srcOrd="0" destOrd="0" parTransId="{D28BAD10-C9F7-4695-8788-DF20327C35A9}" sibTransId="{7DFD2159-1B93-4A8E-A16C-61A4D5A50D89}"/>
    <dgm:cxn modelId="{989E683F-CE10-4BD8-A619-501B4DED18F8}" srcId="{20A92CC4-7AD8-4457-A88D-153E32F2E327}" destId="{03100070-D5C2-4E89-ADE3-88BC0FD71B65}" srcOrd="1" destOrd="0" parTransId="{C45F713D-1BC4-4E7F-8334-1C36627BF5FE}" sibTransId="{92CBA042-37B5-415C-BF40-BEF7A87EDED8}"/>
    <dgm:cxn modelId="{DBA03784-F687-4842-95CC-2B9519CB577B}" type="presOf" srcId="{9D3BFAAF-CE4C-4FC8-A072-B6B11DA8E389}" destId="{CBD5213A-7E9A-4990-9C10-389A4EB68F0D}" srcOrd="0" destOrd="0" presId="urn:microsoft.com/office/officeart/2005/8/layout/chevron1"/>
    <dgm:cxn modelId="{94DC8975-8348-4A23-98EA-70315C1E1C3A}" type="presOf" srcId="{20A92CC4-7AD8-4457-A88D-153E32F2E327}" destId="{6D4BA226-1862-44D9-A64C-C9EDAC41A70D}" srcOrd="0" destOrd="0" presId="urn:microsoft.com/office/officeart/2005/8/layout/chevron1"/>
    <dgm:cxn modelId="{3E118952-FD0A-46BA-A5CC-91B4F29F9685}" type="presOf" srcId="{03100070-D5C2-4E89-ADE3-88BC0FD71B65}" destId="{5AEF90EF-21E8-4454-ABFA-04D0D80E6D1F}" srcOrd="0" destOrd="0" presId="urn:microsoft.com/office/officeart/2005/8/layout/chevron1"/>
    <dgm:cxn modelId="{9F9F63B4-959D-49B5-9990-176F9FD4DD7F}" type="presParOf" srcId="{6D4BA226-1862-44D9-A64C-C9EDAC41A70D}" destId="{9574286B-2F4C-4CC8-AAA9-2F72FB18A122}" srcOrd="0" destOrd="0" presId="urn:microsoft.com/office/officeart/2005/8/layout/chevron1"/>
    <dgm:cxn modelId="{F756895C-CB73-4889-BD3C-E3C976F5931F}" type="presParOf" srcId="{6D4BA226-1862-44D9-A64C-C9EDAC41A70D}" destId="{3B8DF4DA-A2B6-43F2-8A67-5E97A1FF289A}" srcOrd="1" destOrd="0" presId="urn:microsoft.com/office/officeart/2005/8/layout/chevron1"/>
    <dgm:cxn modelId="{26959F09-F9E6-4CE6-AB8B-0CB56B2FED69}" type="presParOf" srcId="{6D4BA226-1862-44D9-A64C-C9EDAC41A70D}" destId="{5AEF90EF-21E8-4454-ABFA-04D0D80E6D1F}" srcOrd="2" destOrd="0" presId="urn:microsoft.com/office/officeart/2005/8/layout/chevron1"/>
    <dgm:cxn modelId="{690EFE21-DB3C-4A82-B1B1-707A1DBB07DF}" type="presParOf" srcId="{6D4BA226-1862-44D9-A64C-C9EDAC41A70D}" destId="{FBB90AB0-5C9F-4111-8165-BD45181F28F2}" srcOrd="3" destOrd="0" presId="urn:microsoft.com/office/officeart/2005/8/layout/chevron1"/>
    <dgm:cxn modelId="{4EB7EF76-D682-4C71-AC7A-3F86C7146022}" type="presParOf" srcId="{6D4BA226-1862-44D9-A64C-C9EDAC41A70D}" destId="{D6716F22-59EA-4D92-AE48-32FE1D2245C0}" srcOrd="4" destOrd="0" presId="urn:microsoft.com/office/officeart/2005/8/layout/chevron1"/>
    <dgm:cxn modelId="{67607183-06B8-4438-9EC6-37E0557E58AF}" type="presParOf" srcId="{6D4BA226-1862-44D9-A64C-C9EDAC41A70D}" destId="{E920B236-9489-46E3-901F-A648F45802C9}" srcOrd="5" destOrd="0" presId="urn:microsoft.com/office/officeart/2005/8/layout/chevron1"/>
    <dgm:cxn modelId="{F91C4CEA-438F-4ABB-B60D-7F1606B6D460}" type="presParOf" srcId="{6D4BA226-1862-44D9-A64C-C9EDAC41A70D}" destId="{CBD5213A-7E9A-4990-9C10-389A4EB68F0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574286B-2F4C-4CC8-AAA9-2F72FB18A122}">
      <dsp:nvSpPr>
        <dsp:cNvPr id="0" name=""/>
        <dsp:cNvSpPr/>
      </dsp:nvSpPr>
      <dsp:spPr>
        <a:xfrm>
          <a:off x="4899" y="376728"/>
          <a:ext cx="2852108" cy="749260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/>
            <a:t>数据采集</a:t>
          </a:r>
        </a:p>
      </dsp:txBody>
      <dsp:txXfrm>
        <a:off x="4899" y="376728"/>
        <a:ext cx="2852108" cy="749260"/>
      </dsp:txXfrm>
    </dsp:sp>
    <dsp:sp modelId="{5AEF90EF-21E8-4454-ABFA-04D0D80E6D1F}">
      <dsp:nvSpPr>
        <dsp:cNvPr id="0" name=""/>
        <dsp:cNvSpPr/>
      </dsp:nvSpPr>
      <dsp:spPr>
        <a:xfrm>
          <a:off x="2571797" y="376728"/>
          <a:ext cx="2852108" cy="749260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/>
            <a:t>数据分析</a:t>
          </a:r>
        </a:p>
      </dsp:txBody>
      <dsp:txXfrm>
        <a:off x="2571797" y="376728"/>
        <a:ext cx="2852108" cy="749260"/>
      </dsp:txXfrm>
    </dsp:sp>
    <dsp:sp modelId="{D6716F22-59EA-4D92-AE48-32FE1D2245C0}">
      <dsp:nvSpPr>
        <dsp:cNvPr id="0" name=""/>
        <dsp:cNvSpPr/>
      </dsp:nvSpPr>
      <dsp:spPr>
        <a:xfrm>
          <a:off x="5138695" y="376728"/>
          <a:ext cx="2852108" cy="749260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/>
            <a:t>数据预警</a:t>
          </a:r>
        </a:p>
      </dsp:txBody>
      <dsp:txXfrm>
        <a:off x="5138695" y="376728"/>
        <a:ext cx="2852108" cy="749260"/>
      </dsp:txXfrm>
    </dsp:sp>
    <dsp:sp modelId="{CBD5213A-7E9A-4990-9C10-389A4EB68F0D}">
      <dsp:nvSpPr>
        <dsp:cNvPr id="0" name=""/>
        <dsp:cNvSpPr/>
      </dsp:nvSpPr>
      <dsp:spPr>
        <a:xfrm>
          <a:off x="7705593" y="376728"/>
          <a:ext cx="2852108" cy="749260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/>
            <a:t>数据展示</a:t>
          </a:r>
        </a:p>
      </dsp:txBody>
      <dsp:txXfrm>
        <a:off x="7705593" y="376728"/>
        <a:ext cx="2852108" cy="7492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DBEE5-1F49-4E21-AA75-C1EB99554DBB}" type="datetimeFigureOut">
              <a:rPr lang="zh-CN" altLang="en-US" smtClean="0"/>
              <a:pPr/>
              <a:t>2020/5/9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DF900-46A4-4B55-A06F-548409280FC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908964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7A637-8712-4E20-957A-998EEAA86395}" type="datetimeFigureOut">
              <a:rPr lang="zh-CN" altLang="en-US" smtClean="0"/>
              <a:pPr/>
              <a:t>2020/5/9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03211-B18B-477D-A05F-14E4BC8723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66618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8B9CC821-B122-4EBA-8EEF-97CBA4A3FFAA}" type="slidenum">
              <a:rPr lang="zh-CN" altLang="en-US" sz="1200">
                <a:latin typeface="Corbel" panose="020B0503020204020204" pitchFamily="34" charset="0"/>
              </a:rPr>
              <a:pPr eaLnBrk="1" hangingPunct="1"/>
              <a:t>4</a:t>
            </a:fld>
            <a:endParaRPr lang="zh-CN" altLang="en-US" sz="12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1586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8B9CC821-B122-4EBA-8EEF-97CBA4A3FFAA}" type="slidenum">
              <a:rPr lang="zh-CN" altLang="en-US" sz="1200">
                <a:latin typeface="Corbel" panose="020B0503020204020204" pitchFamily="34" charset="0"/>
              </a:rPr>
              <a:pPr eaLnBrk="1" hangingPunct="1"/>
              <a:t>15</a:t>
            </a:fld>
            <a:endParaRPr lang="zh-CN" altLang="en-US" sz="12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1707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8B9CC821-B122-4EBA-8EEF-97CBA4A3FFAA}" type="slidenum">
              <a:rPr lang="zh-CN" altLang="en-US" sz="1200">
                <a:latin typeface="Corbel" panose="020B0503020204020204" pitchFamily="34" charset="0"/>
              </a:rPr>
              <a:pPr eaLnBrk="1" hangingPunct="1"/>
              <a:t>16</a:t>
            </a:fld>
            <a:endParaRPr lang="zh-CN" altLang="en-US" sz="12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8418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8B9CC821-B122-4EBA-8EEF-97CBA4A3FFAA}" type="slidenum">
              <a:rPr lang="zh-CN" altLang="en-US" sz="1200">
                <a:latin typeface="Corbel" panose="020B0503020204020204" pitchFamily="34" charset="0"/>
              </a:rPr>
              <a:pPr eaLnBrk="1" hangingPunct="1"/>
              <a:t>18</a:t>
            </a:fld>
            <a:endParaRPr lang="zh-CN" altLang="en-US" sz="12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29062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8B9CC821-B122-4EBA-8EEF-97CBA4A3FFAA}" type="slidenum">
              <a:rPr lang="zh-CN" altLang="en-US" sz="1200">
                <a:latin typeface="Corbel" panose="020B0503020204020204" pitchFamily="34" charset="0"/>
              </a:rPr>
              <a:pPr eaLnBrk="1" hangingPunct="1"/>
              <a:t>19</a:t>
            </a:fld>
            <a:endParaRPr lang="zh-CN" altLang="en-US" sz="12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3482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8B9CC821-B122-4EBA-8EEF-97CBA4A3FFAA}" type="slidenum">
              <a:rPr lang="zh-CN" altLang="en-US" sz="1200">
                <a:latin typeface="Corbel" panose="020B0503020204020204" pitchFamily="34" charset="0"/>
              </a:rPr>
              <a:pPr eaLnBrk="1" hangingPunct="1"/>
              <a:t>20</a:t>
            </a:fld>
            <a:endParaRPr lang="zh-CN" altLang="en-US" sz="12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3565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8B9CC821-B122-4EBA-8EEF-97CBA4A3FFAA}" type="slidenum">
              <a:rPr lang="zh-CN" altLang="en-US" sz="1200">
                <a:latin typeface="Corbel" panose="020B0503020204020204" pitchFamily="34" charset="0"/>
              </a:rPr>
              <a:pPr eaLnBrk="1" hangingPunct="1"/>
              <a:t>21</a:t>
            </a:fld>
            <a:endParaRPr lang="zh-CN" altLang="en-US" sz="12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7750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8B9CC821-B122-4EBA-8EEF-97CBA4A3FFAA}" type="slidenum">
              <a:rPr lang="zh-CN" altLang="en-US" sz="1200">
                <a:latin typeface="Corbel" panose="020B0503020204020204" pitchFamily="34" charset="0"/>
              </a:rPr>
              <a:pPr eaLnBrk="1" hangingPunct="1"/>
              <a:t>22</a:t>
            </a:fld>
            <a:endParaRPr lang="zh-CN" altLang="en-US" sz="12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76126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8B9CC821-B122-4EBA-8EEF-97CBA4A3FFAA}" type="slidenum">
              <a:rPr lang="zh-CN" altLang="en-US" sz="1200">
                <a:latin typeface="Corbel" panose="020B0503020204020204" pitchFamily="34" charset="0"/>
              </a:rPr>
              <a:pPr eaLnBrk="1" hangingPunct="1"/>
              <a:t>23</a:t>
            </a:fld>
            <a:endParaRPr lang="zh-CN" altLang="en-US" sz="12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70715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8B9CC821-B122-4EBA-8EEF-97CBA4A3FFAA}" type="slidenum">
              <a:rPr lang="zh-CN" altLang="en-US" sz="1200">
                <a:latin typeface="Corbel" panose="020B0503020204020204" pitchFamily="34" charset="0"/>
              </a:rPr>
              <a:pPr eaLnBrk="1" hangingPunct="1"/>
              <a:t>24</a:t>
            </a:fld>
            <a:endParaRPr lang="zh-CN" altLang="en-US" sz="12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6562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8B9CC821-B122-4EBA-8EEF-97CBA4A3FFAA}" type="slidenum">
              <a:rPr lang="zh-CN" altLang="en-US" sz="1200">
                <a:latin typeface="Corbel" panose="020B0503020204020204" pitchFamily="34" charset="0"/>
              </a:rPr>
              <a:pPr eaLnBrk="1" hangingPunct="1"/>
              <a:t>5</a:t>
            </a:fld>
            <a:endParaRPr lang="zh-CN" altLang="en-US" sz="12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6421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8B9CC821-B122-4EBA-8EEF-97CBA4A3FFAA}" type="slidenum">
              <a:rPr lang="zh-CN" altLang="en-US" sz="1200">
                <a:latin typeface="Corbel" panose="020B0503020204020204" pitchFamily="34" charset="0"/>
              </a:rPr>
              <a:pPr eaLnBrk="1" hangingPunct="1"/>
              <a:t>6</a:t>
            </a:fld>
            <a:endParaRPr lang="zh-CN" altLang="en-US" sz="12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524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8B9CC821-B122-4EBA-8EEF-97CBA4A3FFAA}" type="slidenum">
              <a:rPr lang="zh-CN" altLang="en-US" sz="1200">
                <a:latin typeface="Corbel" panose="020B0503020204020204" pitchFamily="34" charset="0"/>
              </a:rPr>
              <a:pPr eaLnBrk="1" hangingPunct="1"/>
              <a:t>7</a:t>
            </a:fld>
            <a:endParaRPr lang="zh-CN" altLang="en-US" sz="12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4448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8B9CC821-B122-4EBA-8EEF-97CBA4A3FFAA}" type="slidenum">
              <a:rPr lang="zh-CN" altLang="en-US" sz="1200">
                <a:latin typeface="Corbel" panose="020B0503020204020204" pitchFamily="34" charset="0"/>
              </a:rPr>
              <a:pPr eaLnBrk="1" hangingPunct="1"/>
              <a:t>9</a:t>
            </a:fld>
            <a:endParaRPr lang="zh-CN" altLang="en-US" sz="12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862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8B9CC821-B122-4EBA-8EEF-97CBA4A3FFAA}" type="slidenum">
              <a:rPr lang="zh-CN" altLang="en-US" sz="1200">
                <a:latin typeface="Corbel" panose="020B0503020204020204" pitchFamily="34" charset="0"/>
              </a:rPr>
              <a:pPr eaLnBrk="1" hangingPunct="1"/>
              <a:t>10</a:t>
            </a:fld>
            <a:endParaRPr lang="zh-CN" altLang="en-US" sz="12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4652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8B9CC821-B122-4EBA-8EEF-97CBA4A3FFAA}" type="slidenum">
              <a:rPr lang="zh-CN" altLang="en-US" sz="1200">
                <a:latin typeface="Corbel" panose="020B0503020204020204" pitchFamily="34" charset="0"/>
              </a:rPr>
              <a:pPr eaLnBrk="1" hangingPunct="1"/>
              <a:t>11</a:t>
            </a:fld>
            <a:endParaRPr lang="zh-CN" altLang="en-US" sz="12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4282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8B9CC821-B122-4EBA-8EEF-97CBA4A3FFAA}" type="slidenum">
              <a:rPr lang="zh-CN" altLang="en-US" sz="1200">
                <a:latin typeface="Corbel" panose="020B0503020204020204" pitchFamily="34" charset="0"/>
              </a:rPr>
              <a:pPr eaLnBrk="1" hangingPunct="1"/>
              <a:t>12</a:t>
            </a:fld>
            <a:endParaRPr lang="zh-CN" altLang="en-US" sz="12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7094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21780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8B9CC821-B122-4EBA-8EEF-97CBA4A3FFAA}" type="slidenum">
              <a:rPr lang="zh-CN" altLang="en-US" sz="1200">
                <a:latin typeface="Corbel" panose="020B0503020204020204" pitchFamily="34" charset="0"/>
              </a:rPr>
              <a:pPr eaLnBrk="1" hangingPunct="1"/>
              <a:t>13</a:t>
            </a:fld>
            <a:endParaRPr lang="zh-CN" altLang="en-US" sz="12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8682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29790"/>
            <a:ext cx="10363200" cy="1470660"/>
          </a:xfrm>
          <a:prstGeom prst="rect">
            <a:avLst/>
          </a:prstGeom>
        </p:spPr>
        <p:txBody>
          <a:bodyPr lIns="117226" tIns="58613" rIns="117226" bIns="5861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117226" tIns="58613" rIns="117226" bIns="58613"/>
          <a:lstStyle>
            <a:lvl1pPr marL="0" indent="0" algn="ctr">
              <a:buNone/>
              <a:defRPr/>
            </a:lvl1pPr>
            <a:lvl2pPr marL="586105" indent="0" algn="ctr">
              <a:buNone/>
              <a:defRPr/>
            </a:lvl2pPr>
            <a:lvl3pPr marL="1172210" indent="0" algn="ctr">
              <a:buNone/>
              <a:defRPr/>
            </a:lvl3pPr>
            <a:lvl4pPr marL="1758315" indent="0" algn="ctr">
              <a:buNone/>
              <a:defRPr/>
            </a:lvl4pPr>
            <a:lvl5pPr marL="2344420" indent="0" algn="ctr">
              <a:buNone/>
              <a:defRPr/>
            </a:lvl5pPr>
            <a:lvl6pPr marL="2930525" indent="0" algn="ctr">
              <a:buNone/>
              <a:defRPr/>
            </a:lvl6pPr>
            <a:lvl7pPr marL="3516630" indent="0" algn="ctr">
              <a:buNone/>
              <a:defRPr/>
            </a:lvl7pPr>
            <a:lvl8pPr marL="4102735" indent="0" algn="ctr">
              <a:buNone/>
              <a:defRPr/>
            </a:lvl8pPr>
            <a:lvl9pPr marL="468884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986"/>
            <a:ext cx="2844800" cy="363854"/>
          </a:xfrm>
          <a:prstGeom prst="rect">
            <a:avLst/>
          </a:prstGeom>
        </p:spPr>
        <p:txBody>
          <a:bodyPr lIns="117226" tIns="58613" rIns="117226" bIns="58613"/>
          <a:lstStyle>
            <a:lvl1pPr>
              <a:defRPr/>
            </a:lvl1pPr>
          </a:lstStyle>
          <a:p>
            <a:pPr>
              <a:defRPr/>
            </a:pPr>
            <a:fld id="{EA6E2886-1F7F-437F-9499-381B8AB189DD}" type="datetime1">
              <a:rPr lang="zh-CN" altLang="en-US"/>
              <a:pPr>
                <a:defRPr/>
              </a:pPr>
              <a:t>2020/5/9</a:t>
            </a:fld>
            <a:endParaRPr lang="zh-CN" altLang="en-US" sz="2300" dirty="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986"/>
            <a:ext cx="3860800" cy="363854"/>
          </a:xfrm>
          <a:prstGeom prst="rect">
            <a:avLst/>
          </a:prstGeom>
        </p:spPr>
        <p:txBody>
          <a:bodyPr lIns="117226" tIns="58613" rIns="117226" bIns="58613"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986"/>
            <a:ext cx="2844800" cy="363854"/>
          </a:xfrm>
          <a:prstGeom prst="rect">
            <a:avLst/>
          </a:prstGeom>
        </p:spPr>
        <p:txBody>
          <a:bodyPr lIns="117226" tIns="58613" rIns="117226" bIns="58613"/>
          <a:lstStyle>
            <a:lvl1pPr>
              <a:defRPr/>
            </a:lvl1pPr>
          </a:lstStyle>
          <a:p>
            <a:pPr>
              <a:defRPr/>
            </a:pPr>
            <a:fld id="{0FA4500E-F3A8-4E8F-BE5A-8DEB39A53700}" type="slidenum">
              <a:rPr lang="zh-CN" altLang="en-US"/>
              <a:pPr>
                <a:defRPr/>
              </a:pPr>
              <a:t>‹#›</a:t>
            </a:fld>
            <a:endParaRPr lang="zh-CN" altLang="en-US" sz="2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6087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09561" y="6356408"/>
            <a:ext cx="2844615" cy="365083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>
              <a:defRPr/>
            </a:pPr>
            <a:fld id="{B067C04D-1535-4D1B-96B5-EBA8C1531DA4}" type="datetime1">
              <a:rPr lang="zh-CN" altLang="en-US"/>
              <a:pPr>
                <a:defRPr/>
              </a:pPr>
              <a:t>2020/5/9</a:t>
            </a:fld>
            <a:endParaRPr lang="zh-CN" altLang="en-US" sz="900" dirty="0">
              <a:solidFill>
                <a:schemeClr val="tx1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330" y="6356408"/>
            <a:ext cx="3861343" cy="365083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826" y="6356408"/>
            <a:ext cx="2844615" cy="365083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>
              <a:defRPr/>
            </a:pPr>
            <a:fld id="{64F3C8C2-C18A-44C4-ACFF-1E2E9EB526E6}" type="slidenum">
              <a:rPr lang="zh-CN" altLang="en-US"/>
              <a:pPr>
                <a:defRPr/>
              </a:pPr>
              <a:t>‹#›</a:t>
            </a:fld>
            <a:endParaRPr lang="zh-CN" altLang="en-US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44533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4" Type="http://schemas.openxmlformats.org/officeDocument/2006/relationships/image" Target="../media/image39.png"/><Relationship Id="rId9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2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jpeg"/><Relationship Id="rId26" Type="http://schemas.openxmlformats.org/officeDocument/2006/relationships/image" Target="../media/image79.jpeg"/><Relationship Id="rId3" Type="http://schemas.openxmlformats.org/officeDocument/2006/relationships/image" Target="../media/image2.png"/><Relationship Id="rId21" Type="http://schemas.openxmlformats.org/officeDocument/2006/relationships/image" Target="../media/image74.jpe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17" Type="http://schemas.openxmlformats.org/officeDocument/2006/relationships/image" Target="../media/image70.jpeg"/><Relationship Id="rId25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69.png"/><Relationship Id="rId20" Type="http://schemas.openxmlformats.org/officeDocument/2006/relationships/image" Target="../media/image73.jpeg"/><Relationship Id="rId29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11" Type="http://schemas.openxmlformats.org/officeDocument/2006/relationships/image" Target="../media/image64.png"/><Relationship Id="rId24" Type="http://schemas.openxmlformats.org/officeDocument/2006/relationships/image" Target="../media/image77.jpeg"/><Relationship Id="rId5" Type="http://schemas.openxmlformats.org/officeDocument/2006/relationships/image" Target="../media/image58.jpeg"/><Relationship Id="rId15" Type="http://schemas.openxmlformats.org/officeDocument/2006/relationships/image" Target="../media/image68.jpeg"/><Relationship Id="rId23" Type="http://schemas.openxmlformats.org/officeDocument/2006/relationships/image" Target="../media/image76.png"/><Relationship Id="rId28" Type="http://schemas.openxmlformats.org/officeDocument/2006/relationships/image" Target="../media/image81.jpeg"/><Relationship Id="rId10" Type="http://schemas.openxmlformats.org/officeDocument/2006/relationships/image" Target="../media/image63.png"/><Relationship Id="rId19" Type="http://schemas.openxmlformats.org/officeDocument/2006/relationships/image" Target="../media/image72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Relationship Id="rId14" Type="http://schemas.openxmlformats.org/officeDocument/2006/relationships/image" Target="../media/image67.jpeg"/><Relationship Id="rId22" Type="http://schemas.openxmlformats.org/officeDocument/2006/relationships/image" Target="../media/image75.png"/><Relationship Id="rId27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jpeg"/><Relationship Id="rId3" Type="http://schemas.openxmlformats.org/officeDocument/2006/relationships/image" Target="../media/image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jpeg"/><Relationship Id="rId15" Type="http://schemas.openxmlformats.org/officeDocument/2006/relationships/image" Target="../media/image9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Relationship Id="rId14" Type="http://schemas.openxmlformats.org/officeDocument/2006/relationships/image" Target="../media/image9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openxmlformats.org/officeDocument/2006/relationships/image" Target="../media/image2.png"/><Relationship Id="rId21" Type="http://schemas.openxmlformats.org/officeDocument/2006/relationships/image" Target="../media/image15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6.jpe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5.png"/><Relationship Id="rId24" Type="http://schemas.openxmlformats.org/officeDocument/2006/relationships/image" Target="../media/image18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10" Type="http://schemas.openxmlformats.org/officeDocument/2006/relationships/image" Target="../media/image4.jpeg"/><Relationship Id="rId19" Type="http://schemas.openxmlformats.org/officeDocument/2006/relationships/image" Target="../media/image13.png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Relationship Id="rId14" Type="http://schemas.openxmlformats.org/officeDocument/2006/relationships/image" Target="../media/image8.png"/><Relationship Id="rId2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xmlns="" id="{5F131ED7-531C-4470-937C-32587FB63AE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22125"/>
          <a:stretch>
            <a:fillRect/>
          </a:stretch>
        </p:blipFill>
        <p:spPr bwMode="auto">
          <a:xfrm rot="10800000" flipV="1">
            <a:off x="-1" y="0"/>
            <a:ext cx="5832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文本框 54">
            <a:extLst>
              <a:ext uri="{FF2B5EF4-FFF2-40B4-BE49-F238E27FC236}">
                <a16:creationId xmlns:a16="http://schemas.microsoft.com/office/drawing/2014/main" xmlns="" id="{11F37F42-5B9D-480E-BA21-88926828473F}"/>
              </a:ext>
            </a:extLst>
          </p:cNvPr>
          <p:cNvSpPr txBox="1"/>
          <p:nvPr/>
        </p:nvSpPr>
        <p:spPr>
          <a:xfrm>
            <a:off x="3898214" y="2621915"/>
            <a:ext cx="7505065" cy="1272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zh-CN" alt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charset="-122"/>
                <a:cs typeface="iLiHei" panose="020B0503030403020204" pitchFamily="34" charset="-122"/>
                <a:sym typeface="Arial" panose="020B0604020202020204" pitchFamily="34" charset="0"/>
              </a:rPr>
              <a:t>能源管理系统应用与</a:t>
            </a:r>
            <a:r>
              <a:rPr lang="zh-CN" alt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charset="-122"/>
                <a:cs typeface="iLiHei" panose="020B0503030403020204" pitchFamily="34" charset="-122"/>
                <a:sym typeface="Arial" panose="020B0604020202020204" pitchFamily="34" charset="0"/>
              </a:rPr>
              <a:t>服务</a:t>
            </a:r>
            <a:endParaRPr lang="en-US" altLang="zh-CN" sz="4000" b="1" dirty="0" smtClean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charset="-122"/>
              <a:cs typeface="iLiHei" panose="020B0503030403020204" pitchFamily="34" charset="-122"/>
              <a:sym typeface="Arial" panose="020B0604020202020204" pitchFamily="34" charset="0"/>
            </a:endParaRPr>
          </a:p>
          <a:p>
            <a:pPr algn="r">
              <a:lnSpc>
                <a:spcPct val="110000"/>
              </a:lnSpc>
            </a:pPr>
            <a:r>
              <a:rPr lang="zh-CN" alt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charset="-122"/>
                <a:cs typeface="iLiHei" panose="020B0503030403020204" pitchFamily="34" charset="-122"/>
                <a:sym typeface="Arial" panose="020B0604020202020204" pitchFamily="34" charset="0"/>
              </a:rPr>
              <a:t>产品</a:t>
            </a:r>
            <a:r>
              <a:rPr lang="zh-CN" alt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charset="-122"/>
                <a:cs typeface="iLiHei" panose="020B0503030403020204" pitchFamily="34" charset="-122"/>
                <a:sym typeface="Arial" panose="020B0604020202020204" pitchFamily="34" charset="0"/>
              </a:rPr>
              <a:t>简介</a:t>
            </a:r>
          </a:p>
        </p:txBody>
      </p:sp>
      <p:pic>
        <p:nvPicPr>
          <p:cNvPr id="13" name="Picture 2" descr="E:\阿伦 ins\Design\鹰视 图册\基\鹰视logo.png">
            <a:extLst>
              <a:ext uri="{FF2B5EF4-FFF2-40B4-BE49-F238E27FC236}">
                <a16:creationId xmlns:a16="http://schemas.microsoft.com/office/drawing/2014/main" xmlns="" id="{74D2582D-3E86-4128-B2DC-1495A82F2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14471" y="881746"/>
            <a:ext cx="3280894" cy="867156"/>
          </a:xfrm>
          <a:prstGeom prst="rect">
            <a:avLst/>
          </a:prstGeom>
          <a:noFill/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FA762153-15A8-4038-BA00-7F6AD966F5AA}"/>
              </a:ext>
            </a:extLst>
          </p:cNvPr>
          <p:cNvSpPr/>
          <p:nvPr/>
        </p:nvSpPr>
        <p:spPr>
          <a:xfrm>
            <a:off x="7192717" y="6211740"/>
            <a:ext cx="4074160" cy="445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3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方正兰亭黑_GBK" panose="02000000000000000000" pitchFamily="2" charset="-122"/>
                <a:sym typeface="方正大黑简体" pitchFamily="2" charset="-122"/>
              </a:rPr>
              <a:t>——</a:t>
            </a:r>
            <a:r>
              <a:rPr lang="zh-CN" altLang="en-US" sz="23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sym typeface="方正大黑简体" pitchFamily="2" charset="-122"/>
              </a:rPr>
              <a:t>帮助企业高效管理用电</a:t>
            </a:r>
            <a:r>
              <a:rPr lang="en-US" altLang="zh-CN" sz="23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方正兰亭黑_GBK" panose="02000000000000000000" pitchFamily="2" charset="-122"/>
                <a:sym typeface="方正大黑简体" pitchFamily="2" charset="-122"/>
              </a:rPr>
              <a:t>——</a:t>
            </a:r>
            <a:endParaRPr lang="zh-CN" altLang="en-US" sz="23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ea typeface="方正兰亭黑_GBK" panose="02000000000000000000" pitchFamily="2" charset="-122"/>
              <a:sym typeface="方正大黑简体" pitchFamily="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819155" y="142875"/>
            <a:ext cx="157375" cy="8143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4763" y="142875"/>
            <a:ext cx="704852" cy="8143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5"/>
          <p:cNvSpPr txBox="1"/>
          <p:nvPr/>
        </p:nvSpPr>
        <p:spPr>
          <a:xfrm>
            <a:off x="1142964" y="262197"/>
            <a:ext cx="4724436" cy="6001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zh-CN" altLang="en-US" sz="3100" b="1" dirty="0">
                <a:solidFill>
                  <a:schemeClr val="accent1">
                    <a:lumMod val="75000"/>
                  </a:schemeClr>
                </a:solidFill>
                <a:latin typeface="Segoe UI Emoji" panose="020B0502040204020203" pitchFamily="34" charset="0"/>
                <a:cs typeface="Segoe UI Black" panose="020B0A02040204020203" pitchFamily="34" charset="0"/>
                <a:sym typeface="微软雅黑" panose="020B0503020204020204" pitchFamily="34" charset="-122"/>
              </a:rPr>
              <a:t>功能简介</a:t>
            </a:r>
            <a:endParaRPr lang="en-US" altLang="zh-CN" sz="3100" b="1" dirty="0">
              <a:solidFill>
                <a:schemeClr val="accent1">
                  <a:lumMod val="75000"/>
                </a:schemeClr>
              </a:solidFill>
              <a:latin typeface="Segoe UI Emoji" panose="020B0502040204020203" pitchFamily="34" charset="0"/>
              <a:cs typeface="Segoe UI Black" panose="020B0A02040204020203" pitchFamily="34" charset="0"/>
              <a:sym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0459" y="190477"/>
            <a:ext cx="486666" cy="69249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3700" b="1" dirty="0">
                <a:solidFill>
                  <a:schemeClr val="bg1"/>
                </a:solidFill>
              </a:rPr>
              <a:t>2</a:t>
            </a:r>
            <a:endParaRPr lang="zh-CN" altLang="en-US" sz="3700" b="1" dirty="0">
              <a:solidFill>
                <a:schemeClr val="bg1"/>
              </a:solidFill>
            </a:endParaRPr>
          </a:p>
        </p:txBody>
      </p:sp>
      <p:sp>
        <p:nvSpPr>
          <p:cNvPr id="11" name="TextBox 7"/>
          <p:cNvSpPr>
            <a:spLocks noChangeArrowheads="1"/>
          </p:cNvSpPr>
          <p:nvPr/>
        </p:nvSpPr>
        <p:spPr bwMode="auto">
          <a:xfrm>
            <a:off x="10645877" y="190478"/>
            <a:ext cx="1363489" cy="69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07" tIns="22853" rIns="45707" bIns="22853">
            <a:spAutoFit/>
          </a:bodyPr>
          <a:lstStyle/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Internet </a:t>
            </a:r>
            <a:r>
              <a:rPr lang="en-US" altLang="zh-CN" sz="1600" b="1" dirty="0">
                <a:solidFill>
                  <a:srgbClr val="159BFF"/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+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Energy Efficiency 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Management</a:t>
            </a:r>
            <a:endParaRPr lang="zh-CN" altLang="en-US" sz="1300" b="1" dirty="0">
              <a:solidFill>
                <a:schemeClr val="tx1">
                  <a:lumMod val="50000"/>
                  <a:lumOff val="50000"/>
                </a:schemeClr>
              </a:solidFill>
              <a:latin typeface="Corbel" panose="020B0503020204020204" pitchFamily="34" charset="0"/>
              <a:ea typeface="方正兰亭黑_GBK" pitchFamily="2" charset="-122"/>
              <a:sym typeface="方正大黑简体" pitchFamily="2" charset="-122"/>
            </a:endParaRPr>
          </a:p>
        </p:txBody>
      </p:sp>
      <p:cxnSp>
        <p:nvCxnSpPr>
          <p:cNvPr id="16" name="直接连接符 15"/>
          <p:cNvCxnSpPr>
            <a:cxnSpLocks noChangeShapeType="1"/>
          </p:cNvCxnSpPr>
          <p:nvPr/>
        </p:nvCxnSpPr>
        <p:spPr bwMode="auto">
          <a:xfrm>
            <a:off x="10560156" y="-54762"/>
            <a:ext cx="0" cy="1042073"/>
          </a:xfrm>
          <a:prstGeom prst="line">
            <a:avLst/>
          </a:prstGeom>
          <a:noFill/>
          <a:ln w="9525" algn="ctr">
            <a:solidFill>
              <a:srgbClr val="159B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" name="Picture 2" descr="E:\阿伦 ins\Design\鹰视 图册\基\鹰视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7267" y="323999"/>
            <a:ext cx="1905013" cy="503504"/>
          </a:xfrm>
          <a:prstGeom prst="rect">
            <a:avLst/>
          </a:prstGeom>
          <a:noFill/>
        </p:spPr>
      </p:pic>
      <p:sp>
        <p:nvSpPr>
          <p:cNvPr id="10" name="TextBox 49">
            <a:extLst>
              <a:ext uri="{FF2B5EF4-FFF2-40B4-BE49-F238E27FC236}">
                <a16:creationId xmlns:a16="http://schemas.microsoft.com/office/drawing/2014/main" xmlns="" id="{542D8FBB-2DF6-4324-8373-389FD18DF272}"/>
              </a:ext>
            </a:extLst>
          </p:cNvPr>
          <p:cNvSpPr txBox="1"/>
          <p:nvPr/>
        </p:nvSpPr>
        <p:spPr>
          <a:xfrm>
            <a:off x="668232" y="1164256"/>
            <a:ext cx="3349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用能概览</a:t>
            </a:r>
          </a:p>
        </p:txBody>
      </p:sp>
      <p:sp>
        <p:nvSpPr>
          <p:cNvPr id="12" name="TextBox 51">
            <a:extLst>
              <a:ext uri="{FF2B5EF4-FFF2-40B4-BE49-F238E27FC236}">
                <a16:creationId xmlns:a16="http://schemas.microsoft.com/office/drawing/2014/main" xmlns="" id="{22C33903-AF12-4FE0-8CFF-623A6014767C}"/>
              </a:ext>
            </a:extLst>
          </p:cNvPr>
          <p:cNvSpPr txBox="1"/>
          <p:nvPr/>
        </p:nvSpPr>
        <p:spPr>
          <a:xfrm>
            <a:off x="668231" y="1569175"/>
            <a:ext cx="4658367" cy="1346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多维度数据统计及分析，覆盖日常用电管理所需信息；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自定义用电版面内容及布局，满足不同场景的使用需求；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等腰三角形 19">
            <a:extLst>
              <a:ext uri="{FF2B5EF4-FFF2-40B4-BE49-F238E27FC236}">
                <a16:creationId xmlns:a16="http://schemas.microsoft.com/office/drawing/2014/main" xmlns="" id="{7996CAAF-C896-4B1E-83BA-4CCCCE57AD0A}"/>
              </a:ext>
            </a:extLst>
          </p:cNvPr>
          <p:cNvSpPr/>
          <p:nvPr/>
        </p:nvSpPr>
        <p:spPr>
          <a:xfrm rot="5400000">
            <a:off x="451504" y="1255177"/>
            <a:ext cx="166521" cy="144629"/>
          </a:xfrm>
          <a:prstGeom prst="triangle">
            <a:avLst/>
          </a:prstGeom>
          <a:solidFill>
            <a:srgbClr val="E8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7BD18B5-C582-432B-9821-AA9533853DB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6463" y="2979543"/>
            <a:ext cx="4738877" cy="3453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81190C-1544-4D67-8552-BBE7F7F88DB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0665" y="1137367"/>
            <a:ext cx="5965294" cy="29374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21" name="TextBox 49">
            <a:extLst>
              <a:ext uri="{FF2B5EF4-FFF2-40B4-BE49-F238E27FC236}">
                <a16:creationId xmlns:a16="http://schemas.microsoft.com/office/drawing/2014/main" xmlns="" id="{71C2CF58-44F3-4AC4-8F63-4282C5BBF2A5}"/>
              </a:ext>
            </a:extLst>
          </p:cNvPr>
          <p:cNvSpPr txBox="1"/>
          <p:nvPr/>
        </p:nvSpPr>
        <p:spPr>
          <a:xfrm>
            <a:off x="6145019" y="4681297"/>
            <a:ext cx="3349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自定义监控中心</a:t>
            </a:r>
          </a:p>
        </p:txBody>
      </p:sp>
      <p:sp>
        <p:nvSpPr>
          <p:cNvPr id="22" name="TextBox 51">
            <a:extLst>
              <a:ext uri="{FF2B5EF4-FFF2-40B4-BE49-F238E27FC236}">
                <a16:creationId xmlns:a16="http://schemas.microsoft.com/office/drawing/2014/main" xmlns="" id="{8605E144-81AB-4BC7-85DA-B29FA3364AAB}"/>
              </a:ext>
            </a:extLst>
          </p:cNvPr>
          <p:cNvSpPr txBox="1"/>
          <p:nvPr/>
        </p:nvSpPr>
        <p:spPr>
          <a:xfrm>
            <a:off x="6145019" y="5086216"/>
            <a:ext cx="5346892" cy="1346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丰富的功能组件供选择，自由配搭，满足不同角色的使用需求；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通过拖拽等简单便捷的操作方式，快速组建专属的监控版面；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等腰三角形 23">
            <a:extLst>
              <a:ext uri="{FF2B5EF4-FFF2-40B4-BE49-F238E27FC236}">
                <a16:creationId xmlns:a16="http://schemas.microsoft.com/office/drawing/2014/main" xmlns="" id="{93570567-371C-4F8F-9F1E-D34D1FAA326F}"/>
              </a:ext>
            </a:extLst>
          </p:cNvPr>
          <p:cNvSpPr/>
          <p:nvPr/>
        </p:nvSpPr>
        <p:spPr>
          <a:xfrm rot="5400000">
            <a:off x="5918041" y="4769381"/>
            <a:ext cx="166521" cy="144629"/>
          </a:xfrm>
          <a:prstGeom prst="triangle">
            <a:avLst/>
          </a:prstGeom>
          <a:solidFill>
            <a:srgbClr val="E8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93243590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819155" y="142875"/>
            <a:ext cx="157375" cy="8143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4763" y="142875"/>
            <a:ext cx="704852" cy="8143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5"/>
          <p:cNvSpPr txBox="1"/>
          <p:nvPr/>
        </p:nvSpPr>
        <p:spPr>
          <a:xfrm>
            <a:off x="1142964" y="262197"/>
            <a:ext cx="4724436" cy="6001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zh-CN" altLang="en-US" sz="3100" b="1" dirty="0">
                <a:solidFill>
                  <a:schemeClr val="accent1">
                    <a:lumMod val="75000"/>
                  </a:schemeClr>
                </a:solidFill>
                <a:latin typeface="Segoe UI Emoji" panose="020B0502040204020203" pitchFamily="34" charset="0"/>
                <a:cs typeface="Segoe UI Black" panose="020B0A02040204020203" pitchFamily="34" charset="0"/>
                <a:sym typeface="微软雅黑" panose="020B0503020204020204" pitchFamily="34" charset="-122"/>
              </a:rPr>
              <a:t>功能简介</a:t>
            </a:r>
            <a:endParaRPr lang="en-US" altLang="zh-CN" sz="3100" b="1" dirty="0">
              <a:solidFill>
                <a:schemeClr val="accent1">
                  <a:lumMod val="75000"/>
                </a:schemeClr>
              </a:solidFill>
              <a:latin typeface="Segoe UI Emoji" panose="020B0502040204020203" pitchFamily="34" charset="0"/>
              <a:cs typeface="Segoe UI Black" panose="020B0A02040204020203" pitchFamily="34" charset="0"/>
              <a:sym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0459" y="190477"/>
            <a:ext cx="486666" cy="69249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3700" b="1" dirty="0">
                <a:solidFill>
                  <a:schemeClr val="bg1"/>
                </a:solidFill>
              </a:rPr>
              <a:t>2</a:t>
            </a:r>
            <a:endParaRPr lang="zh-CN" altLang="en-US" sz="3700" b="1" dirty="0">
              <a:solidFill>
                <a:schemeClr val="bg1"/>
              </a:solidFill>
            </a:endParaRPr>
          </a:p>
        </p:txBody>
      </p:sp>
      <p:sp>
        <p:nvSpPr>
          <p:cNvPr id="11" name="TextBox 7"/>
          <p:cNvSpPr>
            <a:spLocks noChangeArrowheads="1"/>
          </p:cNvSpPr>
          <p:nvPr/>
        </p:nvSpPr>
        <p:spPr bwMode="auto">
          <a:xfrm>
            <a:off x="10645877" y="190478"/>
            <a:ext cx="1363489" cy="69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07" tIns="22853" rIns="45707" bIns="22853">
            <a:spAutoFit/>
          </a:bodyPr>
          <a:lstStyle/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Internet </a:t>
            </a:r>
            <a:r>
              <a:rPr lang="en-US" altLang="zh-CN" sz="1600" b="1" dirty="0">
                <a:solidFill>
                  <a:srgbClr val="159BFF"/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+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Energy Efficiency 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Management</a:t>
            </a:r>
            <a:endParaRPr lang="zh-CN" altLang="en-US" sz="1300" b="1" dirty="0">
              <a:solidFill>
                <a:schemeClr val="tx1">
                  <a:lumMod val="50000"/>
                  <a:lumOff val="50000"/>
                </a:schemeClr>
              </a:solidFill>
              <a:latin typeface="Corbel" panose="020B0503020204020204" pitchFamily="34" charset="0"/>
              <a:ea typeface="方正兰亭黑_GBK" pitchFamily="2" charset="-122"/>
              <a:sym typeface="方正大黑简体" pitchFamily="2" charset="-122"/>
            </a:endParaRPr>
          </a:p>
        </p:txBody>
      </p:sp>
      <p:cxnSp>
        <p:nvCxnSpPr>
          <p:cNvPr id="16" name="直接连接符 15"/>
          <p:cNvCxnSpPr>
            <a:cxnSpLocks noChangeShapeType="1"/>
          </p:cNvCxnSpPr>
          <p:nvPr/>
        </p:nvCxnSpPr>
        <p:spPr bwMode="auto">
          <a:xfrm>
            <a:off x="10560156" y="-54762"/>
            <a:ext cx="0" cy="1042073"/>
          </a:xfrm>
          <a:prstGeom prst="line">
            <a:avLst/>
          </a:prstGeom>
          <a:noFill/>
          <a:ln w="9525" algn="ctr">
            <a:solidFill>
              <a:srgbClr val="159B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" name="Picture 2" descr="E:\阿伦 ins\Design\鹰视 图册\基\鹰视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7267" y="323999"/>
            <a:ext cx="1905013" cy="503504"/>
          </a:xfrm>
          <a:prstGeom prst="rect">
            <a:avLst/>
          </a:prstGeom>
          <a:noFill/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134C92B1-97AD-471E-A36E-A3A8AD7F624D}"/>
              </a:ext>
            </a:extLst>
          </p:cNvPr>
          <p:cNvSpPr/>
          <p:nvPr/>
        </p:nvSpPr>
        <p:spPr>
          <a:xfrm>
            <a:off x="5657418" y="324433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实时数据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559EB1E-CA38-45C5-A79F-5A97F3A3D2F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5647" y="1215149"/>
            <a:ext cx="6419767" cy="2832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2" name="TextBox 49">
            <a:extLst>
              <a:ext uri="{FF2B5EF4-FFF2-40B4-BE49-F238E27FC236}">
                <a16:creationId xmlns:a16="http://schemas.microsoft.com/office/drawing/2014/main" xmlns="" id="{FE59C5E1-076B-4769-B49E-2E1702C2CE1D}"/>
              </a:ext>
            </a:extLst>
          </p:cNvPr>
          <p:cNvSpPr txBox="1"/>
          <p:nvPr/>
        </p:nvSpPr>
        <p:spPr>
          <a:xfrm>
            <a:off x="8425552" y="1374950"/>
            <a:ext cx="3349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实时数据监测</a:t>
            </a:r>
          </a:p>
        </p:txBody>
      </p:sp>
      <p:sp>
        <p:nvSpPr>
          <p:cNvPr id="19" name="TextBox 51">
            <a:extLst>
              <a:ext uri="{FF2B5EF4-FFF2-40B4-BE49-F238E27FC236}">
                <a16:creationId xmlns:a16="http://schemas.microsoft.com/office/drawing/2014/main" xmlns="" id="{911A1836-F477-48BE-B8A2-30902C35492B}"/>
              </a:ext>
            </a:extLst>
          </p:cNvPr>
          <p:cNvSpPr txBox="1"/>
          <p:nvPr/>
        </p:nvSpPr>
        <p:spPr>
          <a:xfrm>
            <a:off x="8438121" y="1732244"/>
            <a:ext cx="3356517" cy="3609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数据实时监测，自动更新；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多种灵活的配置方式供选择：监测点视图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设备视图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组合视图，满足不同场景下的实时数据监测需求；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丰富的数据采集项，上百种数据项可供选择配置，快速定义高实用性的实时数据监测系统；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可配置的数据阀值范围，越限实时提醒；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等腰三角形 19">
            <a:extLst>
              <a:ext uri="{FF2B5EF4-FFF2-40B4-BE49-F238E27FC236}">
                <a16:creationId xmlns:a16="http://schemas.microsoft.com/office/drawing/2014/main" xmlns="" id="{82250EF2-ECCB-4EC4-9A62-ACE4ADCD92AB}"/>
              </a:ext>
            </a:extLst>
          </p:cNvPr>
          <p:cNvSpPr/>
          <p:nvPr/>
        </p:nvSpPr>
        <p:spPr>
          <a:xfrm rot="5400000">
            <a:off x="8189049" y="1463034"/>
            <a:ext cx="166521" cy="144629"/>
          </a:xfrm>
          <a:prstGeom prst="triangle">
            <a:avLst/>
          </a:prstGeom>
          <a:solidFill>
            <a:srgbClr val="E8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E7914F8-A120-4564-B84D-05CF1CBD994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9185" y="2738367"/>
            <a:ext cx="6414024" cy="203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1E0DCC5-1058-4FC7-8813-2486E302734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65023" y="3983970"/>
            <a:ext cx="6618350" cy="27272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91741192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819155" y="142875"/>
            <a:ext cx="157375" cy="8143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4763" y="142875"/>
            <a:ext cx="704852" cy="8143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5"/>
          <p:cNvSpPr txBox="1"/>
          <p:nvPr/>
        </p:nvSpPr>
        <p:spPr>
          <a:xfrm>
            <a:off x="1142964" y="262197"/>
            <a:ext cx="4724436" cy="6001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zh-CN" altLang="en-US" sz="3100" b="1" dirty="0">
                <a:solidFill>
                  <a:schemeClr val="accent1">
                    <a:lumMod val="75000"/>
                  </a:schemeClr>
                </a:solidFill>
                <a:latin typeface="Segoe UI Emoji" panose="020B0502040204020203" pitchFamily="34" charset="0"/>
                <a:cs typeface="Segoe UI Black" panose="020B0A02040204020203" pitchFamily="34" charset="0"/>
                <a:sym typeface="微软雅黑" panose="020B0503020204020204" pitchFamily="34" charset="-122"/>
              </a:rPr>
              <a:t>功能简介</a:t>
            </a:r>
            <a:endParaRPr lang="en-US" altLang="zh-CN" sz="3100" b="1" dirty="0">
              <a:solidFill>
                <a:schemeClr val="accent1">
                  <a:lumMod val="75000"/>
                </a:schemeClr>
              </a:solidFill>
              <a:latin typeface="Segoe UI Emoji" panose="020B0502040204020203" pitchFamily="34" charset="0"/>
              <a:cs typeface="Segoe UI Black" panose="020B0A02040204020203" pitchFamily="34" charset="0"/>
              <a:sym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0459" y="190477"/>
            <a:ext cx="486666" cy="69249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3700" b="1" dirty="0">
                <a:solidFill>
                  <a:schemeClr val="bg1"/>
                </a:solidFill>
              </a:rPr>
              <a:t>2</a:t>
            </a:r>
            <a:endParaRPr lang="zh-CN" altLang="en-US" sz="3700" b="1" dirty="0">
              <a:solidFill>
                <a:schemeClr val="bg1"/>
              </a:solidFill>
            </a:endParaRPr>
          </a:p>
        </p:txBody>
      </p:sp>
      <p:sp>
        <p:nvSpPr>
          <p:cNvPr id="11" name="TextBox 7"/>
          <p:cNvSpPr>
            <a:spLocks noChangeArrowheads="1"/>
          </p:cNvSpPr>
          <p:nvPr/>
        </p:nvSpPr>
        <p:spPr bwMode="auto">
          <a:xfrm>
            <a:off x="10645877" y="190478"/>
            <a:ext cx="1363489" cy="69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07" tIns="22853" rIns="45707" bIns="22853">
            <a:spAutoFit/>
          </a:bodyPr>
          <a:lstStyle/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Internet </a:t>
            </a:r>
            <a:r>
              <a:rPr lang="en-US" altLang="zh-CN" sz="1600" b="1" dirty="0">
                <a:solidFill>
                  <a:srgbClr val="159BFF"/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+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Energy Efficiency 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Management</a:t>
            </a:r>
            <a:endParaRPr lang="zh-CN" altLang="en-US" sz="1300" b="1" dirty="0">
              <a:solidFill>
                <a:schemeClr val="tx1">
                  <a:lumMod val="50000"/>
                  <a:lumOff val="50000"/>
                </a:schemeClr>
              </a:solidFill>
              <a:latin typeface="Corbel" panose="020B0503020204020204" pitchFamily="34" charset="0"/>
              <a:ea typeface="方正兰亭黑_GBK" pitchFamily="2" charset="-122"/>
              <a:sym typeface="方正大黑简体" pitchFamily="2" charset="-122"/>
            </a:endParaRPr>
          </a:p>
        </p:txBody>
      </p:sp>
      <p:cxnSp>
        <p:nvCxnSpPr>
          <p:cNvPr id="16" name="直接连接符 15"/>
          <p:cNvCxnSpPr>
            <a:cxnSpLocks noChangeShapeType="1"/>
          </p:cNvCxnSpPr>
          <p:nvPr/>
        </p:nvCxnSpPr>
        <p:spPr bwMode="auto">
          <a:xfrm>
            <a:off x="10560156" y="-54762"/>
            <a:ext cx="0" cy="1042073"/>
          </a:xfrm>
          <a:prstGeom prst="line">
            <a:avLst/>
          </a:prstGeom>
          <a:noFill/>
          <a:ln w="9525" algn="ctr">
            <a:solidFill>
              <a:srgbClr val="159B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" name="Picture 2" descr="E:\阿伦 ins\Design\鹰视 图册\基\鹰视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7267" y="323999"/>
            <a:ext cx="1905013" cy="503504"/>
          </a:xfrm>
          <a:prstGeom prst="rect">
            <a:avLst/>
          </a:prstGeom>
          <a:noFill/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8F22E34-9D87-4EAE-BBBD-C7153F3178C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3793" y="1198486"/>
            <a:ext cx="4519207" cy="32606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505DD08-70CA-445F-AA05-7235E247082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21912" y="3526657"/>
            <a:ext cx="6283267" cy="31094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9" name="TextBox 49">
            <a:extLst>
              <a:ext uri="{FF2B5EF4-FFF2-40B4-BE49-F238E27FC236}">
                <a16:creationId xmlns:a16="http://schemas.microsoft.com/office/drawing/2014/main" xmlns="" id="{AAA73EAD-E777-4B5F-80BD-D520EF4AF9A0}"/>
              </a:ext>
            </a:extLst>
          </p:cNvPr>
          <p:cNvSpPr txBox="1"/>
          <p:nvPr/>
        </p:nvSpPr>
        <p:spPr>
          <a:xfrm>
            <a:off x="5737944" y="1301167"/>
            <a:ext cx="3349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历史数据查询</a:t>
            </a:r>
          </a:p>
        </p:txBody>
      </p:sp>
      <p:sp>
        <p:nvSpPr>
          <p:cNvPr id="20" name="TextBox 51">
            <a:extLst>
              <a:ext uri="{FF2B5EF4-FFF2-40B4-BE49-F238E27FC236}">
                <a16:creationId xmlns:a16="http://schemas.microsoft.com/office/drawing/2014/main" xmlns="" id="{769E603F-637A-4953-8670-E71A71DAF2BF}"/>
              </a:ext>
            </a:extLst>
          </p:cNvPr>
          <p:cNvSpPr txBox="1"/>
          <p:nvPr/>
        </p:nvSpPr>
        <p:spPr>
          <a:xfrm>
            <a:off x="5737944" y="1706086"/>
            <a:ext cx="5346892" cy="1346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上百种参数项的历史数据可供查询，采用图表以及表格的呈现方式，数据更直观；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附加最值分析功能，快速得出数据分析结论；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历史数据一键导出下载；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等腰三角形 20">
            <a:extLst>
              <a:ext uri="{FF2B5EF4-FFF2-40B4-BE49-F238E27FC236}">
                <a16:creationId xmlns:a16="http://schemas.microsoft.com/office/drawing/2014/main" xmlns="" id="{9D49F851-5E86-4C41-B9F8-9C174926580C}"/>
              </a:ext>
            </a:extLst>
          </p:cNvPr>
          <p:cNvSpPr/>
          <p:nvPr/>
        </p:nvSpPr>
        <p:spPr>
          <a:xfrm rot="5400000">
            <a:off x="5510966" y="1389251"/>
            <a:ext cx="166521" cy="144629"/>
          </a:xfrm>
          <a:prstGeom prst="triangle">
            <a:avLst/>
          </a:prstGeom>
          <a:solidFill>
            <a:srgbClr val="E8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Box 49">
            <a:extLst>
              <a:ext uri="{FF2B5EF4-FFF2-40B4-BE49-F238E27FC236}">
                <a16:creationId xmlns:a16="http://schemas.microsoft.com/office/drawing/2014/main" xmlns="" id="{D028FC3C-6373-4339-9491-B9EFC328F8CB}"/>
              </a:ext>
            </a:extLst>
          </p:cNvPr>
          <p:cNvSpPr txBox="1"/>
          <p:nvPr/>
        </p:nvSpPr>
        <p:spPr>
          <a:xfrm>
            <a:off x="660328" y="4600347"/>
            <a:ext cx="3349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用能报表</a:t>
            </a:r>
          </a:p>
        </p:txBody>
      </p:sp>
      <p:sp>
        <p:nvSpPr>
          <p:cNvPr id="23" name="TextBox 51">
            <a:extLst>
              <a:ext uri="{FF2B5EF4-FFF2-40B4-BE49-F238E27FC236}">
                <a16:creationId xmlns:a16="http://schemas.microsoft.com/office/drawing/2014/main" xmlns="" id="{1D66F6F8-2FE3-47CA-8B98-50451B3D5002}"/>
              </a:ext>
            </a:extLst>
          </p:cNvPr>
          <p:cNvSpPr txBox="1"/>
          <p:nvPr/>
        </p:nvSpPr>
        <p:spPr>
          <a:xfrm>
            <a:off x="660327" y="5005266"/>
            <a:ext cx="4382189" cy="1670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多维度的数据统计，包含小时、日、月维度；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报表附加各时段用电分布信息，快速了解精确的用电时段分布合理性情况；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数据一键导出下载，导出文件包含时段分布信息，充分保留数据共享价值；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等腰三角形 23">
            <a:extLst>
              <a:ext uri="{FF2B5EF4-FFF2-40B4-BE49-F238E27FC236}">
                <a16:creationId xmlns:a16="http://schemas.microsoft.com/office/drawing/2014/main" xmlns="" id="{C340F04B-697A-4414-A594-EFFB387AE685}"/>
              </a:ext>
            </a:extLst>
          </p:cNvPr>
          <p:cNvSpPr/>
          <p:nvPr/>
        </p:nvSpPr>
        <p:spPr>
          <a:xfrm rot="5400000">
            <a:off x="433350" y="4688431"/>
            <a:ext cx="166521" cy="144629"/>
          </a:xfrm>
          <a:prstGeom prst="triangle">
            <a:avLst/>
          </a:prstGeom>
          <a:solidFill>
            <a:srgbClr val="E8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41903124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819155" y="142875"/>
            <a:ext cx="157375" cy="8143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4763" y="142875"/>
            <a:ext cx="704852" cy="8143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5"/>
          <p:cNvSpPr txBox="1"/>
          <p:nvPr/>
        </p:nvSpPr>
        <p:spPr>
          <a:xfrm>
            <a:off x="1142964" y="262197"/>
            <a:ext cx="4724436" cy="6001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zh-CN" altLang="en-US" sz="3100" b="1" dirty="0">
                <a:solidFill>
                  <a:schemeClr val="accent1">
                    <a:lumMod val="75000"/>
                  </a:schemeClr>
                </a:solidFill>
                <a:latin typeface="Segoe UI Emoji" panose="020B0502040204020203" pitchFamily="34" charset="0"/>
                <a:cs typeface="Segoe UI Black" panose="020B0A02040204020203" pitchFamily="34" charset="0"/>
                <a:sym typeface="微软雅黑" panose="020B0503020204020204" pitchFamily="34" charset="-122"/>
              </a:rPr>
              <a:t>功能简介</a:t>
            </a:r>
            <a:endParaRPr lang="en-US" altLang="zh-CN" sz="3100" b="1" dirty="0">
              <a:solidFill>
                <a:schemeClr val="accent1">
                  <a:lumMod val="75000"/>
                </a:schemeClr>
              </a:solidFill>
              <a:latin typeface="Segoe UI Emoji" panose="020B0502040204020203" pitchFamily="34" charset="0"/>
              <a:cs typeface="Segoe UI Black" panose="020B0A02040204020203" pitchFamily="34" charset="0"/>
              <a:sym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0459" y="190477"/>
            <a:ext cx="486666" cy="69249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3700" b="1" dirty="0">
                <a:solidFill>
                  <a:schemeClr val="bg1"/>
                </a:solidFill>
              </a:rPr>
              <a:t>2</a:t>
            </a:r>
            <a:endParaRPr lang="zh-CN" altLang="en-US" sz="3700" b="1" dirty="0">
              <a:solidFill>
                <a:schemeClr val="bg1"/>
              </a:solidFill>
            </a:endParaRPr>
          </a:p>
        </p:txBody>
      </p:sp>
      <p:sp>
        <p:nvSpPr>
          <p:cNvPr id="11" name="TextBox 7"/>
          <p:cNvSpPr>
            <a:spLocks noChangeArrowheads="1"/>
          </p:cNvSpPr>
          <p:nvPr/>
        </p:nvSpPr>
        <p:spPr bwMode="auto">
          <a:xfrm>
            <a:off x="10645877" y="190478"/>
            <a:ext cx="1363489" cy="69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07" tIns="22853" rIns="45707" bIns="22853">
            <a:spAutoFit/>
          </a:bodyPr>
          <a:lstStyle/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Internet </a:t>
            </a:r>
            <a:r>
              <a:rPr lang="en-US" altLang="zh-CN" sz="1600" b="1" dirty="0">
                <a:solidFill>
                  <a:srgbClr val="159BFF"/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+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Energy Efficiency 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Management</a:t>
            </a:r>
            <a:endParaRPr lang="zh-CN" altLang="en-US" sz="1300" b="1" dirty="0">
              <a:solidFill>
                <a:schemeClr val="tx1">
                  <a:lumMod val="50000"/>
                  <a:lumOff val="50000"/>
                </a:schemeClr>
              </a:solidFill>
              <a:latin typeface="Corbel" panose="020B0503020204020204" pitchFamily="34" charset="0"/>
              <a:ea typeface="方正兰亭黑_GBK" pitchFamily="2" charset="-122"/>
              <a:sym typeface="方正大黑简体" pitchFamily="2" charset="-122"/>
            </a:endParaRPr>
          </a:p>
        </p:txBody>
      </p:sp>
      <p:cxnSp>
        <p:nvCxnSpPr>
          <p:cNvPr id="16" name="直接连接符 15"/>
          <p:cNvCxnSpPr>
            <a:cxnSpLocks noChangeShapeType="1"/>
          </p:cNvCxnSpPr>
          <p:nvPr/>
        </p:nvCxnSpPr>
        <p:spPr bwMode="auto">
          <a:xfrm>
            <a:off x="10560156" y="-54762"/>
            <a:ext cx="0" cy="1042073"/>
          </a:xfrm>
          <a:prstGeom prst="line">
            <a:avLst/>
          </a:prstGeom>
          <a:noFill/>
          <a:ln w="9525" algn="ctr">
            <a:solidFill>
              <a:srgbClr val="159B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" name="Picture 2" descr="E:\阿伦 ins\Design\鹰视 图册\基\鹰视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7267" y="323999"/>
            <a:ext cx="1905013" cy="503504"/>
          </a:xfrm>
          <a:prstGeom prst="rect">
            <a:avLst/>
          </a:prstGeom>
          <a:noFill/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8FD6452-961F-4BE0-B3EA-9FE0904EDF1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8737" y="1140820"/>
            <a:ext cx="6572890" cy="3891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D6696F1-AF11-4A92-9762-9AC01949A17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1050" y="3409950"/>
            <a:ext cx="7312668" cy="33235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2" name="TextBox 49">
            <a:extLst>
              <a:ext uri="{FF2B5EF4-FFF2-40B4-BE49-F238E27FC236}">
                <a16:creationId xmlns:a16="http://schemas.microsoft.com/office/drawing/2014/main" xmlns="" id="{96ECE7C5-7E7E-4112-8EBA-F0AA3CAA3809}"/>
              </a:ext>
            </a:extLst>
          </p:cNvPr>
          <p:cNvSpPr txBox="1"/>
          <p:nvPr/>
        </p:nvSpPr>
        <p:spPr>
          <a:xfrm>
            <a:off x="8549377" y="1374950"/>
            <a:ext cx="3349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告警</a:t>
            </a:r>
          </a:p>
        </p:txBody>
      </p:sp>
      <p:sp>
        <p:nvSpPr>
          <p:cNvPr id="19" name="TextBox 51">
            <a:extLst>
              <a:ext uri="{FF2B5EF4-FFF2-40B4-BE49-F238E27FC236}">
                <a16:creationId xmlns:a16="http://schemas.microsoft.com/office/drawing/2014/main" xmlns="" id="{50DE022E-6EA5-464F-9059-BC1B3D8CE48B}"/>
              </a:ext>
            </a:extLst>
          </p:cNvPr>
          <p:cNvSpPr txBox="1"/>
          <p:nvPr/>
        </p:nvSpPr>
        <p:spPr>
          <a:xfrm>
            <a:off x="8561946" y="1732244"/>
            <a:ext cx="3356517" cy="3932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实时监测数据变化情况，发现异常及时通过短信、微信的方式提醒；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预警规则自定义，可自行设置阀值范围以及持续时间等规则，满足不同的应用场景需求；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告警情况追溯，快速定位告警生效时段以及告警发生前一段时间、恢复后一段时间的数据变化趋势曲线，协助进一步了解告警情况；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自动抽取同一监测位置的其他告警信息，协助分析掌握该位置的日常运行情况；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等腰三角形 19">
            <a:extLst>
              <a:ext uri="{FF2B5EF4-FFF2-40B4-BE49-F238E27FC236}">
                <a16:creationId xmlns:a16="http://schemas.microsoft.com/office/drawing/2014/main" xmlns="" id="{F1A3D586-FF1B-4EFC-86C5-B1C7018834EB}"/>
              </a:ext>
            </a:extLst>
          </p:cNvPr>
          <p:cNvSpPr/>
          <p:nvPr/>
        </p:nvSpPr>
        <p:spPr>
          <a:xfrm rot="5400000">
            <a:off x="8312874" y="1463034"/>
            <a:ext cx="166521" cy="144629"/>
          </a:xfrm>
          <a:prstGeom prst="triangle">
            <a:avLst/>
          </a:prstGeom>
          <a:solidFill>
            <a:srgbClr val="E8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33044762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-61546" y="1468322"/>
            <a:ext cx="12253546" cy="3886200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 Placeholder 3"/>
          <p:cNvSpPr txBox="1"/>
          <p:nvPr/>
        </p:nvSpPr>
        <p:spPr>
          <a:xfrm>
            <a:off x="1541464" y="2547939"/>
            <a:ext cx="1641475" cy="1570037"/>
          </a:xfrm>
          <a:prstGeom prst="rect">
            <a:avLst/>
          </a:prstGeom>
        </p:spPr>
        <p:txBody>
          <a:bodyPr wrap="none" lIns="0" tIns="0" rIns="0" bIns="0" anchor="ctr"/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1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</a:t>
            </a:r>
            <a:r>
              <a:rPr lang="en-US" altLang="zh-CN" sz="1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en-US" sz="11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文本框 58"/>
          <p:cNvSpPr txBox="1"/>
          <p:nvPr/>
        </p:nvSpPr>
        <p:spPr>
          <a:xfrm>
            <a:off x="3363006" y="3346450"/>
            <a:ext cx="47518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应用案例</a:t>
            </a:r>
          </a:p>
        </p:txBody>
      </p:sp>
      <p:sp>
        <p:nvSpPr>
          <p:cNvPr id="5" name="文本框 59"/>
          <p:cNvSpPr txBox="1"/>
          <p:nvPr/>
        </p:nvSpPr>
        <p:spPr>
          <a:xfrm>
            <a:off x="3363005" y="2773364"/>
            <a:ext cx="233031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>
              <a:defRPr/>
            </a:pP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Part Three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等腰三角形 5"/>
          <p:cNvSpPr/>
          <p:nvPr/>
        </p:nvSpPr>
        <p:spPr>
          <a:xfrm rot="9233090">
            <a:off x="8731250" y="2454275"/>
            <a:ext cx="266700" cy="230188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7" name="等腰三角形 6"/>
          <p:cNvSpPr/>
          <p:nvPr/>
        </p:nvSpPr>
        <p:spPr>
          <a:xfrm rot="15569576">
            <a:off x="8378826" y="3128963"/>
            <a:ext cx="396875" cy="342900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8" name="等腰三角形 7"/>
          <p:cNvSpPr/>
          <p:nvPr/>
        </p:nvSpPr>
        <p:spPr>
          <a:xfrm rot="21371394">
            <a:off x="8247063" y="1804989"/>
            <a:ext cx="266700" cy="230187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9" name="等腰三角形 8"/>
          <p:cNvSpPr/>
          <p:nvPr/>
        </p:nvSpPr>
        <p:spPr>
          <a:xfrm rot="12912161">
            <a:off x="9288463" y="3487739"/>
            <a:ext cx="944562" cy="815975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10" name="等腰三角形 9"/>
          <p:cNvSpPr/>
          <p:nvPr/>
        </p:nvSpPr>
        <p:spPr>
          <a:xfrm rot="12912161">
            <a:off x="9156700" y="3427413"/>
            <a:ext cx="1176338" cy="1014412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11" name="椭圆 10"/>
          <p:cNvSpPr/>
          <p:nvPr/>
        </p:nvSpPr>
        <p:spPr>
          <a:xfrm rot="9110320">
            <a:off x="10477500" y="3792539"/>
            <a:ext cx="114300" cy="1158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12" name="椭圆 11"/>
          <p:cNvSpPr/>
          <p:nvPr/>
        </p:nvSpPr>
        <p:spPr>
          <a:xfrm rot="9110320">
            <a:off x="9388475" y="4295775"/>
            <a:ext cx="115888" cy="1158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13" name="椭圆 12"/>
          <p:cNvSpPr/>
          <p:nvPr/>
        </p:nvSpPr>
        <p:spPr>
          <a:xfrm rot="9110320">
            <a:off x="9505950" y="3132139"/>
            <a:ext cx="114300" cy="1158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14" name="等腰三角形 13"/>
          <p:cNvSpPr/>
          <p:nvPr/>
        </p:nvSpPr>
        <p:spPr>
          <a:xfrm rot="18210217">
            <a:off x="7838282" y="2162970"/>
            <a:ext cx="127000" cy="109537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15" name="等腰三角形 14"/>
          <p:cNvSpPr/>
          <p:nvPr/>
        </p:nvSpPr>
        <p:spPr>
          <a:xfrm rot="8748521">
            <a:off x="8196264" y="2314575"/>
            <a:ext cx="128587" cy="109538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cxnSp>
        <p:nvCxnSpPr>
          <p:cNvPr id="16" name="Straight Connector 13"/>
          <p:cNvCxnSpPr>
            <a:cxnSpLocks noChangeShapeType="1"/>
          </p:cNvCxnSpPr>
          <p:nvPr/>
        </p:nvCxnSpPr>
        <p:spPr bwMode="auto">
          <a:xfrm flipH="1">
            <a:off x="1524000" y="4110038"/>
            <a:ext cx="6732588" cy="0"/>
          </a:xfrm>
          <a:prstGeom prst="line">
            <a:avLst/>
          </a:prstGeom>
          <a:noFill/>
          <a:ln w="19050" cap="sq" algn="ctr">
            <a:solidFill>
              <a:schemeClr val="bg1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8" name="TextBox 7"/>
          <p:cNvSpPr>
            <a:spLocks noChangeArrowheads="1"/>
          </p:cNvSpPr>
          <p:nvPr/>
        </p:nvSpPr>
        <p:spPr bwMode="auto">
          <a:xfrm>
            <a:off x="10645877" y="190478"/>
            <a:ext cx="1363489" cy="69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07" tIns="22853" rIns="45707" bIns="22853">
            <a:spAutoFit/>
          </a:bodyPr>
          <a:lstStyle/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Internet </a:t>
            </a:r>
            <a:r>
              <a:rPr lang="en-US" altLang="zh-CN" sz="1600" b="1" dirty="0">
                <a:solidFill>
                  <a:srgbClr val="159BFF"/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+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Energy Efficiency 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Management</a:t>
            </a:r>
            <a:endParaRPr lang="zh-CN" altLang="en-US" sz="1300" b="1" dirty="0">
              <a:solidFill>
                <a:schemeClr val="tx1">
                  <a:lumMod val="50000"/>
                  <a:lumOff val="50000"/>
                </a:schemeClr>
              </a:solidFill>
              <a:latin typeface="Corbel" panose="020B0503020204020204" pitchFamily="34" charset="0"/>
              <a:ea typeface="方正兰亭黑_GBK" pitchFamily="2" charset="-122"/>
              <a:sym typeface="方正大黑简体" pitchFamily="2" charset="-122"/>
            </a:endParaRPr>
          </a:p>
        </p:txBody>
      </p:sp>
      <p:cxnSp>
        <p:nvCxnSpPr>
          <p:cNvPr id="19" name="直接连接符 18"/>
          <p:cNvCxnSpPr>
            <a:cxnSpLocks noChangeShapeType="1"/>
          </p:cNvCxnSpPr>
          <p:nvPr/>
        </p:nvCxnSpPr>
        <p:spPr bwMode="auto">
          <a:xfrm>
            <a:off x="10560156" y="-54762"/>
            <a:ext cx="0" cy="1042073"/>
          </a:xfrm>
          <a:prstGeom prst="line">
            <a:avLst/>
          </a:prstGeom>
          <a:noFill/>
          <a:ln w="9525" algn="ctr">
            <a:solidFill>
              <a:srgbClr val="159B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0" name="Picture 2" descr="E:\阿伦 ins\Design\鹰视 图册\基\鹰视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77267" y="323999"/>
            <a:ext cx="1905013" cy="50350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819155" y="142875"/>
            <a:ext cx="157375" cy="8143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4763" y="142875"/>
            <a:ext cx="704852" cy="8143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5"/>
          <p:cNvSpPr txBox="1"/>
          <p:nvPr/>
        </p:nvSpPr>
        <p:spPr>
          <a:xfrm>
            <a:off x="1142964" y="262197"/>
            <a:ext cx="5796221" cy="6001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100" b="1" dirty="0">
                <a:solidFill>
                  <a:schemeClr val="accent1">
                    <a:lumMod val="75000"/>
                  </a:schemeClr>
                </a:solidFill>
                <a:latin typeface="Segoe UI Emoji" panose="020B0502040204020203" pitchFamily="34" charset="0"/>
                <a:cs typeface="Segoe UI Black" panose="020B0A02040204020203" pitchFamily="34" charset="0"/>
                <a:sym typeface="微软雅黑" panose="020B0503020204020204" pitchFamily="34" charset="-122"/>
              </a:rPr>
              <a:t>应用案例</a:t>
            </a:r>
            <a:endParaRPr lang="en-US" altLang="zh-CN" sz="3100" b="1" dirty="0">
              <a:solidFill>
                <a:schemeClr val="accent1">
                  <a:lumMod val="75000"/>
                </a:schemeClr>
              </a:solidFill>
              <a:latin typeface="Segoe UI Emoji" panose="020B0502040204020203" pitchFamily="34" charset="0"/>
              <a:cs typeface="Segoe UI Black" panose="020B0A02040204020203" pitchFamily="34" charset="0"/>
              <a:sym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0459" y="190477"/>
            <a:ext cx="486666" cy="69249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3700" b="1" dirty="0">
                <a:solidFill>
                  <a:schemeClr val="bg1"/>
                </a:solidFill>
              </a:rPr>
              <a:t>3</a:t>
            </a:r>
            <a:endParaRPr lang="zh-CN" altLang="en-US" sz="3700" b="1" dirty="0">
              <a:solidFill>
                <a:schemeClr val="bg1"/>
              </a:solidFill>
            </a:endParaRPr>
          </a:p>
        </p:txBody>
      </p:sp>
      <p:sp>
        <p:nvSpPr>
          <p:cNvPr id="11" name="TextBox 7"/>
          <p:cNvSpPr>
            <a:spLocks noChangeArrowheads="1"/>
          </p:cNvSpPr>
          <p:nvPr/>
        </p:nvSpPr>
        <p:spPr bwMode="auto">
          <a:xfrm>
            <a:off x="10645877" y="190478"/>
            <a:ext cx="1363489" cy="69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07" tIns="22853" rIns="45707" bIns="22853">
            <a:spAutoFit/>
          </a:bodyPr>
          <a:lstStyle/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Internet </a:t>
            </a:r>
            <a:r>
              <a:rPr lang="en-US" altLang="zh-CN" sz="1600" b="1" dirty="0">
                <a:solidFill>
                  <a:srgbClr val="159BFF"/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+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Energy Efficiency 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Management</a:t>
            </a:r>
            <a:endParaRPr lang="zh-CN" altLang="en-US" sz="1300" b="1" dirty="0">
              <a:solidFill>
                <a:schemeClr val="tx1">
                  <a:lumMod val="50000"/>
                  <a:lumOff val="50000"/>
                </a:schemeClr>
              </a:solidFill>
              <a:latin typeface="Corbel" panose="020B0503020204020204" pitchFamily="34" charset="0"/>
              <a:ea typeface="方正兰亭黑_GBK" pitchFamily="2" charset="-122"/>
              <a:sym typeface="方正大黑简体" pitchFamily="2" charset="-122"/>
            </a:endParaRPr>
          </a:p>
        </p:txBody>
      </p:sp>
      <p:cxnSp>
        <p:nvCxnSpPr>
          <p:cNvPr id="16" name="直接连接符 15"/>
          <p:cNvCxnSpPr>
            <a:cxnSpLocks noChangeShapeType="1"/>
          </p:cNvCxnSpPr>
          <p:nvPr/>
        </p:nvCxnSpPr>
        <p:spPr bwMode="auto">
          <a:xfrm>
            <a:off x="10560156" y="-54762"/>
            <a:ext cx="0" cy="1042073"/>
          </a:xfrm>
          <a:prstGeom prst="line">
            <a:avLst/>
          </a:prstGeom>
          <a:noFill/>
          <a:ln w="9525" algn="ctr">
            <a:solidFill>
              <a:srgbClr val="159B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" name="Picture 2" descr="E:\阿伦 ins\Design\鹰视 图册\基\鹰视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7267" y="323999"/>
            <a:ext cx="1905013" cy="503504"/>
          </a:xfrm>
          <a:prstGeom prst="rect">
            <a:avLst/>
          </a:prstGeom>
          <a:noFill/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8F31D1F2-3496-42DA-B8F8-D027F6C9582C}"/>
              </a:ext>
            </a:extLst>
          </p:cNvPr>
          <p:cNvSpPr txBox="1"/>
          <p:nvPr/>
        </p:nvSpPr>
        <p:spPr>
          <a:xfrm>
            <a:off x="4034687" y="1008589"/>
            <a:ext cx="4433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「案例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800" dirty="0">
                <a:solidFill>
                  <a:srgbClr val="ED822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变压器运行监测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」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xmlns="" id="{4B44E88F-FB50-484C-8458-D483196F79D1}"/>
              </a:ext>
            </a:extLst>
          </p:cNvPr>
          <p:cNvCxnSpPr/>
          <p:nvPr/>
        </p:nvCxnSpPr>
        <p:spPr>
          <a:xfrm>
            <a:off x="839416" y="1674173"/>
            <a:ext cx="10585176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AC412DD-9EA7-49C9-8FAE-28E4243DB03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4410" y="1888542"/>
            <a:ext cx="8708718" cy="468093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08209E17-90A2-4A89-A50E-987950DD8C15}"/>
              </a:ext>
            </a:extLst>
          </p:cNvPr>
          <p:cNvSpPr/>
          <p:nvPr/>
        </p:nvSpPr>
        <p:spPr>
          <a:xfrm>
            <a:off x="9240781" y="3060646"/>
            <a:ext cx="2589440" cy="3372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服务内容：      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 对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14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台干式变压器的用电以及运行温度进行实时监测，实时监测数据包括：负荷率、三相电流电压、功率因数、有功功率、需量、当日用电量等。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51E4A7A5-74D6-4960-88A3-FD385473864B}"/>
              </a:ext>
            </a:extLst>
          </p:cNvPr>
          <p:cNvSpPr/>
          <p:nvPr/>
        </p:nvSpPr>
        <p:spPr>
          <a:xfrm>
            <a:off x="9240781" y="1833981"/>
            <a:ext cx="2444900" cy="879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客户：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某电子元器件企业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3501105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819155" y="142875"/>
            <a:ext cx="157375" cy="8143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4763" y="142875"/>
            <a:ext cx="704852" cy="8143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5"/>
          <p:cNvSpPr txBox="1"/>
          <p:nvPr/>
        </p:nvSpPr>
        <p:spPr>
          <a:xfrm>
            <a:off x="1142964" y="262197"/>
            <a:ext cx="5796221" cy="6001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100" b="1" dirty="0">
                <a:solidFill>
                  <a:schemeClr val="accent1">
                    <a:lumMod val="75000"/>
                  </a:schemeClr>
                </a:solidFill>
                <a:latin typeface="Segoe UI Emoji" panose="020B0502040204020203" pitchFamily="34" charset="0"/>
                <a:cs typeface="Segoe UI Black" panose="020B0A02040204020203" pitchFamily="34" charset="0"/>
                <a:sym typeface="微软雅黑" panose="020B0503020204020204" pitchFamily="34" charset="-122"/>
              </a:rPr>
              <a:t>应用案例</a:t>
            </a:r>
            <a:endParaRPr lang="en-US" altLang="zh-CN" sz="3100" b="1" dirty="0">
              <a:solidFill>
                <a:schemeClr val="accent1">
                  <a:lumMod val="75000"/>
                </a:schemeClr>
              </a:solidFill>
              <a:latin typeface="Segoe UI Emoji" panose="020B0502040204020203" pitchFamily="34" charset="0"/>
              <a:cs typeface="Segoe UI Black" panose="020B0A02040204020203" pitchFamily="34" charset="0"/>
              <a:sym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0459" y="190477"/>
            <a:ext cx="486666" cy="69249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3700" b="1" dirty="0">
                <a:solidFill>
                  <a:schemeClr val="bg1"/>
                </a:solidFill>
              </a:rPr>
              <a:t>3</a:t>
            </a:r>
            <a:endParaRPr lang="zh-CN" altLang="en-US" sz="3700" b="1" dirty="0">
              <a:solidFill>
                <a:schemeClr val="bg1"/>
              </a:solidFill>
            </a:endParaRPr>
          </a:p>
        </p:txBody>
      </p:sp>
      <p:sp>
        <p:nvSpPr>
          <p:cNvPr id="11" name="TextBox 7"/>
          <p:cNvSpPr>
            <a:spLocks noChangeArrowheads="1"/>
          </p:cNvSpPr>
          <p:nvPr/>
        </p:nvSpPr>
        <p:spPr bwMode="auto">
          <a:xfrm>
            <a:off x="10645877" y="190478"/>
            <a:ext cx="1363489" cy="69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07" tIns="22853" rIns="45707" bIns="22853">
            <a:spAutoFit/>
          </a:bodyPr>
          <a:lstStyle/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Internet </a:t>
            </a:r>
            <a:r>
              <a:rPr lang="en-US" altLang="zh-CN" sz="1600" b="1" dirty="0">
                <a:solidFill>
                  <a:srgbClr val="159BFF"/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+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Energy Efficiency 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Management</a:t>
            </a:r>
            <a:endParaRPr lang="zh-CN" altLang="en-US" sz="1300" b="1" dirty="0">
              <a:solidFill>
                <a:schemeClr val="tx1">
                  <a:lumMod val="50000"/>
                  <a:lumOff val="50000"/>
                </a:schemeClr>
              </a:solidFill>
              <a:latin typeface="Corbel" panose="020B0503020204020204" pitchFamily="34" charset="0"/>
              <a:ea typeface="方正兰亭黑_GBK" pitchFamily="2" charset="-122"/>
              <a:sym typeface="方正大黑简体" pitchFamily="2" charset="-122"/>
            </a:endParaRPr>
          </a:p>
        </p:txBody>
      </p:sp>
      <p:cxnSp>
        <p:nvCxnSpPr>
          <p:cNvPr id="16" name="直接连接符 15"/>
          <p:cNvCxnSpPr>
            <a:cxnSpLocks noChangeShapeType="1"/>
          </p:cNvCxnSpPr>
          <p:nvPr/>
        </p:nvCxnSpPr>
        <p:spPr bwMode="auto">
          <a:xfrm>
            <a:off x="10560156" y="-54762"/>
            <a:ext cx="0" cy="1042073"/>
          </a:xfrm>
          <a:prstGeom prst="line">
            <a:avLst/>
          </a:prstGeom>
          <a:noFill/>
          <a:ln w="9525" algn="ctr">
            <a:solidFill>
              <a:srgbClr val="159B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" name="Picture 2" descr="E:\阿伦 ins\Design\鹰视 图册\基\鹰视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7267" y="323999"/>
            <a:ext cx="1905013" cy="503504"/>
          </a:xfrm>
          <a:prstGeom prst="rect">
            <a:avLst/>
          </a:prstGeom>
          <a:noFill/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8F31D1F2-3496-42DA-B8F8-D027F6C9582C}"/>
              </a:ext>
            </a:extLst>
          </p:cNvPr>
          <p:cNvSpPr txBox="1"/>
          <p:nvPr/>
        </p:nvSpPr>
        <p:spPr>
          <a:xfrm>
            <a:off x="3288961" y="1050644"/>
            <a:ext cx="5970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「案例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800" dirty="0">
                <a:solidFill>
                  <a:srgbClr val="ED822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水、气、制冷系统监测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」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xmlns="" id="{4B44E88F-FB50-484C-8458-D483196F79D1}"/>
              </a:ext>
            </a:extLst>
          </p:cNvPr>
          <p:cNvCxnSpPr/>
          <p:nvPr/>
        </p:nvCxnSpPr>
        <p:spPr>
          <a:xfrm>
            <a:off x="839416" y="1674173"/>
            <a:ext cx="10585176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1567FD1-0EF1-481C-953D-BB7AD898410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0123" y="1827340"/>
            <a:ext cx="8535403" cy="4801165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611C1A38-53D5-4643-BA84-033001C0401B}"/>
              </a:ext>
            </a:extLst>
          </p:cNvPr>
          <p:cNvSpPr/>
          <p:nvPr/>
        </p:nvSpPr>
        <p:spPr>
          <a:xfrm>
            <a:off x="9072102" y="3060646"/>
            <a:ext cx="2768585" cy="2956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服务内容：      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 对企业内的给水、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DI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水、压缩空气、制冷系统共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27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个监测点进行实时监测。实时监测数据包括：流量、电阻率、压力、露点、冷量、进出水温度等。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E962562E-B9D4-4C29-B660-546466724F9E}"/>
              </a:ext>
            </a:extLst>
          </p:cNvPr>
          <p:cNvSpPr/>
          <p:nvPr/>
        </p:nvSpPr>
        <p:spPr>
          <a:xfrm>
            <a:off x="9072103" y="1833981"/>
            <a:ext cx="2675732" cy="879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客户：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某高新材料制造企业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8766423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-61546" y="1468322"/>
            <a:ext cx="12253546" cy="3886200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 Placeholder 3"/>
          <p:cNvSpPr txBox="1"/>
          <p:nvPr/>
        </p:nvSpPr>
        <p:spPr>
          <a:xfrm>
            <a:off x="1541464" y="2547939"/>
            <a:ext cx="1641475" cy="1570037"/>
          </a:xfrm>
          <a:prstGeom prst="rect">
            <a:avLst/>
          </a:prstGeom>
        </p:spPr>
        <p:txBody>
          <a:bodyPr wrap="none" lIns="0" tIns="0" rIns="0" bIns="0" anchor="ctr"/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115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</a:t>
            </a:r>
            <a:r>
              <a:rPr lang="en-US" altLang="zh-CN" sz="1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en-US" sz="11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文本框 58"/>
          <p:cNvSpPr txBox="1"/>
          <p:nvPr/>
        </p:nvSpPr>
        <p:spPr>
          <a:xfrm>
            <a:off x="3363006" y="3346450"/>
            <a:ext cx="47518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鹰视公司简介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9"/>
          <p:cNvSpPr txBox="1"/>
          <p:nvPr/>
        </p:nvSpPr>
        <p:spPr>
          <a:xfrm>
            <a:off x="3363005" y="2773364"/>
            <a:ext cx="209826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>
              <a:defRPr/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Part Four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等腰三角形 5"/>
          <p:cNvSpPr/>
          <p:nvPr/>
        </p:nvSpPr>
        <p:spPr>
          <a:xfrm rot="9233090">
            <a:off x="8731250" y="2454275"/>
            <a:ext cx="266700" cy="230188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7" name="等腰三角形 6"/>
          <p:cNvSpPr/>
          <p:nvPr/>
        </p:nvSpPr>
        <p:spPr>
          <a:xfrm rot="15569576">
            <a:off x="8378826" y="3128963"/>
            <a:ext cx="396875" cy="342900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8" name="等腰三角形 7"/>
          <p:cNvSpPr/>
          <p:nvPr/>
        </p:nvSpPr>
        <p:spPr>
          <a:xfrm rot="21371394">
            <a:off x="8247063" y="1804989"/>
            <a:ext cx="266700" cy="230187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9" name="等腰三角形 8"/>
          <p:cNvSpPr/>
          <p:nvPr/>
        </p:nvSpPr>
        <p:spPr>
          <a:xfrm rot="12912161">
            <a:off x="9288463" y="3487739"/>
            <a:ext cx="944562" cy="815975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10" name="等腰三角形 9"/>
          <p:cNvSpPr/>
          <p:nvPr/>
        </p:nvSpPr>
        <p:spPr>
          <a:xfrm rot="12912161">
            <a:off x="9156700" y="3427413"/>
            <a:ext cx="1176338" cy="1014412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11" name="椭圆 10"/>
          <p:cNvSpPr/>
          <p:nvPr/>
        </p:nvSpPr>
        <p:spPr>
          <a:xfrm rot="9110320">
            <a:off x="10477500" y="3792539"/>
            <a:ext cx="114300" cy="1158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12" name="椭圆 11"/>
          <p:cNvSpPr/>
          <p:nvPr/>
        </p:nvSpPr>
        <p:spPr>
          <a:xfrm rot="9110320">
            <a:off x="9388475" y="4295775"/>
            <a:ext cx="115888" cy="1158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13" name="椭圆 12"/>
          <p:cNvSpPr/>
          <p:nvPr/>
        </p:nvSpPr>
        <p:spPr>
          <a:xfrm rot="9110320">
            <a:off x="9505950" y="3132139"/>
            <a:ext cx="114300" cy="1158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14" name="等腰三角形 13"/>
          <p:cNvSpPr/>
          <p:nvPr/>
        </p:nvSpPr>
        <p:spPr>
          <a:xfrm rot="18210217">
            <a:off x="7838282" y="2162970"/>
            <a:ext cx="127000" cy="109537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15" name="等腰三角形 14"/>
          <p:cNvSpPr/>
          <p:nvPr/>
        </p:nvSpPr>
        <p:spPr>
          <a:xfrm rot="8748521">
            <a:off x="8196264" y="2314575"/>
            <a:ext cx="128587" cy="109538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cxnSp>
        <p:nvCxnSpPr>
          <p:cNvPr id="16" name="Straight Connector 13"/>
          <p:cNvCxnSpPr>
            <a:cxnSpLocks noChangeShapeType="1"/>
          </p:cNvCxnSpPr>
          <p:nvPr/>
        </p:nvCxnSpPr>
        <p:spPr bwMode="auto">
          <a:xfrm flipH="1">
            <a:off x="1524000" y="4110038"/>
            <a:ext cx="6732588" cy="0"/>
          </a:xfrm>
          <a:prstGeom prst="line">
            <a:avLst/>
          </a:prstGeom>
          <a:noFill/>
          <a:ln w="19050" cap="sq" algn="ctr">
            <a:solidFill>
              <a:schemeClr val="bg1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8" name="TextBox 7"/>
          <p:cNvSpPr>
            <a:spLocks noChangeArrowheads="1"/>
          </p:cNvSpPr>
          <p:nvPr/>
        </p:nvSpPr>
        <p:spPr bwMode="auto">
          <a:xfrm>
            <a:off x="10645877" y="190478"/>
            <a:ext cx="1363489" cy="69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07" tIns="22853" rIns="45707" bIns="22853">
            <a:spAutoFit/>
          </a:bodyPr>
          <a:lstStyle/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Internet </a:t>
            </a:r>
            <a:r>
              <a:rPr lang="en-US" altLang="zh-CN" sz="1600" b="1" dirty="0">
                <a:solidFill>
                  <a:srgbClr val="159BFF"/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+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Energy Efficiency 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Management</a:t>
            </a:r>
            <a:endParaRPr lang="zh-CN" altLang="en-US" sz="1300" b="1" dirty="0">
              <a:solidFill>
                <a:schemeClr val="tx1">
                  <a:lumMod val="50000"/>
                  <a:lumOff val="50000"/>
                </a:schemeClr>
              </a:solidFill>
              <a:latin typeface="Corbel" panose="020B0503020204020204" pitchFamily="34" charset="0"/>
              <a:ea typeface="方正兰亭黑_GBK" pitchFamily="2" charset="-122"/>
              <a:sym typeface="方正大黑简体" pitchFamily="2" charset="-122"/>
            </a:endParaRPr>
          </a:p>
        </p:txBody>
      </p:sp>
      <p:cxnSp>
        <p:nvCxnSpPr>
          <p:cNvPr id="19" name="直接连接符 18"/>
          <p:cNvCxnSpPr>
            <a:cxnSpLocks noChangeShapeType="1"/>
          </p:cNvCxnSpPr>
          <p:nvPr/>
        </p:nvCxnSpPr>
        <p:spPr bwMode="auto">
          <a:xfrm>
            <a:off x="10560156" y="-54762"/>
            <a:ext cx="0" cy="1042073"/>
          </a:xfrm>
          <a:prstGeom prst="line">
            <a:avLst/>
          </a:prstGeom>
          <a:noFill/>
          <a:ln w="9525" algn="ctr">
            <a:solidFill>
              <a:srgbClr val="159B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0" name="Picture 2" descr="E:\阿伦 ins\Design\鹰视 图册\基\鹰视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77267" y="323999"/>
            <a:ext cx="1905013" cy="50350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819155" y="142875"/>
            <a:ext cx="157375" cy="8143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4763" y="142875"/>
            <a:ext cx="704852" cy="8143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5"/>
          <p:cNvSpPr txBox="1"/>
          <p:nvPr/>
        </p:nvSpPr>
        <p:spPr>
          <a:xfrm>
            <a:off x="1142964" y="262197"/>
            <a:ext cx="5796221" cy="6001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100" b="1">
                <a:solidFill>
                  <a:schemeClr val="accent1">
                    <a:lumMod val="75000"/>
                  </a:schemeClr>
                </a:solidFill>
                <a:latin typeface="Segoe UI Emoji" panose="020B0502040204020203" pitchFamily="34" charset="0"/>
                <a:cs typeface="Segoe UI Black" panose="020B0A02040204020203" pitchFamily="34" charset="0"/>
                <a:sym typeface="微软雅黑" panose="020B0503020204020204" pitchFamily="34" charset="-122"/>
              </a:rPr>
              <a:t>鹰视公司简介</a:t>
            </a:r>
            <a:endParaRPr lang="en-US" altLang="zh-CN" sz="3100" b="1" dirty="0">
              <a:solidFill>
                <a:schemeClr val="accent1">
                  <a:lumMod val="75000"/>
                </a:schemeClr>
              </a:solidFill>
              <a:latin typeface="Segoe UI Emoji" panose="020B0502040204020203" pitchFamily="34" charset="0"/>
              <a:cs typeface="Segoe UI Black" panose="020B0A02040204020203" pitchFamily="34" charset="0"/>
              <a:sym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0459" y="190477"/>
            <a:ext cx="486666" cy="69249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3700" b="1" dirty="0">
                <a:solidFill>
                  <a:schemeClr val="bg1"/>
                </a:solidFill>
              </a:rPr>
              <a:t>4</a:t>
            </a:r>
            <a:endParaRPr lang="zh-CN" altLang="en-US" sz="3700" b="1" dirty="0">
              <a:solidFill>
                <a:schemeClr val="bg1"/>
              </a:solidFill>
            </a:endParaRPr>
          </a:p>
        </p:txBody>
      </p:sp>
      <p:sp>
        <p:nvSpPr>
          <p:cNvPr id="11" name="TextBox 7"/>
          <p:cNvSpPr>
            <a:spLocks noChangeArrowheads="1"/>
          </p:cNvSpPr>
          <p:nvPr/>
        </p:nvSpPr>
        <p:spPr bwMode="auto">
          <a:xfrm>
            <a:off x="10645877" y="190478"/>
            <a:ext cx="1363489" cy="69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07" tIns="22853" rIns="45707" bIns="22853">
            <a:spAutoFit/>
          </a:bodyPr>
          <a:lstStyle/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Internet </a:t>
            </a:r>
            <a:r>
              <a:rPr lang="en-US" altLang="zh-CN" sz="1600" b="1" dirty="0">
                <a:solidFill>
                  <a:srgbClr val="159BFF"/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+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Energy Efficiency 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Management</a:t>
            </a:r>
            <a:endParaRPr lang="zh-CN" altLang="en-US" sz="1300" b="1" dirty="0">
              <a:solidFill>
                <a:schemeClr val="tx1">
                  <a:lumMod val="50000"/>
                  <a:lumOff val="50000"/>
                </a:schemeClr>
              </a:solidFill>
              <a:latin typeface="Corbel" panose="020B0503020204020204" pitchFamily="34" charset="0"/>
              <a:ea typeface="方正兰亭黑_GBK" pitchFamily="2" charset="-122"/>
              <a:sym typeface="方正大黑简体" pitchFamily="2" charset="-122"/>
            </a:endParaRPr>
          </a:p>
        </p:txBody>
      </p:sp>
      <p:cxnSp>
        <p:nvCxnSpPr>
          <p:cNvPr id="16" name="直接连接符 15"/>
          <p:cNvCxnSpPr>
            <a:cxnSpLocks noChangeShapeType="1"/>
          </p:cNvCxnSpPr>
          <p:nvPr/>
        </p:nvCxnSpPr>
        <p:spPr bwMode="auto">
          <a:xfrm>
            <a:off x="10560156" y="-54762"/>
            <a:ext cx="0" cy="1042073"/>
          </a:xfrm>
          <a:prstGeom prst="line">
            <a:avLst/>
          </a:prstGeom>
          <a:noFill/>
          <a:ln w="9525" algn="ctr">
            <a:solidFill>
              <a:srgbClr val="159B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" name="Picture 2" descr="E:\阿伦 ins\Design\鹰视 图册\基\鹰视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7267" y="323999"/>
            <a:ext cx="1905013" cy="503504"/>
          </a:xfrm>
          <a:prstGeom prst="rect">
            <a:avLst/>
          </a:prstGeom>
          <a:noFill/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35E84324-A531-49ED-8008-8F7303AC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4342" t="25681" r="1580"/>
          <a:stretch>
            <a:fillRect/>
          </a:stretch>
        </p:blipFill>
        <p:spPr bwMode="auto">
          <a:xfrm>
            <a:off x="3531530" y="1754324"/>
            <a:ext cx="4900325" cy="2592288"/>
          </a:xfrm>
          <a:prstGeom prst="rect">
            <a:avLst/>
          </a:prstGeom>
          <a:ln>
            <a:noFill/>
          </a:ln>
          <a:effectLst>
            <a:outerShdw dist="139700" sx="1000" sy="1000" algn="tl" rotWithShape="0">
              <a:srgbClr val="333333"/>
            </a:outerShdw>
          </a:effectLst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62DA8C0C-797A-4A24-93D3-D58AE8F016D1}"/>
              </a:ext>
            </a:extLst>
          </p:cNvPr>
          <p:cNvGrpSpPr>
            <a:grpSpLocks/>
          </p:cNvGrpSpPr>
          <p:nvPr/>
        </p:nvGrpSpPr>
        <p:grpSpPr bwMode="auto">
          <a:xfrm>
            <a:off x="739590" y="2834441"/>
            <a:ext cx="2046287" cy="720082"/>
            <a:chOff x="1716167" y="1096726"/>
            <a:chExt cx="2046213" cy="719917"/>
          </a:xfrm>
        </p:grpSpPr>
        <p:sp>
          <p:nvSpPr>
            <p:cNvPr id="45" name="矩形 44">
              <a:extLst>
                <a:ext uri="{FF2B5EF4-FFF2-40B4-BE49-F238E27FC236}">
                  <a16:creationId xmlns:a16="http://schemas.microsoft.com/office/drawing/2014/main" xmlns="" id="{7AA906AB-10B8-4CA9-9FAA-147E068AC7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6167" y="1096726"/>
              <a:ext cx="521280" cy="492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600" b="1" dirty="0"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方正大黑简体" pitchFamily="65" charset="-122"/>
                  <a:cs typeface="Arial" charset="0"/>
                </a:rPr>
                <a:t>01</a:t>
              </a:r>
              <a:endParaRPr lang="zh-CN" altLang="en-US" sz="2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大黑简体" pitchFamily="65" charset="-122"/>
                <a:cs typeface="Arial" charset="0"/>
              </a:endParaRPr>
            </a:p>
          </p:txBody>
        </p:sp>
        <p:sp>
          <p:nvSpPr>
            <p:cNvPr id="46" name="TextBox 40">
              <a:extLst>
                <a:ext uri="{FF2B5EF4-FFF2-40B4-BE49-F238E27FC236}">
                  <a16:creationId xmlns:a16="http://schemas.microsoft.com/office/drawing/2014/main" xmlns="" id="{F62A1002-17BF-418C-843C-BDD363229B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7005" y="1149515"/>
              <a:ext cx="1210545" cy="33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600" b="1" dirty="0">
                  <a:solidFill>
                    <a:schemeClr val="accent5"/>
                  </a:solidFill>
                  <a:latin typeface="微软雅黑" pitchFamily="34" charset="-122"/>
                  <a:ea typeface="微软雅黑" pitchFamily="34" charset="-122"/>
                </a:rPr>
                <a:t>成立时间：</a:t>
              </a: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xmlns="" id="{4DFC5550-94BA-494C-855A-214C2CC903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903" y="1519194"/>
              <a:ext cx="1500477" cy="297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ts val="1600"/>
                </a:lnSpc>
              </a:pPr>
              <a:r>
                <a:rPr lang="en-US" altLang="zh-CN" sz="1500" dirty="0">
                  <a:solidFill>
                    <a:schemeClr val="accent5"/>
                  </a:solidFill>
                  <a:latin typeface="微软雅黑" pitchFamily="34" charset="-122"/>
                  <a:ea typeface="微软雅黑" pitchFamily="34" charset="-122"/>
                </a:rPr>
                <a:t>2015</a:t>
              </a:r>
              <a:r>
                <a:rPr lang="zh-CN" altLang="en-US" sz="1500" dirty="0">
                  <a:solidFill>
                    <a:schemeClr val="accent5"/>
                  </a:solidFill>
                  <a:latin typeface="微软雅黑" pitchFamily="34" charset="-122"/>
                  <a:ea typeface="微软雅黑" pitchFamily="34" charset="-122"/>
                </a:rPr>
                <a:t>年</a:t>
              </a:r>
              <a:r>
                <a:rPr lang="en-US" altLang="zh-CN" sz="1500" dirty="0">
                  <a:solidFill>
                    <a:schemeClr val="accent5"/>
                  </a:solidFill>
                  <a:latin typeface="微软雅黑" pitchFamily="34" charset="-122"/>
                  <a:ea typeface="微软雅黑" pitchFamily="34" charset="-122"/>
                </a:rPr>
                <a:t>5</a:t>
              </a:r>
              <a:r>
                <a:rPr lang="zh-CN" altLang="en-US" sz="1500" dirty="0">
                  <a:solidFill>
                    <a:schemeClr val="accent5"/>
                  </a:solidFill>
                  <a:latin typeface="微软雅黑" pitchFamily="34" charset="-122"/>
                  <a:ea typeface="微软雅黑" pitchFamily="34" charset="-122"/>
                </a:rPr>
                <a:t>月</a:t>
              </a: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9CA60107-F989-4095-B9E7-1C9B3830545A}"/>
              </a:ext>
            </a:extLst>
          </p:cNvPr>
          <p:cNvGrpSpPr>
            <a:grpSpLocks/>
          </p:cNvGrpSpPr>
          <p:nvPr/>
        </p:nvGrpSpPr>
        <p:grpSpPr bwMode="auto">
          <a:xfrm>
            <a:off x="739590" y="3626529"/>
            <a:ext cx="2046287" cy="729563"/>
            <a:chOff x="1716167" y="1096726"/>
            <a:chExt cx="2046213" cy="729396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xmlns="" id="{7F9472DC-C42D-4E64-ACDF-977F75AC52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6167" y="1096726"/>
              <a:ext cx="521278" cy="492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600" b="1" dirty="0"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方正大黑简体" pitchFamily="65" charset="-122"/>
                  <a:cs typeface="Arial" charset="0"/>
                </a:rPr>
                <a:t>02</a:t>
              </a:r>
              <a:endParaRPr lang="zh-CN" altLang="en-US" sz="2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大黑简体" pitchFamily="65" charset="-122"/>
                <a:cs typeface="Arial" charset="0"/>
              </a:endParaRPr>
            </a:p>
          </p:txBody>
        </p:sp>
        <p:sp>
          <p:nvSpPr>
            <p:cNvPr id="43" name="TextBox 48">
              <a:extLst>
                <a:ext uri="{FF2B5EF4-FFF2-40B4-BE49-F238E27FC236}">
                  <a16:creationId xmlns:a16="http://schemas.microsoft.com/office/drawing/2014/main" xmlns="" id="{882F1D3B-4662-4FC6-BD21-DDF6425B5A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7005" y="1149515"/>
              <a:ext cx="1210545" cy="33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600" b="1" dirty="0">
                  <a:solidFill>
                    <a:schemeClr val="accent5"/>
                  </a:solidFill>
                  <a:latin typeface="微软雅黑" pitchFamily="34" charset="-122"/>
                  <a:ea typeface="微软雅黑" pitchFamily="34" charset="-122"/>
                </a:rPr>
                <a:t>注册资金：</a:t>
              </a: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xmlns="" id="{6F0BDD79-D8EF-40D1-B89D-F744E05257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903" y="1528674"/>
              <a:ext cx="1500477" cy="297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ts val="1600"/>
                </a:lnSpc>
              </a:pPr>
              <a:r>
                <a:rPr lang="en-US" altLang="zh-CN" sz="1500" dirty="0">
                  <a:solidFill>
                    <a:schemeClr val="accent5"/>
                  </a:solidFill>
                  <a:latin typeface="微软雅黑" pitchFamily="34" charset="-122"/>
                  <a:ea typeface="微软雅黑" pitchFamily="34" charset="-122"/>
                </a:rPr>
                <a:t>2000</a:t>
              </a:r>
              <a:r>
                <a:rPr lang="zh-CN" altLang="en-US" sz="1500" dirty="0">
                  <a:solidFill>
                    <a:schemeClr val="accent5"/>
                  </a:solidFill>
                  <a:latin typeface="微软雅黑" pitchFamily="34" charset="-122"/>
                  <a:ea typeface="微软雅黑" pitchFamily="34" charset="-122"/>
                </a:rPr>
                <a:t>万元</a:t>
              </a: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D33C6C2F-AAA9-4D5B-9D57-7817BE8F0E08}"/>
              </a:ext>
            </a:extLst>
          </p:cNvPr>
          <p:cNvGrpSpPr>
            <a:grpSpLocks/>
          </p:cNvGrpSpPr>
          <p:nvPr/>
        </p:nvGrpSpPr>
        <p:grpSpPr bwMode="auto">
          <a:xfrm>
            <a:off x="739591" y="4418621"/>
            <a:ext cx="2647927" cy="1139935"/>
            <a:chOff x="1716167" y="1096726"/>
            <a:chExt cx="2647831" cy="1139671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xmlns="" id="{519F2BF2-FF00-4EF3-955A-521E71441D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6167" y="1096726"/>
              <a:ext cx="521278" cy="492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600" b="1" dirty="0"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方正大黑简体" pitchFamily="65" charset="-122"/>
                  <a:cs typeface="Arial" charset="0"/>
                </a:rPr>
                <a:t>03</a:t>
              </a:r>
              <a:endParaRPr lang="zh-CN" altLang="en-US" sz="2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大黑简体" pitchFamily="65" charset="-122"/>
                <a:cs typeface="Arial" charset="0"/>
              </a:endParaRPr>
            </a:p>
          </p:txBody>
        </p:sp>
        <p:sp>
          <p:nvSpPr>
            <p:cNvPr id="40" name="TextBox 53">
              <a:extLst>
                <a:ext uri="{FF2B5EF4-FFF2-40B4-BE49-F238E27FC236}">
                  <a16:creationId xmlns:a16="http://schemas.microsoft.com/office/drawing/2014/main" xmlns="" id="{76B4B30B-6E4F-4FC6-9AC2-397BD093FD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7005" y="1149515"/>
              <a:ext cx="1210545" cy="33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600" b="1" dirty="0">
                  <a:solidFill>
                    <a:schemeClr val="accent5"/>
                  </a:solidFill>
                  <a:latin typeface="微软雅黑" pitchFamily="34" charset="-122"/>
                  <a:ea typeface="微软雅黑" pitchFamily="34" charset="-122"/>
                </a:rPr>
                <a:t>总部地址：</a:t>
              </a: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xmlns="" id="{5521F1A0-28FF-4448-8AB5-8F1E2425F5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903" y="1528674"/>
              <a:ext cx="2102095" cy="707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ts val="1600"/>
                </a:lnSpc>
              </a:pPr>
              <a:r>
                <a:rPr lang="zh-CN" altLang="en-US" sz="1400" dirty="0">
                  <a:solidFill>
                    <a:schemeClr val="accent5"/>
                  </a:solidFill>
                  <a:latin typeface="黑体" pitchFamily="49" charset="-122"/>
                  <a:ea typeface="黑体" pitchFamily="49" charset="-122"/>
                </a:rPr>
                <a:t>广东省佛山市南海区桂城瀚天科技城</a:t>
              </a:r>
              <a:r>
                <a:rPr lang="en-US" altLang="zh-CN" sz="1400" dirty="0">
                  <a:solidFill>
                    <a:schemeClr val="accent5"/>
                  </a:solidFill>
                  <a:latin typeface="黑体" pitchFamily="49" charset="-122"/>
                  <a:ea typeface="黑体" pitchFamily="49" charset="-122"/>
                </a:rPr>
                <a:t>B1</a:t>
              </a:r>
              <a:r>
                <a:rPr lang="zh-CN" altLang="en-US" sz="1400" dirty="0">
                  <a:solidFill>
                    <a:schemeClr val="accent5"/>
                  </a:solidFill>
                  <a:latin typeface="黑体" pitchFamily="49" charset="-122"/>
                  <a:ea typeface="黑体" pitchFamily="49" charset="-122"/>
                </a:rPr>
                <a:t>区</a:t>
              </a:r>
              <a:r>
                <a:rPr lang="en-US" altLang="zh-CN" sz="1400" dirty="0">
                  <a:solidFill>
                    <a:schemeClr val="accent5"/>
                  </a:solidFill>
                  <a:latin typeface="黑体" pitchFamily="49" charset="-122"/>
                  <a:ea typeface="黑体" pitchFamily="49" charset="-122"/>
                </a:rPr>
                <a:t>4</a:t>
              </a:r>
              <a:r>
                <a:rPr lang="zh-CN" altLang="en-US" sz="1400" dirty="0">
                  <a:solidFill>
                    <a:schemeClr val="accent5"/>
                  </a:solidFill>
                  <a:latin typeface="黑体" pitchFamily="49" charset="-122"/>
                  <a:ea typeface="黑体" pitchFamily="49" charset="-122"/>
                </a:rPr>
                <a:t>号楼</a:t>
              </a:r>
              <a:r>
                <a:rPr lang="en-US" altLang="zh-CN" sz="1400" dirty="0">
                  <a:solidFill>
                    <a:schemeClr val="accent5"/>
                  </a:solidFill>
                  <a:latin typeface="黑体" pitchFamily="49" charset="-122"/>
                  <a:ea typeface="黑体" pitchFamily="49" charset="-122"/>
                </a:rPr>
                <a:t>D</a:t>
              </a:r>
              <a:r>
                <a:rPr lang="zh-CN" altLang="en-US" sz="1400" dirty="0">
                  <a:solidFill>
                    <a:schemeClr val="accent5"/>
                  </a:solidFill>
                  <a:latin typeface="黑体" pitchFamily="49" charset="-122"/>
                  <a:ea typeface="黑体" pitchFamily="49" charset="-122"/>
                </a:rPr>
                <a:t>座</a:t>
              </a:r>
              <a:r>
                <a:rPr lang="en-US" altLang="zh-CN" sz="1400" dirty="0">
                  <a:solidFill>
                    <a:schemeClr val="accent5"/>
                  </a:solidFill>
                  <a:latin typeface="黑体" pitchFamily="49" charset="-122"/>
                  <a:ea typeface="黑体" pitchFamily="49" charset="-122"/>
                </a:rPr>
                <a:t>6</a:t>
              </a:r>
              <a:r>
                <a:rPr lang="zh-CN" altLang="en-US" sz="1400" dirty="0">
                  <a:solidFill>
                    <a:schemeClr val="accent5"/>
                  </a:solidFill>
                  <a:latin typeface="黑体" pitchFamily="49" charset="-122"/>
                  <a:ea typeface="黑体" pitchFamily="49" charset="-122"/>
                </a:rPr>
                <a:t>楼</a:t>
              </a: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6B1D401A-3853-4843-9D52-8E27D141B0C4}"/>
              </a:ext>
            </a:extLst>
          </p:cNvPr>
          <p:cNvGrpSpPr>
            <a:grpSpLocks/>
          </p:cNvGrpSpPr>
          <p:nvPr/>
        </p:nvGrpSpPr>
        <p:grpSpPr bwMode="auto">
          <a:xfrm>
            <a:off x="765165" y="5642753"/>
            <a:ext cx="2046287" cy="720082"/>
            <a:chOff x="1716167" y="1096726"/>
            <a:chExt cx="2046213" cy="719917"/>
          </a:xfrm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xmlns="" id="{3381615D-54C9-4516-9787-5EBD283EE0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6167" y="1096726"/>
              <a:ext cx="521278" cy="492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600" b="1" dirty="0"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方正大黑简体" pitchFamily="65" charset="-122"/>
                  <a:cs typeface="Arial" charset="0"/>
                </a:rPr>
                <a:t>04</a:t>
              </a:r>
              <a:endParaRPr lang="zh-CN" altLang="en-US" sz="2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大黑简体" pitchFamily="65" charset="-122"/>
                <a:cs typeface="Arial" charset="0"/>
              </a:endParaRPr>
            </a:p>
          </p:txBody>
        </p:sp>
        <p:sp>
          <p:nvSpPr>
            <p:cNvPr id="37" name="TextBox 59">
              <a:extLst>
                <a:ext uri="{FF2B5EF4-FFF2-40B4-BE49-F238E27FC236}">
                  <a16:creationId xmlns:a16="http://schemas.microsoft.com/office/drawing/2014/main" xmlns="" id="{5EC6B9DB-9872-4AF8-9162-E22E0F8930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7005" y="1149515"/>
              <a:ext cx="1210545" cy="33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600" b="1" dirty="0">
                  <a:solidFill>
                    <a:schemeClr val="accent5"/>
                  </a:solidFill>
                  <a:latin typeface="微软雅黑" pitchFamily="34" charset="-122"/>
                  <a:ea typeface="微软雅黑" pitchFamily="34" charset="-122"/>
                </a:rPr>
                <a:t>公司规模：</a:t>
              </a: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xmlns="" id="{42902487-00B0-417E-99AA-B6E9DB83E5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903" y="1519194"/>
              <a:ext cx="1500477" cy="297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ts val="1600"/>
                </a:lnSpc>
              </a:pPr>
              <a:r>
                <a:rPr lang="en-US" altLang="zh-CN" sz="1500" dirty="0">
                  <a:solidFill>
                    <a:schemeClr val="accent5"/>
                  </a:solidFill>
                  <a:latin typeface="微软雅黑" pitchFamily="34" charset="-122"/>
                  <a:ea typeface="微软雅黑" pitchFamily="34" charset="-122"/>
                </a:rPr>
                <a:t>300+</a:t>
              </a:r>
              <a:r>
                <a:rPr lang="zh-CN" altLang="en-US" sz="1500" dirty="0">
                  <a:solidFill>
                    <a:schemeClr val="accent5"/>
                  </a:solidFill>
                  <a:latin typeface="微软雅黑" pitchFamily="34" charset="-122"/>
                  <a:ea typeface="微软雅黑" pitchFamily="34" charset="-122"/>
                </a:rPr>
                <a:t>人</a:t>
              </a: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xmlns="" id="{5C19115E-9357-446B-8296-3DAA476002F4}"/>
              </a:ext>
            </a:extLst>
          </p:cNvPr>
          <p:cNvGrpSpPr>
            <a:grpSpLocks/>
          </p:cNvGrpSpPr>
          <p:nvPr/>
        </p:nvGrpSpPr>
        <p:grpSpPr bwMode="auto">
          <a:xfrm>
            <a:off x="3690131" y="4346613"/>
            <a:ext cx="4809945" cy="2542467"/>
            <a:chOff x="1716167" y="1096726"/>
            <a:chExt cx="3527372" cy="2541884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xmlns="" id="{3A23D44D-CE34-44FF-AE6D-B8C8BC6551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6167" y="1096726"/>
              <a:ext cx="382293" cy="492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600" b="1" dirty="0"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方正大黑简体" pitchFamily="65" charset="-122"/>
                  <a:cs typeface="Arial" charset="0"/>
                </a:rPr>
                <a:t>06</a:t>
              </a:r>
              <a:endParaRPr lang="zh-CN" altLang="en-US" sz="2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大黑简体" pitchFamily="65" charset="-122"/>
                <a:cs typeface="Arial" charset="0"/>
              </a:endParaRPr>
            </a:p>
          </p:txBody>
        </p:sp>
        <p:sp>
          <p:nvSpPr>
            <p:cNvPr id="34" name="TextBox 87">
              <a:extLst>
                <a:ext uri="{FF2B5EF4-FFF2-40B4-BE49-F238E27FC236}">
                  <a16:creationId xmlns:a16="http://schemas.microsoft.com/office/drawing/2014/main" xmlns="" id="{7405B839-7E16-4B9D-AE5E-522992C056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0397" y="1149515"/>
              <a:ext cx="800190" cy="33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600" b="1" dirty="0">
                  <a:solidFill>
                    <a:schemeClr val="accent5"/>
                  </a:solidFill>
                  <a:latin typeface="微软雅黑" pitchFamily="34" charset="-122"/>
                  <a:ea typeface="微软雅黑" pitchFamily="34" charset="-122"/>
                </a:rPr>
                <a:t>荣誉：</a:t>
              </a: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xmlns="" id="{BBBF778B-A55C-4F2C-9444-EB63ED2AE9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5294" y="1392355"/>
              <a:ext cx="3148245" cy="2246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zh-CN" altLang="en-US" sz="1400" dirty="0">
                  <a:solidFill>
                    <a:schemeClr val="accent5"/>
                  </a:solidFill>
                  <a:latin typeface="黑体" pitchFamily="49" charset="-122"/>
                  <a:ea typeface="黑体" pitchFamily="49" charset="-122"/>
                </a:rPr>
                <a:t>● </a:t>
              </a:r>
              <a:r>
                <a:rPr lang="zh-CN" altLang="en-US" sz="1400" b="1" dirty="0">
                  <a:solidFill>
                    <a:schemeClr val="accent5"/>
                  </a:solidFill>
                  <a:latin typeface="黑体" pitchFamily="49" charset="-122"/>
                  <a:ea typeface="黑体" pitchFamily="49" charset="-122"/>
                </a:rPr>
                <a:t>广东省高新技术企业</a:t>
              </a:r>
              <a:endParaRPr lang="en-US" altLang="zh-CN" sz="1400" b="1" dirty="0">
                <a:solidFill>
                  <a:schemeClr val="accent5"/>
                </a:solidFill>
                <a:latin typeface="黑体" pitchFamily="49" charset="-122"/>
                <a:ea typeface="黑体" pitchFamily="49" charset="-122"/>
              </a:endParaRPr>
            </a:p>
            <a:p>
              <a:pPr algn="just"/>
              <a:r>
                <a:rPr lang="zh-CN" altLang="en-US" sz="1400" b="1" dirty="0">
                  <a:solidFill>
                    <a:schemeClr val="accent5"/>
                  </a:solidFill>
                  <a:latin typeface="黑体" pitchFamily="49" charset="-122"/>
                  <a:ea typeface="黑体" pitchFamily="49" charset="-122"/>
                </a:rPr>
                <a:t>● 政府推荐的“中国制造</a:t>
              </a:r>
              <a:r>
                <a:rPr lang="en-US" altLang="zh-CN" sz="1400" b="1" dirty="0">
                  <a:solidFill>
                    <a:schemeClr val="accent5"/>
                  </a:solidFill>
                  <a:latin typeface="黑体" pitchFamily="49" charset="-122"/>
                  <a:ea typeface="黑体" pitchFamily="49" charset="-122"/>
                </a:rPr>
                <a:t>2025”</a:t>
              </a:r>
              <a:r>
                <a:rPr lang="zh-CN" altLang="en-US" sz="1400" b="1" dirty="0">
                  <a:solidFill>
                    <a:schemeClr val="accent5"/>
                  </a:solidFill>
                  <a:latin typeface="黑体" pitchFamily="49" charset="-122"/>
                  <a:ea typeface="黑体" pitchFamily="49" charset="-122"/>
                </a:rPr>
                <a:t>第一批服务机构</a:t>
              </a:r>
              <a:endParaRPr lang="en-US" altLang="zh-CN" sz="1400" b="1" dirty="0">
                <a:solidFill>
                  <a:schemeClr val="accent5"/>
                </a:solidFill>
                <a:latin typeface="黑体" pitchFamily="49" charset="-122"/>
                <a:ea typeface="黑体" pitchFamily="49" charset="-122"/>
              </a:endParaRPr>
            </a:p>
            <a:p>
              <a:pPr algn="just"/>
              <a:r>
                <a:rPr lang="zh-CN" altLang="en-US" sz="1400" b="1" dirty="0">
                  <a:solidFill>
                    <a:schemeClr val="accent5"/>
                  </a:solidFill>
                  <a:latin typeface="黑体" pitchFamily="49" charset="-122"/>
                  <a:ea typeface="黑体" pitchFamily="49" charset="-122"/>
                </a:rPr>
                <a:t>● 国家工业领域电力需求侧管理服务机构</a:t>
              </a:r>
              <a:endParaRPr lang="en-US" altLang="zh-CN" sz="1400" b="1" dirty="0">
                <a:solidFill>
                  <a:schemeClr val="accent5"/>
                </a:solidFill>
                <a:latin typeface="黑体" pitchFamily="49" charset="-122"/>
                <a:ea typeface="黑体" pitchFamily="49" charset="-122"/>
              </a:endParaRPr>
            </a:p>
            <a:p>
              <a:pPr algn="just"/>
              <a:r>
                <a:rPr lang="zh-CN" altLang="en-US" sz="1400" b="1" dirty="0">
                  <a:solidFill>
                    <a:schemeClr val="accent5"/>
                  </a:solidFill>
                  <a:latin typeface="黑体" pitchFamily="49" charset="-122"/>
                  <a:ea typeface="黑体" pitchFamily="49" charset="-122"/>
                </a:rPr>
                <a:t>● 广东省“守合同重信用”企业</a:t>
              </a:r>
              <a:endParaRPr lang="en-US" altLang="zh-CN" sz="1400" b="1" dirty="0">
                <a:solidFill>
                  <a:schemeClr val="accent5"/>
                </a:solidFill>
                <a:latin typeface="黑体" pitchFamily="49" charset="-122"/>
                <a:ea typeface="黑体" pitchFamily="49" charset="-122"/>
              </a:endParaRPr>
            </a:p>
            <a:p>
              <a:pPr algn="just"/>
              <a:r>
                <a:rPr lang="zh-CN" altLang="en-US" sz="1400" b="1" dirty="0">
                  <a:solidFill>
                    <a:schemeClr val="accent5"/>
                  </a:solidFill>
                  <a:latin typeface="黑体" pitchFamily="49" charset="-122"/>
                  <a:ea typeface="黑体" pitchFamily="49" charset="-122"/>
                </a:rPr>
                <a:t>● 佛山市“专精特新”企业</a:t>
              </a:r>
              <a:endParaRPr lang="en-US" altLang="zh-CN" sz="1400" b="1" dirty="0">
                <a:solidFill>
                  <a:schemeClr val="accent5"/>
                </a:solidFill>
                <a:latin typeface="黑体" pitchFamily="49" charset="-122"/>
                <a:ea typeface="黑体" pitchFamily="49" charset="-122"/>
              </a:endParaRPr>
            </a:p>
            <a:p>
              <a:pPr algn="just"/>
              <a:r>
                <a:rPr lang="zh-CN" altLang="en-US" sz="1400" b="1" dirty="0">
                  <a:solidFill>
                    <a:schemeClr val="accent5"/>
                  </a:solidFill>
                  <a:latin typeface="黑体" pitchFamily="49" charset="-122"/>
                  <a:ea typeface="黑体" pitchFamily="49" charset="-122"/>
                </a:rPr>
                <a:t>● 中国第五届创新创业大赛佛山市优秀企业奖</a:t>
              </a:r>
              <a:endParaRPr lang="en-US" altLang="zh-CN" sz="1400" b="1" dirty="0">
                <a:solidFill>
                  <a:schemeClr val="accent5"/>
                </a:solidFill>
                <a:latin typeface="黑体" pitchFamily="49" charset="-122"/>
                <a:ea typeface="黑体" pitchFamily="49" charset="-122"/>
              </a:endParaRPr>
            </a:p>
            <a:p>
              <a:pPr algn="just"/>
              <a:r>
                <a:rPr lang="zh-CN" altLang="en-US" sz="1400" b="1" dirty="0">
                  <a:solidFill>
                    <a:schemeClr val="accent5"/>
                  </a:solidFill>
                  <a:latin typeface="黑体" pitchFamily="49" charset="-122"/>
                  <a:ea typeface="黑体" pitchFamily="49" charset="-122"/>
                </a:rPr>
                <a:t>● 中国第七届创新创业大赛广东省优秀企业奖</a:t>
              </a:r>
              <a:endParaRPr lang="en-US" altLang="zh-CN" sz="1400" b="1" dirty="0">
                <a:solidFill>
                  <a:schemeClr val="accent5"/>
                </a:solidFill>
                <a:latin typeface="黑体" pitchFamily="49" charset="-122"/>
                <a:ea typeface="黑体" pitchFamily="49" charset="-122"/>
              </a:endParaRPr>
            </a:p>
            <a:p>
              <a:pPr algn="just"/>
              <a:r>
                <a:rPr lang="zh-CN" altLang="en-US" sz="1400" dirty="0">
                  <a:solidFill>
                    <a:schemeClr val="accent5"/>
                  </a:solidFill>
                  <a:latin typeface="黑体" pitchFamily="49" charset="-122"/>
                  <a:ea typeface="黑体" pitchFamily="49" charset="-122"/>
                </a:rPr>
                <a:t>● 广东省人才开发与管理研究会常务理事单位</a:t>
              </a:r>
              <a:endParaRPr lang="en-US" altLang="zh-CN" sz="1400" dirty="0">
                <a:solidFill>
                  <a:schemeClr val="accent5"/>
                </a:solidFill>
                <a:latin typeface="黑体" pitchFamily="49" charset="-122"/>
                <a:ea typeface="黑体" pitchFamily="49" charset="-122"/>
              </a:endParaRPr>
            </a:p>
            <a:p>
              <a:pPr algn="just"/>
              <a:r>
                <a:rPr lang="zh-CN" altLang="en-US" sz="1400" dirty="0">
                  <a:solidFill>
                    <a:schemeClr val="accent5"/>
                  </a:solidFill>
                  <a:latin typeface="黑体" pitchFamily="49" charset="-122"/>
                  <a:ea typeface="黑体" pitchFamily="49" charset="-122"/>
                </a:rPr>
                <a:t>● 佛山市电力行业协会会员单位</a:t>
              </a:r>
              <a:endParaRPr lang="en-US" altLang="zh-CN" sz="1400" dirty="0">
                <a:solidFill>
                  <a:schemeClr val="accent5"/>
                </a:solidFill>
                <a:latin typeface="黑体" pitchFamily="49" charset="-122"/>
                <a:ea typeface="黑体" pitchFamily="49" charset="-122"/>
              </a:endParaRPr>
            </a:p>
            <a:p>
              <a:pPr algn="just"/>
              <a:r>
                <a:rPr lang="en-US" altLang="zh-CN" sz="1400" dirty="0">
                  <a:solidFill>
                    <a:schemeClr val="accent5"/>
                  </a:solidFill>
                  <a:latin typeface="黑体" pitchFamily="49" charset="-122"/>
                  <a:ea typeface="黑体" pitchFamily="49" charset="-122"/>
                </a:rPr>
                <a:t>……</a:t>
              </a:r>
              <a:endParaRPr lang="zh-CN" altLang="en-US" sz="1400" dirty="0">
                <a:solidFill>
                  <a:schemeClr val="accent5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54138BD8-9C2C-492C-9638-A1FACA8F2297}"/>
              </a:ext>
            </a:extLst>
          </p:cNvPr>
          <p:cNvGrpSpPr>
            <a:grpSpLocks/>
          </p:cNvGrpSpPr>
          <p:nvPr/>
        </p:nvGrpSpPr>
        <p:grpSpPr bwMode="auto">
          <a:xfrm>
            <a:off x="8914890" y="2762436"/>
            <a:ext cx="2537523" cy="3328337"/>
            <a:chOff x="1945532" y="1096726"/>
            <a:chExt cx="1683348" cy="4879366"/>
          </a:xfrm>
        </p:grpSpPr>
        <p:sp>
          <p:nvSpPr>
            <p:cNvPr id="30" name="矩形 29">
              <a:extLst>
                <a:ext uri="{FF2B5EF4-FFF2-40B4-BE49-F238E27FC236}">
                  <a16:creationId xmlns:a16="http://schemas.microsoft.com/office/drawing/2014/main" xmlns="" id="{A75A9F1A-0140-4931-B0A2-C04040162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5532" y="1096726"/>
              <a:ext cx="345820" cy="72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600" b="1" dirty="0"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方正大黑简体" pitchFamily="65" charset="-122"/>
                  <a:cs typeface="Arial" charset="0"/>
                </a:rPr>
                <a:t>05</a:t>
              </a:r>
              <a:endParaRPr lang="zh-CN" altLang="en-US" sz="2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大黑简体" pitchFamily="65" charset="-122"/>
                <a:cs typeface="Arial" charset="0"/>
              </a:endParaRPr>
            </a:p>
          </p:txBody>
        </p:sp>
        <p:sp>
          <p:nvSpPr>
            <p:cNvPr id="31" name="TextBox 91">
              <a:extLst>
                <a:ext uri="{FF2B5EF4-FFF2-40B4-BE49-F238E27FC236}">
                  <a16:creationId xmlns:a16="http://schemas.microsoft.com/office/drawing/2014/main" xmlns="" id="{84738F13-17BD-40A2-AB68-C8DB4EF053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7005" y="1149515"/>
              <a:ext cx="803083" cy="496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600" b="1" dirty="0">
                  <a:solidFill>
                    <a:schemeClr val="accent5"/>
                  </a:solidFill>
                  <a:latin typeface="微软雅黑" pitchFamily="34" charset="-122"/>
                  <a:ea typeface="微软雅黑" pitchFamily="34" charset="-122"/>
                </a:rPr>
                <a:t>主营业务：</a:t>
              </a: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xmlns="" id="{C7D92EA4-D0A8-4A18-9B2B-6356575C3D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903" y="1734788"/>
              <a:ext cx="1366977" cy="4241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zh-CN" altLang="en-US" sz="1400" dirty="0">
                  <a:solidFill>
                    <a:schemeClr val="accent5"/>
                  </a:solidFill>
                  <a:latin typeface="黑体" pitchFamily="49" charset="-122"/>
                  <a:ea typeface="黑体" pitchFamily="49" charset="-122"/>
                </a:rPr>
                <a:t>        产品服务涉及从企业配电数据化管理到专业的智能运维服务、企业用能优化。</a:t>
              </a:r>
              <a:endParaRPr lang="en-US" altLang="zh-CN" sz="1400" dirty="0">
                <a:solidFill>
                  <a:schemeClr val="accent5"/>
                </a:solidFill>
                <a:latin typeface="黑体" pitchFamily="49" charset="-122"/>
                <a:ea typeface="黑体" pitchFamily="49" charset="-122"/>
              </a:endParaRPr>
            </a:p>
            <a:p>
              <a:pPr algn="just"/>
              <a:r>
                <a:rPr lang="zh-CN" altLang="en-US" sz="1400" dirty="0">
                  <a:solidFill>
                    <a:schemeClr val="accent5"/>
                  </a:solidFill>
                  <a:latin typeface="黑体" pitchFamily="49" charset="-122"/>
                  <a:ea typeface="黑体" pitchFamily="49" charset="-122"/>
                </a:rPr>
                <a:t>        作为</a:t>
              </a:r>
              <a:r>
                <a:rPr lang="zh-CN" altLang="en-US" sz="1400" b="1" dirty="0">
                  <a:solidFill>
                    <a:schemeClr val="accent5"/>
                  </a:solidFill>
                  <a:latin typeface="黑体" pitchFamily="49" charset="-122"/>
                  <a:ea typeface="黑体" pitchFamily="49" charset="-122"/>
                </a:rPr>
                <a:t>企业高效管理用电解决方案提供商</a:t>
              </a:r>
              <a:r>
                <a:rPr lang="zh-CN" altLang="en-US" sz="1400" dirty="0">
                  <a:solidFill>
                    <a:schemeClr val="accent5"/>
                  </a:solidFill>
                  <a:latin typeface="黑体" pitchFamily="49" charset="-122"/>
                  <a:ea typeface="黑体" pitchFamily="49" charset="-122"/>
                </a:rPr>
                <a:t>，鹰视能效致力于推动企业能源使用的精益数据化管理，提升企业配电运行的管理水平，为企业深度挖掘优化空间并提供综合解决方案，与客户实现互利共赢。</a:t>
              </a: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F5F5B08A-D964-4C61-9E91-93544D6939FB}"/>
              </a:ext>
            </a:extLst>
          </p:cNvPr>
          <p:cNvGrpSpPr/>
          <p:nvPr/>
        </p:nvGrpSpPr>
        <p:grpSpPr>
          <a:xfrm>
            <a:off x="2701635" y="1385166"/>
            <a:ext cx="5364162" cy="152400"/>
            <a:chOff x="6618518" y="1126210"/>
            <a:chExt cx="10080625" cy="103239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xmlns="" id="{66406895-FA9E-451E-9278-0BCEA9F4E310}"/>
                </a:ext>
              </a:extLst>
            </p:cNvPr>
            <p:cNvSpPr/>
            <p:nvPr/>
          </p:nvSpPr>
          <p:spPr>
            <a:xfrm>
              <a:off x="6618518" y="1126210"/>
              <a:ext cx="1983307" cy="103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xmlns="" id="{D19CFD82-117F-4E16-AD14-1005B223B8AF}"/>
                </a:ext>
              </a:extLst>
            </p:cNvPr>
            <p:cNvCxnSpPr/>
            <p:nvPr/>
          </p:nvCxnSpPr>
          <p:spPr>
            <a:xfrm flipV="1">
              <a:off x="8601825" y="1204049"/>
              <a:ext cx="8097318" cy="1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文本框 5">
            <a:extLst>
              <a:ext uri="{FF2B5EF4-FFF2-40B4-BE49-F238E27FC236}">
                <a16:creationId xmlns:a16="http://schemas.microsoft.com/office/drawing/2014/main" xmlns="" id="{9E48197F-8D90-476C-8A23-B3F8E8E06CA0}"/>
              </a:ext>
            </a:extLst>
          </p:cNvPr>
          <p:cNvSpPr txBox="1"/>
          <p:nvPr/>
        </p:nvSpPr>
        <p:spPr>
          <a:xfrm>
            <a:off x="3891590" y="1034244"/>
            <a:ext cx="403187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500" dirty="0"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广东鹰视能效科技有限公司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FCD379AE-DC2B-46BB-AFB9-ACF914183968}"/>
              </a:ext>
            </a:extLst>
          </p:cNvPr>
          <p:cNvSpPr/>
          <p:nvPr/>
        </p:nvSpPr>
        <p:spPr>
          <a:xfrm flipH="1">
            <a:off x="8092785" y="1385166"/>
            <a:ext cx="1055369" cy="152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19179179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819155" y="142875"/>
            <a:ext cx="157375" cy="8143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4763" y="142875"/>
            <a:ext cx="704852" cy="8143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5"/>
          <p:cNvSpPr txBox="1"/>
          <p:nvPr/>
        </p:nvSpPr>
        <p:spPr>
          <a:xfrm>
            <a:off x="1142964" y="262197"/>
            <a:ext cx="5796221" cy="6001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100" b="1" dirty="0">
                <a:solidFill>
                  <a:schemeClr val="accent1">
                    <a:lumMod val="75000"/>
                  </a:schemeClr>
                </a:solidFill>
                <a:latin typeface="Segoe UI Emoji" panose="020B0502040204020203" pitchFamily="34" charset="0"/>
                <a:cs typeface="Segoe UI Black" panose="020B0A02040204020203" pitchFamily="34" charset="0"/>
                <a:sym typeface="微软雅黑" panose="020B0503020204020204" pitchFamily="34" charset="-122"/>
              </a:rPr>
              <a:t>鹰视公司简介</a:t>
            </a:r>
            <a:r>
              <a:rPr lang="en-US" altLang="zh-CN" sz="3100" b="1" dirty="0">
                <a:solidFill>
                  <a:schemeClr val="accent1">
                    <a:lumMod val="75000"/>
                  </a:schemeClr>
                </a:solidFill>
                <a:latin typeface="Segoe UI Emoji" panose="020B0502040204020203" pitchFamily="34" charset="0"/>
                <a:cs typeface="Segoe UI Black" panose="020B0A02040204020203" pitchFamily="34" charset="0"/>
                <a:sym typeface="微软雅黑" panose="020B0503020204020204" pitchFamily="34" charset="-122"/>
              </a:rPr>
              <a:t>-</a:t>
            </a:r>
            <a:r>
              <a:rPr lang="zh-CN" altLang="en-US" sz="3100" b="1" dirty="0">
                <a:solidFill>
                  <a:schemeClr val="accent1">
                    <a:lumMod val="75000"/>
                  </a:schemeClr>
                </a:solidFill>
                <a:latin typeface="Segoe UI Emoji" panose="020B0502040204020203" pitchFamily="34" charset="0"/>
                <a:cs typeface="Segoe UI Black" panose="020B0A02040204020203" pitchFamily="34" charset="0"/>
                <a:sym typeface="微软雅黑" panose="020B0503020204020204" pitchFamily="34" charset="-122"/>
              </a:rPr>
              <a:t>公司定位</a:t>
            </a:r>
            <a:endParaRPr lang="en-US" altLang="zh-CN" sz="3100" b="1" dirty="0">
              <a:solidFill>
                <a:schemeClr val="accent1">
                  <a:lumMod val="75000"/>
                </a:schemeClr>
              </a:solidFill>
              <a:latin typeface="Segoe UI Emoji" panose="020B0502040204020203" pitchFamily="34" charset="0"/>
              <a:cs typeface="Segoe UI Black" panose="020B0A02040204020203" pitchFamily="34" charset="0"/>
              <a:sym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0459" y="190477"/>
            <a:ext cx="486666" cy="69249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3700" b="1" dirty="0">
                <a:solidFill>
                  <a:schemeClr val="bg1"/>
                </a:solidFill>
              </a:rPr>
              <a:t>4</a:t>
            </a:r>
            <a:endParaRPr lang="zh-CN" altLang="en-US" sz="3700" b="1" dirty="0">
              <a:solidFill>
                <a:schemeClr val="bg1"/>
              </a:solidFill>
            </a:endParaRPr>
          </a:p>
        </p:txBody>
      </p:sp>
      <p:sp>
        <p:nvSpPr>
          <p:cNvPr id="11" name="TextBox 7"/>
          <p:cNvSpPr>
            <a:spLocks noChangeArrowheads="1"/>
          </p:cNvSpPr>
          <p:nvPr/>
        </p:nvSpPr>
        <p:spPr bwMode="auto">
          <a:xfrm>
            <a:off x="10645877" y="190478"/>
            <a:ext cx="1363489" cy="69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07" tIns="22853" rIns="45707" bIns="22853">
            <a:spAutoFit/>
          </a:bodyPr>
          <a:lstStyle/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Internet </a:t>
            </a:r>
            <a:r>
              <a:rPr lang="en-US" altLang="zh-CN" sz="1600" b="1" dirty="0">
                <a:solidFill>
                  <a:srgbClr val="159BFF"/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+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Energy Efficiency 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Management</a:t>
            </a:r>
            <a:endParaRPr lang="zh-CN" altLang="en-US" sz="1300" b="1" dirty="0">
              <a:solidFill>
                <a:schemeClr val="tx1">
                  <a:lumMod val="50000"/>
                  <a:lumOff val="50000"/>
                </a:schemeClr>
              </a:solidFill>
              <a:latin typeface="Corbel" panose="020B0503020204020204" pitchFamily="34" charset="0"/>
              <a:ea typeface="方正兰亭黑_GBK" pitchFamily="2" charset="-122"/>
              <a:sym typeface="方正大黑简体" pitchFamily="2" charset="-122"/>
            </a:endParaRPr>
          </a:p>
        </p:txBody>
      </p:sp>
      <p:cxnSp>
        <p:nvCxnSpPr>
          <p:cNvPr id="16" name="直接连接符 15"/>
          <p:cNvCxnSpPr>
            <a:cxnSpLocks noChangeShapeType="1"/>
          </p:cNvCxnSpPr>
          <p:nvPr/>
        </p:nvCxnSpPr>
        <p:spPr bwMode="auto">
          <a:xfrm>
            <a:off x="10560156" y="-54762"/>
            <a:ext cx="0" cy="1042073"/>
          </a:xfrm>
          <a:prstGeom prst="line">
            <a:avLst/>
          </a:prstGeom>
          <a:noFill/>
          <a:ln w="9525" algn="ctr">
            <a:solidFill>
              <a:srgbClr val="159B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" name="Picture 2" descr="E:\阿伦 ins\Design\鹰视 图册\基\鹰视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7267" y="323999"/>
            <a:ext cx="1905013" cy="503504"/>
          </a:xfrm>
          <a:prstGeom prst="rect">
            <a:avLst/>
          </a:prstGeom>
          <a:noFill/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0921B5CB-FC73-4DE6-856F-A80C02CD4516}"/>
              </a:ext>
            </a:extLst>
          </p:cNvPr>
          <p:cNvGrpSpPr/>
          <p:nvPr/>
        </p:nvGrpSpPr>
        <p:grpSpPr>
          <a:xfrm>
            <a:off x="2589440" y="1835588"/>
            <a:ext cx="5364162" cy="152400"/>
            <a:chOff x="6618518" y="1126210"/>
            <a:chExt cx="10080625" cy="103239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xmlns="" id="{D800A3AE-EA12-4945-A11D-9959ED35AD0B}"/>
                </a:ext>
              </a:extLst>
            </p:cNvPr>
            <p:cNvSpPr/>
            <p:nvPr/>
          </p:nvSpPr>
          <p:spPr>
            <a:xfrm>
              <a:off x="6618518" y="1126210"/>
              <a:ext cx="1983307" cy="103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xmlns="" id="{AF509E74-5F9D-4CCA-B5E4-9F9E736BF27B}"/>
                </a:ext>
              </a:extLst>
            </p:cNvPr>
            <p:cNvCxnSpPr/>
            <p:nvPr/>
          </p:nvCxnSpPr>
          <p:spPr>
            <a:xfrm flipV="1">
              <a:off x="8601825" y="1204049"/>
              <a:ext cx="8097318" cy="1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5">
            <a:extLst>
              <a:ext uri="{FF2B5EF4-FFF2-40B4-BE49-F238E27FC236}">
                <a16:creationId xmlns:a16="http://schemas.microsoft.com/office/drawing/2014/main" xmlns="" id="{B5137323-75E7-4D47-BF93-00EF08724F48}"/>
              </a:ext>
            </a:extLst>
          </p:cNvPr>
          <p:cNvSpPr txBox="1"/>
          <p:nvPr/>
        </p:nvSpPr>
        <p:spPr>
          <a:xfrm>
            <a:off x="3859543" y="1399507"/>
            <a:ext cx="390363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900" dirty="0"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帮助企业高效管理用电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xmlns="" id="{71600BA1-89EE-4BAE-9AA5-469F76143753}"/>
              </a:ext>
            </a:extLst>
          </p:cNvPr>
          <p:cNvGrpSpPr/>
          <p:nvPr/>
        </p:nvGrpSpPr>
        <p:grpSpPr>
          <a:xfrm>
            <a:off x="1041567" y="4468988"/>
            <a:ext cx="2552301" cy="549962"/>
            <a:chOff x="1269940" y="3618756"/>
            <a:chExt cx="2552301" cy="549962"/>
          </a:xfrm>
        </p:grpSpPr>
        <p:sp>
          <p:nvSpPr>
            <p:cNvPr id="39" name="文本框 25">
              <a:extLst>
                <a:ext uri="{FF2B5EF4-FFF2-40B4-BE49-F238E27FC236}">
                  <a16:creationId xmlns:a16="http://schemas.microsoft.com/office/drawing/2014/main" xmlns="" id="{DDAEF0C0-6F2E-43FE-87EB-2577B0DCC73E}"/>
                </a:ext>
              </a:extLst>
            </p:cNvPr>
            <p:cNvSpPr txBox="1"/>
            <p:nvPr/>
          </p:nvSpPr>
          <p:spPr>
            <a:xfrm>
              <a:off x="1859730" y="361875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b="1" dirty="0"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服务对象</a:t>
              </a: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xmlns="" id="{585F28AF-2064-416F-A6FE-395F72A1DE04}"/>
                </a:ext>
              </a:extLst>
            </p:cNvPr>
            <p:cNvSpPr/>
            <p:nvPr/>
          </p:nvSpPr>
          <p:spPr>
            <a:xfrm>
              <a:off x="1269940" y="4122999"/>
              <a:ext cx="2552301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79B0C72E-B866-445D-9764-1571B33FDE6A}"/>
              </a:ext>
            </a:extLst>
          </p:cNvPr>
          <p:cNvGrpSpPr/>
          <p:nvPr/>
        </p:nvGrpSpPr>
        <p:grpSpPr>
          <a:xfrm>
            <a:off x="4698133" y="4468988"/>
            <a:ext cx="2552301" cy="549962"/>
            <a:chOff x="1269940" y="3618756"/>
            <a:chExt cx="2552301" cy="549962"/>
          </a:xfrm>
        </p:grpSpPr>
        <p:sp>
          <p:nvSpPr>
            <p:cNvPr id="37" name="文本框 30">
              <a:extLst>
                <a:ext uri="{FF2B5EF4-FFF2-40B4-BE49-F238E27FC236}">
                  <a16:creationId xmlns:a16="http://schemas.microsoft.com/office/drawing/2014/main" xmlns="" id="{10B0AD68-2389-48DC-B42A-EC71A7026B9B}"/>
                </a:ext>
              </a:extLst>
            </p:cNvPr>
            <p:cNvSpPr txBox="1"/>
            <p:nvPr/>
          </p:nvSpPr>
          <p:spPr>
            <a:xfrm>
              <a:off x="1856523" y="3618756"/>
              <a:ext cx="11144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b="1" dirty="0"/>
                <a:t>管理用电</a:t>
              </a:r>
              <a:endParaRPr lang="zh-CN" altLang="en-US" b="1" dirty="0"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xmlns="" id="{05D50D53-22C6-42FB-8F00-06CDFAC782F3}"/>
                </a:ext>
              </a:extLst>
            </p:cNvPr>
            <p:cNvSpPr/>
            <p:nvPr/>
          </p:nvSpPr>
          <p:spPr>
            <a:xfrm>
              <a:off x="1269940" y="4122999"/>
              <a:ext cx="2552301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C2506662-704F-4261-8F01-0A85DF906B5B}"/>
              </a:ext>
            </a:extLst>
          </p:cNvPr>
          <p:cNvGrpSpPr/>
          <p:nvPr/>
        </p:nvGrpSpPr>
        <p:grpSpPr>
          <a:xfrm>
            <a:off x="8360834" y="4468988"/>
            <a:ext cx="2552301" cy="549962"/>
            <a:chOff x="1269940" y="3618756"/>
            <a:chExt cx="2552301" cy="549962"/>
          </a:xfrm>
        </p:grpSpPr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xmlns="" id="{16DCED97-01CE-414D-8611-7481F4163A5F}"/>
                </a:ext>
              </a:extLst>
            </p:cNvPr>
            <p:cNvSpPr txBox="1"/>
            <p:nvPr/>
          </p:nvSpPr>
          <p:spPr>
            <a:xfrm>
              <a:off x="2231205" y="3618756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b="1" dirty="0"/>
                <a:t>高效</a:t>
              </a:r>
              <a:endParaRPr lang="zh-CN" altLang="en-US" b="1" dirty="0"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xmlns="" id="{915D5716-8F7A-4B91-8D9A-0462F390F412}"/>
                </a:ext>
              </a:extLst>
            </p:cNvPr>
            <p:cNvSpPr/>
            <p:nvPr/>
          </p:nvSpPr>
          <p:spPr>
            <a:xfrm>
              <a:off x="1269940" y="4122999"/>
              <a:ext cx="2552301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26" name="圆角矩形 53">
            <a:extLst>
              <a:ext uri="{FF2B5EF4-FFF2-40B4-BE49-F238E27FC236}">
                <a16:creationId xmlns:a16="http://schemas.microsoft.com/office/drawing/2014/main" xmlns="" id="{069D4B13-CB7C-4FCA-8121-434218E424B4}"/>
              </a:ext>
            </a:extLst>
          </p:cNvPr>
          <p:cNvSpPr>
            <a:spLocks/>
          </p:cNvSpPr>
          <p:nvPr/>
        </p:nvSpPr>
        <p:spPr>
          <a:xfrm>
            <a:off x="8351940" y="2587758"/>
            <a:ext cx="2556000" cy="1508177"/>
          </a:xfrm>
          <a:prstGeom prst="roundRect">
            <a:avLst>
              <a:gd name="adj" fmla="val 9710"/>
            </a:avLst>
          </a:prstGeom>
          <a:blipFill dpi="0" rotWithShape="0">
            <a:blip r:embed="rId4" cstate="screen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6200"/>
                      </a14:imgEffect>
                      <a14:imgEffect>
                        <a14:saturation sat="101000"/>
                      </a14:imgEffect>
                      <a14:imgEffect>
                        <a14:brightnessContrast brigh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 t="-58608" b="-58608"/>
            </a:stretch>
          </a:blipFill>
          <a:ln>
            <a:noFill/>
          </a:ln>
          <a:effectLst>
            <a:outerShdw blurRad="1016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C1A5CB61-3F2E-4E0A-9D8A-1FC566430F92}"/>
              </a:ext>
            </a:extLst>
          </p:cNvPr>
          <p:cNvSpPr/>
          <p:nvPr/>
        </p:nvSpPr>
        <p:spPr>
          <a:xfrm flipH="1">
            <a:off x="7980590" y="1835588"/>
            <a:ext cx="1055369" cy="152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28" name="图片 27" descr="微信截图_201703170832522">
            <a:extLst>
              <a:ext uri="{FF2B5EF4-FFF2-40B4-BE49-F238E27FC236}">
                <a16:creationId xmlns:a16="http://schemas.microsoft.com/office/drawing/2014/main" xmlns="" id="{229BA0AC-F06A-4C03-83A0-8DB1E0AEEFA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3161" r="2004"/>
          <a:stretch>
            <a:fillRect/>
          </a:stretch>
        </p:blipFill>
        <p:spPr>
          <a:xfrm>
            <a:off x="8277452" y="2383593"/>
            <a:ext cx="2705100" cy="1871345"/>
          </a:xfrm>
          <a:prstGeom prst="rect">
            <a:avLst/>
          </a:prstGeom>
          <a:effectLst/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xmlns="" id="{572A7426-BB25-4575-8A3E-08B6AB3C7F45}"/>
              </a:ext>
            </a:extLst>
          </p:cNvPr>
          <p:cNvSpPr/>
          <p:nvPr/>
        </p:nvSpPr>
        <p:spPr>
          <a:xfrm>
            <a:off x="524102" y="5307164"/>
            <a:ext cx="3705225" cy="6524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400" dirty="0"/>
              <a:t>企业     大用电户   专变用户</a:t>
            </a:r>
            <a:endParaRPr lang="en-US" altLang="zh-CN" sz="1400" dirty="0"/>
          </a:p>
          <a:p>
            <a:pPr algn="ctr">
              <a:lnSpc>
                <a:spcPct val="130000"/>
              </a:lnSpc>
            </a:pPr>
            <a:r>
              <a:rPr lang="zh-CN" altLang="en-US" sz="1400" dirty="0"/>
              <a:t>（工业、商业、政府机关、事业单位 等等）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xmlns="" id="{8D595BC0-3830-4425-B3E7-B9FA2B4E4D62}"/>
              </a:ext>
            </a:extLst>
          </p:cNvPr>
          <p:cNvSpPr/>
          <p:nvPr/>
        </p:nvSpPr>
        <p:spPr>
          <a:xfrm>
            <a:off x="4904612" y="5307164"/>
            <a:ext cx="3022683" cy="9325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1400" dirty="0"/>
              <a:t>1</a:t>
            </a:r>
            <a:r>
              <a:rPr lang="zh-CN" altLang="en-US" sz="1400" dirty="0"/>
              <a:t>、对</a:t>
            </a:r>
            <a:r>
              <a:rPr lang="zh-CN" altLang="en-US" sz="1400" b="1" dirty="0">
                <a:solidFill>
                  <a:schemeClr val="accent5"/>
                </a:solidFill>
              </a:rPr>
              <a:t>配电设备</a:t>
            </a:r>
            <a:r>
              <a:rPr lang="zh-CN" altLang="en-US" sz="1400" dirty="0"/>
              <a:t>的管理</a:t>
            </a:r>
            <a:endParaRPr lang="en-US" altLang="zh-CN" sz="1400" dirty="0"/>
          </a:p>
          <a:p>
            <a:pPr>
              <a:lnSpc>
                <a:spcPct val="130000"/>
              </a:lnSpc>
            </a:pPr>
            <a:r>
              <a:rPr lang="en-US" altLang="zh-CN" sz="1400" dirty="0"/>
              <a:t>2</a:t>
            </a:r>
            <a:r>
              <a:rPr lang="zh-CN" altLang="en-US" sz="1400" dirty="0"/>
              <a:t>、对</a:t>
            </a:r>
            <a:r>
              <a:rPr lang="zh-CN" altLang="en-US" sz="1400" b="1" dirty="0">
                <a:solidFill>
                  <a:schemeClr val="accent5"/>
                </a:solidFill>
              </a:rPr>
              <a:t>用电数据</a:t>
            </a:r>
            <a:r>
              <a:rPr lang="zh-CN" altLang="en-US" sz="1400" dirty="0"/>
              <a:t>的管理</a:t>
            </a:r>
            <a:endParaRPr lang="en-US" altLang="zh-CN" sz="1400" dirty="0"/>
          </a:p>
          <a:p>
            <a:pPr>
              <a:lnSpc>
                <a:spcPct val="130000"/>
              </a:lnSpc>
            </a:pPr>
            <a:r>
              <a:rPr lang="en-US" altLang="zh-CN" sz="1400" dirty="0"/>
              <a:t>3</a:t>
            </a:r>
            <a:r>
              <a:rPr lang="zh-CN" altLang="en-US" sz="1400" dirty="0"/>
              <a:t>、对</a:t>
            </a:r>
            <a:r>
              <a:rPr lang="zh-CN" altLang="en-US" sz="1400" b="1" dirty="0">
                <a:solidFill>
                  <a:schemeClr val="accent5"/>
                </a:solidFill>
              </a:rPr>
              <a:t>用电设备</a:t>
            </a:r>
            <a:r>
              <a:rPr lang="zh-CN" altLang="en-US" sz="1400" dirty="0"/>
              <a:t>的管理</a:t>
            </a:r>
            <a:endParaRPr lang="en-US" altLang="zh-CN" sz="1400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xmlns="" id="{DED5305E-4418-45A7-8889-0446FD98482A}"/>
              </a:ext>
            </a:extLst>
          </p:cNvPr>
          <p:cNvSpPr/>
          <p:nvPr/>
        </p:nvSpPr>
        <p:spPr>
          <a:xfrm>
            <a:off x="8519688" y="5307164"/>
            <a:ext cx="3148210" cy="9325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1400" dirty="0"/>
              <a:t>1</a:t>
            </a:r>
            <a:r>
              <a:rPr lang="zh-CN" altLang="en-US" sz="1400" dirty="0"/>
              <a:t>、高效管理手段：线上</a:t>
            </a:r>
            <a:r>
              <a:rPr lang="en-US" altLang="zh-CN" sz="1400" dirty="0"/>
              <a:t>+</a:t>
            </a:r>
            <a:r>
              <a:rPr lang="zh-CN" altLang="en-US" sz="1400" dirty="0"/>
              <a:t>线下</a:t>
            </a:r>
            <a:endParaRPr lang="en-US" altLang="zh-CN" sz="1400" dirty="0"/>
          </a:p>
          <a:p>
            <a:pPr>
              <a:lnSpc>
                <a:spcPct val="130000"/>
              </a:lnSpc>
            </a:pPr>
            <a:r>
              <a:rPr lang="en-US" altLang="zh-CN" sz="1400" dirty="0"/>
              <a:t>2</a:t>
            </a:r>
            <a:r>
              <a:rPr lang="zh-CN" altLang="en-US" sz="1400" dirty="0"/>
              <a:t>、安全、可靠运行</a:t>
            </a:r>
            <a:endParaRPr lang="en-US" altLang="zh-CN" sz="1400" dirty="0"/>
          </a:p>
          <a:p>
            <a:pPr>
              <a:lnSpc>
                <a:spcPct val="130000"/>
              </a:lnSpc>
            </a:pPr>
            <a:r>
              <a:rPr lang="en-US" altLang="zh-CN" sz="1400" dirty="0"/>
              <a:t>3</a:t>
            </a:r>
            <a:r>
              <a:rPr lang="zh-CN" altLang="en-US" sz="1400" dirty="0"/>
              <a:t>、优化、经济</a:t>
            </a:r>
            <a:endParaRPr lang="en-US" altLang="zh-CN" sz="1400" dirty="0"/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9903FB22-ADB8-4D88-A4A8-3B402ED59F9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b="7549"/>
          <a:stretch>
            <a:fillRect/>
          </a:stretch>
        </p:blipFill>
        <p:spPr>
          <a:xfrm>
            <a:off x="4610326" y="2417209"/>
            <a:ext cx="2693649" cy="1866304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xmlns="" id="{FAE7C847-DAA1-4145-B039-C6417F6AB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r="30155"/>
          <a:stretch>
            <a:fillRect/>
          </a:stretch>
        </p:blipFill>
        <p:spPr bwMode="auto">
          <a:xfrm>
            <a:off x="1813152" y="2403768"/>
            <a:ext cx="2139950" cy="1894032"/>
          </a:xfrm>
          <a:prstGeom prst="rect">
            <a:avLst/>
          </a:prstGeom>
          <a:noFill/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xmlns="" id="{4FDE80B8-2680-40BE-BDDF-E99CF589D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 l="20220" r="25385" b="-5405"/>
          <a:stretch>
            <a:fillRect/>
          </a:stretch>
        </p:blipFill>
        <p:spPr bwMode="auto">
          <a:xfrm>
            <a:off x="886051" y="2411848"/>
            <a:ext cx="1533526" cy="19850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93669713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 bwMode="auto">
          <a:xfrm>
            <a:off x="1171576" y="1322389"/>
            <a:ext cx="3629025" cy="4021137"/>
            <a:chOff x="0" y="0"/>
            <a:chExt cx="3926934" cy="4352253"/>
          </a:xfrm>
        </p:grpSpPr>
        <p:sp>
          <p:nvSpPr>
            <p:cNvPr id="16397" name="等腰三角形 4"/>
            <p:cNvSpPr>
              <a:spLocks noChangeArrowheads="1"/>
            </p:cNvSpPr>
            <p:nvPr/>
          </p:nvSpPr>
          <p:spPr bwMode="auto">
            <a:xfrm rot="-4373613">
              <a:off x="-268014" y="268014"/>
              <a:ext cx="3886200" cy="3350172"/>
            </a:xfrm>
            <a:prstGeom prst="triangle">
              <a:avLst>
                <a:gd name="adj" fmla="val 50000"/>
              </a:avLst>
            </a:prstGeom>
            <a:noFill/>
            <a:ln w="19050">
              <a:solidFill>
                <a:srgbClr val="7F7F7F"/>
              </a:solidFill>
              <a:miter lim="800000"/>
            </a:ln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398" name="等腰三角形 5"/>
            <p:cNvSpPr>
              <a:spLocks noChangeArrowheads="1"/>
            </p:cNvSpPr>
            <p:nvPr/>
          </p:nvSpPr>
          <p:spPr bwMode="auto">
            <a:xfrm rot="-5400000">
              <a:off x="-55590" y="665598"/>
              <a:ext cx="3565365" cy="307359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399" name="椭圆 6"/>
            <p:cNvSpPr>
              <a:spLocks noChangeArrowheads="1"/>
            </p:cNvSpPr>
            <p:nvPr/>
          </p:nvSpPr>
          <p:spPr bwMode="auto">
            <a:xfrm>
              <a:off x="25197" y="1363044"/>
              <a:ext cx="228600" cy="228600"/>
            </a:xfrm>
            <a:prstGeom prst="ellipse">
              <a:avLst/>
            </a:prstGeom>
            <a:solidFill>
              <a:srgbClr val="7F7F7F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400" name="椭圆 7"/>
            <p:cNvSpPr>
              <a:spLocks noChangeArrowheads="1"/>
            </p:cNvSpPr>
            <p:nvPr/>
          </p:nvSpPr>
          <p:spPr bwMode="auto">
            <a:xfrm>
              <a:off x="2577897" y="4123653"/>
              <a:ext cx="228600" cy="228600"/>
            </a:xfrm>
            <a:prstGeom prst="ellipse">
              <a:avLst/>
            </a:prstGeom>
            <a:solidFill>
              <a:srgbClr val="7F7F7F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401" name="椭圆 8"/>
            <p:cNvSpPr>
              <a:spLocks noChangeArrowheads="1"/>
            </p:cNvSpPr>
            <p:nvPr/>
          </p:nvSpPr>
          <p:spPr bwMode="auto">
            <a:xfrm>
              <a:off x="3698334" y="500199"/>
              <a:ext cx="228600" cy="228600"/>
            </a:xfrm>
            <a:prstGeom prst="ellipse">
              <a:avLst/>
            </a:prstGeom>
            <a:solidFill>
              <a:srgbClr val="7F7F7F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387" name="文本框 9"/>
          <p:cNvSpPr txBox="1">
            <a:spLocks noChangeArrowheads="1"/>
          </p:cNvSpPr>
          <p:nvPr/>
        </p:nvSpPr>
        <p:spPr bwMode="auto">
          <a:xfrm>
            <a:off x="1870075" y="3178176"/>
            <a:ext cx="2317751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8" tIns="45719" rIns="91438" bIns="45719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88" name="文本框 10"/>
          <p:cNvSpPr txBox="1">
            <a:spLocks noChangeArrowheads="1"/>
          </p:cNvSpPr>
          <p:nvPr/>
        </p:nvSpPr>
        <p:spPr bwMode="auto">
          <a:xfrm>
            <a:off x="3151189" y="2794000"/>
            <a:ext cx="920751" cy="5222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8" tIns="45719" rIns="91438" bIns="45719">
            <a:spAutoFit/>
          </a:bodyPr>
          <a:lstStyle/>
          <a:p>
            <a:pPr eaLnBrk="1" hangingPunct="1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  <p:sp>
        <p:nvSpPr>
          <p:cNvPr id="16390" name="文本框 12"/>
          <p:cNvSpPr txBox="1">
            <a:spLocks noChangeArrowheads="1"/>
          </p:cNvSpPr>
          <p:nvPr/>
        </p:nvSpPr>
        <p:spPr bwMode="auto">
          <a:xfrm>
            <a:off x="6268769" y="2430586"/>
            <a:ext cx="5242416" cy="5386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38" tIns="45719" rIns="91438" bIns="45719">
            <a:spAutoFit/>
          </a:bodyPr>
          <a:lstStyle/>
          <a:p>
            <a:pPr eaLnBrk="1" hangingPunct="1"/>
            <a:r>
              <a:rPr lang="en-US" altLang="zh-CN" sz="2900" b="1">
                <a:solidFill>
                  <a:srgbClr val="0081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900" b="1">
                <a:solidFill>
                  <a:srgbClr val="0081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、云平台简介</a:t>
            </a:r>
            <a:endParaRPr lang="zh-CN" altLang="en-US" sz="2900" b="1" dirty="0">
              <a:solidFill>
                <a:srgbClr val="0081C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7"/>
          <p:cNvSpPr>
            <a:spLocks noChangeArrowheads="1"/>
          </p:cNvSpPr>
          <p:nvPr/>
        </p:nvSpPr>
        <p:spPr bwMode="auto">
          <a:xfrm>
            <a:off x="10645878" y="190479"/>
            <a:ext cx="1363487" cy="69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06" tIns="22853" rIns="45706" bIns="22853">
            <a:spAutoFit/>
          </a:bodyPr>
          <a:lstStyle/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Internet </a:t>
            </a:r>
            <a:r>
              <a:rPr lang="en-US" altLang="zh-CN" sz="1600" b="1" dirty="0">
                <a:solidFill>
                  <a:srgbClr val="159BFF"/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+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Energy Efficiency 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Management</a:t>
            </a:r>
            <a:endParaRPr lang="zh-CN" altLang="en-US" sz="1300" b="1" dirty="0">
              <a:solidFill>
                <a:schemeClr val="tx1">
                  <a:lumMod val="50000"/>
                  <a:lumOff val="50000"/>
                </a:schemeClr>
              </a:solidFill>
              <a:latin typeface="Corbel" panose="020B0503020204020204" pitchFamily="34" charset="0"/>
              <a:ea typeface="方正兰亭黑_GBK" pitchFamily="2" charset="-122"/>
              <a:sym typeface="方正大黑简体" pitchFamily="2" charset="-122"/>
            </a:endParaRPr>
          </a:p>
        </p:txBody>
      </p:sp>
      <p:cxnSp>
        <p:nvCxnSpPr>
          <p:cNvPr id="19" name="直接连接符 18"/>
          <p:cNvCxnSpPr>
            <a:cxnSpLocks noChangeShapeType="1"/>
          </p:cNvCxnSpPr>
          <p:nvPr/>
        </p:nvCxnSpPr>
        <p:spPr bwMode="auto">
          <a:xfrm>
            <a:off x="10560156" y="-54761"/>
            <a:ext cx="0" cy="1042073"/>
          </a:xfrm>
          <a:prstGeom prst="line">
            <a:avLst/>
          </a:prstGeom>
          <a:noFill/>
          <a:ln w="9525" algn="ctr">
            <a:solidFill>
              <a:srgbClr val="159B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0" name="Picture 2" descr="E:\阿伦 ins\Design\鹰视 图册\基\鹰视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77268" y="323999"/>
            <a:ext cx="1905013" cy="503504"/>
          </a:xfrm>
          <a:prstGeom prst="rect">
            <a:avLst/>
          </a:prstGeom>
          <a:noFill/>
        </p:spPr>
      </p:pic>
      <p:sp>
        <p:nvSpPr>
          <p:cNvPr id="17" name="文本框 12"/>
          <p:cNvSpPr txBox="1">
            <a:spLocks noChangeArrowheads="1"/>
          </p:cNvSpPr>
          <p:nvPr/>
        </p:nvSpPr>
        <p:spPr bwMode="auto">
          <a:xfrm>
            <a:off x="6268769" y="3089504"/>
            <a:ext cx="5363512" cy="5386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38" tIns="45719" rIns="91438" bIns="45719">
            <a:spAutoFit/>
          </a:bodyPr>
          <a:lstStyle/>
          <a:p>
            <a:pPr eaLnBrk="1" hangingPunct="1"/>
            <a:r>
              <a:rPr lang="en-US" altLang="zh-CN" sz="2900" b="1" dirty="0">
                <a:solidFill>
                  <a:srgbClr val="0081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900" b="1" dirty="0">
                <a:solidFill>
                  <a:srgbClr val="0081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、功能简介</a:t>
            </a:r>
          </a:p>
        </p:txBody>
      </p:sp>
      <p:sp>
        <p:nvSpPr>
          <p:cNvPr id="23" name="文本框 12"/>
          <p:cNvSpPr txBox="1">
            <a:spLocks noChangeArrowheads="1"/>
          </p:cNvSpPr>
          <p:nvPr/>
        </p:nvSpPr>
        <p:spPr bwMode="auto">
          <a:xfrm>
            <a:off x="6268769" y="3751379"/>
            <a:ext cx="4994587" cy="5386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38" tIns="45719" rIns="91438" bIns="45719">
            <a:spAutoFit/>
          </a:bodyPr>
          <a:lstStyle/>
          <a:p>
            <a:pPr eaLnBrk="1" hangingPunct="1"/>
            <a:r>
              <a:rPr lang="en-US" altLang="zh-CN" sz="2900" b="1" dirty="0">
                <a:solidFill>
                  <a:srgbClr val="0081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900" b="1" dirty="0">
                <a:solidFill>
                  <a:srgbClr val="0081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、应用案例</a:t>
            </a:r>
          </a:p>
        </p:txBody>
      </p:sp>
      <p:sp>
        <p:nvSpPr>
          <p:cNvPr id="21" name="文本框 12"/>
          <p:cNvSpPr txBox="1">
            <a:spLocks noChangeArrowheads="1"/>
          </p:cNvSpPr>
          <p:nvPr/>
        </p:nvSpPr>
        <p:spPr bwMode="auto">
          <a:xfrm>
            <a:off x="6268638" y="4448102"/>
            <a:ext cx="4377240" cy="5386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38" tIns="45719" rIns="91438" bIns="45719">
            <a:spAutoFit/>
          </a:bodyPr>
          <a:lstStyle/>
          <a:p>
            <a:pPr eaLnBrk="1" hangingPunct="1"/>
            <a:r>
              <a:rPr lang="en-US" altLang="zh-CN" sz="2900" b="1">
                <a:solidFill>
                  <a:srgbClr val="0081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900" b="1">
                <a:solidFill>
                  <a:srgbClr val="0081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、鹰视公司简介</a:t>
            </a:r>
            <a:endParaRPr lang="zh-CN" altLang="en-US" sz="2900" b="1" dirty="0">
              <a:solidFill>
                <a:srgbClr val="0081C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819155" y="142875"/>
            <a:ext cx="157375" cy="8143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4763" y="142875"/>
            <a:ext cx="704852" cy="8143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5"/>
          <p:cNvSpPr txBox="1"/>
          <p:nvPr/>
        </p:nvSpPr>
        <p:spPr>
          <a:xfrm>
            <a:off x="1142964" y="262197"/>
            <a:ext cx="5796221" cy="6001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100" b="1" dirty="0">
                <a:solidFill>
                  <a:schemeClr val="accent1">
                    <a:lumMod val="75000"/>
                  </a:schemeClr>
                </a:solidFill>
                <a:latin typeface="Segoe UI Emoji" panose="020B0502040204020203" pitchFamily="34" charset="0"/>
                <a:cs typeface="Segoe UI Black" panose="020B0A02040204020203" pitchFamily="34" charset="0"/>
                <a:sym typeface="微软雅黑" panose="020B0503020204020204" pitchFamily="34" charset="-122"/>
              </a:rPr>
              <a:t>鹰视公司简介</a:t>
            </a:r>
            <a:r>
              <a:rPr lang="en-US" altLang="zh-CN" sz="3100" b="1" dirty="0">
                <a:solidFill>
                  <a:schemeClr val="accent1">
                    <a:lumMod val="75000"/>
                  </a:schemeClr>
                </a:solidFill>
                <a:latin typeface="Segoe UI Emoji" panose="020B0502040204020203" pitchFamily="34" charset="0"/>
                <a:cs typeface="Segoe UI Black" panose="020B0A02040204020203" pitchFamily="34" charset="0"/>
                <a:sym typeface="微软雅黑" panose="020B0503020204020204" pitchFamily="34" charset="-122"/>
              </a:rPr>
              <a:t>-</a:t>
            </a:r>
            <a:r>
              <a:rPr lang="zh-CN" altLang="en-US" sz="3100" b="1" dirty="0">
                <a:solidFill>
                  <a:schemeClr val="accent1">
                    <a:lumMod val="75000"/>
                  </a:schemeClr>
                </a:solidFill>
                <a:latin typeface="Segoe UI Emoji" panose="020B0502040204020203" pitchFamily="34" charset="0"/>
                <a:cs typeface="Segoe UI Black" panose="020B0A02040204020203" pitchFamily="34" charset="0"/>
                <a:sym typeface="微软雅黑" panose="020B0503020204020204" pitchFamily="34" charset="-122"/>
              </a:rPr>
              <a:t>发展历程</a:t>
            </a:r>
            <a:endParaRPr lang="en-US" altLang="zh-CN" sz="3100" b="1" dirty="0">
              <a:solidFill>
                <a:schemeClr val="accent1">
                  <a:lumMod val="75000"/>
                </a:schemeClr>
              </a:solidFill>
              <a:latin typeface="Segoe UI Emoji" panose="020B0502040204020203" pitchFamily="34" charset="0"/>
              <a:cs typeface="Segoe UI Black" panose="020B0A02040204020203" pitchFamily="34" charset="0"/>
              <a:sym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0459" y="190477"/>
            <a:ext cx="486666" cy="69249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3700" b="1" dirty="0">
                <a:solidFill>
                  <a:schemeClr val="bg1"/>
                </a:solidFill>
              </a:rPr>
              <a:t>4</a:t>
            </a:r>
            <a:endParaRPr lang="zh-CN" altLang="en-US" sz="3700" b="1" dirty="0">
              <a:solidFill>
                <a:schemeClr val="bg1"/>
              </a:solidFill>
            </a:endParaRPr>
          </a:p>
        </p:txBody>
      </p:sp>
      <p:sp>
        <p:nvSpPr>
          <p:cNvPr id="11" name="TextBox 7"/>
          <p:cNvSpPr>
            <a:spLocks noChangeArrowheads="1"/>
          </p:cNvSpPr>
          <p:nvPr/>
        </p:nvSpPr>
        <p:spPr bwMode="auto">
          <a:xfrm>
            <a:off x="10645877" y="190478"/>
            <a:ext cx="1363489" cy="69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07" tIns="22853" rIns="45707" bIns="22853">
            <a:spAutoFit/>
          </a:bodyPr>
          <a:lstStyle/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Internet </a:t>
            </a:r>
            <a:r>
              <a:rPr lang="en-US" altLang="zh-CN" sz="1600" b="1" dirty="0">
                <a:solidFill>
                  <a:srgbClr val="159BFF"/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+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Energy Efficiency 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Management</a:t>
            </a:r>
            <a:endParaRPr lang="zh-CN" altLang="en-US" sz="1300" b="1" dirty="0">
              <a:solidFill>
                <a:schemeClr val="tx1">
                  <a:lumMod val="50000"/>
                  <a:lumOff val="50000"/>
                </a:schemeClr>
              </a:solidFill>
              <a:latin typeface="Corbel" panose="020B0503020204020204" pitchFamily="34" charset="0"/>
              <a:ea typeface="方正兰亭黑_GBK" pitchFamily="2" charset="-122"/>
              <a:sym typeface="方正大黑简体" pitchFamily="2" charset="-122"/>
            </a:endParaRPr>
          </a:p>
        </p:txBody>
      </p:sp>
      <p:cxnSp>
        <p:nvCxnSpPr>
          <p:cNvPr id="16" name="直接连接符 15"/>
          <p:cNvCxnSpPr>
            <a:cxnSpLocks noChangeShapeType="1"/>
          </p:cNvCxnSpPr>
          <p:nvPr/>
        </p:nvCxnSpPr>
        <p:spPr bwMode="auto">
          <a:xfrm>
            <a:off x="10560156" y="-54762"/>
            <a:ext cx="0" cy="1042073"/>
          </a:xfrm>
          <a:prstGeom prst="line">
            <a:avLst/>
          </a:prstGeom>
          <a:noFill/>
          <a:ln w="9525" algn="ctr">
            <a:solidFill>
              <a:srgbClr val="159B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" name="Picture 2" descr="E:\阿伦 ins\Design\鹰视 图册\基\鹰视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7267" y="323999"/>
            <a:ext cx="1905013" cy="503504"/>
          </a:xfrm>
          <a:prstGeom prst="rect">
            <a:avLst/>
          </a:prstGeom>
          <a:noFill/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A3179167-CC1D-49FF-8244-183A7842149B}"/>
              </a:ext>
            </a:extLst>
          </p:cNvPr>
          <p:cNvGrpSpPr/>
          <p:nvPr/>
        </p:nvGrpSpPr>
        <p:grpSpPr>
          <a:xfrm>
            <a:off x="425573" y="1388603"/>
            <a:ext cx="11340854" cy="4968551"/>
            <a:chOff x="274785" y="1043934"/>
            <a:chExt cx="11954008" cy="5237182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xmlns="" id="{39ACD6D4-53EF-444B-BDE7-D1E57AB12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598" y="2449785"/>
              <a:ext cx="10652804" cy="3696541"/>
            </a:xfrm>
            <a:custGeom>
              <a:avLst/>
              <a:gdLst/>
              <a:ahLst/>
              <a:cxnLst>
                <a:cxn ang="0">
                  <a:pos x="1548" y="674"/>
                </a:cxn>
                <a:cxn ang="0">
                  <a:pos x="1577" y="645"/>
                </a:cxn>
                <a:cxn ang="0">
                  <a:pos x="1735" y="724"/>
                </a:cxn>
                <a:cxn ang="0">
                  <a:pos x="1437" y="784"/>
                </a:cxn>
                <a:cxn ang="0">
                  <a:pos x="1474" y="748"/>
                </a:cxn>
                <a:cxn ang="0">
                  <a:pos x="1328" y="742"/>
                </a:cxn>
                <a:cxn ang="0">
                  <a:pos x="930" y="692"/>
                </a:cxn>
                <a:cxn ang="0">
                  <a:pos x="571" y="498"/>
                </a:cxn>
                <a:cxn ang="0">
                  <a:pos x="702" y="361"/>
                </a:cxn>
                <a:cxn ang="0">
                  <a:pos x="948" y="236"/>
                </a:cxn>
                <a:cxn ang="0">
                  <a:pos x="0" y="0"/>
                </a:cxn>
                <a:cxn ang="0">
                  <a:pos x="993" y="243"/>
                </a:cxn>
                <a:cxn ang="0">
                  <a:pos x="777" y="359"/>
                </a:cxn>
                <a:cxn ang="0">
                  <a:pos x="678" y="520"/>
                </a:cxn>
                <a:cxn ang="0">
                  <a:pos x="1328" y="670"/>
                </a:cxn>
                <a:cxn ang="0">
                  <a:pos x="1548" y="674"/>
                </a:cxn>
              </a:cxnLst>
              <a:rect l="0" t="0" r="r" b="b"/>
              <a:pathLst>
                <a:path w="1735" h="784">
                  <a:moveTo>
                    <a:pt x="1548" y="674"/>
                  </a:moveTo>
                  <a:cubicBezTo>
                    <a:pt x="1577" y="645"/>
                    <a:pt x="1577" y="645"/>
                    <a:pt x="1577" y="645"/>
                  </a:cubicBezTo>
                  <a:cubicBezTo>
                    <a:pt x="1735" y="724"/>
                    <a:pt x="1735" y="724"/>
                    <a:pt x="1735" y="724"/>
                  </a:cubicBezTo>
                  <a:cubicBezTo>
                    <a:pt x="1437" y="784"/>
                    <a:pt x="1437" y="784"/>
                    <a:pt x="1437" y="784"/>
                  </a:cubicBezTo>
                  <a:cubicBezTo>
                    <a:pt x="1474" y="748"/>
                    <a:pt x="1474" y="748"/>
                    <a:pt x="1474" y="748"/>
                  </a:cubicBezTo>
                  <a:cubicBezTo>
                    <a:pt x="1425" y="747"/>
                    <a:pt x="1376" y="745"/>
                    <a:pt x="1328" y="742"/>
                  </a:cubicBezTo>
                  <a:cubicBezTo>
                    <a:pt x="1190" y="733"/>
                    <a:pt x="1058" y="716"/>
                    <a:pt x="930" y="692"/>
                  </a:cubicBezTo>
                  <a:cubicBezTo>
                    <a:pt x="698" y="635"/>
                    <a:pt x="578" y="571"/>
                    <a:pt x="571" y="498"/>
                  </a:cubicBezTo>
                  <a:cubicBezTo>
                    <a:pt x="562" y="453"/>
                    <a:pt x="606" y="407"/>
                    <a:pt x="702" y="361"/>
                  </a:cubicBezTo>
                  <a:cubicBezTo>
                    <a:pt x="824" y="313"/>
                    <a:pt x="906" y="271"/>
                    <a:pt x="948" y="236"/>
                  </a:cubicBezTo>
                  <a:cubicBezTo>
                    <a:pt x="1053" y="130"/>
                    <a:pt x="737" y="51"/>
                    <a:pt x="0" y="0"/>
                  </a:cubicBezTo>
                  <a:cubicBezTo>
                    <a:pt x="754" y="31"/>
                    <a:pt x="1085" y="112"/>
                    <a:pt x="993" y="243"/>
                  </a:cubicBezTo>
                  <a:cubicBezTo>
                    <a:pt x="968" y="274"/>
                    <a:pt x="896" y="312"/>
                    <a:pt x="777" y="359"/>
                  </a:cubicBezTo>
                  <a:cubicBezTo>
                    <a:pt x="664" y="409"/>
                    <a:pt x="631" y="463"/>
                    <a:pt x="678" y="520"/>
                  </a:cubicBezTo>
                  <a:cubicBezTo>
                    <a:pt x="761" y="606"/>
                    <a:pt x="977" y="656"/>
                    <a:pt x="1328" y="670"/>
                  </a:cubicBezTo>
                  <a:cubicBezTo>
                    <a:pt x="1396" y="673"/>
                    <a:pt x="1470" y="674"/>
                    <a:pt x="1548" y="674"/>
                  </a:cubicBezTo>
                  <a:close/>
                </a:path>
              </a:pathLst>
            </a:custGeom>
            <a:solidFill>
              <a:srgbClr val="DDDDD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" name="任意多边形 3">
              <a:extLst>
                <a:ext uri="{FF2B5EF4-FFF2-40B4-BE49-F238E27FC236}">
                  <a16:creationId xmlns:a16="http://schemas.microsoft.com/office/drawing/2014/main" xmlns="" id="{FEEA6A4C-B691-40F7-981D-2BAB26E7F4E4}"/>
                </a:ext>
              </a:extLst>
            </p:cNvPr>
            <p:cNvSpPr/>
            <p:nvPr/>
          </p:nvSpPr>
          <p:spPr>
            <a:xfrm>
              <a:off x="653516" y="1563153"/>
              <a:ext cx="558641" cy="886632"/>
            </a:xfrm>
            <a:custGeom>
              <a:avLst/>
              <a:gdLst>
                <a:gd name="connsiteX0" fmla="*/ 299463 w 823521"/>
                <a:gd name="connsiteY0" fmla="*/ 2184 h 1307028"/>
                <a:gd name="connsiteX1" fmla="*/ 823521 w 823521"/>
                <a:gd name="connsiteY1" fmla="*/ 34939 h 1307028"/>
                <a:gd name="connsiteX2" fmla="*/ 823521 w 823521"/>
                <a:gd name="connsiteY2" fmla="*/ 514075 h 1307028"/>
                <a:gd name="connsiteX3" fmla="*/ 124777 w 823521"/>
                <a:gd name="connsiteY3" fmla="*/ 514075 h 1307028"/>
                <a:gd name="connsiteX4" fmla="*/ 124777 w 823521"/>
                <a:gd name="connsiteY4" fmla="*/ 34939 h 1307028"/>
                <a:gd name="connsiteX5" fmla="*/ 299463 w 823521"/>
                <a:gd name="connsiteY5" fmla="*/ 2184 h 1307028"/>
                <a:gd name="connsiteX6" fmla="*/ 99821 w 823521"/>
                <a:gd name="connsiteY6" fmla="*/ 0 h 1307028"/>
                <a:gd name="connsiteX7" fmla="*/ 124776 w 823521"/>
                <a:gd name="connsiteY7" fmla="*/ 6239 h 1307028"/>
                <a:gd name="connsiteX8" fmla="*/ 124776 w 823521"/>
                <a:gd name="connsiteY8" fmla="*/ 1232634 h 1307028"/>
                <a:gd name="connsiteX9" fmla="*/ 138677 w 823521"/>
                <a:gd name="connsiteY9" fmla="*/ 1232898 h 1307028"/>
                <a:gd name="connsiteX10" fmla="*/ 199643 w 823521"/>
                <a:gd name="connsiteY10" fmla="*/ 1241520 h 1307028"/>
                <a:gd name="connsiteX11" fmla="*/ 199642 w 823521"/>
                <a:gd name="connsiteY11" fmla="*/ 1297670 h 1307028"/>
                <a:gd name="connsiteX12" fmla="*/ 99821 w 823521"/>
                <a:gd name="connsiteY12" fmla="*/ 1307028 h 1307028"/>
                <a:gd name="connsiteX13" fmla="*/ 29237 w 823521"/>
                <a:gd name="connsiteY13" fmla="*/ 1304287 h 1307028"/>
                <a:gd name="connsiteX14" fmla="*/ 0 w 823521"/>
                <a:gd name="connsiteY14" fmla="*/ 1297670 h 1307028"/>
                <a:gd name="connsiteX15" fmla="*/ 1 w 823521"/>
                <a:gd name="connsiteY15" fmla="*/ 1241520 h 1307028"/>
                <a:gd name="connsiteX16" fmla="*/ 0 w 823521"/>
                <a:gd name="connsiteY16" fmla="*/ 1241520 h 1307028"/>
                <a:gd name="connsiteX17" fmla="*/ 60966 w 823521"/>
                <a:gd name="connsiteY17" fmla="*/ 1232898 h 1307028"/>
                <a:gd name="connsiteX18" fmla="*/ 74866 w 823521"/>
                <a:gd name="connsiteY18" fmla="*/ 1232634 h 1307028"/>
                <a:gd name="connsiteX19" fmla="*/ 74866 w 823521"/>
                <a:gd name="connsiteY19" fmla="*/ 6239 h 1307028"/>
                <a:gd name="connsiteX20" fmla="*/ 99821 w 823521"/>
                <a:gd name="connsiteY20" fmla="*/ 0 h 130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23521" h="1307028">
                  <a:moveTo>
                    <a:pt x="299463" y="2184"/>
                  </a:moveTo>
                  <a:cubicBezTo>
                    <a:pt x="474149" y="13102"/>
                    <a:pt x="648835" y="122287"/>
                    <a:pt x="823521" y="34939"/>
                  </a:cubicBezTo>
                  <a:lnTo>
                    <a:pt x="823521" y="514075"/>
                  </a:lnTo>
                  <a:cubicBezTo>
                    <a:pt x="590606" y="630539"/>
                    <a:pt x="357692" y="397611"/>
                    <a:pt x="124777" y="514075"/>
                  </a:cubicBezTo>
                  <a:lnTo>
                    <a:pt x="124777" y="34939"/>
                  </a:lnTo>
                  <a:cubicBezTo>
                    <a:pt x="183006" y="5823"/>
                    <a:pt x="241235" y="-1456"/>
                    <a:pt x="299463" y="2184"/>
                  </a:cubicBezTo>
                  <a:close/>
                  <a:moveTo>
                    <a:pt x="99821" y="0"/>
                  </a:moveTo>
                  <a:cubicBezTo>
                    <a:pt x="113603" y="0"/>
                    <a:pt x="124776" y="2793"/>
                    <a:pt x="124776" y="6239"/>
                  </a:cubicBezTo>
                  <a:lnTo>
                    <a:pt x="124776" y="1232634"/>
                  </a:lnTo>
                  <a:lnTo>
                    <a:pt x="138677" y="1232898"/>
                  </a:lnTo>
                  <a:cubicBezTo>
                    <a:pt x="174504" y="1234318"/>
                    <a:pt x="199643" y="1237644"/>
                    <a:pt x="199643" y="1241520"/>
                  </a:cubicBezTo>
                  <a:cubicBezTo>
                    <a:pt x="199643" y="1260237"/>
                    <a:pt x="199642" y="1278953"/>
                    <a:pt x="199642" y="1297670"/>
                  </a:cubicBezTo>
                  <a:cubicBezTo>
                    <a:pt x="199642" y="1302838"/>
                    <a:pt x="154951" y="1307028"/>
                    <a:pt x="99821" y="1307028"/>
                  </a:cubicBezTo>
                  <a:cubicBezTo>
                    <a:pt x="72256" y="1307028"/>
                    <a:pt x="47301" y="1305981"/>
                    <a:pt x="29237" y="1304287"/>
                  </a:cubicBezTo>
                  <a:cubicBezTo>
                    <a:pt x="11173" y="1302594"/>
                    <a:pt x="0" y="1300254"/>
                    <a:pt x="0" y="1297670"/>
                  </a:cubicBezTo>
                  <a:lnTo>
                    <a:pt x="1" y="1241520"/>
                  </a:lnTo>
                  <a:lnTo>
                    <a:pt x="0" y="1241520"/>
                  </a:lnTo>
                  <a:cubicBezTo>
                    <a:pt x="0" y="1237644"/>
                    <a:pt x="25139" y="1234318"/>
                    <a:pt x="60966" y="1232898"/>
                  </a:cubicBezTo>
                  <a:lnTo>
                    <a:pt x="74866" y="1232634"/>
                  </a:lnTo>
                  <a:lnTo>
                    <a:pt x="74866" y="6239"/>
                  </a:lnTo>
                  <a:cubicBezTo>
                    <a:pt x="74866" y="2793"/>
                    <a:pt x="86039" y="0"/>
                    <a:pt x="99821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任意多边形 4">
              <a:extLst>
                <a:ext uri="{FF2B5EF4-FFF2-40B4-BE49-F238E27FC236}">
                  <a16:creationId xmlns:a16="http://schemas.microsoft.com/office/drawing/2014/main" xmlns="" id="{D62CE4F2-6C51-4073-B1F9-75C9F229EF50}"/>
                </a:ext>
              </a:extLst>
            </p:cNvPr>
            <p:cNvSpPr/>
            <p:nvPr/>
          </p:nvSpPr>
          <p:spPr>
            <a:xfrm>
              <a:off x="2836236" y="1709070"/>
              <a:ext cx="558641" cy="886632"/>
            </a:xfrm>
            <a:custGeom>
              <a:avLst/>
              <a:gdLst>
                <a:gd name="connsiteX0" fmla="*/ 299463 w 823521"/>
                <a:gd name="connsiteY0" fmla="*/ 2184 h 1307028"/>
                <a:gd name="connsiteX1" fmla="*/ 823521 w 823521"/>
                <a:gd name="connsiteY1" fmla="*/ 34939 h 1307028"/>
                <a:gd name="connsiteX2" fmla="*/ 823521 w 823521"/>
                <a:gd name="connsiteY2" fmla="*/ 514075 h 1307028"/>
                <a:gd name="connsiteX3" fmla="*/ 124777 w 823521"/>
                <a:gd name="connsiteY3" fmla="*/ 514075 h 1307028"/>
                <a:gd name="connsiteX4" fmla="*/ 124777 w 823521"/>
                <a:gd name="connsiteY4" fmla="*/ 34939 h 1307028"/>
                <a:gd name="connsiteX5" fmla="*/ 299463 w 823521"/>
                <a:gd name="connsiteY5" fmla="*/ 2184 h 1307028"/>
                <a:gd name="connsiteX6" fmla="*/ 99821 w 823521"/>
                <a:gd name="connsiteY6" fmla="*/ 0 h 1307028"/>
                <a:gd name="connsiteX7" fmla="*/ 124776 w 823521"/>
                <a:gd name="connsiteY7" fmla="*/ 6239 h 1307028"/>
                <a:gd name="connsiteX8" fmla="*/ 124776 w 823521"/>
                <a:gd name="connsiteY8" fmla="*/ 1232634 h 1307028"/>
                <a:gd name="connsiteX9" fmla="*/ 138677 w 823521"/>
                <a:gd name="connsiteY9" fmla="*/ 1232898 h 1307028"/>
                <a:gd name="connsiteX10" fmla="*/ 199643 w 823521"/>
                <a:gd name="connsiteY10" fmla="*/ 1241520 h 1307028"/>
                <a:gd name="connsiteX11" fmla="*/ 199642 w 823521"/>
                <a:gd name="connsiteY11" fmla="*/ 1297670 h 1307028"/>
                <a:gd name="connsiteX12" fmla="*/ 99821 w 823521"/>
                <a:gd name="connsiteY12" fmla="*/ 1307028 h 1307028"/>
                <a:gd name="connsiteX13" fmla="*/ 29237 w 823521"/>
                <a:gd name="connsiteY13" fmla="*/ 1304287 h 1307028"/>
                <a:gd name="connsiteX14" fmla="*/ 0 w 823521"/>
                <a:gd name="connsiteY14" fmla="*/ 1297670 h 1307028"/>
                <a:gd name="connsiteX15" fmla="*/ 1 w 823521"/>
                <a:gd name="connsiteY15" fmla="*/ 1241520 h 1307028"/>
                <a:gd name="connsiteX16" fmla="*/ 0 w 823521"/>
                <a:gd name="connsiteY16" fmla="*/ 1241520 h 1307028"/>
                <a:gd name="connsiteX17" fmla="*/ 60966 w 823521"/>
                <a:gd name="connsiteY17" fmla="*/ 1232898 h 1307028"/>
                <a:gd name="connsiteX18" fmla="*/ 74866 w 823521"/>
                <a:gd name="connsiteY18" fmla="*/ 1232634 h 1307028"/>
                <a:gd name="connsiteX19" fmla="*/ 74866 w 823521"/>
                <a:gd name="connsiteY19" fmla="*/ 6239 h 1307028"/>
                <a:gd name="connsiteX20" fmla="*/ 99821 w 823521"/>
                <a:gd name="connsiteY20" fmla="*/ 0 h 130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23521" h="1307028">
                  <a:moveTo>
                    <a:pt x="299463" y="2184"/>
                  </a:moveTo>
                  <a:cubicBezTo>
                    <a:pt x="474149" y="13102"/>
                    <a:pt x="648835" y="122287"/>
                    <a:pt x="823521" y="34939"/>
                  </a:cubicBezTo>
                  <a:lnTo>
                    <a:pt x="823521" y="514075"/>
                  </a:lnTo>
                  <a:cubicBezTo>
                    <a:pt x="590606" y="630539"/>
                    <a:pt x="357692" y="397611"/>
                    <a:pt x="124777" y="514075"/>
                  </a:cubicBezTo>
                  <a:lnTo>
                    <a:pt x="124777" y="34939"/>
                  </a:lnTo>
                  <a:cubicBezTo>
                    <a:pt x="183006" y="5823"/>
                    <a:pt x="241235" y="-1456"/>
                    <a:pt x="299463" y="2184"/>
                  </a:cubicBezTo>
                  <a:close/>
                  <a:moveTo>
                    <a:pt x="99821" y="0"/>
                  </a:moveTo>
                  <a:cubicBezTo>
                    <a:pt x="113603" y="0"/>
                    <a:pt x="124776" y="2793"/>
                    <a:pt x="124776" y="6239"/>
                  </a:cubicBezTo>
                  <a:lnTo>
                    <a:pt x="124776" y="1232634"/>
                  </a:lnTo>
                  <a:lnTo>
                    <a:pt x="138677" y="1232898"/>
                  </a:lnTo>
                  <a:cubicBezTo>
                    <a:pt x="174504" y="1234318"/>
                    <a:pt x="199643" y="1237644"/>
                    <a:pt x="199643" y="1241520"/>
                  </a:cubicBezTo>
                  <a:cubicBezTo>
                    <a:pt x="199643" y="1260237"/>
                    <a:pt x="199642" y="1278953"/>
                    <a:pt x="199642" y="1297670"/>
                  </a:cubicBezTo>
                  <a:cubicBezTo>
                    <a:pt x="199642" y="1302838"/>
                    <a:pt x="154951" y="1307028"/>
                    <a:pt x="99821" y="1307028"/>
                  </a:cubicBezTo>
                  <a:cubicBezTo>
                    <a:pt x="72256" y="1307028"/>
                    <a:pt x="47301" y="1305981"/>
                    <a:pt x="29237" y="1304287"/>
                  </a:cubicBezTo>
                  <a:cubicBezTo>
                    <a:pt x="11173" y="1302594"/>
                    <a:pt x="0" y="1300254"/>
                    <a:pt x="0" y="1297670"/>
                  </a:cubicBezTo>
                  <a:lnTo>
                    <a:pt x="1" y="1241520"/>
                  </a:lnTo>
                  <a:lnTo>
                    <a:pt x="0" y="1241520"/>
                  </a:lnTo>
                  <a:cubicBezTo>
                    <a:pt x="0" y="1237644"/>
                    <a:pt x="25139" y="1234318"/>
                    <a:pt x="60966" y="1232898"/>
                  </a:cubicBezTo>
                  <a:lnTo>
                    <a:pt x="74866" y="1232634"/>
                  </a:lnTo>
                  <a:lnTo>
                    <a:pt x="74866" y="6239"/>
                  </a:lnTo>
                  <a:cubicBezTo>
                    <a:pt x="74866" y="2793"/>
                    <a:pt x="86039" y="0"/>
                    <a:pt x="99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任意多边形 5">
              <a:extLst>
                <a:ext uri="{FF2B5EF4-FFF2-40B4-BE49-F238E27FC236}">
                  <a16:creationId xmlns:a16="http://schemas.microsoft.com/office/drawing/2014/main" xmlns="" id="{D62763C0-9F48-4F28-88D2-748E9CAAF1F3}"/>
                </a:ext>
              </a:extLst>
            </p:cNvPr>
            <p:cNvSpPr/>
            <p:nvPr/>
          </p:nvSpPr>
          <p:spPr>
            <a:xfrm>
              <a:off x="4904112" y="1860491"/>
              <a:ext cx="558641" cy="886632"/>
            </a:xfrm>
            <a:custGeom>
              <a:avLst/>
              <a:gdLst>
                <a:gd name="connsiteX0" fmla="*/ 299463 w 823521"/>
                <a:gd name="connsiteY0" fmla="*/ 2184 h 1307028"/>
                <a:gd name="connsiteX1" fmla="*/ 823521 w 823521"/>
                <a:gd name="connsiteY1" fmla="*/ 34939 h 1307028"/>
                <a:gd name="connsiteX2" fmla="*/ 823521 w 823521"/>
                <a:gd name="connsiteY2" fmla="*/ 514075 h 1307028"/>
                <a:gd name="connsiteX3" fmla="*/ 124777 w 823521"/>
                <a:gd name="connsiteY3" fmla="*/ 514075 h 1307028"/>
                <a:gd name="connsiteX4" fmla="*/ 124777 w 823521"/>
                <a:gd name="connsiteY4" fmla="*/ 34939 h 1307028"/>
                <a:gd name="connsiteX5" fmla="*/ 299463 w 823521"/>
                <a:gd name="connsiteY5" fmla="*/ 2184 h 1307028"/>
                <a:gd name="connsiteX6" fmla="*/ 99821 w 823521"/>
                <a:gd name="connsiteY6" fmla="*/ 0 h 1307028"/>
                <a:gd name="connsiteX7" fmla="*/ 124776 w 823521"/>
                <a:gd name="connsiteY7" fmla="*/ 6239 h 1307028"/>
                <a:gd name="connsiteX8" fmla="*/ 124776 w 823521"/>
                <a:gd name="connsiteY8" fmla="*/ 1232634 h 1307028"/>
                <a:gd name="connsiteX9" fmla="*/ 138677 w 823521"/>
                <a:gd name="connsiteY9" fmla="*/ 1232898 h 1307028"/>
                <a:gd name="connsiteX10" fmla="*/ 199643 w 823521"/>
                <a:gd name="connsiteY10" fmla="*/ 1241520 h 1307028"/>
                <a:gd name="connsiteX11" fmla="*/ 199642 w 823521"/>
                <a:gd name="connsiteY11" fmla="*/ 1297670 h 1307028"/>
                <a:gd name="connsiteX12" fmla="*/ 99821 w 823521"/>
                <a:gd name="connsiteY12" fmla="*/ 1307028 h 1307028"/>
                <a:gd name="connsiteX13" fmla="*/ 29237 w 823521"/>
                <a:gd name="connsiteY13" fmla="*/ 1304287 h 1307028"/>
                <a:gd name="connsiteX14" fmla="*/ 0 w 823521"/>
                <a:gd name="connsiteY14" fmla="*/ 1297670 h 1307028"/>
                <a:gd name="connsiteX15" fmla="*/ 1 w 823521"/>
                <a:gd name="connsiteY15" fmla="*/ 1241520 h 1307028"/>
                <a:gd name="connsiteX16" fmla="*/ 0 w 823521"/>
                <a:gd name="connsiteY16" fmla="*/ 1241520 h 1307028"/>
                <a:gd name="connsiteX17" fmla="*/ 60966 w 823521"/>
                <a:gd name="connsiteY17" fmla="*/ 1232898 h 1307028"/>
                <a:gd name="connsiteX18" fmla="*/ 74866 w 823521"/>
                <a:gd name="connsiteY18" fmla="*/ 1232634 h 1307028"/>
                <a:gd name="connsiteX19" fmla="*/ 74866 w 823521"/>
                <a:gd name="connsiteY19" fmla="*/ 6239 h 1307028"/>
                <a:gd name="connsiteX20" fmla="*/ 99821 w 823521"/>
                <a:gd name="connsiteY20" fmla="*/ 0 h 130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23521" h="1307028">
                  <a:moveTo>
                    <a:pt x="299463" y="2184"/>
                  </a:moveTo>
                  <a:cubicBezTo>
                    <a:pt x="474149" y="13102"/>
                    <a:pt x="648835" y="122287"/>
                    <a:pt x="823521" y="34939"/>
                  </a:cubicBezTo>
                  <a:lnTo>
                    <a:pt x="823521" y="514075"/>
                  </a:lnTo>
                  <a:cubicBezTo>
                    <a:pt x="590606" y="630539"/>
                    <a:pt x="357692" y="397611"/>
                    <a:pt x="124777" y="514075"/>
                  </a:cubicBezTo>
                  <a:lnTo>
                    <a:pt x="124777" y="34939"/>
                  </a:lnTo>
                  <a:cubicBezTo>
                    <a:pt x="183006" y="5823"/>
                    <a:pt x="241235" y="-1456"/>
                    <a:pt x="299463" y="2184"/>
                  </a:cubicBezTo>
                  <a:close/>
                  <a:moveTo>
                    <a:pt x="99821" y="0"/>
                  </a:moveTo>
                  <a:cubicBezTo>
                    <a:pt x="113603" y="0"/>
                    <a:pt x="124776" y="2793"/>
                    <a:pt x="124776" y="6239"/>
                  </a:cubicBezTo>
                  <a:lnTo>
                    <a:pt x="124776" y="1232634"/>
                  </a:lnTo>
                  <a:lnTo>
                    <a:pt x="138677" y="1232898"/>
                  </a:lnTo>
                  <a:cubicBezTo>
                    <a:pt x="174504" y="1234318"/>
                    <a:pt x="199643" y="1237644"/>
                    <a:pt x="199643" y="1241520"/>
                  </a:cubicBezTo>
                  <a:cubicBezTo>
                    <a:pt x="199643" y="1260237"/>
                    <a:pt x="199642" y="1278953"/>
                    <a:pt x="199642" y="1297670"/>
                  </a:cubicBezTo>
                  <a:cubicBezTo>
                    <a:pt x="199642" y="1302838"/>
                    <a:pt x="154951" y="1307028"/>
                    <a:pt x="99821" y="1307028"/>
                  </a:cubicBezTo>
                  <a:cubicBezTo>
                    <a:pt x="72256" y="1307028"/>
                    <a:pt x="47301" y="1305981"/>
                    <a:pt x="29237" y="1304287"/>
                  </a:cubicBezTo>
                  <a:cubicBezTo>
                    <a:pt x="11173" y="1302594"/>
                    <a:pt x="0" y="1300254"/>
                    <a:pt x="0" y="1297670"/>
                  </a:cubicBezTo>
                  <a:lnTo>
                    <a:pt x="1" y="1241520"/>
                  </a:lnTo>
                  <a:lnTo>
                    <a:pt x="0" y="1241520"/>
                  </a:lnTo>
                  <a:cubicBezTo>
                    <a:pt x="0" y="1237644"/>
                    <a:pt x="25139" y="1234318"/>
                    <a:pt x="60966" y="1232898"/>
                  </a:cubicBezTo>
                  <a:lnTo>
                    <a:pt x="74866" y="1232634"/>
                  </a:lnTo>
                  <a:lnTo>
                    <a:pt x="74866" y="6239"/>
                  </a:lnTo>
                  <a:cubicBezTo>
                    <a:pt x="74866" y="2793"/>
                    <a:pt x="86039" y="0"/>
                    <a:pt x="99821" y="0"/>
                  </a:cubicBezTo>
                  <a:close/>
                </a:path>
              </a:pathLst>
            </a:custGeom>
            <a:solidFill>
              <a:srgbClr val="33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任意多边形 6">
              <a:extLst>
                <a:ext uri="{FF2B5EF4-FFF2-40B4-BE49-F238E27FC236}">
                  <a16:creationId xmlns:a16="http://schemas.microsoft.com/office/drawing/2014/main" xmlns="" id="{7A0A0A75-8059-45FE-B581-4E5632F53692}"/>
                </a:ext>
              </a:extLst>
            </p:cNvPr>
            <p:cNvSpPr/>
            <p:nvPr/>
          </p:nvSpPr>
          <p:spPr>
            <a:xfrm>
              <a:off x="4506062" y="3724657"/>
              <a:ext cx="558641" cy="886632"/>
            </a:xfrm>
            <a:custGeom>
              <a:avLst/>
              <a:gdLst>
                <a:gd name="connsiteX0" fmla="*/ 299463 w 823521"/>
                <a:gd name="connsiteY0" fmla="*/ 2184 h 1307028"/>
                <a:gd name="connsiteX1" fmla="*/ 823521 w 823521"/>
                <a:gd name="connsiteY1" fmla="*/ 34939 h 1307028"/>
                <a:gd name="connsiteX2" fmla="*/ 823521 w 823521"/>
                <a:gd name="connsiteY2" fmla="*/ 514075 h 1307028"/>
                <a:gd name="connsiteX3" fmla="*/ 124777 w 823521"/>
                <a:gd name="connsiteY3" fmla="*/ 514075 h 1307028"/>
                <a:gd name="connsiteX4" fmla="*/ 124777 w 823521"/>
                <a:gd name="connsiteY4" fmla="*/ 34939 h 1307028"/>
                <a:gd name="connsiteX5" fmla="*/ 299463 w 823521"/>
                <a:gd name="connsiteY5" fmla="*/ 2184 h 1307028"/>
                <a:gd name="connsiteX6" fmla="*/ 99821 w 823521"/>
                <a:gd name="connsiteY6" fmla="*/ 0 h 1307028"/>
                <a:gd name="connsiteX7" fmla="*/ 124776 w 823521"/>
                <a:gd name="connsiteY7" fmla="*/ 6239 h 1307028"/>
                <a:gd name="connsiteX8" fmla="*/ 124776 w 823521"/>
                <a:gd name="connsiteY8" fmla="*/ 1232634 h 1307028"/>
                <a:gd name="connsiteX9" fmla="*/ 138677 w 823521"/>
                <a:gd name="connsiteY9" fmla="*/ 1232898 h 1307028"/>
                <a:gd name="connsiteX10" fmla="*/ 199643 w 823521"/>
                <a:gd name="connsiteY10" fmla="*/ 1241520 h 1307028"/>
                <a:gd name="connsiteX11" fmla="*/ 199642 w 823521"/>
                <a:gd name="connsiteY11" fmla="*/ 1297670 h 1307028"/>
                <a:gd name="connsiteX12" fmla="*/ 99821 w 823521"/>
                <a:gd name="connsiteY12" fmla="*/ 1307028 h 1307028"/>
                <a:gd name="connsiteX13" fmla="*/ 29237 w 823521"/>
                <a:gd name="connsiteY13" fmla="*/ 1304287 h 1307028"/>
                <a:gd name="connsiteX14" fmla="*/ 0 w 823521"/>
                <a:gd name="connsiteY14" fmla="*/ 1297670 h 1307028"/>
                <a:gd name="connsiteX15" fmla="*/ 1 w 823521"/>
                <a:gd name="connsiteY15" fmla="*/ 1241520 h 1307028"/>
                <a:gd name="connsiteX16" fmla="*/ 0 w 823521"/>
                <a:gd name="connsiteY16" fmla="*/ 1241520 h 1307028"/>
                <a:gd name="connsiteX17" fmla="*/ 60966 w 823521"/>
                <a:gd name="connsiteY17" fmla="*/ 1232898 h 1307028"/>
                <a:gd name="connsiteX18" fmla="*/ 74866 w 823521"/>
                <a:gd name="connsiteY18" fmla="*/ 1232634 h 1307028"/>
                <a:gd name="connsiteX19" fmla="*/ 74866 w 823521"/>
                <a:gd name="connsiteY19" fmla="*/ 6239 h 1307028"/>
                <a:gd name="connsiteX20" fmla="*/ 99821 w 823521"/>
                <a:gd name="connsiteY20" fmla="*/ 0 h 130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23521" h="1307028">
                  <a:moveTo>
                    <a:pt x="299463" y="2184"/>
                  </a:moveTo>
                  <a:cubicBezTo>
                    <a:pt x="474149" y="13102"/>
                    <a:pt x="648835" y="122287"/>
                    <a:pt x="823521" y="34939"/>
                  </a:cubicBezTo>
                  <a:lnTo>
                    <a:pt x="823521" y="514075"/>
                  </a:lnTo>
                  <a:cubicBezTo>
                    <a:pt x="590606" y="630539"/>
                    <a:pt x="357692" y="397611"/>
                    <a:pt x="124777" y="514075"/>
                  </a:cubicBezTo>
                  <a:lnTo>
                    <a:pt x="124777" y="34939"/>
                  </a:lnTo>
                  <a:cubicBezTo>
                    <a:pt x="183006" y="5823"/>
                    <a:pt x="241235" y="-1456"/>
                    <a:pt x="299463" y="2184"/>
                  </a:cubicBezTo>
                  <a:close/>
                  <a:moveTo>
                    <a:pt x="99821" y="0"/>
                  </a:moveTo>
                  <a:cubicBezTo>
                    <a:pt x="113603" y="0"/>
                    <a:pt x="124776" y="2793"/>
                    <a:pt x="124776" y="6239"/>
                  </a:cubicBezTo>
                  <a:lnTo>
                    <a:pt x="124776" y="1232634"/>
                  </a:lnTo>
                  <a:lnTo>
                    <a:pt x="138677" y="1232898"/>
                  </a:lnTo>
                  <a:cubicBezTo>
                    <a:pt x="174504" y="1234318"/>
                    <a:pt x="199643" y="1237644"/>
                    <a:pt x="199643" y="1241520"/>
                  </a:cubicBezTo>
                  <a:cubicBezTo>
                    <a:pt x="199643" y="1260237"/>
                    <a:pt x="199642" y="1278953"/>
                    <a:pt x="199642" y="1297670"/>
                  </a:cubicBezTo>
                  <a:cubicBezTo>
                    <a:pt x="199642" y="1302838"/>
                    <a:pt x="154951" y="1307028"/>
                    <a:pt x="99821" y="1307028"/>
                  </a:cubicBezTo>
                  <a:cubicBezTo>
                    <a:pt x="72256" y="1307028"/>
                    <a:pt x="47301" y="1305981"/>
                    <a:pt x="29237" y="1304287"/>
                  </a:cubicBezTo>
                  <a:cubicBezTo>
                    <a:pt x="11173" y="1302594"/>
                    <a:pt x="0" y="1300254"/>
                    <a:pt x="0" y="1297670"/>
                  </a:cubicBezTo>
                  <a:lnTo>
                    <a:pt x="1" y="1241520"/>
                  </a:lnTo>
                  <a:lnTo>
                    <a:pt x="0" y="1241520"/>
                  </a:lnTo>
                  <a:cubicBezTo>
                    <a:pt x="0" y="1237644"/>
                    <a:pt x="25139" y="1234318"/>
                    <a:pt x="60966" y="1232898"/>
                  </a:cubicBezTo>
                  <a:lnTo>
                    <a:pt x="74866" y="1232634"/>
                  </a:lnTo>
                  <a:lnTo>
                    <a:pt x="74866" y="6239"/>
                  </a:lnTo>
                  <a:cubicBezTo>
                    <a:pt x="74866" y="2793"/>
                    <a:pt x="86039" y="0"/>
                    <a:pt x="998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" name="任意多边形 7">
              <a:extLst>
                <a:ext uri="{FF2B5EF4-FFF2-40B4-BE49-F238E27FC236}">
                  <a16:creationId xmlns:a16="http://schemas.microsoft.com/office/drawing/2014/main" xmlns="" id="{96717683-6B86-4FD2-946B-27DECFB88DAC}"/>
                </a:ext>
              </a:extLst>
            </p:cNvPr>
            <p:cNvSpPr/>
            <p:nvPr/>
          </p:nvSpPr>
          <p:spPr>
            <a:xfrm>
              <a:off x="10426354" y="4863175"/>
              <a:ext cx="558641" cy="886632"/>
            </a:xfrm>
            <a:custGeom>
              <a:avLst/>
              <a:gdLst>
                <a:gd name="connsiteX0" fmla="*/ 299463 w 823521"/>
                <a:gd name="connsiteY0" fmla="*/ 2184 h 1307028"/>
                <a:gd name="connsiteX1" fmla="*/ 823521 w 823521"/>
                <a:gd name="connsiteY1" fmla="*/ 34939 h 1307028"/>
                <a:gd name="connsiteX2" fmla="*/ 823521 w 823521"/>
                <a:gd name="connsiteY2" fmla="*/ 514075 h 1307028"/>
                <a:gd name="connsiteX3" fmla="*/ 124777 w 823521"/>
                <a:gd name="connsiteY3" fmla="*/ 514075 h 1307028"/>
                <a:gd name="connsiteX4" fmla="*/ 124777 w 823521"/>
                <a:gd name="connsiteY4" fmla="*/ 34939 h 1307028"/>
                <a:gd name="connsiteX5" fmla="*/ 299463 w 823521"/>
                <a:gd name="connsiteY5" fmla="*/ 2184 h 1307028"/>
                <a:gd name="connsiteX6" fmla="*/ 99821 w 823521"/>
                <a:gd name="connsiteY6" fmla="*/ 0 h 1307028"/>
                <a:gd name="connsiteX7" fmla="*/ 124776 w 823521"/>
                <a:gd name="connsiteY7" fmla="*/ 6239 h 1307028"/>
                <a:gd name="connsiteX8" fmla="*/ 124776 w 823521"/>
                <a:gd name="connsiteY8" fmla="*/ 1232634 h 1307028"/>
                <a:gd name="connsiteX9" fmla="*/ 138677 w 823521"/>
                <a:gd name="connsiteY9" fmla="*/ 1232898 h 1307028"/>
                <a:gd name="connsiteX10" fmla="*/ 199643 w 823521"/>
                <a:gd name="connsiteY10" fmla="*/ 1241520 h 1307028"/>
                <a:gd name="connsiteX11" fmla="*/ 199642 w 823521"/>
                <a:gd name="connsiteY11" fmla="*/ 1297670 h 1307028"/>
                <a:gd name="connsiteX12" fmla="*/ 99821 w 823521"/>
                <a:gd name="connsiteY12" fmla="*/ 1307028 h 1307028"/>
                <a:gd name="connsiteX13" fmla="*/ 29237 w 823521"/>
                <a:gd name="connsiteY13" fmla="*/ 1304287 h 1307028"/>
                <a:gd name="connsiteX14" fmla="*/ 0 w 823521"/>
                <a:gd name="connsiteY14" fmla="*/ 1297670 h 1307028"/>
                <a:gd name="connsiteX15" fmla="*/ 1 w 823521"/>
                <a:gd name="connsiteY15" fmla="*/ 1241520 h 1307028"/>
                <a:gd name="connsiteX16" fmla="*/ 0 w 823521"/>
                <a:gd name="connsiteY16" fmla="*/ 1241520 h 1307028"/>
                <a:gd name="connsiteX17" fmla="*/ 60966 w 823521"/>
                <a:gd name="connsiteY17" fmla="*/ 1232898 h 1307028"/>
                <a:gd name="connsiteX18" fmla="*/ 74866 w 823521"/>
                <a:gd name="connsiteY18" fmla="*/ 1232634 h 1307028"/>
                <a:gd name="connsiteX19" fmla="*/ 74866 w 823521"/>
                <a:gd name="connsiteY19" fmla="*/ 6239 h 1307028"/>
                <a:gd name="connsiteX20" fmla="*/ 99821 w 823521"/>
                <a:gd name="connsiteY20" fmla="*/ 0 h 130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23521" h="1307028">
                  <a:moveTo>
                    <a:pt x="299463" y="2184"/>
                  </a:moveTo>
                  <a:cubicBezTo>
                    <a:pt x="474149" y="13102"/>
                    <a:pt x="648835" y="122287"/>
                    <a:pt x="823521" y="34939"/>
                  </a:cubicBezTo>
                  <a:lnTo>
                    <a:pt x="823521" y="514075"/>
                  </a:lnTo>
                  <a:cubicBezTo>
                    <a:pt x="590606" y="630539"/>
                    <a:pt x="357692" y="397611"/>
                    <a:pt x="124777" y="514075"/>
                  </a:cubicBezTo>
                  <a:lnTo>
                    <a:pt x="124777" y="34939"/>
                  </a:lnTo>
                  <a:cubicBezTo>
                    <a:pt x="183006" y="5823"/>
                    <a:pt x="241235" y="-1456"/>
                    <a:pt x="299463" y="2184"/>
                  </a:cubicBezTo>
                  <a:close/>
                  <a:moveTo>
                    <a:pt x="99821" y="0"/>
                  </a:moveTo>
                  <a:cubicBezTo>
                    <a:pt x="113603" y="0"/>
                    <a:pt x="124776" y="2793"/>
                    <a:pt x="124776" y="6239"/>
                  </a:cubicBezTo>
                  <a:lnTo>
                    <a:pt x="124776" y="1232634"/>
                  </a:lnTo>
                  <a:lnTo>
                    <a:pt x="138677" y="1232898"/>
                  </a:lnTo>
                  <a:cubicBezTo>
                    <a:pt x="174504" y="1234318"/>
                    <a:pt x="199643" y="1237644"/>
                    <a:pt x="199643" y="1241520"/>
                  </a:cubicBezTo>
                  <a:cubicBezTo>
                    <a:pt x="199643" y="1260237"/>
                    <a:pt x="199642" y="1278953"/>
                    <a:pt x="199642" y="1297670"/>
                  </a:cubicBezTo>
                  <a:cubicBezTo>
                    <a:pt x="199642" y="1302838"/>
                    <a:pt x="154951" y="1307028"/>
                    <a:pt x="99821" y="1307028"/>
                  </a:cubicBezTo>
                  <a:cubicBezTo>
                    <a:pt x="72256" y="1307028"/>
                    <a:pt x="47301" y="1305981"/>
                    <a:pt x="29237" y="1304287"/>
                  </a:cubicBezTo>
                  <a:cubicBezTo>
                    <a:pt x="11173" y="1302594"/>
                    <a:pt x="0" y="1300254"/>
                    <a:pt x="0" y="1297670"/>
                  </a:cubicBezTo>
                  <a:lnTo>
                    <a:pt x="1" y="1241520"/>
                  </a:lnTo>
                  <a:lnTo>
                    <a:pt x="0" y="1241520"/>
                  </a:lnTo>
                  <a:cubicBezTo>
                    <a:pt x="0" y="1237644"/>
                    <a:pt x="25139" y="1234318"/>
                    <a:pt x="60966" y="1232898"/>
                  </a:cubicBezTo>
                  <a:lnTo>
                    <a:pt x="74866" y="1232634"/>
                  </a:lnTo>
                  <a:lnTo>
                    <a:pt x="74866" y="6239"/>
                  </a:lnTo>
                  <a:cubicBezTo>
                    <a:pt x="74866" y="2793"/>
                    <a:pt x="86039" y="0"/>
                    <a:pt x="99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" name="任意多边形 8">
              <a:extLst>
                <a:ext uri="{FF2B5EF4-FFF2-40B4-BE49-F238E27FC236}">
                  <a16:creationId xmlns:a16="http://schemas.microsoft.com/office/drawing/2014/main" xmlns="" id="{9CAC2E99-D952-4188-A5B0-513DE3C45CE4}"/>
                </a:ext>
              </a:extLst>
            </p:cNvPr>
            <p:cNvSpPr/>
            <p:nvPr/>
          </p:nvSpPr>
          <p:spPr>
            <a:xfrm>
              <a:off x="7362974" y="4793507"/>
              <a:ext cx="558641" cy="886632"/>
            </a:xfrm>
            <a:custGeom>
              <a:avLst/>
              <a:gdLst>
                <a:gd name="connsiteX0" fmla="*/ 299463 w 823521"/>
                <a:gd name="connsiteY0" fmla="*/ 2184 h 1307028"/>
                <a:gd name="connsiteX1" fmla="*/ 823521 w 823521"/>
                <a:gd name="connsiteY1" fmla="*/ 34939 h 1307028"/>
                <a:gd name="connsiteX2" fmla="*/ 823521 w 823521"/>
                <a:gd name="connsiteY2" fmla="*/ 514075 h 1307028"/>
                <a:gd name="connsiteX3" fmla="*/ 124777 w 823521"/>
                <a:gd name="connsiteY3" fmla="*/ 514075 h 1307028"/>
                <a:gd name="connsiteX4" fmla="*/ 124777 w 823521"/>
                <a:gd name="connsiteY4" fmla="*/ 34939 h 1307028"/>
                <a:gd name="connsiteX5" fmla="*/ 299463 w 823521"/>
                <a:gd name="connsiteY5" fmla="*/ 2184 h 1307028"/>
                <a:gd name="connsiteX6" fmla="*/ 99821 w 823521"/>
                <a:gd name="connsiteY6" fmla="*/ 0 h 1307028"/>
                <a:gd name="connsiteX7" fmla="*/ 124776 w 823521"/>
                <a:gd name="connsiteY7" fmla="*/ 6239 h 1307028"/>
                <a:gd name="connsiteX8" fmla="*/ 124776 w 823521"/>
                <a:gd name="connsiteY8" fmla="*/ 1232634 h 1307028"/>
                <a:gd name="connsiteX9" fmla="*/ 138677 w 823521"/>
                <a:gd name="connsiteY9" fmla="*/ 1232898 h 1307028"/>
                <a:gd name="connsiteX10" fmla="*/ 199643 w 823521"/>
                <a:gd name="connsiteY10" fmla="*/ 1241520 h 1307028"/>
                <a:gd name="connsiteX11" fmla="*/ 199642 w 823521"/>
                <a:gd name="connsiteY11" fmla="*/ 1297670 h 1307028"/>
                <a:gd name="connsiteX12" fmla="*/ 99821 w 823521"/>
                <a:gd name="connsiteY12" fmla="*/ 1307028 h 1307028"/>
                <a:gd name="connsiteX13" fmla="*/ 29237 w 823521"/>
                <a:gd name="connsiteY13" fmla="*/ 1304287 h 1307028"/>
                <a:gd name="connsiteX14" fmla="*/ 0 w 823521"/>
                <a:gd name="connsiteY14" fmla="*/ 1297670 h 1307028"/>
                <a:gd name="connsiteX15" fmla="*/ 1 w 823521"/>
                <a:gd name="connsiteY15" fmla="*/ 1241520 h 1307028"/>
                <a:gd name="connsiteX16" fmla="*/ 0 w 823521"/>
                <a:gd name="connsiteY16" fmla="*/ 1241520 h 1307028"/>
                <a:gd name="connsiteX17" fmla="*/ 60966 w 823521"/>
                <a:gd name="connsiteY17" fmla="*/ 1232898 h 1307028"/>
                <a:gd name="connsiteX18" fmla="*/ 74866 w 823521"/>
                <a:gd name="connsiteY18" fmla="*/ 1232634 h 1307028"/>
                <a:gd name="connsiteX19" fmla="*/ 74866 w 823521"/>
                <a:gd name="connsiteY19" fmla="*/ 6239 h 1307028"/>
                <a:gd name="connsiteX20" fmla="*/ 99821 w 823521"/>
                <a:gd name="connsiteY20" fmla="*/ 0 h 130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23521" h="1307028">
                  <a:moveTo>
                    <a:pt x="299463" y="2184"/>
                  </a:moveTo>
                  <a:cubicBezTo>
                    <a:pt x="474149" y="13102"/>
                    <a:pt x="648835" y="122287"/>
                    <a:pt x="823521" y="34939"/>
                  </a:cubicBezTo>
                  <a:lnTo>
                    <a:pt x="823521" y="514075"/>
                  </a:lnTo>
                  <a:cubicBezTo>
                    <a:pt x="590606" y="630539"/>
                    <a:pt x="357692" y="397611"/>
                    <a:pt x="124777" y="514075"/>
                  </a:cubicBezTo>
                  <a:lnTo>
                    <a:pt x="124777" y="34939"/>
                  </a:lnTo>
                  <a:cubicBezTo>
                    <a:pt x="183006" y="5823"/>
                    <a:pt x="241235" y="-1456"/>
                    <a:pt x="299463" y="2184"/>
                  </a:cubicBezTo>
                  <a:close/>
                  <a:moveTo>
                    <a:pt x="99821" y="0"/>
                  </a:moveTo>
                  <a:cubicBezTo>
                    <a:pt x="113603" y="0"/>
                    <a:pt x="124776" y="2793"/>
                    <a:pt x="124776" y="6239"/>
                  </a:cubicBezTo>
                  <a:lnTo>
                    <a:pt x="124776" y="1232634"/>
                  </a:lnTo>
                  <a:lnTo>
                    <a:pt x="138677" y="1232898"/>
                  </a:lnTo>
                  <a:cubicBezTo>
                    <a:pt x="174504" y="1234318"/>
                    <a:pt x="199643" y="1237644"/>
                    <a:pt x="199643" y="1241520"/>
                  </a:cubicBezTo>
                  <a:cubicBezTo>
                    <a:pt x="199643" y="1260237"/>
                    <a:pt x="199642" y="1278953"/>
                    <a:pt x="199642" y="1297670"/>
                  </a:cubicBezTo>
                  <a:cubicBezTo>
                    <a:pt x="199642" y="1302838"/>
                    <a:pt x="154951" y="1307028"/>
                    <a:pt x="99821" y="1307028"/>
                  </a:cubicBezTo>
                  <a:cubicBezTo>
                    <a:pt x="72256" y="1307028"/>
                    <a:pt x="47301" y="1305981"/>
                    <a:pt x="29237" y="1304287"/>
                  </a:cubicBezTo>
                  <a:cubicBezTo>
                    <a:pt x="11173" y="1302594"/>
                    <a:pt x="0" y="1300254"/>
                    <a:pt x="0" y="1297670"/>
                  </a:cubicBezTo>
                  <a:lnTo>
                    <a:pt x="1" y="1241520"/>
                  </a:lnTo>
                  <a:lnTo>
                    <a:pt x="0" y="1241520"/>
                  </a:lnTo>
                  <a:cubicBezTo>
                    <a:pt x="0" y="1237644"/>
                    <a:pt x="25139" y="1234318"/>
                    <a:pt x="60966" y="1232898"/>
                  </a:cubicBezTo>
                  <a:lnTo>
                    <a:pt x="74866" y="1232634"/>
                  </a:lnTo>
                  <a:lnTo>
                    <a:pt x="74866" y="6239"/>
                  </a:lnTo>
                  <a:cubicBezTo>
                    <a:pt x="74866" y="2793"/>
                    <a:pt x="86039" y="0"/>
                    <a:pt x="998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" name="koppt-文本框">
              <a:extLst>
                <a:ext uri="{FF2B5EF4-FFF2-40B4-BE49-F238E27FC236}">
                  <a16:creationId xmlns:a16="http://schemas.microsoft.com/office/drawing/2014/main" xmlns="" id="{74EA8FA8-C8D6-437F-837E-3EFB8E30D1C5}"/>
                </a:ext>
              </a:extLst>
            </p:cNvPr>
            <p:cNvSpPr/>
            <p:nvPr/>
          </p:nvSpPr>
          <p:spPr>
            <a:xfrm>
              <a:off x="274785" y="2561958"/>
              <a:ext cx="1679249" cy="189783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50000"/>
                </a:lnSpc>
              </a:pP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2015.5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·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正式注册成立</a:t>
              </a:r>
            </a:p>
            <a:p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·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系统正式上线</a:t>
              </a:r>
              <a:endParaRPr lang="en-US" altLang="zh-CN" sz="1200" dirty="0">
                <a:solidFill>
                  <a:schemeClr val="tx2"/>
                </a:solidFill>
                <a:latin typeface="+mn-ea"/>
              </a:endParaRPr>
            </a:p>
            <a:p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（配电能效运维管理系统、在线能效监测系统、客户体验视图）</a:t>
              </a:r>
            </a:p>
            <a:p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·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新增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2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个软件著作权</a:t>
              </a:r>
            </a:p>
          </p:txBody>
        </p:sp>
        <p:sp>
          <p:nvSpPr>
            <p:cNvPr id="29" name="koppt-文本框">
              <a:extLst>
                <a:ext uri="{FF2B5EF4-FFF2-40B4-BE49-F238E27FC236}">
                  <a16:creationId xmlns:a16="http://schemas.microsoft.com/office/drawing/2014/main" xmlns="" id="{CA121A53-E7C1-463B-877C-BD4D4D0CA117}"/>
                </a:ext>
              </a:extLst>
            </p:cNvPr>
            <p:cNvSpPr/>
            <p:nvPr/>
          </p:nvSpPr>
          <p:spPr>
            <a:xfrm>
              <a:off x="2304928" y="2637859"/>
              <a:ext cx="1897530" cy="150853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50000"/>
                </a:lnSpc>
              </a:pP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2016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·2016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第五届中国创新创业大赛佛山市优胜奖、最佳人气企业</a:t>
              </a:r>
            </a:p>
            <a:p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·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新增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6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个软件著作权</a:t>
              </a:r>
            </a:p>
            <a:p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·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新增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10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个合作伙伴</a:t>
              </a:r>
              <a:endParaRPr lang="en-US" altLang="zh-CN" sz="1200" dirty="0">
                <a:solidFill>
                  <a:schemeClr val="tx2"/>
                </a:solidFill>
                <a:latin typeface="+mn-ea"/>
              </a:endParaRPr>
            </a:p>
          </p:txBody>
        </p:sp>
        <p:sp>
          <p:nvSpPr>
            <p:cNvPr id="30" name="koppt-文本框">
              <a:extLst>
                <a:ext uri="{FF2B5EF4-FFF2-40B4-BE49-F238E27FC236}">
                  <a16:creationId xmlns:a16="http://schemas.microsoft.com/office/drawing/2014/main" xmlns="" id="{7B7F005D-9BB6-4D85-9A46-FF678B99070A}"/>
                </a:ext>
              </a:extLst>
            </p:cNvPr>
            <p:cNvSpPr/>
            <p:nvPr/>
          </p:nvSpPr>
          <p:spPr>
            <a:xfrm>
              <a:off x="5796382" y="1043934"/>
              <a:ext cx="3498823" cy="150853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50000"/>
                </a:lnSpc>
              </a:pP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2017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·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通过高新技术企业认定</a:t>
              </a:r>
            </a:p>
            <a:p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·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新增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3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个软件著作权</a:t>
              </a:r>
            </a:p>
            <a:p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·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新增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2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个实用新型专利</a:t>
              </a:r>
            </a:p>
            <a:p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·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新增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14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个合作伙伴</a:t>
              </a:r>
            </a:p>
            <a:p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·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参加北京、上海等多个全国性大型电力展</a:t>
              </a:r>
            </a:p>
          </p:txBody>
        </p:sp>
        <p:sp>
          <p:nvSpPr>
            <p:cNvPr id="31" name="koppt-文本框">
              <a:extLst>
                <a:ext uri="{FF2B5EF4-FFF2-40B4-BE49-F238E27FC236}">
                  <a16:creationId xmlns:a16="http://schemas.microsoft.com/office/drawing/2014/main" xmlns="" id="{6D2C6425-BD42-44DD-8D3C-53A7EBE53D1A}"/>
                </a:ext>
              </a:extLst>
            </p:cNvPr>
            <p:cNvSpPr/>
            <p:nvPr/>
          </p:nvSpPr>
          <p:spPr>
            <a:xfrm>
              <a:off x="1271666" y="5161878"/>
              <a:ext cx="3462100" cy="111923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r">
                <a:lnSpc>
                  <a:spcPct val="150000"/>
                </a:lnSpc>
              </a:pP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2018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/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·2018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第七届中国创新创业大赛广东省优胜奖</a:t>
              </a:r>
            </a:p>
            <a:p>
              <a:pPr algn="r"/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·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新增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6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个软件著作权</a:t>
              </a:r>
            </a:p>
            <a:p>
              <a:pPr algn="r"/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·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新增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11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个合作伙伴</a:t>
              </a:r>
            </a:p>
          </p:txBody>
        </p:sp>
        <p:sp>
          <p:nvSpPr>
            <p:cNvPr id="32" name="koppt-文本框">
              <a:extLst>
                <a:ext uri="{FF2B5EF4-FFF2-40B4-BE49-F238E27FC236}">
                  <a16:creationId xmlns:a16="http://schemas.microsoft.com/office/drawing/2014/main" xmlns="" id="{3D112565-E913-4A91-B5CD-D36753ED67CD}"/>
                </a:ext>
              </a:extLst>
            </p:cNvPr>
            <p:cNvSpPr/>
            <p:nvPr/>
          </p:nvSpPr>
          <p:spPr>
            <a:xfrm>
              <a:off x="7135649" y="2865563"/>
              <a:ext cx="2458296" cy="189783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50000"/>
                </a:lnSpc>
              </a:pP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2019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·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国家工业领域电力需求侧管理服务机构</a:t>
              </a:r>
            </a:p>
            <a:p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·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广东省“守合同重信用”企业</a:t>
              </a:r>
            </a:p>
            <a:p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·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佛山市“专精特新”企业</a:t>
              </a:r>
            </a:p>
            <a:p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·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鹰视培训中心正式落成</a:t>
              </a:r>
            </a:p>
            <a:p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·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新增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5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项软件著作权</a:t>
              </a:r>
            </a:p>
            <a:p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·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新增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27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个合作伙伴</a:t>
              </a:r>
            </a:p>
          </p:txBody>
        </p:sp>
        <p:sp>
          <p:nvSpPr>
            <p:cNvPr id="33" name="koppt-文本框">
              <a:extLst>
                <a:ext uri="{FF2B5EF4-FFF2-40B4-BE49-F238E27FC236}">
                  <a16:creationId xmlns:a16="http://schemas.microsoft.com/office/drawing/2014/main" xmlns="" id="{0C5BAE00-3F91-45DF-9CF2-3343D421C722}"/>
                </a:ext>
              </a:extLst>
            </p:cNvPr>
            <p:cNvSpPr/>
            <p:nvPr/>
          </p:nvSpPr>
          <p:spPr>
            <a:xfrm>
              <a:off x="9770497" y="1954748"/>
              <a:ext cx="2458296" cy="248178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50000"/>
                </a:lnSpc>
              </a:pP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2020.2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·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新增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2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个合作伙伴</a:t>
              </a:r>
            </a:p>
            <a:p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·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现有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4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家分子公司，共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57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家合作伙伴 </a:t>
              </a:r>
            </a:p>
            <a:p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·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服务范围覆盖广东、广西、四川、贵州、海南、安徽、湖南、山东、福建、浙江、陕西、江苏、江西、重庆、湖北、山西等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16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个省份 </a:t>
              </a:r>
            </a:p>
            <a:p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·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客户量超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3500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户 </a:t>
              </a:r>
            </a:p>
            <a:p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·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公司从业人员超 </a:t>
              </a:r>
              <a:r>
                <a:rPr lang="en-US" altLang="zh-CN" sz="1200" dirty="0">
                  <a:solidFill>
                    <a:schemeClr val="tx2"/>
                  </a:solidFill>
                  <a:latin typeface="+mn-ea"/>
                </a:rPr>
                <a:t>300</a:t>
              </a:r>
              <a:r>
                <a:rPr lang="zh-CN" altLang="en-US" sz="1200" dirty="0">
                  <a:solidFill>
                    <a:schemeClr val="tx2"/>
                  </a:solidFill>
                  <a:latin typeface="+mn-ea"/>
                </a:rPr>
                <a:t>人 </a:t>
              </a:r>
              <a:endParaRPr lang="en-US" altLang="zh-CN" sz="12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975360239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819155" y="142875"/>
            <a:ext cx="157375" cy="8143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4763" y="142875"/>
            <a:ext cx="704852" cy="8143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5"/>
          <p:cNvSpPr txBox="1"/>
          <p:nvPr/>
        </p:nvSpPr>
        <p:spPr>
          <a:xfrm>
            <a:off x="1142964" y="262197"/>
            <a:ext cx="5796221" cy="6001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100" b="1" dirty="0">
                <a:solidFill>
                  <a:schemeClr val="accent1">
                    <a:lumMod val="75000"/>
                  </a:schemeClr>
                </a:solidFill>
                <a:latin typeface="Segoe UI Emoji" panose="020B0502040204020203" pitchFamily="34" charset="0"/>
                <a:cs typeface="Segoe UI Black" panose="020B0A02040204020203" pitchFamily="34" charset="0"/>
                <a:sym typeface="微软雅黑" panose="020B0503020204020204" pitchFamily="34" charset="-122"/>
              </a:rPr>
              <a:t>鹰视公司简介</a:t>
            </a:r>
            <a:r>
              <a:rPr lang="en-US" altLang="zh-CN" sz="3100" b="1" dirty="0">
                <a:solidFill>
                  <a:schemeClr val="accent1">
                    <a:lumMod val="75000"/>
                  </a:schemeClr>
                </a:solidFill>
                <a:latin typeface="Segoe UI Emoji" panose="020B0502040204020203" pitchFamily="34" charset="0"/>
                <a:cs typeface="Segoe UI Black" panose="020B0A02040204020203" pitchFamily="34" charset="0"/>
                <a:sym typeface="微软雅黑" panose="020B0503020204020204" pitchFamily="34" charset="-122"/>
              </a:rPr>
              <a:t>-</a:t>
            </a:r>
            <a:r>
              <a:rPr lang="zh-CN" altLang="en-US" sz="3100" b="1" dirty="0">
                <a:solidFill>
                  <a:schemeClr val="accent1">
                    <a:lumMod val="75000"/>
                  </a:schemeClr>
                </a:solidFill>
                <a:latin typeface="Segoe UI Emoji" panose="020B0502040204020203" pitchFamily="34" charset="0"/>
                <a:cs typeface="Segoe UI Black" panose="020B0A02040204020203" pitchFamily="34" charset="0"/>
                <a:sym typeface="微软雅黑" panose="020B0503020204020204" pitchFamily="34" charset="-122"/>
              </a:rPr>
              <a:t>科研成果</a:t>
            </a:r>
            <a:endParaRPr lang="en-US" altLang="zh-CN" sz="3100" b="1" dirty="0">
              <a:solidFill>
                <a:schemeClr val="accent1">
                  <a:lumMod val="75000"/>
                </a:schemeClr>
              </a:solidFill>
              <a:latin typeface="Segoe UI Emoji" panose="020B0502040204020203" pitchFamily="34" charset="0"/>
              <a:cs typeface="Segoe UI Black" panose="020B0A02040204020203" pitchFamily="34" charset="0"/>
              <a:sym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0459" y="190477"/>
            <a:ext cx="486666" cy="69249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3700" b="1" dirty="0">
                <a:solidFill>
                  <a:schemeClr val="bg1"/>
                </a:solidFill>
              </a:rPr>
              <a:t>4</a:t>
            </a:r>
            <a:endParaRPr lang="zh-CN" altLang="en-US" sz="3700" b="1" dirty="0">
              <a:solidFill>
                <a:schemeClr val="bg1"/>
              </a:solidFill>
            </a:endParaRPr>
          </a:p>
        </p:txBody>
      </p:sp>
      <p:sp>
        <p:nvSpPr>
          <p:cNvPr id="11" name="TextBox 7"/>
          <p:cNvSpPr>
            <a:spLocks noChangeArrowheads="1"/>
          </p:cNvSpPr>
          <p:nvPr/>
        </p:nvSpPr>
        <p:spPr bwMode="auto">
          <a:xfrm>
            <a:off x="10645877" y="190478"/>
            <a:ext cx="1363489" cy="69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07" tIns="22853" rIns="45707" bIns="22853">
            <a:spAutoFit/>
          </a:bodyPr>
          <a:lstStyle/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Internet </a:t>
            </a:r>
            <a:r>
              <a:rPr lang="en-US" altLang="zh-CN" sz="1600" b="1" dirty="0">
                <a:solidFill>
                  <a:srgbClr val="159BFF"/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+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Energy Efficiency 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Management</a:t>
            </a:r>
            <a:endParaRPr lang="zh-CN" altLang="en-US" sz="1300" b="1" dirty="0">
              <a:solidFill>
                <a:schemeClr val="tx1">
                  <a:lumMod val="50000"/>
                  <a:lumOff val="50000"/>
                </a:schemeClr>
              </a:solidFill>
              <a:latin typeface="Corbel" panose="020B0503020204020204" pitchFamily="34" charset="0"/>
              <a:ea typeface="方正兰亭黑_GBK" pitchFamily="2" charset="-122"/>
              <a:sym typeface="方正大黑简体" pitchFamily="2" charset="-122"/>
            </a:endParaRPr>
          </a:p>
        </p:txBody>
      </p:sp>
      <p:cxnSp>
        <p:nvCxnSpPr>
          <p:cNvPr id="16" name="直接连接符 15"/>
          <p:cNvCxnSpPr>
            <a:cxnSpLocks noChangeShapeType="1"/>
          </p:cNvCxnSpPr>
          <p:nvPr/>
        </p:nvCxnSpPr>
        <p:spPr bwMode="auto">
          <a:xfrm>
            <a:off x="10560156" y="-54762"/>
            <a:ext cx="0" cy="1042073"/>
          </a:xfrm>
          <a:prstGeom prst="line">
            <a:avLst/>
          </a:prstGeom>
          <a:noFill/>
          <a:ln w="9525" algn="ctr">
            <a:solidFill>
              <a:srgbClr val="159B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" name="Picture 2" descr="E:\阿伦 ins\Design\鹰视 图册\基\鹰视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7267" y="323999"/>
            <a:ext cx="1905013" cy="503504"/>
          </a:xfrm>
          <a:prstGeom prst="rect">
            <a:avLst/>
          </a:prstGeom>
          <a:noFill/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65DD478C-F82E-4CD1-A6DF-6FA0222F3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4" y="1700808"/>
            <a:ext cx="3076428" cy="108011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9" name="矩形 57">
            <a:extLst>
              <a:ext uri="{FF2B5EF4-FFF2-40B4-BE49-F238E27FC236}">
                <a16:creationId xmlns:a16="http://schemas.microsoft.com/office/drawing/2014/main" xmlns="" id="{D120ED03-0408-4201-94D7-9BFE110EB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76" y="1988840"/>
            <a:ext cx="2349984" cy="45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 lIns="121906" tIns="60953" rIns="121906" bIns="60953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9pPr>
          </a:lstStyle>
          <a:p>
            <a:pPr eaLnBrk="1" hangingPunct="1">
              <a:buNone/>
            </a:pPr>
            <a:r>
              <a:rPr lang="zh-CN" altLang="en-US" sz="24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科研成果丰硕</a:t>
            </a:r>
          </a:p>
        </p:txBody>
      </p:sp>
      <p:pic>
        <p:nvPicPr>
          <p:cNvPr id="20" name="图片 19" descr="鹰视仓库管理系统1.jpg">
            <a:extLst>
              <a:ext uri="{FF2B5EF4-FFF2-40B4-BE49-F238E27FC236}">
                <a16:creationId xmlns:a16="http://schemas.microsoft.com/office/drawing/2014/main" xmlns="" id="{3F38C4CE-F0BD-4C17-9A8C-C8F37267EC3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6433" y="1034139"/>
            <a:ext cx="1685217" cy="2264353"/>
          </a:xfrm>
          <a:prstGeom prst="rect">
            <a:avLst/>
          </a:prstGeom>
        </p:spPr>
      </p:pic>
      <p:pic>
        <p:nvPicPr>
          <p:cNvPr id="21" name="图片 20" descr="35186308494263534.jpg">
            <a:extLst>
              <a:ext uri="{FF2B5EF4-FFF2-40B4-BE49-F238E27FC236}">
                <a16:creationId xmlns:a16="http://schemas.microsoft.com/office/drawing/2014/main" xmlns="" id="{F52F56E8-79A9-4282-B9E6-BE6E1A03BD6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t="1732" r="1285"/>
          <a:stretch>
            <a:fillRect/>
          </a:stretch>
        </p:blipFill>
        <p:spPr>
          <a:xfrm>
            <a:off x="9071181" y="1122331"/>
            <a:ext cx="2828680" cy="1990983"/>
          </a:xfrm>
          <a:prstGeom prst="rect">
            <a:avLst/>
          </a:prstGeom>
        </p:spPr>
      </p:pic>
      <p:pic>
        <p:nvPicPr>
          <p:cNvPr id="22" name="图片 21" descr="24640896217234406.jpg">
            <a:extLst>
              <a:ext uri="{FF2B5EF4-FFF2-40B4-BE49-F238E27FC236}">
                <a16:creationId xmlns:a16="http://schemas.microsoft.com/office/drawing/2014/main" xmlns="" id="{E183425E-55BD-4673-A375-FBDA566A2E6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53441" y="1012898"/>
            <a:ext cx="1485325" cy="2100417"/>
          </a:xfrm>
          <a:prstGeom prst="rect">
            <a:avLst/>
          </a:prstGeom>
        </p:spPr>
      </p:pic>
      <p:pic>
        <p:nvPicPr>
          <p:cNvPr id="23" name="图片 22" descr="24640896217234406.jpg">
            <a:extLst>
              <a:ext uri="{FF2B5EF4-FFF2-40B4-BE49-F238E27FC236}">
                <a16:creationId xmlns:a16="http://schemas.microsoft.com/office/drawing/2014/main" xmlns="" id="{C95BFBA9-C75B-4E10-A0EB-74539CAECA6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99015" y="1099983"/>
            <a:ext cx="1485325" cy="2100417"/>
          </a:xfrm>
          <a:prstGeom prst="rect">
            <a:avLst/>
          </a:prstGeom>
        </p:spPr>
      </p:pic>
      <p:pic>
        <p:nvPicPr>
          <p:cNvPr id="24" name="图片 23" descr="199349891287202502.jpg">
            <a:extLst>
              <a:ext uri="{FF2B5EF4-FFF2-40B4-BE49-F238E27FC236}">
                <a16:creationId xmlns:a16="http://schemas.microsoft.com/office/drawing/2014/main" xmlns="" id="{B71AFA7B-8403-4146-A2A1-B0554FBA828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t="2752"/>
          <a:stretch>
            <a:fillRect/>
          </a:stretch>
        </p:blipFill>
        <p:spPr>
          <a:xfrm>
            <a:off x="3246618" y="1180660"/>
            <a:ext cx="1579516" cy="2172139"/>
          </a:xfrm>
          <a:prstGeom prst="rect">
            <a:avLst/>
          </a:prstGeom>
        </p:spPr>
      </p:pic>
      <p:pic>
        <p:nvPicPr>
          <p:cNvPr id="25" name="图片 24" descr="应急电缆旁路2.jpg">
            <a:extLst>
              <a:ext uri="{FF2B5EF4-FFF2-40B4-BE49-F238E27FC236}">
                <a16:creationId xmlns:a16="http://schemas.microsoft.com/office/drawing/2014/main" xmlns="" id="{1F94CE88-9990-4FCE-8069-B7796192E27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82819" y="1053515"/>
            <a:ext cx="1587467" cy="2244858"/>
          </a:xfrm>
          <a:prstGeom prst="rect">
            <a:avLst/>
          </a:prstGeom>
        </p:spPr>
      </p:pic>
      <p:pic>
        <p:nvPicPr>
          <p:cNvPr id="26" name="图片 25" descr="鹰视仓库管理系统1.jpg">
            <a:extLst>
              <a:ext uri="{FF2B5EF4-FFF2-40B4-BE49-F238E27FC236}">
                <a16:creationId xmlns:a16="http://schemas.microsoft.com/office/drawing/2014/main" xmlns="" id="{010D52D0-EB8F-4742-906B-51F39D78F69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98459" y="1110344"/>
            <a:ext cx="1685217" cy="2264353"/>
          </a:xfrm>
          <a:prstGeom prst="rect">
            <a:avLst/>
          </a:prstGeom>
        </p:spPr>
      </p:pic>
      <p:pic>
        <p:nvPicPr>
          <p:cNvPr id="27" name="图片 26" descr="鹰视仓库管理系统1.jpg">
            <a:extLst>
              <a:ext uri="{FF2B5EF4-FFF2-40B4-BE49-F238E27FC236}">
                <a16:creationId xmlns:a16="http://schemas.microsoft.com/office/drawing/2014/main" xmlns="" id="{7D082F19-79C6-4EFB-8ABD-644DDEC65F2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11367" y="1132112"/>
            <a:ext cx="1685217" cy="2264353"/>
          </a:xfrm>
          <a:prstGeom prst="rect">
            <a:avLst/>
          </a:prstGeom>
        </p:spPr>
      </p:pic>
      <p:pic>
        <p:nvPicPr>
          <p:cNvPr id="28" name="图片 27" descr="应急电缆旁路2.jpg">
            <a:extLst>
              <a:ext uri="{FF2B5EF4-FFF2-40B4-BE49-F238E27FC236}">
                <a16:creationId xmlns:a16="http://schemas.microsoft.com/office/drawing/2014/main" xmlns="" id="{4FF8F454-F6D2-44ED-9586-4E5EAC5D948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06622" y="1097057"/>
            <a:ext cx="1587467" cy="2244858"/>
          </a:xfrm>
          <a:prstGeom prst="rect">
            <a:avLst/>
          </a:prstGeom>
        </p:spPr>
      </p:pic>
      <p:pic>
        <p:nvPicPr>
          <p:cNvPr id="29" name="图片 28" descr="应急电缆旁路2.jpg">
            <a:extLst>
              <a:ext uri="{FF2B5EF4-FFF2-40B4-BE49-F238E27FC236}">
                <a16:creationId xmlns:a16="http://schemas.microsoft.com/office/drawing/2014/main" xmlns="" id="{819D4265-B1D7-426D-946F-673F5C3D04A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41302" y="1118825"/>
            <a:ext cx="1587467" cy="2244858"/>
          </a:xfrm>
          <a:prstGeom prst="rect">
            <a:avLst/>
          </a:prstGeom>
        </p:spPr>
      </p:pic>
      <p:sp>
        <p:nvSpPr>
          <p:cNvPr id="30" name="矩形 8">
            <a:extLst>
              <a:ext uri="{FF2B5EF4-FFF2-40B4-BE49-F238E27FC236}">
                <a16:creationId xmlns:a16="http://schemas.microsoft.com/office/drawing/2014/main" xmlns="" id="{AA47171C-1922-4BB5-96B5-75A07E618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0881" y="3598003"/>
            <a:ext cx="5735719" cy="306963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31" name="矩形 45">
            <a:extLst>
              <a:ext uri="{FF2B5EF4-FFF2-40B4-BE49-F238E27FC236}">
                <a16:creationId xmlns:a16="http://schemas.microsoft.com/office/drawing/2014/main" xmlns="" id="{B13C0BB2-AB52-409E-8D62-26814D7F0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9552" y="3717032"/>
            <a:ext cx="4589016" cy="2831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 lIns="121906" tIns="60953" rIns="121906" bIns="60953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9pPr>
          </a:lstStyle>
          <a:p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广东省高新技术企业；</a:t>
            </a:r>
            <a:endParaRPr lang="en-US" altLang="zh-CN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30+</a:t>
            </a: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名专家科研团队；</a:t>
            </a:r>
            <a:endParaRPr lang="en-US" altLang="zh-CN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研发投入</a:t>
            </a:r>
            <a:r>
              <a:rPr lang="en-US" altLang="zh-CN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300+</a:t>
            </a: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万元</a:t>
            </a:r>
            <a:r>
              <a:rPr lang="en-US" altLang="zh-CN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年；</a:t>
            </a:r>
            <a:endParaRPr lang="en-US" altLang="zh-CN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9</a:t>
            </a: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项高新技术产品；</a:t>
            </a:r>
            <a:endParaRPr lang="en-US" altLang="zh-CN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22</a:t>
            </a: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项软件著作专利；</a:t>
            </a:r>
            <a:endParaRPr lang="en-US" altLang="zh-CN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2</a:t>
            </a: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项实用新型专利；</a:t>
            </a:r>
            <a:endParaRPr lang="en-US" altLang="zh-CN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……</a:t>
            </a:r>
          </a:p>
        </p:txBody>
      </p:sp>
      <p:pic>
        <p:nvPicPr>
          <p:cNvPr id="32" name="Picture 3" descr="C:\Users\Administrator\AppData\Roaming\Tencent\Users\355960445\QQ\WinTemp\RichOle\$%(Y%TKJWW[5ZUZZO$WLU82.png">
            <a:extLst>
              <a:ext uri="{FF2B5EF4-FFF2-40B4-BE49-F238E27FC236}">
                <a16:creationId xmlns:a16="http://schemas.microsoft.com/office/drawing/2014/main" xmlns="" id="{E7EBD322-031C-4039-8BE7-406581F6D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 b="51552"/>
          <a:stretch>
            <a:fillRect/>
          </a:stretch>
        </p:blipFill>
        <p:spPr bwMode="auto">
          <a:xfrm>
            <a:off x="638716" y="3598002"/>
            <a:ext cx="4152198" cy="1487182"/>
          </a:xfrm>
          <a:prstGeom prst="rect">
            <a:avLst/>
          </a:prstGeom>
          <a:noFill/>
        </p:spPr>
      </p:pic>
      <p:pic>
        <p:nvPicPr>
          <p:cNvPr id="33" name="Picture 3" descr="C:\Users\Administrator\AppData\Roaming\Tencent\Users\355960445\QQ\WinTemp\RichOle\$%(Y%TKJWW[5ZUZZO$WLU82.png">
            <a:extLst>
              <a:ext uri="{FF2B5EF4-FFF2-40B4-BE49-F238E27FC236}">
                <a16:creationId xmlns:a16="http://schemas.microsoft.com/office/drawing/2014/main" xmlns="" id="{D6E06BED-BE13-484B-82BF-96CD5415C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 t="48498" r="58071"/>
          <a:stretch>
            <a:fillRect/>
          </a:stretch>
        </p:blipFill>
        <p:spPr bwMode="auto">
          <a:xfrm>
            <a:off x="661956" y="5086723"/>
            <a:ext cx="1740980" cy="1580914"/>
          </a:xfrm>
          <a:prstGeom prst="rect">
            <a:avLst/>
          </a:prstGeom>
          <a:noFill/>
        </p:spPr>
      </p:pic>
      <p:pic>
        <p:nvPicPr>
          <p:cNvPr id="34" name="Picture 1">
            <a:extLst>
              <a:ext uri="{FF2B5EF4-FFF2-40B4-BE49-F238E27FC236}">
                <a16:creationId xmlns:a16="http://schemas.microsoft.com/office/drawing/2014/main" xmlns="" id="{84248A88-6F50-41E6-BDDD-D6CBB6FC8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02936" y="5085184"/>
            <a:ext cx="2153816" cy="143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12852111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819155" y="142875"/>
            <a:ext cx="157375" cy="8143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4763" y="142875"/>
            <a:ext cx="704852" cy="8143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5"/>
          <p:cNvSpPr txBox="1"/>
          <p:nvPr/>
        </p:nvSpPr>
        <p:spPr>
          <a:xfrm>
            <a:off x="1142964" y="262197"/>
            <a:ext cx="5796221" cy="6001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100" b="1" dirty="0">
                <a:solidFill>
                  <a:schemeClr val="accent1">
                    <a:lumMod val="75000"/>
                  </a:schemeClr>
                </a:solidFill>
                <a:latin typeface="Segoe UI Emoji" panose="020B0502040204020203" pitchFamily="34" charset="0"/>
                <a:cs typeface="Segoe UI Black" panose="020B0A02040204020203" pitchFamily="34" charset="0"/>
                <a:sym typeface="微软雅黑" panose="020B0503020204020204" pitchFamily="34" charset="-122"/>
              </a:rPr>
              <a:t>鹰视公司简介</a:t>
            </a:r>
            <a:r>
              <a:rPr lang="en-US" altLang="zh-CN" sz="3100" b="1" dirty="0">
                <a:solidFill>
                  <a:schemeClr val="accent1">
                    <a:lumMod val="75000"/>
                  </a:schemeClr>
                </a:solidFill>
                <a:latin typeface="Segoe UI Emoji" panose="020B0502040204020203" pitchFamily="34" charset="0"/>
                <a:cs typeface="Segoe UI Black" panose="020B0A02040204020203" pitchFamily="34" charset="0"/>
                <a:sym typeface="微软雅黑" panose="020B0503020204020204" pitchFamily="34" charset="-122"/>
              </a:rPr>
              <a:t>-</a:t>
            </a:r>
            <a:r>
              <a:rPr lang="zh-CN" altLang="en-US" sz="3100" b="1" dirty="0">
                <a:solidFill>
                  <a:schemeClr val="accent1">
                    <a:lumMod val="75000"/>
                  </a:schemeClr>
                </a:solidFill>
                <a:latin typeface="Segoe UI Emoji" panose="020B0502040204020203" pitchFamily="34" charset="0"/>
                <a:cs typeface="Segoe UI Black" panose="020B0A02040204020203" pitchFamily="34" charset="0"/>
                <a:sym typeface="微软雅黑" panose="020B0503020204020204" pitchFamily="34" charset="-122"/>
              </a:rPr>
              <a:t>公司资质</a:t>
            </a:r>
            <a:endParaRPr lang="en-US" altLang="zh-CN" sz="3100" b="1" dirty="0">
              <a:solidFill>
                <a:schemeClr val="accent1">
                  <a:lumMod val="75000"/>
                </a:schemeClr>
              </a:solidFill>
              <a:latin typeface="Segoe UI Emoji" panose="020B0502040204020203" pitchFamily="34" charset="0"/>
              <a:cs typeface="Segoe UI Black" panose="020B0A02040204020203" pitchFamily="34" charset="0"/>
              <a:sym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0459" y="190477"/>
            <a:ext cx="486666" cy="69249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3700" b="1" dirty="0">
                <a:solidFill>
                  <a:schemeClr val="bg1"/>
                </a:solidFill>
              </a:rPr>
              <a:t>4</a:t>
            </a:r>
            <a:endParaRPr lang="zh-CN" altLang="en-US" sz="3700" b="1" dirty="0">
              <a:solidFill>
                <a:schemeClr val="bg1"/>
              </a:solidFill>
            </a:endParaRPr>
          </a:p>
        </p:txBody>
      </p:sp>
      <p:sp>
        <p:nvSpPr>
          <p:cNvPr id="11" name="TextBox 7"/>
          <p:cNvSpPr>
            <a:spLocks noChangeArrowheads="1"/>
          </p:cNvSpPr>
          <p:nvPr/>
        </p:nvSpPr>
        <p:spPr bwMode="auto">
          <a:xfrm>
            <a:off x="10645877" y="190478"/>
            <a:ext cx="1363489" cy="69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07" tIns="22853" rIns="45707" bIns="22853">
            <a:spAutoFit/>
          </a:bodyPr>
          <a:lstStyle/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Internet </a:t>
            </a:r>
            <a:r>
              <a:rPr lang="en-US" altLang="zh-CN" sz="1600" b="1" dirty="0">
                <a:solidFill>
                  <a:srgbClr val="159BFF"/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+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Energy Efficiency 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Management</a:t>
            </a:r>
            <a:endParaRPr lang="zh-CN" altLang="en-US" sz="1300" b="1" dirty="0">
              <a:solidFill>
                <a:schemeClr val="tx1">
                  <a:lumMod val="50000"/>
                  <a:lumOff val="50000"/>
                </a:schemeClr>
              </a:solidFill>
              <a:latin typeface="Corbel" panose="020B0503020204020204" pitchFamily="34" charset="0"/>
              <a:ea typeface="方正兰亭黑_GBK" pitchFamily="2" charset="-122"/>
              <a:sym typeface="方正大黑简体" pitchFamily="2" charset="-122"/>
            </a:endParaRPr>
          </a:p>
        </p:txBody>
      </p:sp>
      <p:cxnSp>
        <p:nvCxnSpPr>
          <p:cNvPr id="16" name="直接连接符 15"/>
          <p:cNvCxnSpPr>
            <a:cxnSpLocks noChangeShapeType="1"/>
          </p:cNvCxnSpPr>
          <p:nvPr/>
        </p:nvCxnSpPr>
        <p:spPr bwMode="auto">
          <a:xfrm>
            <a:off x="10560156" y="-54762"/>
            <a:ext cx="0" cy="1042073"/>
          </a:xfrm>
          <a:prstGeom prst="line">
            <a:avLst/>
          </a:prstGeom>
          <a:noFill/>
          <a:ln w="9525" algn="ctr">
            <a:solidFill>
              <a:srgbClr val="159B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" name="Picture 2" descr="E:\阿伦 ins\Design\鹰视 图册\基\鹰视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7267" y="323999"/>
            <a:ext cx="1905013" cy="503504"/>
          </a:xfrm>
          <a:prstGeom prst="rect">
            <a:avLst/>
          </a:prstGeom>
          <a:noFill/>
        </p:spPr>
      </p:pic>
      <p:grpSp>
        <p:nvGrpSpPr>
          <p:cNvPr id="20" name="组合 4">
            <a:extLst>
              <a:ext uri="{FF2B5EF4-FFF2-40B4-BE49-F238E27FC236}">
                <a16:creationId xmlns:a16="http://schemas.microsoft.com/office/drawing/2014/main" xmlns="" id="{BA598CB0-267B-4F96-B5E5-59115BDD6C3D}"/>
              </a:ext>
            </a:extLst>
          </p:cNvPr>
          <p:cNvGrpSpPr>
            <a:grpSpLocks/>
          </p:cNvGrpSpPr>
          <p:nvPr/>
        </p:nvGrpSpPr>
        <p:grpSpPr bwMode="auto">
          <a:xfrm>
            <a:off x="0" y="1340768"/>
            <a:ext cx="6715125" cy="5179963"/>
            <a:chOff x="0" y="0"/>
            <a:chExt cx="6715760" cy="5556300"/>
          </a:xfrm>
        </p:grpSpPr>
        <p:sp>
          <p:nvSpPr>
            <p:cNvPr id="21" name="矩形 8">
              <a:extLst>
                <a:ext uri="{FF2B5EF4-FFF2-40B4-BE49-F238E27FC236}">
                  <a16:creationId xmlns:a16="http://schemas.microsoft.com/office/drawing/2014/main" xmlns="" id="{4CE25F20-F4E2-4674-80E8-52D32F279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6715760" cy="55563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22" name="组合 9">
              <a:extLst>
                <a:ext uri="{FF2B5EF4-FFF2-40B4-BE49-F238E27FC236}">
                  <a16:creationId xmlns:a16="http://schemas.microsoft.com/office/drawing/2014/main" xmlns="" id="{491912D0-A4AF-4319-93E8-7731A1D460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5591" y="221118"/>
              <a:ext cx="3862664" cy="558840"/>
              <a:chOff x="0" y="-334596"/>
              <a:chExt cx="3862664" cy="558840"/>
            </a:xfrm>
          </p:grpSpPr>
          <p:sp>
            <p:nvSpPr>
              <p:cNvPr id="24" name="文本框 11">
                <a:extLst>
                  <a:ext uri="{FF2B5EF4-FFF2-40B4-BE49-F238E27FC236}">
                    <a16:creationId xmlns:a16="http://schemas.microsoft.com/office/drawing/2014/main" xmlns="" id="{105D370D-24F2-4AAB-AEB1-82E33F6A94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334596"/>
                <a:ext cx="237744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zh-CN" altLang="en-US" sz="2000" b="1" dirty="0">
                    <a:solidFill>
                      <a:srgbClr val="FFFFFF"/>
                    </a:solidFill>
                    <a:latin typeface="微软雅黑" pitchFamily="34" charset="-122"/>
                    <a:ea typeface="微软雅黑" pitchFamily="34" charset="-122"/>
                  </a:rPr>
                  <a:t>专业公司资质</a:t>
                </a:r>
              </a:p>
            </p:txBody>
          </p:sp>
          <p:cxnSp>
            <p:nvCxnSpPr>
              <p:cNvPr id="25" name="直接连接符 12">
                <a:extLst>
                  <a:ext uri="{FF2B5EF4-FFF2-40B4-BE49-F238E27FC236}">
                    <a16:creationId xmlns:a16="http://schemas.microsoft.com/office/drawing/2014/main" xmlns="" id="{A7E0F199-6222-4A9D-8F33-13FFC561226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25259" y="224244"/>
                <a:ext cx="3737405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prstDash val="dash"/>
                <a:round/>
                <a:headEnd/>
                <a:tailEnd/>
              </a:ln>
            </p:spPr>
          </p:cxnSp>
        </p:grpSp>
        <p:sp>
          <p:nvSpPr>
            <p:cNvPr id="23" name="矩形 10">
              <a:extLst>
                <a:ext uri="{FF2B5EF4-FFF2-40B4-BE49-F238E27FC236}">
                  <a16:creationId xmlns:a16="http://schemas.microsoft.com/office/drawing/2014/main" xmlns="" id="{661FD269-0DB3-4A06-8E1A-063AF90BD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926" y="844686"/>
              <a:ext cx="6033754" cy="4605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● </a:t>
              </a:r>
              <a:r>
                <a:rPr lang="zh-CN" altLang="en-US" sz="1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承装（修、试）电力设施许可证（承装</a:t>
              </a:r>
              <a:r>
                <a:rPr lang="en-US" altLang="zh-CN" sz="1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5</a:t>
              </a:r>
              <a:r>
                <a:rPr lang="zh-CN" altLang="en-US" sz="1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级、承修</a:t>
              </a:r>
              <a:r>
                <a:rPr lang="en-US" altLang="zh-CN" sz="1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5</a:t>
              </a:r>
              <a:r>
                <a:rPr lang="zh-CN" altLang="en-US" sz="1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级、承试</a:t>
              </a:r>
              <a:r>
                <a:rPr lang="en-US" altLang="zh-CN" sz="1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5</a:t>
              </a:r>
              <a:r>
                <a:rPr lang="zh-CN" altLang="en-US" sz="1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级）；</a:t>
              </a:r>
              <a:endParaRPr lang="en-US" altLang="zh-CN" sz="14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● </a:t>
              </a:r>
              <a:r>
                <a:rPr lang="zh-CN" altLang="en-US" sz="1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城市及道路照明工程专业承包三级；</a:t>
              </a:r>
              <a:endParaRPr lang="en-US" altLang="zh-CN" sz="14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● </a:t>
              </a:r>
              <a:r>
                <a:rPr lang="zh-CN" altLang="en-US" sz="1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建筑机电安装工程专业承包三级；</a:t>
              </a:r>
              <a:endParaRPr lang="en-US" altLang="zh-CN" sz="14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● </a:t>
              </a:r>
              <a:r>
                <a:rPr lang="zh-CN" altLang="en-US" sz="1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安全生产许可证；</a:t>
              </a:r>
              <a:endParaRPr lang="en-US" altLang="zh-CN" sz="14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● </a:t>
              </a:r>
              <a:r>
                <a:rPr lang="zh-CN" altLang="en-US" sz="1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质量管理体系认证证书 </a:t>
              </a:r>
              <a:r>
                <a:rPr lang="en-US" altLang="zh-CN" sz="1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ISO 9001:2015</a:t>
              </a:r>
              <a:r>
                <a:rPr lang="zh-CN" altLang="en-US" sz="1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；</a:t>
              </a:r>
              <a:endParaRPr lang="en-US" altLang="zh-CN" sz="14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● </a:t>
              </a:r>
              <a:r>
                <a:rPr lang="zh-CN" altLang="en-US" sz="1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环境管理体系认证证书 </a:t>
              </a:r>
              <a:r>
                <a:rPr lang="en-US" altLang="zh-CN" sz="1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ISO 14001:2015</a:t>
              </a:r>
              <a:r>
                <a:rPr lang="zh-CN" altLang="en-US" sz="1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；</a:t>
              </a:r>
              <a:endParaRPr lang="en-US" altLang="zh-CN" sz="14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● </a:t>
              </a:r>
              <a:r>
                <a:rPr lang="zh-CN" altLang="en-US" sz="1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职业健康安全管理体系认证证书；</a:t>
              </a:r>
              <a:endParaRPr lang="en-US" altLang="zh-CN" sz="14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● </a:t>
              </a:r>
              <a:r>
                <a:rPr lang="zh-CN" altLang="en-US" sz="1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广东省高新技术企业认证；</a:t>
              </a:r>
              <a:endParaRPr lang="en-US" altLang="zh-CN" sz="14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● </a:t>
              </a:r>
              <a:r>
                <a:rPr lang="zh-CN" altLang="en-US" sz="1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政府推荐“中国制造</a:t>
              </a:r>
              <a:r>
                <a:rPr lang="en-US" altLang="zh-CN" sz="1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2025</a:t>
              </a:r>
              <a:r>
                <a:rPr lang="zh-CN" altLang="en-US" sz="1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”首批服务机构</a:t>
              </a:r>
              <a:endParaRPr lang="en-US" altLang="zh-CN" sz="14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● </a:t>
              </a:r>
              <a:r>
                <a:rPr lang="zh-CN" altLang="en-US" sz="1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国家工业领域电力需求侧管理服务机构</a:t>
              </a:r>
              <a:endParaRPr lang="en-US" altLang="zh-CN" sz="14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● </a:t>
              </a:r>
              <a:r>
                <a:rPr lang="zh-CN" altLang="en-US" sz="1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广东省“守合同重信用”企业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1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● </a:t>
              </a:r>
              <a:r>
                <a:rPr lang="zh-CN" altLang="en-US" sz="1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佛山市“专精特新”企业</a:t>
              </a:r>
              <a:endParaRPr lang="en-US" altLang="zh-CN" sz="14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4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……</a:t>
              </a:r>
            </a:p>
          </p:txBody>
        </p:sp>
      </p:grpSp>
      <p:pic>
        <p:nvPicPr>
          <p:cNvPr id="26" name="Picture 8">
            <a:extLst>
              <a:ext uri="{FF2B5EF4-FFF2-40B4-BE49-F238E27FC236}">
                <a16:creationId xmlns:a16="http://schemas.microsoft.com/office/drawing/2014/main" xmlns="" id="{D86A54BB-C424-4E53-842E-19299766B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2582"/>
          <a:stretch>
            <a:fillRect/>
          </a:stretch>
        </p:blipFill>
        <p:spPr bwMode="auto">
          <a:xfrm>
            <a:off x="9551346" y="3789040"/>
            <a:ext cx="1225174" cy="1710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9">
            <a:extLst>
              <a:ext uri="{FF2B5EF4-FFF2-40B4-BE49-F238E27FC236}">
                <a16:creationId xmlns:a16="http://schemas.microsoft.com/office/drawing/2014/main" xmlns="" id="{62F2F7E3-4C37-4F81-812A-06BA23C98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7288898" y="1453546"/>
            <a:ext cx="1728191" cy="236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xmlns="" id="{0C044BEE-F324-4564-9D48-F75A6853E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9916294" y="1454748"/>
            <a:ext cx="1748406" cy="242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xmlns="" id="{47F61F85-4752-41F7-B013-7F3DE0A10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88087" y="3759743"/>
            <a:ext cx="1240721" cy="1757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3">
            <a:extLst>
              <a:ext uri="{FF2B5EF4-FFF2-40B4-BE49-F238E27FC236}">
                <a16:creationId xmlns:a16="http://schemas.microsoft.com/office/drawing/2014/main" xmlns="" id="{F3A6C920-E58E-464E-AD89-DD72F5CF1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t="2831"/>
          <a:stretch>
            <a:fillRect/>
          </a:stretch>
        </p:blipFill>
        <p:spPr bwMode="auto">
          <a:xfrm>
            <a:off x="10807297" y="3812894"/>
            <a:ext cx="1193359" cy="1652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4">
            <a:extLst>
              <a:ext uri="{FF2B5EF4-FFF2-40B4-BE49-F238E27FC236}">
                <a16:creationId xmlns:a16="http://schemas.microsoft.com/office/drawing/2014/main" xmlns="" id="{2A8BF5FF-4510-46F4-B2C3-DD73BEF62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56241" y="3789041"/>
            <a:ext cx="1202798" cy="169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45887936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819155" y="142875"/>
            <a:ext cx="157375" cy="8143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4763" y="142875"/>
            <a:ext cx="704852" cy="8143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5"/>
          <p:cNvSpPr txBox="1"/>
          <p:nvPr/>
        </p:nvSpPr>
        <p:spPr>
          <a:xfrm>
            <a:off x="1142964" y="262197"/>
            <a:ext cx="5796221" cy="6001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100" b="1" dirty="0">
                <a:solidFill>
                  <a:schemeClr val="accent1">
                    <a:lumMod val="75000"/>
                  </a:schemeClr>
                </a:solidFill>
                <a:latin typeface="Segoe UI Emoji" panose="020B0502040204020203" pitchFamily="34" charset="0"/>
                <a:cs typeface="Segoe UI Black" panose="020B0A02040204020203" pitchFamily="34" charset="0"/>
                <a:sym typeface="微软雅黑" panose="020B0503020204020204" pitchFamily="34" charset="-122"/>
              </a:rPr>
              <a:t>鹰视公司简介</a:t>
            </a:r>
            <a:r>
              <a:rPr lang="en-US" altLang="zh-CN" sz="3100" b="1" dirty="0">
                <a:solidFill>
                  <a:schemeClr val="accent1">
                    <a:lumMod val="75000"/>
                  </a:schemeClr>
                </a:solidFill>
                <a:latin typeface="Segoe UI Emoji" panose="020B0502040204020203" pitchFamily="34" charset="0"/>
                <a:cs typeface="Segoe UI Black" panose="020B0A02040204020203" pitchFamily="34" charset="0"/>
                <a:sym typeface="微软雅黑" panose="020B0503020204020204" pitchFamily="34" charset="-122"/>
              </a:rPr>
              <a:t>-</a:t>
            </a:r>
            <a:r>
              <a:rPr lang="zh-CN" altLang="en-US" sz="3100" b="1" dirty="0">
                <a:solidFill>
                  <a:schemeClr val="accent1">
                    <a:lumMod val="75000"/>
                  </a:schemeClr>
                </a:solidFill>
                <a:latin typeface="Segoe UI Emoji" panose="020B0502040204020203" pitchFamily="34" charset="0"/>
                <a:cs typeface="Segoe UI Black" panose="020B0A02040204020203" pitchFamily="34" charset="0"/>
                <a:sym typeface="微软雅黑" panose="020B0503020204020204" pitchFamily="34" charset="-122"/>
              </a:rPr>
              <a:t>部分客户展示</a:t>
            </a:r>
            <a:endParaRPr lang="en-US" altLang="zh-CN" sz="3100" b="1" dirty="0">
              <a:solidFill>
                <a:schemeClr val="accent1">
                  <a:lumMod val="75000"/>
                </a:schemeClr>
              </a:solidFill>
              <a:latin typeface="Segoe UI Emoji" panose="020B0502040204020203" pitchFamily="34" charset="0"/>
              <a:cs typeface="Segoe UI Black" panose="020B0A02040204020203" pitchFamily="34" charset="0"/>
              <a:sym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0459" y="190477"/>
            <a:ext cx="486666" cy="69249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3700" b="1" dirty="0">
                <a:solidFill>
                  <a:schemeClr val="bg1"/>
                </a:solidFill>
              </a:rPr>
              <a:t>4</a:t>
            </a:r>
            <a:endParaRPr lang="zh-CN" altLang="en-US" sz="3700" b="1" dirty="0">
              <a:solidFill>
                <a:schemeClr val="bg1"/>
              </a:solidFill>
            </a:endParaRPr>
          </a:p>
        </p:txBody>
      </p:sp>
      <p:sp>
        <p:nvSpPr>
          <p:cNvPr id="11" name="TextBox 7"/>
          <p:cNvSpPr>
            <a:spLocks noChangeArrowheads="1"/>
          </p:cNvSpPr>
          <p:nvPr/>
        </p:nvSpPr>
        <p:spPr bwMode="auto">
          <a:xfrm>
            <a:off x="10645877" y="190478"/>
            <a:ext cx="1363489" cy="69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07" tIns="22853" rIns="45707" bIns="22853">
            <a:spAutoFit/>
          </a:bodyPr>
          <a:lstStyle/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Internet </a:t>
            </a:r>
            <a:r>
              <a:rPr lang="en-US" altLang="zh-CN" sz="1600" b="1" dirty="0">
                <a:solidFill>
                  <a:srgbClr val="159BFF"/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+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Energy Efficiency 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Management</a:t>
            </a:r>
            <a:endParaRPr lang="zh-CN" altLang="en-US" sz="1300" b="1" dirty="0">
              <a:solidFill>
                <a:schemeClr val="tx1">
                  <a:lumMod val="50000"/>
                  <a:lumOff val="50000"/>
                </a:schemeClr>
              </a:solidFill>
              <a:latin typeface="Corbel" panose="020B0503020204020204" pitchFamily="34" charset="0"/>
              <a:ea typeface="方正兰亭黑_GBK" pitchFamily="2" charset="-122"/>
              <a:sym typeface="方正大黑简体" pitchFamily="2" charset="-122"/>
            </a:endParaRPr>
          </a:p>
        </p:txBody>
      </p:sp>
      <p:cxnSp>
        <p:nvCxnSpPr>
          <p:cNvPr id="16" name="直接连接符 15"/>
          <p:cNvCxnSpPr>
            <a:cxnSpLocks noChangeShapeType="1"/>
          </p:cNvCxnSpPr>
          <p:nvPr/>
        </p:nvCxnSpPr>
        <p:spPr bwMode="auto">
          <a:xfrm>
            <a:off x="10560156" y="-54762"/>
            <a:ext cx="0" cy="1042073"/>
          </a:xfrm>
          <a:prstGeom prst="line">
            <a:avLst/>
          </a:prstGeom>
          <a:noFill/>
          <a:ln w="9525" algn="ctr">
            <a:solidFill>
              <a:srgbClr val="159B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" name="Picture 2" descr="E:\阿伦 ins\Design\鹰视 图册\基\鹰视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7267" y="323999"/>
            <a:ext cx="1905013" cy="503504"/>
          </a:xfrm>
          <a:prstGeom prst="rect">
            <a:avLst/>
          </a:prstGeom>
          <a:noFill/>
        </p:spPr>
      </p:pic>
      <p:pic>
        <p:nvPicPr>
          <p:cNvPr id="27" name="Picture 10" descr="E:\官网修改内容\Logo\1c92479488c8013e7d89f5a7e9606681.jpg">
            <a:extLst>
              <a:ext uri="{FF2B5EF4-FFF2-40B4-BE49-F238E27FC236}">
                <a16:creationId xmlns:a16="http://schemas.microsoft.com/office/drawing/2014/main" xmlns="" id="{E4ED6312-9422-4F50-8EBD-0FA421372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6268" t="5795" b="4736"/>
          <a:stretch>
            <a:fillRect/>
          </a:stretch>
        </p:blipFill>
        <p:spPr bwMode="auto">
          <a:xfrm>
            <a:off x="7248128" y="1484784"/>
            <a:ext cx="1122237" cy="1152099"/>
          </a:xfrm>
          <a:prstGeom prst="rect">
            <a:avLst/>
          </a:prstGeom>
          <a:noFill/>
        </p:spPr>
      </p:pic>
      <p:pic>
        <p:nvPicPr>
          <p:cNvPr id="28" name="Picture 4" descr="https://timgsa.baidu.com/timg?image&amp;quality=80&amp;size=b9999_10000&amp;sec=1529562247783&amp;di=8aa8b907e8601a26726baf6d8c05ec87&amp;imgtype=0&amp;src=http%3A%2F%2Fimage8.huangye88.com%2F2015%2F04%2F08%2F7cbb69f51ded3f52.jpg">
            <a:extLst>
              <a:ext uri="{FF2B5EF4-FFF2-40B4-BE49-F238E27FC236}">
                <a16:creationId xmlns:a16="http://schemas.microsoft.com/office/drawing/2014/main" xmlns="" id="{1A32D110-E9D3-4BB7-901D-433BDADD9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95600" y="2132856"/>
            <a:ext cx="1502848" cy="449058"/>
          </a:xfrm>
          <a:prstGeom prst="rect">
            <a:avLst/>
          </a:prstGeom>
          <a:noFill/>
        </p:spPr>
      </p:pic>
      <p:pic>
        <p:nvPicPr>
          <p:cNvPr id="29" name="Picture 11" descr="C:\Users\20170818\Desktop\ti2mg.jpg">
            <a:extLst>
              <a:ext uri="{FF2B5EF4-FFF2-40B4-BE49-F238E27FC236}">
                <a16:creationId xmlns:a16="http://schemas.microsoft.com/office/drawing/2014/main" xmlns="" id="{2E8A2972-E6FD-4841-9B0E-89BF733B3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23792" y="2109676"/>
            <a:ext cx="1393408" cy="527236"/>
          </a:xfrm>
          <a:prstGeom prst="rect">
            <a:avLst/>
          </a:prstGeom>
          <a:noFill/>
        </p:spPr>
      </p:pic>
      <p:sp>
        <p:nvSpPr>
          <p:cNvPr id="30" name="TextBox 48">
            <a:extLst>
              <a:ext uri="{FF2B5EF4-FFF2-40B4-BE49-F238E27FC236}">
                <a16:creationId xmlns:a16="http://schemas.microsoft.com/office/drawing/2014/main" xmlns="" id="{336F57FE-4D2D-449E-92D9-990ED32F9474}"/>
              </a:ext>
            </a:extLst>
          </p:cNvPr>
          <p:cNvSpPr txBox="1"/>
          <p:nvPr/>
        </p:nvSpPr>
        <p:spPr>
          <a:xfrm>
            <a:off x="8703897" y="1052736"/>
            <a:ext cx="226372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广州国际金融中心</a:t>
            </a:r>
            <a:endParaRPr lang="en-US" altLang="zh-CN" sz="1400" dirty="0"/>
          </a:p>
          <a:p>
            <a:r>
              <a:rPr lang="zh-CN" altLang="en-US" sz="1400" dirty="0"/>
              <a:t>中港皮具城</a:t>
            </a:r>
            <a:endParaRPr lang="en-US" altLang="zh-CN" sz="1400" dirty="0"/>
          </a:p>
          <a:p>
            <a:r>
              <a:rPr lang="zh-CN" altLang="en-US" sz="1400" dirty="0"/>
              <a:t>顺联国际购物中心</a:t>
            </a:r>
            <a:endParaRPr lang="en-US" altLang="zh-CN" sz="1400" dirty="0"/>
          </a:p>
          <a:p>
            <a:r>
              <a:rPr lang="zh-CN" altLang="en-US" sz="1400" dirty="0"/>
              <a:t>佛山市东方广场</a:t>
            </a:r>
            <a:endParaRPr lang="en-US" altLang="zh-CN" sz="1400" dirty="0"/>
          </a:p>
          <a:p>
            <a:r>
              <a:rPr lang="zh-CN" altLang="en-US" sz="1400" dirty="0"/>
              <a:t>新华艺装饰材料物流城</a:t>
            </a:r>
            <a:endParaRPr lang="en-US" altLang="zh-CN" sz="1400" dirty="0"/>
          </a:p>
          <a:p>
            <a:r>
              <a:rPr lang="zh-CN" altLang="en-US" sz="1400" dirty="0"/>
              <a:t>半月岛旅游度假中心</a:t>
            </a:r>
            <a:endParaRPr lang="en-US" altLang="zh-CN" sz="1400" dirty="0"/>
          </a:p>
          <a:p>
            <a:r>
              <a:rPr lang="zh-CN" altLang="en-US" sz="1400" dirty="0"/>
              <a:t>凯达城投资发展有限公司</a:t>
            </a:r>
            <a:endParaRPr lang="en-US" altLang="zh-CN" sz="1400" dirty="0"/>
          </a:p>
          <a:p>
            <a:r>
              <a:rPr lang="en-US" altLang="zh-CN" b="1" dirty="0"/>
              <a:t>……</a:t>
            </a:r>
          </a:p>
        </p:txBody>
      </p:sp>
      <p:pic>
        <p:nvPicPr>
          <p:cNvPr id="31" name="Picture 5" descr="E:\官网修改内容\Logo\用\t01510e29664609c662.jpg">
            <a:extLst>
              <a:ext uri="{FF2B5EF4-FFF2-40B4-BE49-F238E27FC236}">
                <a16:creationId xmlns:a16="http://schemas.microsoft.com/office/drawing/2014/main" xmlns="" id="{08033212-7888-46D2-BFFA-131F69F7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3243" y="1490501"/>
            <a:ext cx="1918341" cy="498339"/>
          </a:xfrm>
          <a:prstGeom prst="rect">
            <a:avLst/>
          </a:prstGeom>
          <a:noFill/>
        </p:spPr>
      </p:pic>
      <p:pic>
        <p:nvPicPr>
          <p:cNvPr id="32" name="Picture 1" descr="C:\Users\Administrator\AppData\Roaming\Tencent\Users\355960445\QQ\WinTemp\RichOle\K`A{@Z{)V@SU21%W`]A@1OS.png">
            <a:extLst>
              <a:ext uri="{FF2B5EF4-FFF2-40B4-BE49-F238E27FC236}">
                <a16:creationId xmlns:a16="http://schemas.microsoft.com/office/drawing/2014/main" xmlns="" id="{E13D63C0-7D37-4EC5-9C8C-FB098E7D3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23592" y="1556792"/>
            <a:ext cx="1646864" cy="413007"/>
          </a:xfrm>
          <a:prstGeom prst="rect">
            <a:avLst/>
          </a:prstGeom>
          <a:noFill/>
        </p:spPr>
      </p:pic>
      <p:pic>
        <p:nvPicPr>
          <p:cNvPr id="33" name="Picture 3" descr="C:\Users\Administrator\Desktop\logo\ca768d22af983ad6242270aae72d7256.jpg">
            <a:extLst>
              <a:ext uri="{FF2B5EF4-FFF2-40B4-BE49-F238E27FC236}">
                <a16:creationId xmlns:a16="http://schemas.microsoft.com/office/drawing/2014/main" xmlns="" id="{563CAE21-B5C7-427C-86CC-A0AC11178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23992" y="1484784"/>
            <a:ext cx="1113709" cy="564777"/>
          </a:xfrm>
          <a:prstGeom prst="rect">
            <a:avLst/>
          </a:prstGeom>
          <a:noFill/>
        </p:spPr>
      </p:pic>
      <p:sp>
        <p:nvSpPr>
          <p:cNvPr id="34" name="TextBox 36">
            <a:extLst>
              <a:ext uri="{FF2B5EF4-FFF2-40B4-BE49-F238E27FC236}">
                <a16:creationId xmlns:a16="http://schemas.microsoft.com/office/drawing/2014/main" xmlns="" id="{D701E95B-95A0-40FE-AFAE-4B8C83971630}"/>
              </a:ext>
            </a:extLst>
          </p:cNvPr>
          <p:cNvSpPr txBox="1"/>
          <p:nvPr/>
        </p:nvSpPr>
        <p:spPr>
          <a:xfrm>
            <a:off x="433243" y="1017602"/>
            <a:ext cx="3791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0081C8"/>
                </a:solidFill>
                <a:latin typeface="方正正粗黑简体" pitchFamily="2" charset="-122"/>
                <a:ea typeface="方正正粗黑简体" pitchFamily="2" charset="-122"/>
              </a:rPr>
              <a:t>■ 商业、地产：</a:t>
            </a:r>
            <a:endParaRPr lang="en-US" altLang="zh-CN" sz="2000" dirty="0">
              <a:solidFill>
                <a:srgbClr val="0081C8"/>
              </a:solidFill>
              <a:latin typeface="方正正粗黑简体" pitchFamily="2" charset="-122"/>
              <a:ea typeface="方正正粗黑简体" pitchFamily="2" charset="-122"/>
            </a:endParaRPr>
          </a:p>
        </p:txBody>
      </p:sp>
      <p:pic>
        <p:nvPicPr>
          <p:cNvPr id="35" name="Picture 6" descr="E:\阿伦 ins\Design\易企秀 图\中奥物业logo3.png">
            <a:extLst>
              <a:ext uri="{FF2B5EF4-FFF2-40B4-BE49-F238E27FC236}">
                <a16:creationId xmlns:a16="http://schemas.microsoft.com/office/drawing/2014/main" xmlns="" id="{E7F181E0-3BBA-4D1B-890B-D631C084F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4347" t="18900" r="5979" b="14135"/>
          <a:stretch>
            <a:fillRect/>
          </a:stretch>
        </p:blipFill>
        <p:spPr bwMode="auto">
          <a:xfrm>
            <a:off x="551384" y="2139011"/>
            <a:ext cx="1643074" cy="497901"/>
          </a:xfrm>
          <a:prstGeom prst="rect">
            <a:avLst/>
          </a:prstGeom>
          <a:noFill/>
        </p:spPr>
      </p:pic>
      <p:pic>
        <p:nvPicPr>
          <p:cNvPr id="36" name="Picture 9" descr="E:\阿伦 ins\Design\有用设计资料\鹰视客户企业LOGO\鹰视 客户 logo 新增\鸿晖地产.png">
            <a:extLst>
              <a:ext uri="{FF2B5EF4-FFF2-40B4-BE49-F238E27FC236}">
                <a16:creationId xmlns:a16="http://schemas.microsoft.com/office/drawing/2014/main" xmlns="" id="{0F8CDFB8-F38F-4E65-B633-163E747C4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23792" y="1558213"/>
            <a:ext cx="1465415" cy="430627"/>
          </a:xfrm>
          <a:prstGeom prst="rect">
            <a:avLst/>
          </a:prstGeom>
          <a:noFill/>
        </p:spPr>
      </p:pic>
      <p:sp>
        <p:nvSpPr>
          <p:cNvPr id="37" name="TextBox 57">
            <a:extLst>
              <a:ext uri="{FF2B5EF4-FFF2-40B4-BE49-F238E27FC236}">
                <a16:creationId xmlns:a16="http://schemas.microsoft.com/office/drawing/2014/main" xmlns="" id="{6BBD0AE3-F46E-4FCF-A6CC-CEF996C00AC4}"/>
              </a:ext>
            </a:extLst>
          </p:cNvPr>
          <p:cNvSpPr txBox="1"/>
          <p:nvPr/>
        </p:nvSpPr>
        <p:spPr>
          <a:xfrm>
            <a:off x="432378" y="3172906"/>
            <a:ext cx="3791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0081C8"/>
                </a:solidFill>
                <a:latin typeface="方正正粗黑简体" pitchFamily="2" charset="-122"/>
                <a:ea typeface="方正正粗黑简体" pitchFamily="2" charset="-122"/>
              </a:rPr>
              <a:t>■ 工业企业：</a:t>
            </a:r>
            <a:endParaRPr lang="en-US" altLang="zh-CN" sz="2000" dirty="0">
              <a:solidFill>
                <a:srgbClr val="0081C8"/>
              </a:solidFill>
              <a:latin typeface="方正正粗黑简体" pitchFamily="2" charset="-122"/>
              <a:ea typeface="方正正粗黑简体" pitchFamily="2" charset="-122"/>
            </a:endParaRPr>
          </a:p>
        </p:txBody>
      </p:sp>
      <p:pic>
        <p:nvPicPr>
          <p:cNvPr id="38" name="Picture 4" descr="E:\官网修改内容\Logo\用\t01ba24c1c64ab85d15.jpg">
            <a:extLst>
              <a:ext uri="{FF2B5EF4-FFF2-40B4-BE49-F238E27FC236}">
                <a16:creationId xmlns:a16="http://schemas.microsoft.com/office/drawing/2014/main" xmlns="" id="{EF5712A1-D797-41A8-AA63-EF4796A49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1384" y="4399051"/>
            <a:ext cx="1296466" cy="940036"/>
          </a:xfrm>
          <a:prstGeom prst="rect">
            <a:avLst/>
          </a:prstGeom>
          <a:noFill/>
        </p:spPr>
      </p:pic>
      <p:pic>
        <p:nvPicPr>
          <p:cNvPr id="39" name="Picture 11" descr="C:\Users\Administrator\AppData\Roaming\Tencent\Users\355960445\QQ\WinTemp\RichOle\EDH$HH`HVDVLD9QQN1SC__U.png">
            <a:extLst>
              <a:ext uri="{FF2B5EF4-FFF2-40B4-BE49-F238E27FC236}">
                <a16:creationId xmlns:a16="http://schemas.microsoft.com/office/drawing/2014/main" xmlns="" id="{12F99DB6-247B-4E0E-96B1-F697F213C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97163" y="4437112"/>
            <a:ext cx="2178757" cy="673716"/>
          </a:xfrm>
          <a:prstGeom prst="rect">
            <a:avLst/>
          </a:prstGeom>
          <a:noFill/>
        </p:spPr>
      </p:pic>
      <p:pic>
        <p:nvPicPr>
          <p:cNvPr id="40" name="Picture 6" descr="E:\官网修改内容\Logo\用\t018903a4271a67ee31.jpg">
            <a:extLst>
              <a:ext uri="{FF2B5EF4-FFF2-40B4-BE49-F238E27FC236}">
                <a16:creationId xmlns:a16="http://schemas.microsoft.com/office/drawing/2014/main" xmlns="" id="{B1B4D97F-2552-47FE-B935-41D22D794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31602" y="5708441"/>
            <a:ext cx="1016326" cy="920484"/>
          </a:xfrm>
          <a:prstGeom prst="rect">
            <a:avLst/>
          </a:prstGeom>
          <a:noFill/>
        </p:spPr>
      </p:pic>
      <p:pic>
        <p:nvPicPr>
          <p:cNvPr id="41" name="Picture 2" descr="https://timgsa.baidu.com/timg?image&amp;quality=80&amp;size=b9999_10000&amp;sec=1516704173629&amp;di=ef89c755f08fe5f8f03b63247b29d505&amp;imgtype=0&amp;src=http%3A%2F%2Fwww.sjhl1996.com%2Fuploads%2Fallimg%2F150814%2F1-150Q4155226250.jpg">
            <a:extLst>
              <a:ext uri="{FF2B5EF4-FFF2-40B4-BE49-F238E27FC236}">
                <a16:creationId xmlns:a16="http://schemas.microsoft.com/office/drawing/2014/main" xmlns="" id="{DD467F9E-B42F-449A-908C-46CC827A4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 t="8535" b="14645"/>
          <a:stretch>
            <a:fillRect/>
          </a:stretch>
        </p:blipFill>
        <p:spPr bwMode="auto">
          <a:xfrm>
            <a:off x="4767153" y="3645024"/>
            <a:ext cx="984837" cy="754026"/>
          </a:xfrm>
          <a:prstGeom prst="rect">
            <a:avLst/>
          </a:prstGeom>
          <a:noFill/>
        </p:spPr>
      </p:pic>
      <p:pic>
        <p:nvPicPr>
          <p:cNvPr id="42" name="Picture 6">
            <a:extLst>
              <a:ext uri="{FF2B5EF4-FFF2-40B4-BE49-F238E27FC236}">
                <a16:creationId xmlns:a16="http://schemas.microsoft.com/office/drawing/2014/main" xmlns="" id="{94902A28-80AB-4BBD-998C-33DC1FE94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314253" y="5445224"/>
            <a:ext cx="1765819" cy="36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12" descr="E:\官网修改内容\Logo\10058000_123057091302_3.jpg">
            <a:extLst>
              <a:ext uri="{FF2B5EF4-FFF2-40B4-BE49-F238E27FC236}">
                <a16:creationId xmlns:a16="http://schemas.microsoft.com/office/drawing/2014/main" xmlns="" id="{C1046C0B-40CD-413C-A590-A70F58498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38465" y="3630337"/>
            <a:ext cx="2057135" cy="689196"/>
          </a:xfrm>
          <a:prstGeom prst="rect">
            <a:avLst/>
          </a:prstGeom>
          <a:noFill/>
        </p:spPr>
      </p:pic>
      <p:pic>
        <p:nvPicPr>
          <p:cNvPr id="44" name="Picture 4" descr="C:\Users\Administrator\Desktop\logo\274751fdd158d6c905a9ed8f6a61253c.jpg">
            <a:extLst>
              <a:ext uri="{FF2B5EF4-FFF2-40B4-BE49-F238E27FC236}">
                <a16:creationId xmlns:a16="http://schemas.microsoft.com/office/drawing/2014/main" xmlns="" id="{2F70795C-DABB-4658-BB20-1C23B4A3A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/>
          <a:srcRect t="18912" b="12113"/>
          <a:stretch>
            <a:fillRect/>
          </a:stretch>
        </p:blipFill>
        <p:spPr bwMode="auto">
          <a:xfrm>
            <a:off x="2540966" y="3755536"/>
            <a:ext cx="2040559" cy="583589"/>
          </a:xfrm>
          <a:prstGeom prst="rect">
            <a:avLst/>
          </a:prstGeom>
          <a:noFill/>
        </p:spPr>
      </p:pic>
      <p:pic>
        <p:nvPicPr>
          <p:cNvPr id="45" name="Picture 5" descr="C:\Users\Administrator\Desktop\logo\784b30b250bc650412ff29ec08ed1016.jpg">
            <a:extLst>
              <a:ext uri="{FF2B5EF4-FFF2-40B4-BE49-F238E27FC236}">
                <a16:creationId xmlns:a16="http://schemas.microsoft.com/office/drawing/2014/main" xmlns="" id="{5A276ED1-A487-400F-B540-AA44E48F6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6021" t="19388" r="74488" b="6160"/>
          <a:stretch>
            <a:fillRect/>
          </a:stretch>
        </p:blipFill>
        <p:spPr bwMode="auto">
          <a:xfrm>
            <a:off x="5762997" y="4349849"/>
            <a:ext cx="981075" cy="1095375"/>
          </a:xfrm>
          <a:prstGeom prst="rect">
            <a:avLst/>
          </a:prstGeom>
          <a:noFill/>
        </p:spPr>
      </p:pic>
      <p:pic>
        <p:nvPicPr>
          <p:cNvPr id="46" name="Picture 2" descr="C:\Users\Administrator\Desktop\logo\u=1233900948,2330567318&amp;fm=27&amp;gp=0.jpg">
            <a:extLst>
              <a:ext uri="{FF2B5EF4-FFF2-40B4-BE49-F238E27FC236}">
                <a16:creationId xmlns:a16="http://schemas.microsoft.com/office/drawing/2014/main" xmlns="" id="{B18BD9FB-5980-4166-BB68-50980823B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972776" y="4399050"/>
            <a:ext cx="1136379" cy="854557"/>
          </a:xfrm>
          <a:prstGeom prst="rect">
            <a:avLst/>
          </a:prstGeom>
          <a:noFill/>
        </p:spPr>
      </p:pic>
      <p:pic>
        <p:nvPicPr>
          <p:cNvPr id="47" name="Picture 2" descr="C:\Users\Administrator\Desktop\微信图片_20180605103728.jpg">
            <a:extLst>
              <a:ext uri="{FF2B5EF4-FFF2-40B4-BE49-F238E27FC236}">
                <a16:creationId xmlns:a16="http://schemas.microsoft.com/office/drawing/2014/main" xmlns="" id="{86F614B3-3EF1-466D-A696-A01EFF7C6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/>
          <a:srcRect l="5687" r="3981"/>
          <a:stretch>
            <a:fillRect/>
          </a:stretch>
        </p:blipFill>
        <p:spPr bwMode="auto">
          <a:xfrm>
            <a:off x="6744072" y="4450321"/>
            <a:ext cx="1175767" cy="994903"/>
          </a:xfrm>
          <a:prstGeom prst="rect">
            <a:avLst/>
          </a:prstGeom>
          <a:noFill/>
        </p:spPr>
      </p:pic>
      <p:pic>
        <p:nvPicPr>
          <p:cNvPr id="48" name="Picture 2" descr="E:\官网修改内容\客户Logo\粤电客户LOGO\日丰.png">
            <a:extLst>
              <a:ext uri="{FF2B5EF4-FFF2-40B4-BE49-F238E27FC236}">
                <a16:creationId xmlns:a16="http://schemas.microsoft.com/office/drawing/2014/main" xmlns="" id="{5624BAC9-CDCB-48EF-BCAB-22BAA65FE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55501" y="5373216"/>
            <a:ext cx="1680059" cy="499217"/>
          </a:xfrm>
          <a:prstGeom prst="rect">
            <a:avLst/>
          </a:prstGeom>
          <a:noFill/>
        </p:spPr>
      </p:pic>
      <p:sp>
        <p:nvSpPr>
          <p:cNvPr id="49" name="TextBox 70">
            <a:extLst>
              <a:ext uri="{FF2B5EF4-FFF2-40B4-BE49-F238E27FC236}">
                <a16:creationId xmlns:a16="http://schemas.microsoft.com/office/drawing/2014/main" xmlns="" id="{E5BD68C7-51E0-4667-8760-C9AAD5DB667E}"/>
              </a:ext>
            </a:extLst>
          </p:cNvPr>
          <p:cNvSpPr txBox="1"/>
          <p:nvPr/>
        </p:nvSpPr>
        <p:spPr>
          <a:xfrm>
            <a:off x="8422036" y="3068960"/>
            <a:ext cx="343460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广东新明珠陶瓷集团有限公司</a:t>
            </a:r>
            <a:endParaRPr lang="en-US" altLang="zh-CN" sz="1400" dirty="0"/>
          </a:p>
          <a:p>
            <a:r>
              <a:rPr lang="zh-CN" altLang="en-US" sz="1400" dirty="0"/>
              <a:t>蒙娜丽莎集团股份有限公司</a:t>
            </a:r>
            <a:endParaRPr lang="en-US" altLang="zh-CN" sz="1400" dirty="0"/>
          </a:p>
          <a:p>
            <a:r>
              <a:rPr lang="zh-CN" altLang="en-US" sz="1400" dirty="0"/>
              <a:t>广东华润顺峰药业有限公司</a:t>
            </a:r>
            <a:endParaRPr lang="en-US" altLang="zh-CN" sz="1400" dirty="0"/>
          </a:p>
          <a:p>
            <a:r>
              <a:rPr lang="zh-CN" altLang="en-US" sz="1400" dirty="0"/>
              <a:t>汤浅蓄电池（顺德）有限公司</a:t>
            </a:r>
            <a:endParaRPr lang="en-US" altLang="zh-CN" sz="1400" dirty="0"/>
          </a:p>
          <a:p>
            <a:r>
              <a:rPr lang="zh-CN" altLang="en-US" sz="1400" dirty="0"/>
              <a:t>中藤冷链物流（广州）有限公司</a:t>
            </a:r>
            <a:endParaRPr lang="en-US" altLang="zh-CN" sz="1400" dirty="0"/>
          </a:p>
          <a:p>
            <a:r>
              <a:rPr lang="zh-CN" altLang="en-US" sz="1400" dirty="0"/>
              <a:t>美亚环球木业（佛山）有限公司</a:t>
            </a:r>
            <a:endParaRPr lang="en-US" altLang="zh-CN" sz="1400" dirty="0"/>
          </a:p>
          <a:p>
            <a:r>
              <a:rPr lang="zh-CN" altLang="en-US" sz="1400" dirty="0"/>
              <a:t>爱信精机（佛山）电子有限公司</a:t>
            </a:r>
            <a:endParaRPr lang="en-US" altLang="zh-CN" sz="1400" dirty="0"/>
          </a:p>
          <a:p>
            <a:r>
              <a:rPr lang="zh-CN" altLang="en-US" sz="1400" dirty="0"/>
              <a:t>成功环保工程</a:t>
            </a:r>
            <a:r>
              <a:rPr lang="en-US" altLang="zh-CN" sz="1400" dirty="0"/>
              <a:t>(</a:t>
            </a:r>
            <a:r>
              <a:rPr lang="zh-CN" altLang="en-US" sz="1400" dirty="0"/>
              <a:t>佛山</a:t>
            </a:r>
            <a:r>
              <a:rPr lang="en-US" altLang="zh-CN" sz="1400" dirty="0"/>
              <a:t>)</a:t>
            </a:r>
            <a:r>
              <a:rPr lang="zh-CN" altLang="en-US" sz="1400" dirty="0"/>
              <a:t>有限公司</a:t>
            </a:r>
            <a:endParaRPr lang="en-US" altLang="zh-CN" sz="1400" dirty="0"/>
          </a:p>
          <a:p>
            <a:r>
              <a:rPr lang="zh-CN" altLang="en-US" sz="1400" dirty="0"/>
              <a:t>广东甘竹罐头有限公司</a:t>
            </a:r>
            <a:endParaRPr lang="en-US" altLang="zh-CN" sz="1400" dirty="0"/>
          </a:p>
          <a:p>
            <a:r>
              <a:rPr lang="zh-CN" altLang="en-US" sz="1400" dirty="0"/>
              <a:t>东莞技研新阳电子有限公司</a:t>
            </a:r>
            <a:endParaRPr lang="en-US" altLang="zh-CN" sz="1400" dirty="0"/>
          </a:p>
          <a:p>
            <a:r>
              <a:rPr lang="zh-CN" altLang="en-US" sz="1400" dirty="0"/>
              <a:t>佛山斯乐普特种材料有限公司</a:t>
            </a:r>
            <a:endParaRPr lang="en-US" altLang="zh-CN" sz="1400" dirty="0"/>
          </a:p>
          <a:p>
            <a:r>
              <a:rPr lang="zh-CN" altLang="en-US" sz="1400" dirty="0"/>
              <a:t>广东伟业铝材有限公司</a:t>
            </a:r>
            <a:endParaRPr lang="en-US" altLang="zh-CN" sz="1400" dirty="0"/>
          </a:p>
          <a:p>
            <a:r>
              <a:rPr lang="zh-CN" altLang="en-US" sz="1400" dirty="0"/>
              <a:t>广东科伦药业有限公司</a:t>
            </a:r>
            <a:endParaRPr lang="en-US" altLang="zh-CN" sz="1400" dirty="0"/>
          </a:p>
          <a:p>
            <a:r>
              <a:rPr lang="zh-CN" altLang="en-US" sz="1400" dirty="0"/>
              <a:t>广州立白（番禺）有限公司</a:t>
            </a:r>
            <a:endParaRPr lang="en-US" altLang="zh-CN" sz="1400" dirty="0"/>
          </a:p>
          <a:p>
            <a:r>
              <a:rPr lang="zh-CN" altLang="en-US" sz="1400" dirty="0"/>
              <a:t>广东兴业路桥工程有限公司</a:t>
            </a:r>
            <a:endParaRPr lang="en-US" altLang="zh-CN" sz="1400" dirty="0"/>
          </a:p>
          <a:p>
            <a:r>
              <a:rPr lang="zh-CN" altLang="en-US" sz="1400" dirty="0"/>
              <a:t> 佛山市顺德区胜业电气有限公司</a:t>
            </a:r>
            <a:endParaRPr lang="en-US" altLang="zh-CN" sz="1400" dirty="0"/>
          </a:p>
          <a:p>
            <a:r>
              <a:rPr lang="en-US" altLang="zh-CN" b="1" dirty="0"/>
              <a:t>……</a:t>
            </a:r>
          </a:p>
        </p:txBody>
      </p:sp>
      <p:pic>
        <p:nvPicPr>
          <p:cNvPr id="50" name="Picture 3" descr="C:\Users\Administrator\Desktop\微信图片_20180605103732.png">
            <a:extLst>
              <a:ext uri="{FF2B5EF4-FFF2-40B4-BE49-F238E27FC236}">
                <a16:creationId xmlns:a16="http://schemas.microsoft.com/office/drawing/2014/main" xmlns="" id="{7E388A9B-56C5-4361-9C64-C3811057E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123563" y="5595398"/>
            <a:ext cx="738047" cy="1001954"/>
          </a:xfrm>
          <a:prstGeom prst="rect">
            <a:avLst/>
          </a:prstGeom>
          <a:noFill/>
        </p:spPr>
      </p:pic>
      <p:pic>
        <p:nvPicPr>
          <p:cNvPr id="51" name="Picture 3" descr="E:\官网修改内容\客户Logo\粤电客户LOGO\广新海事重工.jpg">
            <a:extLst>
              <a:ext uri="{FF2B5EF4-FFF2-40B4-BE49-F238E27FC236}">
                <a16:creationId xmlns:a16="http://schemas.microsoft.com/office/drawing/2014/main" xmlns="" id="{C7C6AA1E-E4A9-48F3-9261-1ABD04C5E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645207" y="5572924"/>
            <a:ext cx="1211843" cy="795215"/>
          </a:xfrm>
          <a:prstGeom prst="rect">
            <a:avLst/>
          </a:prstGeom>
          <a:noFill/>
        </p:spPr>
      </p:pic>
      <p:sp>
        <p:nvSpPr>
          <p:cNvPr id="52" name="矩形 51">
            <a:extLst>
              <a:ext uri="{FF2B5EF4-FFF2-40B4-BE49-F238E27FC236}">
                <a16:creationId xmlns:a16="http://schemas.microsoft.com/office/drawing/2014/main" xmlns="" id="{6F4278EE-6DC8-4A5C-B930-A0A8E7B2D23B}"/>
              </a:ext>
            </a:extLst>
          </p:cNvPr>
          <p:cNvSpPr/>
          <p:nvPr/>
        </p:nvSpPr>
        <p:spPr>
          <a:xfrm>
            <a:off x="5648881" y="6346199"/>
            <a:ext cx="1383223" cy="32316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zh-CN" altLang="en-US" sz="1300" b="1" dirty="0"/>
              <a:t>广新海事重工</a:t>
            </a:r>
          </a:p>
        </p:txBody>
      </p:sp>
      <p:pic>
        <p:nvPicPr>
          <p:cNvPr id="53" name="Picture 8" descr="C:\Users\Administrator\Desktop\广源铝业.png">
            <a:extLst>
              <a:ext uri="{FF2B5EF4-FFF2-40B4-BE49-F238E27FC236}">
                <a16:creationId xmlns:a16="http://schemas.microsoft.com/office/drawing/2014/main" xmlns="" id="{5DCCCEC5-F3D7-4898-8FC9-38CD19B2A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735960" y="3692683"/>
            <a:ext cx="2264368" cy="552549"/>
          </a:xfrm>
          <a:prstGeom prst="rect">
            <a:avLst/>
          </a:prstGeom>
          <a:noFill/>
        </p:spPr>
      </p:pic>
      <p:pic>
        <p:nvPicPr>
          <p:cNvPr id="54" name="Picture 4" descr="C:\Users\inspower\Desktop\PPT修改\858e826af3f511ca83b428a04b43ea45_logo.jpg">
            <a:extLst>
              <a:ext uri="{FF2B5EF4-FFF2-40B4-BE49-F238E27FC236}">
                <a16:creationId xmlns:a16="http://schemas.microsoft.com/office/drawing/2014/main" xmlns="" id="{9B4B48F4-4747-4320-A7D9-1BCA11B24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599456" y="6021288"/>
            <a:ext cx="2400200" cy="443811"/>
          </a:xfrm>
          <a:prstGeom prst="rect">
            <a:avLst/>
          </a:prstGeom>
          <a:noFill/>
        </p:spPr>
      </p:pic>
      <p:pic>
        <p:nvPicPr>
          <p:cNvPr id="55" name="Picture 5" descr="E:\阿伦 ins\Design\有用设计资料\鹰视客户企业LOGO\鹰视 客户 logo 新增\佛山市顺德区奥荣电器实业有限公司 1.png">
            <a:extLst>
              <a:ext uri="{FF2B5EF4-FFF2-40B4-BE49-F238E27FC236}">
                <a16:creationId xmlns:a16="http://schemas.microsoft.com/office/drawing/2014/main" xmlns="" id="{3F17CD92-C3D8-4097-A80F-ADCD7A1EC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151784" y="5351251"/>
            <a:ext cx="1618873" cy="357190"/>
          </a:xfrm>
          <a:prstGeom prst="rect">
            <a:avLst/>
          </a:prstGeom>
          <a:noFill/>
        </p:spPr>
      </p:pic>
      <p:pic>
        <p:nvPicPr>
          <p:cNvPr id="56" name="Picture 5" descr="E:\阿伦 ins\Design\有用设计资料\鹰视客户企业LOGO\鹰视 客户 logo 新增\佛山市御品食品有限公司.jpg">
            <a:extLst>
              <a:ext uri="{FF2B5EF4-FFF2-40B4-BE49-F238E27FC236}">
                <a16:creationId xmlns:a16="http://schemas.microsoft.com/office/drawing/2014/main" xmlns="" id="{128376B2-4DF5-48DB-9765-0B8F3D1AF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454157" y="5872433"/>
            <a:ext cx="655709" cy="491782"/>
          </a:xfrm>
          <a:prstGeom prst="rect">
            <a:avLst/>
          </a:prstGeom>
          <a:noFill/>
        </p:spPr>
      </p:pic>
      <p:sp>
        <p:nvSpPr>
          <p:cNvPr id="57" name="TextBox 79">
            <a:extLst>
              <a:ext uri="{FF2B5EF4-FFF2-40B4-BE49-F238E27FC236}">
                <a16:creationId xmlns:a16="http://schemas.microsoft.com/office/drawing/2014/main" xmlns="" id="{F78239B7-D8DD-4104-9D2E-D7134C71B41E}"/>
              </a:ext>
            </a:extLst>
          </p:cNvPr>
          <p:cNvSpPr txBox="1"/>
          <p:nvPr/>
        </p:nvSpPr>
        <p:spPr>
          <a:xfrm>
            <a:off x="3454157" y="6372499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/>
              <a:t>御品食品</a:t>
            </a:r>
          </a:p>
        </p:txBody>
      </p:sp>
      <p:pic>
        <p:nvPicPr>
          <p:cNvPr id="58" name="Picture 2" descr="E:\阿伦 ins\Design\易企秀 图\慧聪家电城logo1.png">
            <a:extLst>
              <a:ext uri="{FF2B5EF4-FFF2-40B4-BE49-F238E27FC236}">
                <a16:creationId xmlns:a16="http://schemas.microsoft.com/office/drawing/2014/main" xmlns="" id="{21143995-9C21-4001-ABE2-A3484780D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5833095" y="2132856"/>
            <a:ext cx="1343025" cy="438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7496630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819155" y="142875"/>
            <a:ext cx="157375" cy="8143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4763" y="142875"/>
            <a:ext cx="704852" cy="8143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5"/>
          <p:cNvSpPr txBox="1"/>
          <p:nvPr/>
        </p:nvSpPr>
        <p:spPr>
          <a:xfrm>
            <a:off x="1142964" y="262197"/>
            <a:ext cx="5796221" cy="6001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100" b="1" dirty="0">
                <a:solidFill>
                  <a:schemeClr val="accent1">
                    <a:lumMod val="75000"/>
                  </a:schemeClr>
                </a:solidFill>
                <a:latin typeface="Segoe UI Emoji" panose="020B0502040204020203" pitchFamily="34" charset="0"/>
                <a:cs typeface="Segoe UI Black" panose="020B0A02040204020203" pitchFamily="34" charset="0"/>
                <a:sym typeface="微软雅黑" panose="020B0503020204020204" pitchFamily="34" charset="-122"/>
              </a:rPr>
              <a:t>鹰视公司简介</a:t>
            </a:r>
            <a:r>
              <a:rPr lang="en-US" altLang="zh-CN" sz="3100" b="1" dirty="0">
                <a:solidFill>
                  <a:schemeClr val="accent1">
                    <a:lumMod val="75000"/>
                  </a:schemeClr>
                </a:solidFill>
                <a:latin typeface="Segoe UI Emoji" panose="020B0502040204020203" pitchFamily="34" charset="0"/>
                <a:cs typeface="Segoe UI Black" panose="020B0A02040204020203" pitchFamily="34" charset="0"/>
                <a:sym typeface="微软雅黑" panose="020B0503020204020204" pitchFamily="34" charset="-122"/>
              </a:rPr>
              <a:t>-</a:t>
            </a:r>
            <a:r>
              <a:rPr lang="zh-CN" altLang="en-US" sz="3100" b="1" dirty="0">
                <a:solidFill>
                  <a:schemeClr val="accent1">
                    <a:lumMod val="75000"/>
                  </a:schemeClr>
                </a:solidFill>
                <a:latin typeface="Segoe UI Emoji" panose="020B0502040204020203" pitchFamily="34" charset="0"/>
                <a:cs typeface="Segoe UI Black" panose="020B0A02040204020203" pitchFamily="34" charset="0"/>
                <a:sym typeface="微软雅黑" panose="020B0503020204020204" pitchFamily="34" charset="-122"/>
              </a:rPr>
              <a:t>部分客户展示</a:t>
            </a:r>
            <a:endParaRPr lang="en-US" altLang="zh-CN" sz="3100" b="1" dirty="0">
              <a:solidFill>
                <a:schemeClr val="accent1">
                  <a:lumMod val="75000"/>
                </a:schemeClr>
              </a:solidFill>
              <a:latin typeface="Segoe UI Emoji" panose="020B0502040204020203" pitchFamily="34" charset="0"/>
              <a:cs typeface="Segoe UI Black" panose="020B0A02040204020203" pitchFamily="34" charset="0"/>
              <a:sym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0459" y="190477"/>
            <a:ext cx="486666" cy="69249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3700" b="1" dirty="0">
                <a:solidFill>
                  <a:schemeClr val="bg1"/>
                </a:solidFill>
              </a:rPr>
              <a:t>4</a:t>
            </a:r>
            <a:endParaRPr lang="zh-CN" altLang="en-US" sz="3700" b="1" dirty="0">
              <a:solidFill>
                <a:schemeClr val="bg1"/>
              </a:solidFill>
            </a:endParaRPr>
          </a:p>
        </p:txBody>
      </p:sp>
      <p:sp>
        <p:nvSpPr>
          <p:cNvPr id="11" name="TextBox 7"/>
          <p:cNvSpPr>
            <a:spLocks noChangeArrowheads="1"/>
          </p:cNvSpPr>
          <p:nvPr/>
        </p:nvSpPr>
        <p:spPr bwMode="auto">
          <a:xfrm>
            <a:off x="10645877" y="190478"/>
            <a:ext cx="1363489" cy="69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07" tIns="22853" rIns="45707" bIns="22853">
            <a:spAutoFit/>
          </a:bodyPr>
          <a:lstStyle/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Internet </a:t>
            </a:r>
            <a:r>
              <a:rPr lang="en-US" altLang="zh-CN" sz="1600" b="1" dirty="0">
                <a:solidFill>
                  <a:srgbClr val="159BFF"/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+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Energy Efficiency 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Management</a:t>
            </a:r>
            <a:endParaRPr lang="zh-CN" altLang="en-US" sz="1300" b="1" dirty="0">
              <a:solidFill>
                <a:schemeClr val="tx1">
                  <a:lumMod val="50000"/>
                  <a:lumOff val="50000"/>
                </a:schemeClr>
              </a:solidFill>
              <a:latin typeface="Corbel" panose="020B0503020204020204" pitchFamily="34" charset="0"/>
              <a:ea typeface="方正兰亭黑_GBK" pitchFamily="2" charset="-122"/>
              <a:sym typeface="方正大黑简体" pitchFamily="2" charset="-122"/>
            </a:endParaRPr>
          </a:p>
        </p:txBody>
      </p:sp>
      <p:cxnSp>
        <p:nvCxnSpPr>
          <p:cNvPr id="16" name="直接连接符 15"/>
          <p:cNvCxnSpPr>
            <a:cxnSpLocks noChangeShapeType="1"/>
          </p:cNvCxnSpPr>
          <p:nvPr/>
        </p:nvCxnSpPr>
        <p:spPr bwMode="auto">
          <a:xfrm>
            <a:off x="10560156" y="-54762"/>
            <a:ext cx="0" cy="1042073"/>
          </a:xfrm>
          <a:prstGeom prst="line">
            <a:avLst/>
          </a:prstGeom>
          <a:noFill/>
          <a:ln w="9525" algn="ctr">
            <a:solidFill>
              <a:srgbClr val="159B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" name="Picture 2" descr="E:\阿伦 ins\Design\鹰视 图册\基\鹰视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7267" y="323999"/>
            <a:ext cx="1905013" cy="503504"/>
          </a:xfrm>
          <a:prstGeom prst="rect">
            <a:avLst/>
          </a:prstGeom>
          <a:noFill/>
        </p:spPr>
      </p:pic>
      <p:sp>
        <p:nvSpPr>
          <p:cNvPr id="59" name="TextBox 32">
            <a:extLst>
              <a:ext uri="{FF2B5EF4-FFF2-40B4-BE49-F238E27FC236}">
                <a16:creationId xmlns:a16="http://schemas.microsoft.com/office/drawing/2014/main" xmlns="" id="{DD335892-844B-437F-BE44-5ABDD48CB542}"/>
              </a:ext>
            </a:extLst>
          </p:cNvPr>
          <p:cNvSpPr txBox="1"/>
          <p:nvPr/>
        </p:nvSpPr>
        <p:spPr>
          <a:xfrm>
            <a:off x="433243" y="1017602"/>
            <a:ext cx="3791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0081C8"/>
                </a:solidFill>
                <a:latin typeface="方正正粗黑简体" pitchFamily="2" charset="-122"/>
                <a:ea typeface="方正正粗黑简体" pitchFamily="2" charset="-122"/>
              </a:rPr>
              <a:t>■ 政府机关：</a:t>
            </a:r>
            <a:endParaRPr lang="en-US" altLang="zh-CN" sz="2000" dirty="0">
              <a:solidFill>
                <a:srgbClr val="0081C8"/>
              </a:solidFill>
              <a:latin typeface="方正正粗黑简体" pitchFamily="2" charset="-122"/>
              <a:ea typeface="方正正粗黑简体" pitchFamily="2" charset="-122"/>
            </a:endParaRPr>
          </a:p>
        </p:txBody>
      </p:sp>
      <p:pic>
        <p:nvPicPr>
          <p:cNvPr id="60" name="Picture 5" descr="E:\宣传单\单页模板备份\宣传单LOGO\图片6.jpg">
            <a:extLst>
              <a:ext uri="{FF2B5EF4-FFF2-40B4-BE49-F238E27FC236}">
                <a16:creationId xmlns:a16="http://schemas.microsoft.com/office/drawing/2014/main" xmlns="" id="{3FB4E0BF-D7D1-4F46-8335-C06C9C061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521" y="1516104"/>
            <a:ext cx="871869" cy="811521"/>
          </a:xfrm>
          <a:prstGeom prst="rect">
            <a:avLst/>
          </a:prstGeom>
          <a:noFill/>
        </p:spPr>
      </p:pic>
      <p:pic>
        <p:nvPicPr>
          <p:cNvPr id="61" name="Picture 7" descr="E:\官网修改内容\客户Logo\人民检察院.jpg">
            <a:extLst>
              <a:ext uri="{FF2B5EF4-FFF2-40B4-BE49-F238E27FC236}">
                <a16:creationId xmlns:a16="http://schemas.microsoft.com/office/drawing/2014/main" xmlns="" id="{A95EF97D-2C57-4721-A04F-46CD0D50E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2452" y="1511168"/>
            <a:ext cx="735156" cy="739559"/>
          </a:xfrm>
          <a:prstGeom prst="rect">
            <a:avLst/>
          </a:prstGeom>
          <a:noFill/>
        </p:spPr>
      </p:pic>
      <p:sp>
        <p:nvSpPr>
          <p:cNvPr id="62" name="TextBox 37">
            <a:extLst>
              <a:ext uri="{FF2B5EF4-FFF2-40B4-BE49-F238E27FC236}">
                <a16:creationId xmlns:a16="http://schemas.microsoft.com/office/drawing/2014/main" xmlns="" id="{D7F2B9F3-E679-4459-9C01-8A9AC948E517}"/>
              </a:ext>
            </a:extLst>
          </p:cNvPr>
          <p:cNvSpPr txBox="1"/>
          <p:nvPr/>
        </p:nvSpPr>
        <p:spPr>
          <a:xfrm>
            <a:off x="453913" y="2327625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/>
              <a:t>佛山公安局</a:t>
            </a:r>
          </a:p>
        </p:txBody>
      </p:sp>
      <p:sp>
        <p:nvSpPr>
          <p:cNvPr id="63" name="TextBox 39">
            <a:extLst>
              <a:ext uri="{FF2B5EF4-FFF2-40B4-BE49-F238E27FC236}">
                <a16:creationId xmlns:a16="http://schemas.microsoft.com/office/drawing/2014/main" xmlns="" id="{B926AB2E-DDBF-45E3-B5E1-424CD1B2D241}"/>
              </a:ext>
            </a:extLst>
          </p:cNvPr>
          <p:cNvSpPr txBox="1"/>
          <p:nvPr/>
        </p:nvSpPr>
        <p:spPr>
          <a:xfrm>
            <a:off x="1676462" y="2327625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/>
              <a:t>人民检察院</a:t>
            </a:r>
          </a:p>
        </p:txBody>
      </p:sp>
      <p:sp>
        <p:nvSpPr>
          <p:cNvPr id="64" name="TextBox 40">
            <a:extLst>
              <a:ext uri="{FF2B5EF4-FFF2-40B4-BE49-F238E27FC236}">
                <a16:creationId xmlns:a16="http://schemas.microsoft.com/office/drawing/2014/main" xmlns="" id="{5FC5A5AD-C06E-47A4-8890-FA2A2135834B}"/>
              </a:ext>
            </a:extLst>
          </p:cNvPr>
          <p:cNvSpPr txBox="1"/>
          <p:nvPr/>
        </p:nvSpPr>
        <p:spPr>
          <a:xfrm>
            <a:off x="9107314" y="1504816"/>
            <a:ext cx="3469406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dirty="0"/>
              <a:t>佛山市禅城区国土城建和水务局</a:t>
            </a:r>
            <a:endParaRPr lang="en-US" altLang="zh-CN" sz="1500" dirty="0"/>
          </a:p>
          <a:p>
            <a:r>
              <a:rPr lang="zh-CN" altLang="en-US" sz="1500" dirty="0"/>
              <a:t>佛山市禅城区环境卫生管理局</a:t>
            </a:r>
            <a:endParaRPr lang="en-US" altLang="zh-CN" sz="1500" dirty="0"/>
          </a:p>
          <a:p>
            <a:r>
              <a:rPr lang="zh-CN" altLang="en-US" sz="1500" dirty="0"/>
              <a:t>佛山市南海区市场监督管理局</a:t>
            </a:r>
            <a:endParaRPr lang="en-US" altLang="zh-CN" sz="1500" dirty="0"/>
          </a:p>
          <a:p>
            <a:r>
              <a:rPr lang="zh-CN" altLang="en-US" sz="1500" dirty="0"/>
              <a:t>佛山市禅城区城市综合管理局</a:t>
            </a:r>
            <a:endParaRPr lang="en-US" altLang="zh-CN" sz="1500" dirty="0"/>
          </a:p>
          <a:p>
            <a:r>
              <a:rPr lang="zh-CN" altLang="en-US" sz="1500" dirty="0"/>
              <a:t>广州公安局白云分局</a:t>
            </a:r>
            <a:endParaRPr lang="en-US" altLang="zh-CN" sz="1500" dirty="0"/>
          </a:p>
          <a:p>
            <a:r>
              <a:rPr lang="en-US" altLang="zh-CN" b="1" dirty="0"/>
              <a:t>……</a:t>
            </a:r>
          </a:p>
        </p:txBody>
      </p:sp>
      <p:pic>
        <p:nvPicPr>
          <p:cNvPr id="65" name="Picture 6" descr="E:\宣传单\单页模板备份\宣传单LOGO\图片17.png">
            <a:extLst>
              <a:ext uri="{FF2B5EF4-FFF2-40B4-BE49-F238E27FC236}">
                <a16:creationId xmlns:a16="http://schemas.microsoft.com/office/drawing/2014/main" xmlns="" id="{D698A298-B720-4AFE-9610-90C0D0BE3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12689" y="1456283"/>
            <a:ext cx="791223" cy="846973"/>
          </a:xfrm>
          <a:prstGeom prst="rect">
            <a:avLst/>
          </a:prstGeom>
          <a:noFill/>
        </p:spPr>
      </p:pic>
      <p:sp>
        <p:nvSpPr>
          <p:cNvPr id="66" name="TextBox 41">
            <a:extLst>
              <a:ext uri="{FF2B5EF4-FFF2-40B4-BE49-F238E27FC236}">
                <a16:creationId xmlns:a16="http://schemas.microsoft.com/office/drawing/2014/main" xmlns="" id="{2F9FAD9E-8C3B-4FBA-89F6-C772020DA143}"/>
              </a:ext>
            </a:extLst>
          </p:cNvPr>
          <p:cNvSpPr txBox="1"/>
          <p:nvPr/>
        </p:nvSpPr>
        <p:spPr>
          <a:xfrm>
            <a:off x="4258052" y="2329135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/>
              <a:t>禅城区公路局</a:t>
            </a:r>
          </a:p>
        </p:txBody>
      </p:sp>
      <p:pic>
        <p:nvPicPr>
          <p:cNvPr id="67" name="Picture 2">
            <a:extLst>
              <a:ext uri="{FF2B5EF4-FFF2-40B4-BE49-F238E27FC236}">
                <a16:creationId xmlns:a16="http://schemas.microsoft.com/office/drawing/2014/main" xmlns="" id="{480591A1-D40F-44C2-8CA2-1E489EA63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17100" y="1545673"/>
            <a:ext cx="931978" cy="717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47">
            <a:extLst>
              <a:ext uri="{FF2B5EF4-FFF2-40B4-BE49-F238E27FC236}">
                <a16:creationId xmlns:a16="http://schemas.microsoft.com/office/drawing/2014/main" xmlns="" id="{6157599D-0EF2-4E3A-842F-93ABF4CCA06C}"/>
              </a:ext>
            </a:extLst>
          </p:cNvPr>
          <p:cNvSpPr txBox="1"/>
          <p:nvPr/>
        </p:nvSpPr>
        <p:spPr>
          <a:xfrm>
            <a:off x="2944901" y="2329135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/>
              <a:t>南海地税局</a:t>
            </a:r>
          </a:p>
        </p:txBody>
      </p:sp>
      <p:sp>
        <p:nvSpPr>
          <p:cNvPr id="69" name="TextBox 49">
            <a:extLst>
              <a:ext uri="{FF2B5EF4-FFF2-40B4-BE49-F238E27FC236}">
                <a16:creationId xmlns:a16="http://schemas.microsoft.com/office/drawing/2014/main" xmlns="" id="{C7F2C5D3-DECF-418F-80F3-6F994EC331C1}"/>
              </a:ext>
            </a:extLst>
          </p:cNvPr>
          <p:cNvSpPr txBox="1"/>
          <p:nvPr/>
        </p:nvSpPr>
        <p:spPr>
          <a:xfrm>
            <a:off x="432378" y="2996952"/>
            <a:ext cx="3791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0081C8"/>
                </a:solidFill>
                <a:latin typeface="方正正粗黑简体" pitchFamily="2" charset="-122"/>
                <a:ea typeface="方正正粗黑简体" pitchFamily="2" charset="-122"/>
              </a:rPr>
              <a:t>■ 事业单位：</a:t>
            </a:r>
            <a:endParaRPr lang="en-US" altLang="zh-CN" sz="2000" dirty="0">
              <a:solidFill>
                <a:srgbClr val="0081C8"/>
              </a:solidFill>
              <a:latin typeface="方正正粗黑简体" pitchFamily="2" charset="-122"/>
              <a:ea typeface="方正正粗黑简体" pitchFamily="2" charset="-122"/>
            </a:endParaRPr>
          </a:p>
        </p:txBody>
      </p:sp>
      <p:pic>
        <p:nvPicPr>
          <p:cNvPr id="70" name="Picture 4" descr="C:\Users\Administrator\Desktop\图标\香港科技大学.png">
            <a:extLst>
              <a:ext uri="{FF2B5EF4-FFF2-40B4-BE49-F238E27FC236}">
                <a16:creationId xmlns:a16="http://schemas.microsoft.com/office/drawing/2014/main" xmlns="" id="{F885840E-02C5-4855-88DE-C48FDCC1A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03279" y="4154988"/>
            <a:ext cx="945799" cy="815609"/>
          </a:xfrm>
          <a:prstGeom prst="rect">
            <a:avLst/>
          </a:prstGeom>
          <a:noFill/>
        </p:spPr>
      </p:pic>
      <p:pic>
        <p:nvPicPr>
          <p:cNvPr id="71" name="Picture 7" descr="C:\Users\Administrator\Desktop\瀚蓝环境.jpg">
            <a:extLst>
              <a:ext uri="{FF2B5EF4-FFF2-40B4-BE49-F238E27FC236}">
                <a16:creationId xmlns:a16="http://schemas.microsoft.com/office/drawing/2014/main" xmlns="" id="{53A39A56-1B7C-48CB-970C-7F18F48C4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2363" y="3429000"/>
            <a:ext cx="1508021" cy="720080"/>
          </a:xfrm>
          <a:prstGeom prst="rect">
            <a:avLst/>
          </a:prstGeom>
          <a:noFill/>
        </p:spPr>
      </p:pic>
      <p:pic>
        <p:nvPicPr>
          <p:cNvPr id="72" name="Picture 2" descr="E:\官网修改内容\Logo\用\6316ad1ed7160081d42db0f3ec7300fb.png">
            <a:extLst>
              <a:ext uri="{FF2B5EF4-FFF2-40B4-BE49-F238E27FC236}">
                <a16:creationId xmlns:a16="http://schemas.microsoft.com/office/drawing/2014/main" xmlns="" id="{FCF35525-34C1-4A36-9B43-32D18E679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2959" y="4255953"/>
            <a:ext cx="1366577" cy="613207"/>
          </a:xfrm>
          <a:prstGeom prst="rect">
            <a:avLst/>
          </a:prstGeom>
          <a:noFill/>
        </p:spPr>
      </p:pic>
      <p:sp>
        <p:nvSpPr>
          <p:cNvPr id="73" name="TextBox 58">
            <a:extLst>
              <a:ext uri="{FF2B5EF4-FFF2-40B4-BE49-F238E27FC236}">
                <a16:creationId xmlns:a16="http://schemas.microsoft.com/office/drawing/2014/main" xmlns="" id="{E8F481BD-9E5C-4CE8-B2A9-74202AC79E61}"/>
              </a:ext>
            </a:extLst>
          </p:cNvPr>
          <p:cNvSpPr txBox="1"/>
          <p:nvPr/>
        </p:nvSpPr>
        <p:spPr>
          <a:xfrm>
            <a:off x="4512688" y="3390456"/>
            <a:ext cx="39595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dirty="0"/>
              <a:t>佛山市社会福利院</a:t>
            </a:r>
            <a:endParaRPr lang="en-US" altLang="zh-CN" sz="1500" dirty="0"/>
          </a:p>
          <a:p>
            <a:r>
              <a:rPr lang="zh-CN" altLang="en-US" sz="1500" dirty="0"/>
              <a:t>广州气象卫星地面站</a:t>
            </a:r>
            <a:endParaRPr lang="en-US" altLang="zh-CN" sz="1500" dirty="0"/>
          </a:p>
          <a:p>
            <a:r>
              <a:rPr lang="zh-CN" altLang="en-US" sz="1500" dirty="0"/>
              <a:t>广东省第二荣军医院</a:t>
            </a:r>
            <a:endParaRPr lang="en-US" altLang="zh-CN" sz="1500" dirty="0"/>
          </a:p>
          <a:p>
            <a:r>
              <a:rPr lang="zh-CN" altLang="en-US" sz="1500" dirty="0"/>
              <a:t>广州市民政局精神病院</a:t>
            </a:r>
            <a:endParaRPr lang="en-US" altLang="zh-CN" sz="1500" dirty="0"/>
          </a:p>
          <a:p>
            <a:r>
              <a:rPr lang="zh-CN" altLang="en-US" sz="1500" dirty="0"/>
              <a:t>佛山绿康医院有限公司</a:t>
            </a:r>
            <a:endParaRPr lang="en-US" altLang="zh-CN" sz="1500" dirty="0"/>
          </a:p>
          <a:p>
            <a:r>
              <a:rPr lang="zh-CN" altLang="en-US" sz="1500" dirty="0"/>
              <a:t>佛山市南海区桂城敬老院</a:t>
            </a:r>
            <a:endParaRPr lang="en-US" altLang="zh-CN" sz="1500" dirty="0"/>
          </a:p>
          <a:p>
            <a:r>
              <a:rPr lang="zh-CN" altLang="en-US" sz="1500" dirty="0"/>
              <a:t>广东省特种设备检测研究院</a:t>
            </a:r>
            <a:endParaRPr lang="en-US" altLang="zh-CN" sz="1500" dirty="0"/>
          </a:p>
          <a:p>
            <a:r>
              <a:rPr lang="zh-CN" altLang="en-US" sz="1500" dirty="0"/>
              <a:t>广东省农业科学院蚕业与农产品加工研究所 </a:t>
            </a:r>
            <a:endParaRPr lang="en-US" altLang="zh-CN" sz="1500" dirty="0"/>
          </a:p>
        </p:txBody>
      </p:sp>
      <p:sp>
        <p:nvSpPr>
          <p:cNvPr id="74" name="TextBox 59">
            <a:extLst>
              <a:ext uri="{FF2B5EF4-FFF2-40B4-BE49-F238E27FC236}">
                <a16:creationId xmlns:a16="http://schemas.microsoft.com/office/drawing/2014/main" xmlns="" id="{BADB26F6-3360-4334-A9E3-CBFDA50F42FF}"/>
              </a:ext>
            </a:extLst>
          </p:cNvPr>
          <p:cNvSpPr txBox="1"/>
          <p:nvPr/>
        </p:nvSpPr>
        <p:spPr>
          <a:xfrm>
            <a:off x="8607736" y="3406574"/>
            <a:ext cx="34829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dirty="0"/>
              <a:t>佛山市第三中学</a:t>
            </a:r>
            <a:endParaRPr lang="en-US" altLang="zh-CN" sz="1500" dirty="0"/>
          </a:p>
          <a:p>
            <a:r>
              <a:rPr lang="zh-CN" altLang="en-US" sz="1500" dirty="0"/>
              <a:t>佛山市南海区星辉学校</a:t>
            </a:r>
            <a:endParaRPr lang="en-US" altLang="zh-CN" sz="1500" dirty="0"/>
          </a:p>
          <a:p>
            <a:r>
              <a:rPr lang="zh-CN" altLang="en-US" sz="1500" dirty="0"/>
              <a:t>佛山市南海区西樵镇第二小学</a:t>
            </a:r>
            <a:endParaRPr lang="en-US" altLang="zh-CN" sz="1500" dirty="0"/>
          </a:p>
          <a:p>
            <a:r>
              <a:rPr lang="zh-CN" altLang="en-US" sz="1500" dirty="0"/>
              <a:t>佛山市南海区大沥镇黄岐小学</a:t>
            </a:r>
            <a:endParaRPr lang="en-US" altLang="zh-CN" sz="1500" dirty="0"/>
          </a:p>
          <a:p>
            <a:r>
              <a:rPr lang="zh-CN" altLang="en-US" sz="1500" dirty="0"/>
              <a:t>佛山市南海区卫生职业技术学校</a:t>
            </a:r>
            <a:endParaRPr lang="en-US" altLang="zh-CN" sz="1500" dirty="0"/>
          </a:p>
          <a:p>
            <a:r>
              <a:rPr lang="zh-CN" altLang="en-US" sz="1500" dirty="0"/>
              <a:t>佛山市三水区工业中等专业学校</a:t>
            </a:r>
            <a:endParaRPr lang="en-US" altLang="zh-CN" sz="1500" dirty="0"/>
          </a:p>
          <a:p>
            <a:r>
              <a:rPr lang="zh-CN" altLang="en-US" sz="1500" dirty="0"/>
              <a:t>佛山市南海区美伦国际教育中心</a:t>
            </a:r>
            <a:endParaRPr lang="en-US" altLang="zh-CN" sz="1500" dirty="0"/>
          </a:p>
          <a:p>
            <a:r>
              <a:rPr lang="zh-CN" altLang="en-US" sz="1500" dirty="0"/>
              <a:t>佛山市南海区西樵镇樵北初级中学</a:t>
            </a:r>
            <a:endParaRPr lang="en-US" altLang="zh-CN" sz="1500" dirty="0"/>
          </a:p>
          <a:p>
            <a:r>
              <a:rPr lang="en-US" altLang="zh-CN" b="1" dirty="0"/>
              <a:t>……</a:t>
            </a:r>
          </a:p>
        </p:txBody>
      </p:sp>
      <p:pic>
        <p:nvPicPr>
          <p:cNvPr id="75" name="Picture 3">
            <a:extLst>
              <a:ext uri="{FF2B5EF4-FFF2-40B4-BE49-F238E27FC236}">
                <a16:creationId xmlns:a16="http://schemas.microsoft.com/office/drawing/2014/main" xmlns="" id="{BAB13256-0BFD-4986-A34A-E388DCD10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85809" y="3483530"/>
            <a:ext cx="1621959" cy="59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5" descr="C:\Users\Administrator\Desktop\南海第二人民医院.png">
            <a:extLst>
              <a:ext uri="{FF2B5EF4-FFF2-40B4-BE49-F238E27FC236}">
                <a16:creationId xmlns:a16="http://schemas.microsoft.com/office/drawing/2014/main" xmlns="" id="{1C61C2E4-D715-41F5-A54E-D723337E4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15830" y="4149081"/>
            <a:ext cx="876741" cy="846308"/>
          </a:xfrm>
          <a:prstGeom prst="rect">
            <a:avLst/>
          </a:prstGeom>
          <a:noFill/>
        </p:spPr>
      </p:pic>
      <p:sp>
        <p:nvSpPr>
          <p:cNvPr id="77" name="矩形 76">
            <a:extLst>
              <a:ext uri="{FF2B5EF4-FFF2-40B4-BE49-F238E27FC236}">
                <a16:creationId xmlns:a16="http://schemas.microsoft.com/office/drawing/2014/main" xmlns="" id="{81F36359-EFF0-47F5-974A-85E28B89E473}"/>
              </a:ext>
            </a:extLst>
          </p:cNvPr>
          <p:cNvSpPr/>
          <p:nvPr/>
        </p:nvSpPr>
        <p:spPr>
          <a:xfrm>
            <a:off x="5617491" y="1511168"/>
            <a:ext cx="35321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500" dirty="0"/>
              <a:t>佛山市顺德区均安镇人民政府</a:t>
            </a:r>
            <a:endParaRPr lang="en-US" altLang="zh-CN" sz="1500" dirty="0"/>
          </a:p>
          <a:p>
            <a:r>
              <a:rPr lang="zh-CN" altLang="en-US" sz="1500" dirty="0"/>
              <a:t>佛山市顺德区均安镇行政服务中心</a:t>
            </a:r>
            <a:endParaRPr lang="en-US" altLang="zh-CN" sz="1500" dirty="0"/>
          </a:p>
          <a:p>
            <a:r>
              <a:rPr lang="zh-CN" altLang="en-US" sz="1500" dirty="0"/>
              <a:t>佛山市南海区桂城街道办事处</a:t>
            </a:r>
            <a:endParaRPr lang="en-US" altLang="zh-CN" sz="1500" dirty="0"/>
          </a:p>
          <a:p>
            <a:r>
              <a:rPr lang="zh-CN" altLang="en-US" sz="1500" dirty="0"/>
              <a:t>佛山市质量计量监督检测中心</a:t>
            </a:r>
            <a:endParaRPr lang="en-US" altLang="zh-CN" sz="1500" dirty="0"/>
          </a:p>
          <a:p>
            <a:r>
              <a:rPr lang="zh-CN" altLang="en-US" sz="1500" dirty="0"/>
              <a:t>佛山市禅城区住房保障中心</a:t>
            </a:r>
            <a:endParaRPr lang="en-US" altLang="zh-CN" sz="1500" dirty="0"/>
          </a:p>
          <a:p>
            <a:endParaRPr lang="en-US" altLang="zh-CN" sz="1500" dirty="0"/>
          </a:p>
        </p:txBody>
      </p:sp>
      <p:sp>
        <p:nvSpPr>
          <p:cNvPr id="78" name="TextBox 31">
            <a:extLst>
              <a:ext uri="{FF2B5EF4-FFF2-40B4-BE49-F238E27FC236}">
                <a16:creationId xmlns:a16="http://schemas.microsoft.com/office/drawing/2014/main" xmlns="" id="{4F5CCCD1-28D2-486D-A602-16266F4110B1}"/>
              </a:ext>
            </a:extLst>
          </p:cNvPr>
          <p:cNvSpPr txBox="1"/>
          <p:nvPr/>
        </p:nvSpPr>
        <p:spPr>
          <a:xfrm>
            <a:off x="432378" y="5405154"/>
            <a:ext cx="3791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0081C8"/>
                </a:solidFill>
                <a:latin typeface="方正正粗黑简体" pitchFamily="2" charset="-122"/>
                <a:ea typeface="方正正粗黑简体" pitchFamily="2" charset="-122"/>
              </a:rPr>
              <a:t>■ 金融机构：</a:t>
            </a:r>
            <a:endParaRPr lang="en-US" altLang="zh-CN" sz="2000" dirty="0">
              <a:solidFill>
                <a:srgbClr val="0081C8"/>
              </a:solidFill>
              <a:latin typeface="方正正粗黑简体" pitchFamily="2" charset="-122"/>
              <a:ea typeface="方正正粗黑简体" pitchFamily="2" charset="-122"/>
            </a:endParaRPr>
          </a:p>
        </p:txBody>
      </p:sp>
      <p:pic>
        <p:nvPicPr>
          <p:cNvPr id="79" name="Picture 2" descr="E:\宣传单\单页模板备份\宣传单LOGO\timg5.jpg">
            <a:extLst>
              <a:ext uri="{FF2B5EF4-FFF2-40B4-BE49-F238E27FC236}">
                <a16:creationId xmlns:a16="http://schemas.microsoft.com/office/drawing/2014/main" xmlns="" id="{CB162F05-4562-40D1-B292-62BB6BF76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 l="7289" t="23126" b="13332"/>
          <a:stretch>
            <a:fillRect/>
          </a:stretch>
        </p:blipFill>
        <p:spPr bwMode="auto">
          <a:xfrm>
            <a:off x="5027523" y="5933337"/>
            <a:ext cx="2664296" cy="547821"/>
          </a:xfrm>
          <a:prstGeom prst="rect">
            <a:avLst/>
          </a:prstGeom>
          <a:noFill/>
        </p:spPr>
      </p:pic>
      <p:pic>
        <p:nvPicPr>
          <p:cNvPr id="80" name="Picture 5" descr="C:\Users\Administrator\Desktop\图标\农业银行.jpg">
            <a:extLst>
              <a:ext uri="{FF2B5EF4-FFF2-40B4-BE49-F238E27FC236}">
                <a16:creationId xmlns:a16="http://schemas.microsoft.com/office/drawing/2014/main" xmlns="" id="{4DC5E015-9928-49E8-B1C9-98E4DA198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 l="8041" t="10051" r="7527" b="19589"/>
          <a:stretch>
            <a:fillRect/>
          </a:stretch>
        </p:blipFill>
        <p:spPr bwMode="auto">
          <a:xfrm>
            <a:off x="479376" y="5877272"/>
            <a:ext cx="2242966" cy="603886"/>
          </a:xfrm>
          <a:prstGeom prst="rect">
            <a:avLst/>
          </a:prstGeom>
          <a:noFill/>
        </p:spPr>
      </p:pic>
      <p:pic>
        <p:nvPicPr>
          <p:cNvPr id="81" name="Picture 4" descr="E:\宣传单\单页模板备份\宣传单LOGO\timg10.jpg">
            <a:extLst>
              <a:ext uri="{FF2B5EF4-FFF2-40B4-BE49-F238E27FC236}">
                <a16:creationId xmlns:a16="http://schemas.microsoft.com/office/drawing/2014/main" xmlns="" id="{122E923E-2A30-4459-BCFE-8E99A5369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940371" y="5948680"/>
            <a:ext cx="1878398" cy="575607"/>
          </a:xfrm>
          <a:prstGeom prst="rect">
            <a:avLst/>
          </a:prstGeom>
          <a:noFill/>
        </p:spPr>
      </p:pic>
      <p:pic>
        <p:nvPicPr>
          <p:cNvPr id="82" name="Picture 4">
            <a:extLst>
              <a:ext uri="{FF2B5EF4-FFF2-40B4-BE49-F238E27FC236}">
                <a16:creationId xmlns:a16="http://schemas.microsoft.com/office/drawing/2014/main" xmlns="" id="{DB131559-F42C-4F56-BE7D-5A5C9179A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003063" y="5933337"/>
            <a:ext cx="2303964" cy="507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85775428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组合 3"/>
          <p:cNvGrpSpPr/>
          <p:nvPr/>
        </p:nvGrpSpPr>
        <p:grpSpPr>
          <a:xfrm>
            <a:off x="2571727" y="1714489"/>
            <a:ext cx="7048548" cy="2393127"/>
            <a:chOff x="4485176" y="1520785"/>
            <a:chExt cx="6394410" cy="2393126"/>
          </a:xfrm>
        </p:grpSpPr>
        <p:sp>
          <p:nvSpPr>
            <p:cNvPr id="2" name="文本框 1"/>
            <p:cNvSpPr txBox="1"/>
            <p:nvPr/>
          </p:nvSpPr>
          <p:spPr>
            <a:xfrm>
              <a:off x="4485176" y="1520785"/>
              <a:ext cx="6394410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300" b="1" dirty="0">
                  <a:solidFill>
                    <a:schemeClr val="bg1"/>
                  </a:solidFill>
                </a:rPr>
                <a:t>专注企业用</a:t>
              </a:r>
              <a:r>
                <a:rPr lang="zh-CN" altLang="en-US" sz="5300" b="1" dirty="0">
                  <a:solidFill>
                    <a:schemeClr val="accent1">
                      <a:lumMod val="75000"/>
                    </a:schemeClr>
                  </a:solidFill>
                </a:rPr>
                <a:t>电成本管理</a:t>
              </a: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6256598" y="2949545"/>
              <a:ext cx="2851563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500" dirty="0">
                  <a:solidFill>
                    <a:schemeClr val="bg1"/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谢谢</a:t>
              </a:r>
              <a:r>
                <a:rPr lang="zh-CN" altLang="en-US" sz="5500" dirty="0">
                  <a:solidFill>
                    <a:schemeClr val="accent1">
                      <a:lumMod val="7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聆听</a:t>
              </a:r>
            </a:p>
          </p:txBody>
        </p:sp>
      </p:grpSp>
      <p:pic>
        <p:nvPicPr>
          <p:cNvPr id="6" name="Picture 2" descr="E:\阿伦 ins\Design\鹰视 图册\基\鹰视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53521" y="285728"/>
            <a:ext cx="2809895" cy="742669"/>
          </a:xfrm>
          <a:prstGeom prst="rect">
            <a:avLst/>
          </a:prstGeom>
          <a:noFill/>
        </p:spPr>
      </p:pic>
      <p:pic>
        <p:nvPicPr>
          <p:cNvPr id="11" name="图片 10" descr="鹰视服务号.jpg">
            <a:extLst>
              <a:ext uri="{FF2B5EF4-FFF2-40B4-BE49-F238E27FC236}">
                <a16:creationId xmlns:a16="http://schemas.microsoft.com/office/drawing/2014/main" xmlns="" id="{3E70959B-6137-4E7C-B904-295CBCA8761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02370" y="5016502"/>
            <a:ext cx="1244465" cy="1244465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2C7B1F66-7182-4BCE-A470-4DBDF1BEC6BB}"/>
              </a:ext>
            </a:extLst>
          </p:cNvPr>
          <p:cNvSpPr txBox="1"/>
          <p:nvPr/>
        </p:nvSpPr>
        <p:spPr>
          <a:xfrm>
            <a:off x="9028003" y="6260969"/>
            <a:ext cx="733528" cy="415495"/>
          </a:xfrm>
          <a:prstGeom prst="rect">
            <a:avLst/>
          </a:prstGeom>
          <a:noFill/>
        </p:spPr>
        <p:txBody>
          <a:bodyPr wrap="none" lIns="121914" tIns="60957" rIns="121914" bIns="60957" rtlCol="0">
            <a:spAutoFit/>
          </a:bodyPr>
          <a:lstStyle/>
          <a:p>
            <a:r>
              <a:rPr lang="zh-CN" altLang="en-US" sz="1900" dirty="0"/>
              <a:t>微信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xmlns="" id="{99269382-B292-4368-9BA0-B1EDC294FD81}"/>
              </a:ext>
            </a:extLst>
          </p:cNvPr>
          <p:cNvSpPr txBox="1"/>
          <p:nvPr/>
        </p:nvSpPr>
        <p:spPr>
          <a:xfrm>
            <a:off x="10742515" y="6260969"/>
            <a:ext cx="640548" cy="415492"/>
          </a:xfrm>
          <a:prstGeom prst="rect">
            <a:avLst/>
          </a:prstGeom>
          <a:noFill/>
        </p:spPr>
        <p:txBody>
          <a:bodyPr wrap="none" lIns="121914" tIns="60957" rIns="121914" bIns="60957" rtlCol="0">
            <a:spAutoFit/>
          </a:bodyPr>
          <a:lstStyle/>
          <a:p>
            <a:r>
              <a:rPr lang="en-US" altLang="zh-CN" sz="1900" dirty="0"/>
              <a:t>APP</a:t>
            </a:r>
            <a:endParaRPr lang="zh-CN" altLang="en-US" sz="1900" dirty="0"/>
          </a:p>
        </p:txBody>
      </p:sp>
      <p:pic>
        <p:nvPicPr>
          <p:cNvPr id="14" name="Picture 1" descr="E:\阿伦 ins\Design\有用设计资料\鹰视 VI\鹰视二维码\ios &amp; android应用二维码 客户APP 2016-4-22.png">
            <a:extLst>
              <a:ext uri="{FF2B5EF4-FFF2-40B4-BE49-F238E27FC236}">
                <a16:creationId xmlns:a16="http://schemas.microsoft.com/office/drawing/2014/main" xmlns="" id="{FF876D2C-908A-47F4-8CEB-294BC9356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48643" y="5048261"/>
            <a:ext cx="1171896" cy="1171896"/>
          </a:xfrm>
          <a:prstGeom prst="rect">
            <a:avLst/>
          </a:prstGeom>
          <a:noFill/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xmlns="" id="{53B188E6-8B20-46D2-A279-5B574B36F174}"/>
              </a:ext>
            </a:extLst>
          </p:cNvPr>
          <p:cNvSpPr txBox="1"/>
          <p:nvPr/>
        </p:nvSpPr>
        <p:spPr>
          <a:xfrm>
            <a:off x="7126992" y="6308693"/>
            <a:ext cx="733528" cy="415495"/>
          </a:xfrm>
          <a:prstGeom prst="rect">
            <a:avLst/>
          </a:prstGeom>
          <a:noFill/>
        </p:spPr>
        <p:txBody>
          <a:bodyPr wrap="none" lIns="121914" tIns="60957" rIns="121914" bIns="60957" rtlCol="0">
            <a:spAutoFit/>
          </a:bodyPr>
          <a:lstStyle/>
          <a:p>
            <a:r>
              <a:rPr lang="zh-CN" altLang="en-US" sz="1900" dirty="0"/>
              <a:t>官网</a:t>
            </a:r>
          </a:p>
        </p:txBody>
      </p:sp>
      <p:pic>
        <p:nvPicPr>
          <p:cNvPr id="16" name="图片 15" descr="271869706386374596.jpg">
            <a:extLst>
              <a:ext uri="{FF2B5EF4-FFF2-40B4-BE49-F238E27FC236}">
                <a16:creationId xmlns:a16="http://schemas.microsoft.com/office/drawing/2014/main" xmlns="" id="{8D413DA1-9FDE-4AD6-9F01-C86F7A7A1C1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800000" flipV="1">
            <a:off x="6804212" y="5026649"/>
            <a:ext cx="1269269" cy="126926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-61546" y="1468322"/>
            <a:ext cx="12253546" cy="3886200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 Placeholder 3"/>
          <p:cNvSpPr txBox="1"/>
          <p:nvPr/>
        </p:nvSpPr>
        <p:spPr>
          <a:xfrm>
            <a:off x="1541464" y="2547939"/>
            <a:ext cx="1641475" cy="1570037"/>
          </a:xfrm>
          <a:prstGeom prst="rect">
            <a:avLst/>
          </a:prstGeom>
        </p:spPr>
        <p:txBody>
          <a:bodyPr wrap="none" lIns="0" tIns="0" rIns="0" bIns="0" anchor="ctr"/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1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</a:t>
            </a:r>
            <a:r>
              <a:rPr lang="en-US" altLang="zh-CN" sz="1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en-US" sz="11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文本框 58"/>
          <p:cNvSpPr txBox="1"/>
          <p:nvPr/>
        </p:nvSpPr>
        <p:spPr>
          <a:xfrm>
            <a:off x="3363006" y="3346450"/>
            <a:ext cx="54190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云平台简介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59"/>
          <p:cNvSpPr txBox="1"/>
          <p:nvPr/>
        </p:nvSpPr>
        <p:spPr>
          <a:xfrm>
            <a:off x="3363005" y="2773364"/>
            <a:ext cx="200048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>
              <a:defRPr/>
            </a:pP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Part One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等腰三角形 5"/>
          <p:cNvSpPr/>
          <p:nvPr/>
        </p:nvSpPr>
        <p:spPr>
          <a:xfrm rot="9233090">
            <a:off x="8731250" y="2454275"/>
            <a:ext cx="266700" cy="230188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7" name="等腰三角形 6"/>
          <p:cNvSpPr/>
          <p:nvPr/>
        </p:nvSpPr>
        <p:spPr>
          <a:xfrm rot="15569576">
            <a:off x="8378826" y="3128963"/>
            <a:ext cx="396875" cy="342900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8" name="等腰三角形 7"/>
          <p:cNvSpPr/>
          <p:nvPr/>
        </p:nvSpPr>
        <p:spPr>
          <a:xfrm rot="21371394">
            <a:off x="8247063" y="1804989"/>
            <a:ext cx="266700" cy="230187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9" name="等腰三角形 8"/>
          <p:cNvSpPr/>
          <p:nvPr/>
        </p:nvSpPr>
        <p:spPr>
          <a:xfrm rot="12912161">
            <a:off x="9288463" y="3487739"/>
            <a:ext cx="944562" cy="815975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10" name="等腰三角形 9"/>
          <p:cNvSpPr/>
          <p:nvPr/>
        </p:nvSpPr>
        <p:spPr>
          <a:xfrm rot="12912161">
            <a:off x="9156700" y="3427413"/>
            <a:ext cx="1176338" cy="1014412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11" name="椭圆 10"/>
          <p:cNvSpPr/>
          <p:nvPr/>
        </p:nvSpPr>
        <p:spPr>
          <a:xfrm rot="9110320">
            <a:off x="10477500" y="3792539"/>
            <a:ext cx="114300" cy="1158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12" name="椭圆 11"/>
          <p:cNvSpPr/>
          <p:nvPr/>
        </p:nvSpPr>
        <p:spPr>
          <a:xfrm rot="9110320">
            <a:off x="9388475" y="4295775"/>
            <a:ext cx="115888" cy="1158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13" name="椭圆 12"/>
          <p:cNvSpPr/>
          <p:nvPr/>
        </p:nvSpPr>
        <p:spPr>
          <a:xfrm rot="9110320">
            <a:off x="9505950" y="3132139"/>
            <a:ext cx="114300" cy="1158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14" name="等腰三角形 13"/>
          <p:cNvSpPr/>
          <p:nvPr/>
        </p:nvSpPr>
        <p:spPr>
          <a:xfrm rot="18210217">
            <a:off x="7838282" y="2162970"/>
            <a:ext cx="127000" cy="109537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15" name="等腰三角形 14"/>
          <p:cNvSpPr/>
          <p:nvPr/>
        </p:nvSpPr>
        <p:spPr>
          <a:xfrm rot="8748521">
            <a:off x="8196264" y="2314575"/>
            <a:ext cx="128587" cy="109538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cxnSp>
        <p:nvCxnSpPr>
          <p:cNvPr id="16" name="Straight Connector 13"/>
          <p:cNvCxnSpPr>
            <a:cxnSpLocks noChangeShapeType="1"/>
          </p:cNvCxnSpPr>
          <p:nvPr/>
        </p:nvCxnSpPr>
        <p:spPr bwMode="auto">
          <a:xfrm flipH="1">
            <a:off x="1524000" y="4110038"/>
            <a:ext cx="6732588" cy="0"/>
          </a:xfrm>
          <a:prstGeom prst="line">
            <a:avLst/>
          </a:prstGeom>
          <a:noFill/>
          <a:ln w="19050" cap="sq" algn="ctr">
            <a:solidFill>
              <a:schemeClr val="bg1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8" name="TextBox 7"/>
          <p:cNvSpPr>
            <a:spLocks noChangeArrowheads="1"/>
          </p:cNvSpPr>
          <p:nvPr/>
        </p:nvSpPr>
        <p:spPr bwMode="auto">
          <a:xfrm>
            <a:off x="10645877" y="190478"/>
            <a:ext cx="1363489" cy="69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07" tIns="22853" rIns="45707" bIns="22853">
            <a:spAutoFit/>
          </a:bodyPr>
          <a:lstStyle/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Internet </a:t>
            </a:r>
            <a:r>
              <a:rPr lang="en-US" altLang="zh-CN" sz="1600" b="1" dirty="0">
                <a:solidFill>
                  <a:srgbClr val="159BFF"/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+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Energy Efficiency 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Management</a:t>
            </a:r>
            <a:endParaRPr lang="zh-CN" altLang="en-US" sz="1300" b="1" dirty="0">
              <a:solidFill>
                <a:schemeClr val="tx1">
                  <a:lumMod val="50000"/>
                  <a:lumOff val="50000"/>
                </a:schemeClr>
              </a:solidFill>
              <a:latin typeface="Corbel" panose="020B0503020204020204" pitchFamily="34" charset="0"/>
              <a:ea typeface="方正兰亭黑_GBK" pitchFamily="2" charset="-122"/>
              <a:sym typeface="方正大黑简体" pitchFamily="2" charset="-122"/>
            </a:endParaRPr>
          </a:p>
        </p:txBody>
      </p:sp>
      <p:cxnSp>
        <p:nvCxnSpPr>
          <p:cNvPr id="19" name="直接连接符 18"/>
          <p:cNvCxnSpPr>
            <a:cxnSpLocks noChangeShapeType="1"/>
          </p:cNvCxnSpPr>
          <p:nvPr/>
        </p:nvCxnSpPr>
        <p:spPr bwMode="auto">
          <a:xfrm>
            <a:off x="10560156" y="-54762"/>
            <a:ext cx="0" cy="1042073"/>
          </a:xfrm>
          <a:prstGeom prst="line">
            <a:avLst/>
          </a:prstGeom>
          <a:noFill/>
          <a:ln w="9525" algn="ctr">
            <a:solidFill>
              <a:srgbClr val="159B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0" name="Picture 2" descr="E:\阿伦 ins\Design\鹰视 图册\基\鹰视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77267" y="323999"/>
            <a:ext cx="1905013" cy="50350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819155" y="142875"/>
            <a:ext cx="157375" cy="8143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4763" y="142875"/>
            <a:ext cx="704852" cy="8143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5"/>
          <p:cNvSpPr txBox="1"/>
          <p:nvPr/>
        </p:nvSpPr>
        <p:spPr>
          <a:xfrm>
            <a:off x="1142964" y="262197"/>
            <a:ext cx="5838950" cy="6001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100" b="1">
                <a:solidFill>
                  <a:schemeClr val="accent1">
                    <a:lumMod val="75000"/>
                  </a:schemeClr>
                </a:solidFill>
                <a:latin typeface="Segoe UI Emoji" panose="020B0502040204020203" pitchFamily="34" charset="0"/>
                <a:cs typeface="Segoe UI Black" panose="020B0A02040204020203" pitchFamily="34" charset="0"/>
                <a:sym typeface="微软雅黑" panose="020B0503020204020204" pitchFamily="34" charset="-122"/>
              </a:rPr>
              <a:t>云平台简介</a:t>
            </a:r>
            <a:endParaRPr lang="en-US" altLang="zh-CN" sz="3100" b="1" dirty="0">
              <a:solidFill>
                <a:schemeClr val="accent1">
                  <a:lumMod val="75000"/>
                </a:schemeClr>
              </a:solidFill>
              <a:latin typeface="Segoe UI Emoji" panose="020B0502040204020203" pitchFamily="34" charset="0"/>
              <a:cs typeface="Segoe UI Black" panose="020B0A02040204020203" pitchFamily="34" charset="0"/>
              <a:sym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0459" y="190477"/>
            <a:ext cx="486666" cy="69249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3700" b="1" dirty="0">
                <a:solidFill>
                  <a:schemeClr val="bg1"/>
                </a:solidFill>
              </a:rPr>
              <a:t>1</a:t>
            </a:r>
            <a:endParaRPr lang="zh-CN" altLang="en-US" sz="3700" b="1" dirty="0">
              <a:solidFill>
                <a:schemeClr val="bg1"/>
              </a:solidFill>
            </a:endParaRPr>
          </a:p>
        </p:txBody>
      </p:sp>
      <p:sp>
        <p:nvSpPr>
          <p:cNvPr id="11" name="TextBox 7"/>
          <p:cNvSpPr>
            <a:spLocks noChangeArrowheads="1"/>
          </p:cNvSpPr>
          <p:nvPr/>
        </p:nvSpPr>
        <p:spPr bwMode="auto">
          <a:xfrm>
            <a:off x="10645877" y="190478"/>
            <a:ext cx="1363489" cy="69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07" tIns="22853" rIns="45707" bIns="22853">
            <a:spAutoFit/>
          </a:bodyPr>
          <a:lstStyle/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Internet </a:t>
            </a:r>
            <a:r>
              <a:rPr lang="en-US" altLang="zh-CN" sz="1600" b="1" dirty="0">
                <a:solidFill>
                  <a:srgbClr val="159BFF"/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+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Energy Efficiency 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Management</a:t>
            </a:r>
            <a:endParaRPr lang="zh-CN" altLang="en-US" sz="1300" b="1" dirty="0">
              <a:solidFill>
                <a:schemeClr val="tx1">
                  <a:lumMod val="50000"/>
                  <a:lumOff val="50000"/>
                </a:schemeClr>
              </a:solidFill>
              <a:latin typeface="Corbel" panose="020B0503020204020204" pitchFamily="34" charset="0"/>
              <a:ea typeface="方正兰亭黑_GBK" pitchFamily="2" charset="-122"/>
              <a:sym typeface="方正大黑简体" pitchFamily="2" charset="-122"/>
            </a:endParaRPr>
          </a:p>
        </p:txBody>
      </p:sp>
      <p:cxnSp>
        <p:nvCxnSpPr>
          <p:cNvPr id="16" name="直接连接符 15"/>
          <p:cNvCxnSpPr>
            <a:cxnSpLocks noChangeShapeType="1"/>
          </p:cNvCxnSpPr>
          <p:nvPr/>
        </p:nvCxnSpPr>
        <p:spPr bwMode="auto">
          <a:xfrm>
            <a:off x="10560156" y="-54762"/>
            <a:ext cx="0" cy="1042073"/>
          </a:xfrm>
          <a:prstGeom prst="line">
            <a:avLst/>
          </a:prstGeom>
          <a:noFill/>
          <a:ln w="9525" algn="ctr">
            <a:solidFill>
              <a:srgbClr val="159B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" name="Picture 2" descr="E:\阿伦 ins\Design\鹰视 图册\基\鹰视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7267" y="323999"/>
            <a:ext cx="1905013" cy="503504"/>
          </a:xfrm>
          <a:prstGeom prst="rect">
            <a:avLst/>
          </a:prstGeom>
          <a:noFill/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30E21ABF-703E-40D6-9A07-3E8509E186B9}"/>
              </a:ext>
            </a:extLst>
          </p:cNvPr>
          <p:cNvSpPr/>
          <p:nvPr/>
        </p:nvSpPr>
        <p:spPr>
          <a:xfrm>
            <a:off x="551273" y="930572"/>
            <a:ext cx="10929656" cy="5539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>
              <a:lnSpc>
                <a:spcPct val="200000"/>
              </a:lnSpc>
            </a:pP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鹰视能效依托自身丰富的电力能效管理系统建设经验和能力，向企业提供能效在线监测云平台，以满足企业掌握生产用电情况，进行用电预警、数据可视化管理等方面的要求。</a:t>
            </a:r>
          </a:p>
          <a:p>
            <a:pPr indent="355600" algn="just">
              <a:lnSpc>
                <a:spcPct val="200000"/>
              </a:lnSpc>
            </a:pP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鹰视能效在线监测云平台大量应用各种传感器技术，采集多种智能仪表数据，通过数据传输单元传输到平台中，并自动生成功率因数、峰平谷电量、电费、</a:t>
            </a: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K</a:t>
            </a: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指数、变压器负荷等指标数据，结合丰富的图表方式将数据直观地呈现给用户，用户可通过手机</a:t>
            </a: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APP</a:t>
            </a: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、网站查看企业内最新实时用电情况。 </a:t>
            </a:r>
          </a:p>
          <a:p>
            <a:pPr>
              <a:lnSpc>
                <a:spcPct val="20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鹰视能效在线监测云平台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功能全面，涵盖数据的自动采集、展示、查询、报表、分析、对比、预警、监测等功能。云平台具有高扩充性（增加数据采集接入点）、易维护及易操作、实用性高，系统界面友好、美观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等特点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9038BD2D-6662-4B04-965B-B85313FF6700}"/>
              </a:ext>
            </a:extLst>
          </p:cNvPr>
          <p:cNvSpPr/>
          <p:nvPr/>
        </p:nvSpPr>
        <p:spPr>
          <a:xfrm>
            <a:off x="9321363" y="6177649"/>
            <a:ext cx="21595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2E7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轻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设计，</a:t>
            </a:r>
            <a:r>
              <a:rPr lang="zh-CN" altLang="en-US" sz="3200" b="1" dirty="0">
                <a:solidFill>
                  <a:srgbClr val="E8651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实用</a:t>
            </a:r>
            <a:endParaRPr lang="zh-CN" altLang="en-US" b="1" dirty="0"/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819155" y="142875"/>
            <a:ext cx="157375" cy="8143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4763" y="142875"/>
            <a:ext cx="704852" cy="8143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5"/>
          <p:cNvSpPr txBox="1"/>
          <p:nvPr/>
        </p:nvSpPr>
        <p:spPr>
          <a:xfrm>
            <a:off x="1142964" y="262197"/>
            <a:ext cx="5838950" cy="6001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100" b="1">
                <a:solidFill>
                  <a:schemeClr val="accent1">
                    <a:lumMod val="75000"/>
                  </a:schemeClr>
                </a:solidFill>
                <a:latin typeface="Segoe UI Emoji" panose="020B0502040204020203" pitchFamily="34" charset="0"/>
                <a:cs typeface="Segoe UI Black" panose="020B0A02040204020203" pitchFamily="34" charset="0"/>
                <a:sym typeface="微软雅黑" panose="020B0503020204020204" pitchFamily="34" charset="-122"/>
              </a:rPr>
              <a:t>云平台简介</a:t>
            </a:r>
            <a:endParaRPr lang="en-US" altLang="zh-CN" sz="3100" b="1" dirty="0">
              <a:solidFill>
                <a:schemeClr val="accent1">
                  <a:lumMod val="75000"/>
                </a:schemeClr>
              </a:solidFill>
              <a:latin typeface="Segoe UI Emoji" panose="020B0502040204020203" pitchFamily="34" charset="0"/>
              <a:cs typeface="Segoe UI Black" panose="020B0A02040204020203" pitchFamily="34" charset="0"/>
              <a:sym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0459" y="190477"/>
            <a:ext cx="486666" cy="69249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3700" b="1" dirty="0">
                <a:solidFill>
                  <a:schemeClr val="bg1"/>
                </a:solidFill>
              </a:rPr>
              <a:t>1</a:t>
            </a:r>
            <a:endParaRPr lang="zh-CN" altLang="en-US" sz="3700" b="1" dirty="0">
              <a:solidFill>
                <a:schemeClr val="bg1"/>
              </a:solidFill>
            </a:endParaRPr>
          </a:p>
        </p:txBody>
      </p:sp>
      <p:sp>
        <p:nvSpPr>
          <p:cNvPr id="11" name="TextBox 7"/>
          <p:cNvSpPr>
            <a:spLocks noChangeArrowheads="1"/>
          </p:cNvSpPr>
          <p:nvPr/>
        </p:nvSpPr>
        <p:spPr bwMode="auto">
          <a:xfrm>
            <a:off x="10645877" y="190478"/>
            <a:ext cx="1363489" cy="69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07" tIns="22853" rIns="45707" bIns="22853">
            <a:spAutoFit/>
          </a:bodyPr>
          <a:lstStyle/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Internet </a:t>
            </a:r>
            <a:r>
              <a:rPr lang="en-US" altLang="zh-CN" sz="1600" b="1" dirty="0">
                <a:solidFill>
                  <a:srgbClr val="159BFF"/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+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Energy Efficiency 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Management</a:t>
            </a:r>
            <a:endParaRPr lang="zh-CN" altLang="en-US" sz="1300" b="1" dirty="0">
              <a:solidFill>
                <a:schemeClr val="tx1">
                  <a:lumMod val="50000"/>
                  <a:lumOff val="50000"/>
                </a:schemeClr>
              </a:solidFill>
              <a:latin typeface="Corbel" panose="020B0503020204020204" pitchFamily="34" charset="0"/>
              <a:ea typeface="方正兰亭黑_GBK" pitchFamily="2" charset="-122"/>
              <a:sym typeface="方正大黑简体" pitchFamily="2" charset="-122"/>
            </a:endParaRPr>
          </a:p>
        </p:txBody>
      </p:sp>
      <p:cxnSp>
        <p:nvCxnSpPr>
          <p:cNvPr id="16" name="直接连接符 15"/>
          <p:cNvCxnSpPr>
            <a:cxnSpLocks noChangeShapeType="1"/>
          </p:cNvCxnSpPr>
          <p:nvPr/>
        </p:nvCxnSpPr>
        <p:spPr bwMode="auto">
          <a:xfrm>
            <a:off x="10560156" y="-54762"/>
            <a:ext cx="0" cy="1042073"/>
          </a:xfrm>
          <a:prstGeom prst="line">
            <a:avLst/>
          </a:prstGeom>
          <a:noFill/>
          <a:ln w="9525" algn="ctr">
            <a:solidFill>
              <a:srgbClr val="159B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" name="Picture 2" descr="E:\阿伦 ins\Design\鹰视 图册\基\鹰视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7267" y="323999"/>
            <a:ext cx="1905013" cy="503504"/>
          </a:xfrm>
          <a:prstGeom prst="rect">
            <a:avLst/>
          </a:prstGeom>
          <a:noFill/>
        </p:spPr>
      </p:pic>
      <p:graphicFrame>
        <p:nvGraphicFramePr>
          <p:cNvPr id="9" name="图示 8"/>
          <p:cNvGraphicFramePr/>
          <p:nvPr>
            <p:extLst>
              <p:ext uri="{D42A27DB-BD31-4B8C-83A1-F6EECF244321}">
                <p14:modId xmlns:p14="http://schemas.microsoft.com/office/powerpoint/2010/main" xmlns="" val="2177463479"/>
              </p:ext>
            </p:extLst>
          </p:nvPr>
        </p:nvGraphicFramePr>
        <p:xfrm>
          <a:off x="819155" y="2230416"/>
          <a:ext cx="10562602" cy="1929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图片 11" descr="C:\Users\Administrator\Desktop\工具\产品图片\150i.pn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73" r="26119"/>
          <a:stretch/>
        </p:blipFill>
        <p:spPr bwMode="auto">
          <a:xfrm>
            <a:off x="1472442" y="4910075"/>
            <a:ext cx="638625" cy="6738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9" name="图片 18" descr="热量表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4041" y="4910075"/>
            <a:ext cx="768763" cy="67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图片 19" descr="C:\Users\Administrator\Desktop\工具\产品图片\温湿度变送器.pn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3760" y="5803689"/>
            <a:ext cx="555987" cy="627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图片 20" descr="C:\Users\Administrator\Desktop\工具\产品图片\485水表.jp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39" t="13450" r="17873"/>
          <a:stretch/>
        </p:blipFill>
        <p:spPr bwMode="auto">
          <a:xfrm>
            <a:off x="2234041" y="5803689"/>
            <a:ext cx="666214" cy="6275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696355" y="4944592"/>
            <a:ext cx="593750" cy="61278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085379" y="5772925"/>
            <a:ext cx="614517" cy="614517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528562" y="4933876"/>
            <a:ext cx="614650" cy="63799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971111" y="5226702"/>
            <a:ext cx="807790" cy="41151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847267" y="5226702"/>
            <a:ext cx="853514" cy="4115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971111" y="5758575"/>
            <a:ext cx="807790" cy="38865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4847267" y="5763886"/>
            <a:ext cx="853514" cy="38103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8983972" y="4940508"/>
            <a:ext cx="2033672" cy="92334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30617" y="5975113"/>
            <a:ext cx="843447" cy="78493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96956" y="5915646"/>
            <a:ext cx="895205" cy="895205"/>
          </a:xfrm>
          <a:prstGeom prst="rect">
            <a:avLst/>
          </a:prstGeom>
        </p:spPr>
      </p:pic>
      <p:sp>
        <p:nvSpPr>
          <p:cNvPr id="39" name="椭圆 38"/>
          <p:cNvSpPr/>
          <p:nvPr/>
        </p:nvSpPr>
        <p:spPr>
          <a:xfrm>
            <a:off x="1775460" y="1858303"/>
            <a:ext cx="678180" cy="6680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1876003" y="1945747"/>
            <a:ext cx="482261" cy="484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zh-CN" altLang="en-US" b="1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4427220" y="1858303"/>
            <a:ext cx="678180" cy="6680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42" name="椭圆 41"/>
          <p:cNvSpPr/>
          <p:nvPr/>
        </p:nvSpPr>
        <p:spPr>
          <a:xfrm>
            <a:off x="4527763" y="1945747"/>
            <a:ext cx="482261" cy="484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endParaRPr lang="zh-CN" altLang="en-US" sz="2800" b="1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7031679" y="1858303"/>
            <a:ext cx="678180" cy="6680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7132222" y="1945747"/>
            <a:ext cx="482261" cy="484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endParaRPr lang="zh-CN" altLang="en-US" sz="2800" b="1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9624851" y="1858303"/>
            <a:ext cx="678180" cy="6680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9715234" y="1945747"/>
            <a:ext cx="482261" cy="484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endParaRPr lang="zh-CN" altLang="en-US" sz="2800" b="1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7" name="图片 46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9239479" y="6048024"/>
            <a:ext cx="426544" cy="633287"/>
          </a:xfrm>
          <a:prstGeom prst="rect">
            <a:avLst/>
          </a:prstGeom>
        </p:spPr>
      </p:pic>
      <p:pic>
        <p:nvPicPr>
          <p:cNvPr id="48" name="图片 47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946748" y="6025407"/>
            <a:ext cx="795600" cy="476803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231356" y="3579686"/>
            <a:ext cx="2047451" cy="122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接入采集各种类型的传感器数据，如</a:t>
            </a:r>
            <a:endParaRPr lang="en-US" altLang="zh-CN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电、水、气、温湿等</a:t>
            </a:r>
          </a:p>
        </p:txBody>
      </p:sp>
      <p:sp>
        <p:nvSpPr>
          <p:cNvPr id="50" name="圆角矩形 49"/>
          <p:cNvSpPr/>
          <p:nvPr/>
        </p:nvSpPr>
        <p:spPr>
          <a:xfrm>
            <a:off x="6392034" y="3548922"/>
            <a:ext cx="2047451" cy="122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持续监测数据变化趋势，通过多途径进行异常的及时告警，如短信、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、邮件</a:t>
            </a:r>
          </a:p>
        </p:txBody>
      </p:sp>
      <p:sp>
        <p:nvSpPr>
          <p:cNvPr id="51" name="圆角矩形 50"/>
          <p:cNvSpPr/>
          <p:nvPr/>
        </p:nvSpPr>
        <p:spPr>
          <a:xfrm>
            <a:off x="3823541" y="3585118"/>
            <a:ext cx="2047451" cy="122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多种维度的分析，如最值分析、对比分析、趋势分析等</a:t>
            </a:r>
          </a:p>
        </p:txBody>
      </p:sp>
      <p:sp>
        <p:nvSpPr>
          <p:cNvPr id="52" name="圆角矩形 51"/>
          <p:cNvSpPr/>
          <p:nvPr/>
        </p:nvSpPr>
        <p:spPr>
          <a:xfrm>
            <a:off x="8963434" y="3558652"/>
            <a:ext cx="2047451" cy="122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多终端、多应用场景的数据呈现展示。终端如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</a:rPr>
              <a:t>PC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端、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；应用场景如大屏监控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xmlns="" id="{B395A7D3-C689-4DD6-AA6A-F46B7773D9BD}"/>
              </a:ext>
            </a:extLst>
          </p:cNvPr>
          <p:cNvSpPr txBox="1"/>
          <p:nvPr/>
        </p:nvSpPr>
        <p:spPr>
          <a:xfrm>
            <a:off x="4043565" y="999711"/>
            <a:ext cx="406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「在线监测</a:t>
            </a:r>
            <a:r>
              <a:rPr lang="zh-CN" altLang="en-US" sz="2800" dirty="0">
                <a:solidFill>
                  <a:srgbClr val="ED822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模式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」</a:t>
            </a: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xmlns="" id="{C53F27FC-1E4F-4EFB-8C12-0A08B355A7B9}"/>
              </a:ext>
            </a:extLst>
          </p:cNvPr>
          <p:cNvCxnSpPr/>
          <p:nvPr/>
        </p:nvCxnSpPr>
        <p:spPr>
          <a:xfrm>
            <a:off x="839416" y="1674173"/>
            <a:ext cx="10585176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87048022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819155" y="142875"/>
            <a:ext cx="157375" cy="8143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4763" y="142875"/>
            <a:ext cx="704852" cy="8143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5"/>
          <p:cNvSpPr txBox="1"/>
          <p:nvPr/>
        </p:nvSpPr>
        <p:spPr>
          <a:xfrm>
            <a:off x="1142964" y="262197"/>
            <a:ext cx="5838950" cy="6001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100" b="1">
                <a:solidFill>
                  <a:schemeClr val="accent1">
                    <a:lumMod val="75000"/>
                  </a:schemeClr>
                </a:solidFill>
                <a:latin typeface="Segoe UI Emoji" panose="020B0502040204020203" pitchFamily="34" charset="0"/>
                <a:cs typeface="Segoe UI Black" panose="020B0A02040204020203" pitchFamily="34" charset="0"/>
                <a:sym typeface="微软雅黑" panose="020B0503020204020204" pitchFamily="34" charset="-122"/>
              </a:rPr>
              <a:t>云平台简介</a:t>
            </a:r>
            <a:endParaRPr lang="en-US" altLang="zh-CN" sz="3100" b="1" dirty="0">
              <a:solidFill>
                <a:schemeClr val="accent1">
                  <a:lumMod val="75000"/>
                </a:schemeClr>
              </a:solidFill>
              <a:latin typeface="Segoe UI Emoji" panose="020B0502040204020203" pitchFamily="34" charset="0"/>
              <a:cs typeface="Segoe UI Black" panose="020B0A02040204020203" pitchFamily="34" charset="0"/>
              <a:sym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0459" y="190477"/>
            <a:ext cx="486666" cy="69249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3700" b="1" dirty="0">
                <a:solidFill>
                  <a:schemeClr val="bg1"/>
                </a:solidFill>
              </a:rPr>
              <a:t>1</a:t>
            </a:r>
            <a:endParaRPr lang="zh-CN" altLang="en-US" sz="3700" b="1" dirty="0">
              <a:solidFill>
                <a:schemeClr val="bg1"/>
              </a:solidFill>
            </a:endParaRPr>
          </a:p>
        </p:txBody>
      </p:sp>
      <p:sp>
        <p:nvSpPr>
          <p:cNvPr id="11" name="TextBox 7"/>
          <p:cNvSpPr>
            <a:spLocks noChangeArrowheads="1"/>
          </p:cNvSpPr>
          <p:nvPr/>
        </p:nvSpPr>
        <p:spPr bwMode="auto">
          <a:xfrm>
            <a:off x="10645877" y="190478"/>
            <a:ext cx="1363489" cy="69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07" tIns="22853" rIns="45707" bIns="22853">
            <a:spAutoFit/>
          </a:bodyPr>
          <a:lstStyle/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Internet </a:t>
            </a:r>
            <a:r>
              <a:rPr lang="en-US" altLang="zh-CN" sz="1600" b="1" dirty="0">
                <a:solidFill>
                  <a:srgbClr val="159BFF"/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+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Energy Efficiency 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Management</a:t>
            </a:r>
            <a:endParaRPr lang="zh-CN" altLang="en-US" sz="1300" b="1" dirty="0">
              <a:solidFill>
                <a:schemeClr val="tx1">
                  <a:lumMod val="50000"/>
                  <a:lumOff val="50000"/>
                </a:schemeClr>
              </a:solidFill>
              <a:latin typeface="Corbel" panose="020B0503020204020204" pitchFamily="34" charset="0"/>
              <a:ea typeface="方正兰亭黑_GBK" pitchFamily="2" charset="-122"/>
              <a:sym typeface="方正大黑简体" pitchFamily="2" charset="-122"/>
            </a:endParaRPr>
          </a:p>
        </p:txBody>
      </p:sp>
      <p:cxnSp>
        <p:nvCxnSpPr>
          <p:cNvPr id="16" name="直接连接符 15"/>
          <p:cNvCxnSpPr>
            <a:cxnSpLocks noChangeShapeType="1"/>
          </p:cNvCxnSpPr>
          <p:nvPr/>
        </p:nvCxnSpPr>
        <p:spPr bwMode="auto">
          <a:xfrm>
            <a:off x="10560156" y="-54762"/>
            <a:ext cx="0" cy="1042073"/>
          </a:xfrm>
          <a:prstGeom prst="line">
            <a:avLst/>
          </a:prstGeom>
          <a:noFill/>
          <a:ln w="9525" algn="ctr">
            <a:solidFill>
              <a:srgbClr val="159B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" name="Picture 2" descr="E:\阿伦 ins\Design\鹰视 图册\基\鹰视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7267" y="323999"/>
            <a:ext cx="1905013" cy="503504"/>
          </a:xfrm>
          <a:prstGeom prst="rect">
            <a:avLst/>
          </a:prstGeom>
          <a:noFill/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6877" y="1748330"/>
            <a:ext cx="7861702" cy="497762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43C1B315-CBEA-4B53-9B0E-97BFCC953327}"/>
              </a:ext>
            </a:extLst>
          </p:cNvPr>
          <p:cNvSpPr txBox="1"/>
          <p:nvPr/>
        </p:nvSpPr>
        <p:spPr>
          <a:xfrm>
            <a:off x="4043565" y="999711"/>
            <a:ext cx="406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「数据采集</a:t>
            </a:r>
            <a:r>
              <a:rPr lang="zh-CN" altLang="en-US" sz="2800" dirty="0">
                <a:solidFill>
                  <a:srgbClr val="ED822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网络拓扑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」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xmlns="" id="{3EDBF2D7-0B75-49FA-9C4B-583E4A1BE967}"/>
              </a:ext>
            </a:extLst>
          </p:cNvPr>
          <p:cNvCxnSpPr/>
          <p:nvPr/>
        </p:nvCxnSpPr>
        <p:spPr>
          <a:xfrm>
            <a:off x="839416" y="1674173"/>
            <a:ext cx="10585176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49181385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819155" y="142875"/>
            <a:ext cx="157375" cy="8143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4763" y="142875"/>
            <a:ext cx="704852" cy="8143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5"/>
          <p:cNvSpPr txBox="1"/>
          <p:nvPr/>
        </p:nvSpPr>
        <p:spPr>
          <a:xfrm>
            <a:off x="1142964" y="262197"/>
            <a:ext cx="4724436" cy="6001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100" b="1" dirty="0">
                <a:solidFill>
                  <a:schemeClr val="accent1">
                    <a:lumMod val="75000"/>
                  </a:schemeClr>
                </a:solidFill>
                <a:latin typeface="Segoe UI Emoji" panose="020B0502040204020203" pitchFamily="34" charset="0"/>
                <a:cs typeface="Segoe UI Black" panose="020B0A02040204020203" pitchFamily="34" charset="0"/>
                <a:sym typeface="微软雅黑" panose="020B0503020204020204" pitchFamily="34" charset="-122"/>
              </a:rPr>
              <a:t>云平台简介</a:t>
            </a:r>
            <a:endParaRPr lang="en-US" altLang="zh-CN" sz="3100" b="1" dirty="0">
              <a:solidFill>
                <a:schemeClr val="accent1">
                  <a:lumMod val="75000"/>
                </a:schemeClr>
              </a:solidFill>
              <a:latin typeface="Segoe UI Emoji" panose="020B0502040204020203" pitchFamily="34" charset="0"/>
              <a:cs typeface="Segoe UI Black" panose="020B0A02040204020203" pitchFamily="34" charset="0"/>
              <a:sym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0459" y="190477"/>
            <a:ext cx="486666" cy="69249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3700" b="1" dirty="0">
                <a:solidFill>
                  <a:schemeClr val="bg1"/>
                </a:solidFill>
              </a:rPr>
              <a:t>1</a:t>
            </a:r>
            <a:endParaRPr lang="zh-CN" altLang="en-US" sz="3700" b="1" dirty="0">
              <a:solidFill>
                <a:schemeClr val="bg1"/>
              </a:solidFill>
            </a:endParaRPr>
          </a:p>
        </p:txBody>
      </p:sp>
      <p:sp>
        <p:nvSpPr>
          <p:cNvPr id="11" name="TextBox 7"/>
          <p:cNvSpPr>
            <a:spLocks noChangeArrowheads="1"/>
          </p:cNvSpPr>
          <p:nvPr/>
        </p:nvSpPr>
        <p:spPr bwMode="auto">
          <a:xfrm>
            <a:off x="10645877" y="190478"/>
            <a:ext cx="1363489" cy="69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07" tIns="22853" rIns="45707" bIns="22853">
            <a:spAutoFit/>
          </a:bodyPr>
          <a:lstStyle/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Internet </a:t>
            </a:r>
            <a:r>
              <a:rPr lang="en-US" altLang="zh-CN" sz="1600" b="1" dirty="0">
                <a:solidFill>
                  <a:srgbClr val="159BFF"/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+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Energy Efficiency 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Management</a:t>
            </a:r>
            <a:endParaRPr lang="zh-CN" altLang="en-US" sz="1300" b="1" dirty="0">
              <a:solidFill>
                <a:schemeClr val="tx1">
                  <a:lumMod val="50000"/>
                  <a:lumOff val="50000"/>
                </a:schemeClr>
              </a:solidFill>
              <a:latin typeface="Corbel" panose="020B0503020204020204" pitchFamily="34" charset="0"/>
              <a:ea typeface="方正兰亭黑_GBK" pitchFamily="2" charset="-122"/>
              <a:sym typeface="方正大黑简体" pitchFamily="2" charset="-122"/>
            </a:endParaRPr>
          </a:p>
        </p:txBody>
      </p:sp>
      <p:cxnSp>
        <p:nvCxnSpPr>
          <p:cNvPr id="16" name="直接连接符 15"/>
          <p:cNvCxnSpPr>
            <a:cxnSpLocks noChangeShapeType="1"/>
          </p:cNvCxnSpPr>
          <p:nvPr/>
        </p:nvCxnSpPr>
        <p:spPr bwMode="auto">
          <a:xfrm>
            <a:off x="10560156" y="-54762"/>
            <a:ext cx="0" cy="1042073"/>
          </a:xfrm>
          <a:prstGeom prst="line">
            <a:avLst/>
          </a:prstGeom>
          <a:noFill/>
          <a:ln w="9525" algn="ctr">
            <a:solidFill>
              <a:srgbClr val="159B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" name="Picture 2" descr="E:\阿伦 ins\Design\鹰视 图册\基\鹰视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7267" y="323999"/>
            <a:ext cx="1905013" cy="503504"/>
          </a:xfrm>
          <a:prstGeom prst="rect">
            <a:avLst/>
          </a:prstGeom>
          <a:noFill/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9DC345FB-F3D0-4A71-92E3-40C7074771E4}"/>
              </a:ext>
            </a:extLst>
          </p:cNvPr>
          <p:cNvSpPr txBox="1"/>
          <p:nvPr/>
        </p:nvSpPr>
        <p:spPr>
          <a:xfrm>
            <a:off x="4043565" y="999711"/>
            <a:ext cx="406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「技术</a:t>
            </a:r>
            <a:r>
              <a:rPr lang="zh-CN" altLang="en-US" sz="2800" dirty="0">
                <a:solidFill>
                  <a:srgbClr val="ED822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优势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」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xmlns="" id="{1037E0E8-B51E-448E-BF8C-42304CF52D51}"/>
              </a:ext>
            </a:extLst>
          </p:cNvPr>
          <p:cNvCxnSpPr/>
          <p:nvPr/>
        </p:nvCxnSpPr>
        <p:spPr>
          <a:xfrm>
            <a:off x="839416" y="1674173"/>
            <a:ext cx="10585176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B29305ED-F955-40A1-8BC7-F4DECC6DC2AC}"/>
              </a:ext>
            </a:extLst>
          </p:cNvPr>
          <p:cNvGrpSpPr/>
          <p:nvPr/>
        </p:nvGrpSpPr>
        <p:grpSpPr>
          <a:xfrm>
            <a:off x="5231904" y="2515885"/>
            <a:ext cx="1758726" cy="2783874"/>
            <a:chOff x="7104112" y="2492896"/>
            <a:chExt cx="1758726" cy="278387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xmlns="" id="{921FE562-AB7D-437D-93FC-AC41D852F923}"/>
                </a:ext>
              </a:extLst>
            </p:cNvPr>
            <p:cNvGrpSpPr/>
            <p:nvPr/>
          </p:nvGrpSpPr>
          <p:grpSpPr>
            <a:xfrm>
              <a:off x="7104112" y="2492896"/>
              <a:ext cx="1758726" cy="2783874"/>
              <a:chOff x="5216637" y="2780928"/>
              <a:chExt cx="1758726" cy="2783874"/>
            </a:xfrm>
          </p:grpSpPr>
          <p:sp>
            <p:nvSpPr>
              <p:cNvPr id="27" name="任意多边形 52">
                <a:extLst>
                  <a:ext uri="{FF2B5EF4-FFF2-40B4-BE49-F238E27FC236}">
                    <a16:creationId xmlns:a16="http://schemas.microsoft.com/office/drawing/2014/main" xmlns="" id="{E68F6182-2F54-4894-9F8D-13D9EF10D8DD}"/>
                  </a:ext>
                </a:extLst>
              </p:cNvPr>
              <p:cNvSpPr/>
              <p:nvPr/>
            </p:nvSpPr>
            <p:spPr>
              <a:xfrm>
                <a:off x="5216637" y="2780928"/>
                <a:ext cx="1758726" cy="2160240"/>
              </a:xfrm>
              <a:custGeom>
                <a:avLst/>
                <a:gdLst>
                  <a:gd name="connsiteX0" fmla="*/ 879363 w 1758726"/>
                  <a:gd name="connsiteY0" fmla="*/ 0 h 2160240"/>
                  <a:gd name="connsiteX1" fmla="*/ 1758726 w 1758726"/>
                  <a:gd name="connsiteY1" fmla="*/ 879363 h 2160240"/>
                  <a:gd name="connsiteX2" fmla="*/ 1371024 w 1758726"/>
                  <a:gd name="connsiteY2" fmla="*/ 1608545 h 2160240"/>
                  <a:gd name="connsiteX3" fmla="*/ 1311411 w 1758726"/>
                  <a:gd name="connsiteY3" fmla="*/ 1640901 h 2160240"/>
                  <a:gd name="connsiteX4" fmla="*/ 1311411 w 1758726"/>
                  <a:gd name="connsiteY4" fmla="*/ 2160240 h 2160240"/>
                  <a:gd name="connsiteX5" fmla="*/ 447315 w 1758726"/>
                  <a:gd name="connsiteY5" fmla="*/ 2160240 h 2160240"/>
                  <a:gd name="connsiteX6" fmla="*/ 447315 w 1758726"/>
                  <a:gd name="connsiteY6" fmla="*/ 1640901 h 2160240"/>
                  <a:gd name="connsiteX7" fmla="*/ 387702 w 1758726"/>
                  <a:gd name="connsiteY7" fmla="*/ 1608545 h 2160240"/>
                  <a:gd name="connsiteX8" fmla="*/ 0 w 1758726"/>
                  <a:gd name="connsiteY8" fmla="*/ 879363 h 2160240"/>
                  <a:gd name="connsiteX9" fmla="*/ 879363 w 1758726"/>
                  <a:gd name="connsiteY9" fmla="*/ 0 h 2160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58726" h="2160240">
                    <a:moveTo>
                      <a:pt x="879363" y="0"/>
                    </a:moveTo>
                    <a:cubicBezTo>
                      <a:pt x="1365022" y="0"/>
                      <a:pt x="1758726" y="393704"/>
                      <a:pt x="1758726" y="879363"/>
                    </a:cubicBezTo>
                    <a:cubicBezTo>
                      <a:pt x="1758726" y="1182900"/>
                      <a:pt x="1604936" y="1450517"/>
                      <a:pt x="1371024" y="1608545"/>
                    </a:cubicBezTo>
                    <a:lnTo>
                      <a:pt x="1311411" y="1640901"/>
                    </a:lnTo>
                    <a:lnTo>
                      <a:pt x="1311411" y="2160240"/>
                    </a:lnTo>
                    <a:lnTo>
                      <a:pt x="447315" y="2160240"/>
                    </a:lnTo>
                    <a:lnTo>
                      <a:pt x="447315" y="1640901"/>
                    </a:lnTo>
                    <a:lnTo>
                      <a:pt x="387702" y="1608545"/>
                    </a:lnTo>
                    <a:cubicBezTo>
                      <a:pt x="153790" y="1450517"/>
                      <a:pt x="0" y="1182900"/>
                      <a:pt x="0" y="879363"/>
                    </a:cubicBezTo>
                    <a:cubicBezTo>
                      <a:pt x="0" y="393704"/>
                      <a:pt x="393704" y="0"/>
                      <a:pt x="879363" y="0"/>
                    </a:cubicBezTo>
                    <a:close/>
                  </a:path>
                </a:pathLst>
              </a:custGeom>
              <a:solidFill>
                <a:srgbClr val="ED82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圆角矩形 53">
                <a:extLst>
                  <a:ext uri="{FF2B5EF4-FFF2-40B4-BE49-F238E27FC236}">
                    <a16:creationId xmlns:a16="http://schemas.microsoft.com/office/drawing/2014/main" xmlns="" id="{5154DEA4-CE32-4A7C-8244-564500ACFD69}"/>
                  </a:ext>
                </a:extLst>
              </p:cNvPr>
              <p:cNvSpPr/>
              <p:nvPr/>
            </p:nvSpPr>
            <p:spPr>
              <a:xfrm>
                <a:off x="5627948" y="4983297"/>
                <a:ext cx="936104" cy="101887"/>
              </a:xfrm>
              <a:prstGeom prst="roundRect">
                <a:avLst>
                  <a:gd name="adj" fmla="val 50000"/>
                </a:avLst>
              </a:prstGeom>
              <a:solidFill>
                <a:srgbClr val="6161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圆角矩形 54">
                <a:extLst>
                  <a:ext uri="{FF2B5EF4-FFF2-40B4-BE49-F238E27FC236}">
                    <a16:creationId xmlns:a16="http://schemas.microsoft.com/office/drawing/2014/main" xmlns="" id="{B79B0F92-F13E-426B-A854-F4A601657AD4}"/>
                  </a:ext>
                </a:extLst>
              </p:cNvPr>
              <p:cNvSpPr/>
              <p:nvPr/>
            </p:nvSpPr>
            <p:spPr>
              <a:xfrm>
                <a:off x="5627948" y="5127313"/>
                <a:ext cx="936104" cy="101887"/>
              </a:xfrm>
              <a:prstGeom prst="roundRect">
                <a:avLst>
                  <a:gd name="adj" fmla="val 50000"/>
                </a:avLst>
              </a:prstGeom>
              <a:solidFill>
                <a:srgbClr val="6161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圆角矩形 55">
                <a:extLst>
                  <a:ext uri="{FF2B5EF4-FFF2-40B4-BE49-F238E27FC236}">
                    <a16:creationId xmlns:a16="http://schemas.microsoft.com/office/drawing/2014/main" xmlns="" id="{43A0CAA0-FB46-4D57-A1C8-C5A2746966AF}"/>
                  </a:ext>
                </a:extLst>
              </p:cNvPr>
              <p:cNvSpPr/>
              <p:nvPr/>
            </p:nvSpPr>
            <p:spPr>
              <a:xfrm>
                <a:off x="5681954" y="5275103"/>
                <a:ext cx="828092" cy="101887"/>
              </a:xfrm>
              <a:prstGeom prst="roundRect">
                <a:avLst>
                  <a:gd name="adj" fmla="val 50000"/>
                </a:avLst>
              </a:prstGeom>
              <a:solidFill>
                <a:srgbClr val="6161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圆角矩形 56">
                <a:extLst>
                  <a:ext uri="{FF2B5EF4-FFF2-40B4-BE49-F238E27FC236}">
                    <a16:creationId xmlns:a16="http://schemas.microsoft.com/office/drawing/2014/main" xmlns="" id="{E7FE8BBA-8A4E-46C7-97D3-C47C02BC6C8F}"/>
                  </a:ext>
                </a:extLst>
              </p:cNvPr>
              <p:cNvSpPr/>
              <p:nvPr/>
            </p:nvSpPr>
            <p:spPr>
              <a:xfrm>
                <a:off x="5852973" y="5451305"/>
                <a:ext cx="486054" cy="113497"/>
              </a:xfrm>
              <a:prstGeom prst="roundRect">
                <a:avLst>
                  <a:gd name="adj" fmla="val 50000"/>
                </a:avLst>
              </a:prstGeom>
              <a:solidFill>
                <a:srgbClr val="6161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xmlns="" id="{FBB002ED-9251-4D0C-AFD1-C5080F630DAC}"/>
                </a:ext>
              </a:extLst>
            </p:cNvPr>
            <p:cNvGrpSpPr/>
            <p:nvPr/>
          </p:nvGrpSpPr>
          <p:grpSpPr>
            <a:xfrm>
              <a:off x="7740448" y="4065387"/>
              <a:ext cx="533400" cy="390525"/>
              <a:chOff x="7740448" y="4065387"/>
              <a:chExt cx="533400" cy="390525"/>
            </a:xfrm>
            <a:solidFill>
              <a:schemeClr val="bg1"/>
            </a:solidFill>
          </p:grpSpPr>
          <p:sp>
            <p:nvSpPr>
              <p:cNvPr id="23" name="Freeform 1999">
                <a:extLst>
                  <a:ext uri="{FF2B5EF4-FFF2-40B4-BE49-F238E27FC236}">
                    <a16:creationId xmlns:a16="http://schemas.microsoft.com/office/drawing/2014/main" xmlns="" id="{EDB3587A-EE64-43BC-A985-CD28F9BD94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75386" y="4238424"/>
                <a:ext cx="74613" cy="115888"/>
              </a:xfrm>
              <a:custGeom>
                <a:avLst/>
                <a:gdLst>
                  <a:gd name="T0" fmla="*/ 7 w 20"/>
                  <a:gd name="T1" fmla="*/ 31 h 31"/>
                  <a:gd name="T2" fmla="*/ 10 w 20"/>
                  <a:gd name="T3" fmla="*/ 30 h 31"/>
                  <a:gd name="T4" fmla="*/ 12 w 20"/>
                  <a:gd name="T5" fmla="*/ 30 h 31"/>
                  <a:gd name="T6" fmla="*/ 13 w 20"/>
                  <a:gd name="T7" fmla="*/ 28 h 31"/>
                  <a:gd name="T8" fmla="*/ 19 w 20"/>
                  <a:gd name="T9" fmla="*/ 5 h 31"/>
                  <a:gd name="T10" fmla="*/ 20 w 20"/>
                  <a:gd name="T11" fmla="*/ 0 h 31"/>
                  <a:gd name="T12" fmla="*/ 16 w 20"/>
                  <a:gd name="T13" fmla="*/ 0 h 31"/>
                  <a:gd name="T14" fmla="*/ 4 w 20"/>
                  <a:gd name="T15" fmla="*/ 0 h 31"/>
                  <a:gd name="T16" fmla="*/ 0 w 20"/>
                  <a:gd name="T17" fmla="*/ 0 h 31"/>
                  <a:gd name="T18" fmla="*/ 1 w 20"/>
                  <a:gd name="T19" fmla="*/ 5 h 31"/>
                  <a:gd name="T20" fmla="*/ 6 w 20"/>
                  <a:gd name="T21" fmla="*/ 28 h 31"/>
                  <a:gd name="T22" fmla="*/ 7 w 20"/>
                  <a:gd name="T23" fmla="*/ 31 h 31"/>
                  <a:gd name="T24" fmla="*/ 11 w 20"/>
                  <a:gd name="T25" fmla="*/ 7 h 31"/>
                  <a:gd name="T26" fmla="*/ 10 w 20"/>
                  <a:gd name="T27" fmla="*/ 13 h 31"/>
                  <a:gd name="T28" fmla="*/ 8 w 20"/>
                  <a:gd name="T29" fmla="*/ 7 h 31"/>
                  <a:gd name="T30" fmla="*/ 11 w 20"/>
                  <a:gd name="T31" fmla="*/ 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" h="31">
                    <a:moveTo>
                      <a:pt x="7" y="31"/>
                    </a:moveTo>
                    <a:cubicBezTo>
                      <a:pt x="7" y="31"/>
                      <a:pt x="9" y="30"/>
                      <a:pt x="1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30"/>
                      <a:pt x="13" y="28"/>
                      <a:pt x="13" y="28"/>
                    </a:cubicBezTo>
                    <a:cubicBezTo>
                      <a:pt x="13" y="28"/>
                      <a:pt x="19" y="5"/>
                      <a:pt x="19" y="5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6" y="28"/>
                      <a:pt x="6" y="28"/>
                      <a:pt x="6" y="28"/>
                    </a:cubicBezTo>
                    <a:lnTo>
                      <a:pt x="7" y="31"/>
                    </a:lnTo>
                    <a:close/>
                    <a:moveTo>
                      <a:pt x="11" y="7"/>
                    </a:moveTo>
                    <a:cubicBezTo>
                      <a:pt x="11" y="10"/>
                      <a:pt x="10" y="12"/>
                      <a:pt x="10" y="13"/>
                    </a:cubicBezTo>
                    <a:cubicBezTo>
                      <a:pt x="8" y="7"/>
                      <a:pt x="8" y="7"/>
                      <a:pt x="8" y="7"/>
                    </a:cubicBezTo>
                    <a:lnTo>
                      <a:pt x="11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Freeform 2000">
                <a:extLst>
                  <a:ext uri="{FF2B5EF4-FFF2-40B4-BE49-F238E27FC236}">
                    <a16:creationId xmlns:a16="http://schemas.microsoft.com/office/drawing/2014/main" xmlns="" id="{21A7EE7D-CDE8-44FF-AE26-5A8593CDB4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40448" y="4065387"/>
                <a:ext cx="533400" cy="390525"/>
              </a:xfrm>
              <a:custGeom>
                <a:avLst/>
                <a:gdLst>
                  <a:gd name="T0" fmla="*/ 49 w 142"/>
                  <a:gd name="T1" fmla="*/ 104 h 104"/>
                  <a:gd name="T2" fmla="*/ 68 w 142"/>
                  <a:gd name="T3" fmla="*/ 53 h 104"/>
                  <a:gd name="T4" fmla="*/ 73 w 142"/>
                  <a:gd name="T5" fmla="*/ 53 h 104"/>
                  <a:gd name="T6" fmla="*/ 93 w 142"/>
                  <a:gd name="T7" fmla="*/ 104 h 104"/>
                  <a:gd name="T8" fmla="*/ 107 w 142"/>
                  <a:gd name="T9" fmla="*/ 99 h 104"/>
                  <a:gd name="T10" fmla="*/ 136 w 142"/>
                  <a:gd name="T11" fmla="*/ 53 h 104"/>
                  <a:gd name="T12" fmla="*/ 142 w 142"/>
                  <a:gd name="T13" fmla="*/ 47 h 104"/>
                  <a:gd name="T14" fmla="*/ 136 w 142"/>
                  <a:gd name="T15" fmla="*/ 37 h 104"/>
                  <a:gd name="T16" fmla="*/ 131 w 142"/>
                  <a:gd name="T17" fmla="*/ 7 h 104"/>
                  <a:gd name="T18" fmla="*/ 125 w 142"/>
                  <a:gd name="T19" fmla="*/ 0 h 104"/>
                  <a:gd name="T20" fmla="*/ 109 w 142"/>
                  <a:gd name="T21" fmla="*/ 4 h 104"/>
                  <a:gd name="T22" fmla="*/ 90 w 142"/>
                  <a:gd name="T23" fmla="*/ 37 h 104"/>
                  <a:gd name="T24" fmla="*/ 75 w 142"/>
                  <a:gd name="T25" fmla="*/ 0 h 104"/>
                  <a:gd name="T26" fmla="*/ 67 w 142"/>
                  <a:gd name="T27" fmla="*/ 0 h 104"/>
                  <a:gd name="T28" fmla="*/ 52 w 142"/>
                  <a:gd name="T29" fmla="*/ 37 h 104"/>
                  <a:gd name="T30" fmla="*/ 32 w 142"/>
                  <a:gd name="T31" fmla="*/ 4 h 104"/>
                  <a:gd name="T32" fmla="*/ 17 w 142"/>
                  <a:gd name="T33" fmla="*/ 0 h 104"/>
                  <a:gd name="T34" fmla="*/ 11 w 142"/>
                  <a:gd name="T35" fmla="*/ 7 h 104"/>
                  <a:gd name="T36" fmla="*/ 6 w 142"/>
                  <a:gd name="T37" fmla="*/ 37 h 104"/>
                  <a:gd name="T38" fmla="*/ 0 w 142"/>
                  <a:gd name="T39" fmla="*/ 47 h 104"/>
                  <a:gd name="T40" fmla="*/ 6 w 142"/>
                  <a:gd name="T41" fmla="*/ 53 h 104"/>
                  <a:gd name="T42" fmla="*/ 35 w 142"/>
                  <a:gd name="T43" fmla="*/ 99 h 104"/>
                  <a:gd name="T44" fmla="*/ 25 w 142"/>
                  <a:gd name="T45" fmla="*/ 46 h 104"/>
                  <a:gd name="T46" fmla="*/ 7 w 142"/>
                  <a:gd name="T47" fmla="*/ 44 h 104"/>
                  <a:gd name="T48" fmla="*/ 27 w 142"/>
                  <a:gd name="T49" fmla="*/ 44 h 104"/>
                  <a:gd name="T50" fmla="*/ 18 w 142"/>
                  <a:gd name="T51" fmla="*/ 7 h 104"/>
                  <a:gd name="T52" fmla="*/ 34 w 142"/>
                  <a:gd name="T53" fmla="*/ 41 h 104"/>
                  <a:gd name="T54" fmla="*/ 38 w 142"/>
                  <a:gd name="T55" fmla="*/ 44 h 104"/>
                  <a:gd name="T56" fmla="*/ 57 w 142"/>
                  <a:gd name="T57" fmla="*/ 44 h 104"/>
                  <a:gd name="T58" fmla="*/ 68 w 142"/>
                  <a:gd name="T59" fmla="*/ 7 h 104"/>
                  <a:gd name="T60" fmla="*/ 74 w 142"/>
                  <a:gd name="T61" fmla="*/ 7 h 104"/>
                  <a:gd name="T62" fmla="*/ 85 w 142"/>
                  <a:gd name="T63" fmla="*/ 44 h 104"/>
                  <a:gd name="T64" fmla="*/ 104 w 142"/>
                  <a:gd name="T65" fmla="*/ 44 h 104"/>
                  <a:gd name="T66" fmla="*/ 108 w 142"/>
                  <a:gd name="T67" fmla="*/ 41 h 104"/>
                  <a:gd name="T68" fmla="*/ 124 w 142"/>
                  <a:gd name="T69" fmla="*/ 7 h 104"/>
                  <a:gd name="T70" fmla="*/ 115 w 142"/>
                  <a:gd name="T71" fmla="*/ 44 h 104"/>
                  <a:gd name="T72" fmla="*/ 135 w 142"/>
                  <a:gd name="T73" fmla="*/ 44 h 104"/>
                  <a:gd name="T74" fmla="*/ 117 w 142"/>
                  <a:gd name="T75" fmla="*/ 46 h 104"/>
                  <a:gd name="T76" fmla="*/ 101 w 142"/>
                  <a:gd name="T77" fmla="*/ 97 h 104"/>
                  <a:gd name="T78" fmla="*/ 79 w 142"/>
                  <a:gd name="T79" fmla="*/ 49 h 104"/>
                  <a:gd name="T80" fmla="*/ 76 w 142"/>
                  <a:gd name="T81" fmla="*/ 46 h 104"/>
                  <a:gd name="T82" fmla="*/ 66 w 142"/>
                  <a:gd name="T83" fmla="*/ 46 h 104"/>
                  <a:gd name="T84" fmla="*/ 63 w 142"/>
                  <a:gd name="T85" fmla="*/ 49 h 104"/>
                  <a:gd name="T86" fmla="*/ 41 w 142"/>
                  <a:gd name="T87" fmla="*/ 97 h 104"/>
                  <a:gd name="T88" fmla="*/ 25 w 142"/>
                  <a:gd name="T89" fmla="*/ 46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2" h="104">
                    <a:moveTo>
                      <a:pt x="41" y="104"/>
                    </a:moveTo>
                    <a:cubicBezTo>
                      <a:pt x="49" y="104"/>
                      <a:pt x="49" y="104"/>
                      <a:pt x="49" y="104"/>
                    </a:cubicBezTo>
                    <a:cubicBezTo>
                      <a:pt x="52" y="104"/>
                      <a:pt x="54" y="102"/>
                      <a:pt x="55" y="99"/>
                    </a:cubicBezTo>
                    <a:cubicBezTo>
                      <a:pt x="55" y="99"/>
                      <a:pt x="66" y="63"/>
                      <a:pt x="68" y="53"/>
                    </a:cubicBezTo>
                    <a:cubicBezTo>
                      <a:pt x="71" y="53"/>
                      <a:pt x="71" y="53"/>
                      <a:pt x="71" y="53"/>
                    </a:cubicBezTo>
                    <a:cubicBezTo>
                      <a:pt x="73" y="53"/>
                      <a:pt x="73" y="53"/>
                      <a:pt x="73" y="53"/>
                    </a:cubicBezTo>
                    <a:cubicBezTo>
                      <a:pt x="76" y="63"/>
                      <a:pt x="87" y="99"/>
                      <a:pt x="87" y="99"/>
                    </a:cubicBezTo>
                    <a:cubicBezTo>
                      <a:pt x="88" y="102"/>
                      <a:pt x="90" y="104"/>
                      <a:pt x="93" y="104"/>
                    </a:cubicBezTo>
                    <a:cubicBezTo>
                      <a:pt x="101" y="104"/>
                      <a:pt x="101" y="104"/>
                      <a:pt x="101" y="104"/>
                    </a:cubicBezTo>
                    <a:cubicBezTo>
                      <a:pt x="104" y="104"/>
                      <a:pt x="106" y="102"/>
                      <a:pt x="107" y="99"/>
                    </a:cubicBezTo>
                    <a:cubicBezTo>
                      <a:pt x="115" y="70"/>
                      <a:pt x="118" y="58"/>
                      <a:pt x="119" y="53"/>
                    </a:cubicBezTo>
                    <a:cubicBezTo>
                      <a:pt x="136" y="53"/>
                      <a:pt x="136" y="53"/>
                      <a:pt x="136" y="53"/>
                    </a:cubicBezTo>
                    <a:cubicBezTo>
                      <a:pt x="137" y="53"/>
                      <a:pt x="139" y="53"/>
                      <a:pt x="140" y="51"/>
                    </a:cubicBezTo>
                    <a:cubicBezTo>
                      <a:pt x="141" y="50"/>
                      <a:pt x="142" y="49"/>
                      <a:pt x="142" y="47"/>
                    </a:cubicBezTo>
                    <a:cubicBezTo>
                      <a:pt x="142" y="43"/>
                      <a:pt x="142" y="43"/>
                      <a:pt x="142" y="43"/>
                    </a:cubicBezTo>
                    <a:cubicBezTo>
                      <a:pt x="142" y="40"/>
                      <a:pt x="139" y="37"/>
                      <a:pt x="136" y="37"/>
                    </a:cubicBezTo>
                    <a:cubicBezTo>
                      <a:pt x="123" y="37"/>
                      <a:pt x="123" y="37"/>
                      <a:pt x="123" y="37"/>
                    </a:cubicBezTo>
                    <a:cubicBezTo>
                      <a:pt x="126" y="28"/>
                      <a:pt x="131" y="7"/>
                      <a:pt x="131" y="7"/>
                    </a:cubicBezTo>
                    <a:cubicBezTo>
                      <a:pt x="132" y="6"/>
                      <a:pt x="131" y="4"/>
                      <a:pt x="130" y="2"/>
                    </a:cubicBezTo>
                    <a:cubicBezTo>
                      <a:pt x="129" y="1"/>
                      <a:pt x="127" y="0"/>
                      <a:pt x="12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3" y="0"/>
                      <a:pt x="110" y="2"/>
                      <a:pt x="109" y="4"/>
                    </a:cubicBezTo>
                    <a:cubicBezTo>
                      <a:pt x="101" y="37"/>
                      <a:pt x="101" y="37"/>
                      <a:pt x="101" y="37"/>
                    </a:cubicBezTo>
                    <a:cubicBezTo>
                      <a:pt x="90" y="37"/>
                      <a:pt x="90" y="37"/>
                      <a:pt x="90" y="37"/>
                    </a:cubicBezTo>
                    <a:cubicBezTo>
                      <a:pt x="88" y="29"/>
                      <a:pt x="81" y="4"/>
                      <a:pt x="81" y="4"/>
                    </a:cubicBezTo>
                    <a:cubicBezTo>
                      <a:pt x="80" y="2"/>
                      <a:pt x="78" y="0"/>
                      <a:pt x="75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4" y="0"/>
                      <a:pt x="62" y="2"/>
                      <a:pt x="61" y="4"/>
                    </a:cubicBezTo>
                    <a:cubicBezTo>
                      <a:pt x="61" y="4"/>
                      <a:pt x="54" y="29"/>
                      <a:pt x="52" y="37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2"/>
                      <a:pt x="29" y="0"/>
                      <a:pt x="26" y="0"/>
                    </a:cubicBezTo>
                    <a:cubicBezTo>
                      <a:pt x="26" y="0"/>
                      <a:pt x="17" y="0"/>
                      <a:pt x="17" y="0"/>
                    </a:cubicBezTo>
                    <a:cubicBezTo>
                      <a:pt x="15" y="0"/>
                      <a:pt x="13" y="1"/>
                      <a:pt x="12" y="2"/>
                    </a:cubicBezTo>
                    <a:cubicBezTo>
                      <a:pt x="11" y="4"/>
                      <a:pt x="10" y="6"/>
                      <a:pt x="11" y="7"/>
                    </a:cubicBezTo>
                    <a:cubicBezTo>
                      <a:pt x="11" y="7"/>
                      <a:pt x="16" y="28"/>
                      <a:pt x="18" y="37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3" y="37"/>
                      <a:pt x="0" y="40"/>
                      <a:pt x="0" y="43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9"/>
                      <a:pt x="1" y="50"/>
                      <a:pt x="2" y="51"/>
                    </a:cubicBezTo>
                    <a:cubicBezTo>
                      <a:pt x="3" y="53"/>
                      <a:pt x="5" y="53"/>
                      <a:pt x="6" y="53"/>
                    </a:cubicBezTo>
                    <a:cubicBezTo>
                      <a:pt x="23" y="53"/>
                      <a:pt x="23" y="53"/>
                      <a:pt x="23" y="53"/>
                    </a:cubicBezTo>
                    <a:cubicBezTo>
                      <a:pt x="24" y="58"/>
                      <a:pt x="27" y="70"/>
                      <a:pt x="35" y="99"/>
                    </a:cubicBezTo>
                    <a:cubicBezTo>
                      <a:pt x="35" y="102"/>
                      <a:pt x="38" y="104"/>
                      <a:pt x="41" y="104"/>
                    </a:cubicBezTo>
                    <a:close/>
                    <a:moveTo>
                      <a:pt x="25" y="46"/>
                    </a:moveTo>
                    <a:cubicBezTo>
                      <a:pt x="7" y="46"/>
                      <a:pt x="7" y="46"/>
                      <a:pt x="7" y="46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20" y="7"/>
                      <a:pt x="24" y="7"/>
                      <a:pt x="26" y="7"/>
                    </a:cubicBezTo>
                    <a:cubicBezTo>
                      <a:pt x="27" y="11"/>
                      <a:pt x="34" y="41"/>
                      <a:pt x="34" y="41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38" y="44"/>
                      <a:pt x="38" y="44"/>
                      <a:pt x="38" y="44"/>
                    </a:cubicBezTo>
                    <a:cubicBezTo>
                      <a:pt x="55" y="44"/>
                      <a:pt x="55" y="44"/>
                      <a:pt x="55" y="44"/>
                    </a:cubicBezTo>
                    <a:cubicBezTo>
                      <a:pt x="57" y="44"/>
                      <a:pt x="57" y="44"/>
                      <a:pt x="57" y="44"/>
                    </a:cubicBezTo>
                    <a:cubicBezTo>
                      <a:pt x="58" y="41"/>
                      <a:pt x="58" y="41"/>
                      <a:pt x="58" y="41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71" y="7"/>
                      <a:pt x="71" y="7"/>
                      <a:pt x="71" y="7"/>
                    </a:cubicBezTo>
                    <a:cubicBezTo>
                      <a:pt x="74" y="7"/>
                      <a:pt x="74" y="7"/>
                      <a:pt x="74" y="7"/>
                    </a:cubicBezTo>
                    <a:cubicBezTo>
                      <a:pt x="84" y="41"/>
                      <a:pt x="84" y="41"/>
                      <a:pt x="84" y="41"/>
                    </a:cubicBezTo>
                    <a:cubicBezTo>
                      <a:pt x="85" y="44"/>
                      <a:pt x="85" y="44"/>
                      <a:pt x="85" y="44"/>
                    </a:cubicBezTo>
                    <a:cubicBezTo>
                      <a:pt x="87" y="44"/>
                      <a:pt x="87" y="44"/>
                      <a:pt x="87" y="44"/>
                    </a:cubicBezTo>
                    <a:cubicBezTo>
                      <a:pt x="104" y="44"/>
                      <a:pt x="104" y="44"/>
                      <a:pt x="104" y="44"/>
                    </a:cubicBezTo>
                    <a:cubicBezTo>
                      <a:pt x="107" y="44"/>
                      <a:pt x="107" y="44"/>
                      <a:pt x="107" y="44"/>
                    </a:cubicBezTo>
                    <a:cubicBezTo>
                      <a:pt x="108" y="41"/>
                      <a:pt x="108" y="41"/>
                      <a:pt x="108" y="41"/>
                    </a:cubicBezTo>
                    <a:cubicBezTo>
                      <a:pt x="108" y="41"/>
                      <a:pt x="115" y="11"/>
                      <a:pt x="116" y="7"/>
                    </a:cubicBezTo>
                    <a:cubicBezTo>
                      <a:pt x="117" y="7"/>
                      <a:pt x="122" y="7"/>
                      <a:pt x="124" y="7"/>
                    </a:cubicBezTo>
                    <a:cubicBezTo>
                      <a:pt x="116" y="40"/>
                      <a:pt x="116" y="40"/>
                      <a:pt x="116" y="40"/>
                    </a:cubicBezTo>
                    <a:cubicBezTo>
                      <a:pt x="115" y="44"/>
                      <a:pt x="115" y="44"/>
                      <a:pt x="115" y="44"/>
                    </a:cubicBezTo>
                    <a:cubicBezTo>
                      <a:pt x="119" y="44"/>
                      <a:pt x="119" y="44"/>
                      <a:pt x="119" y="44"/>
                    </a:cubicBezTo>
                    <a:cubicBezTo>
                      <a:pt x="135" y="44"/>
                      <a:pt x="135" y="44"/>
                      <a:pt x="135" y="44"/>
                    </a:cubicBezTo>
                    <a:cubicBezTo>
                      <a:pt x="135" y="46"/>
                      <a:pt x="135" y="46"/>
                      <a:pt x="135" y="46"/>
                    </a:cubicBezTo>
                    <a:cubicBezTo>
                      <a:pt x="117" y="46"/>
                      <a:pt x="117" y="46"/>
                      <a:pt x="117" y="46"/>
                    </a:cubicBezTo>
                    <a:cubicBezTo>
                      <a:pt x="114" y="46"/>
                      <a:pt x="114" y="46"/>
                      <a:pt x="114" y="46"/>
                    </a:cubicBezTo>
                    <a:cubicBezTo>
                      <a:pt x="114" y="46"/>
                      <a:pt x="102" y="92"/>
                      <a:pt x="101" y="97"/>
                    </a:cubicBezTo>
                    <a:cubicBezTo>
                      <a:pt x="93" y="97"/>
                      <a:pt x="93" y="97"/>
                      <a:pt x="93" y="97"/>
                    </a:cubicBezTo>
                    <a:cubicBezTo>
                      <a:pt x="79" y="49"/>
                      <a:pt x="79" y="49"/>
                      <a:pt x="79" y="49"/>
                    </a:cubicBezTo>
                    <a:cubicBezTo>
                      <a:pt x="79" y="46"/>
                      <a:pt x="79" y="46"/>
                      <a:pt x="79" y="46"/>
                    </a:cubicBezTo>
                    <a:cubicBezTo>
                      <a:pt x="76" y="46"/>
                      <a:pt x="76" y="46"/>
                      <a:pt x="76" y="46"/>
                    </a:cubicBezTo>
                    <a:cubicBezTo>
                      <a:pt x="71" y="46"/>
                      <a:pt x="71" y="46"/>
                      <a:pt x="71" y="46"/>
                    </a:cubicBezTo>
                    <a:cubicBezTo>
                      <a:pt x="66" y="46"/>
                      <a:pt x="66" y="46"/>
                      <a:pt x="66" y="46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63" y="49"/>
                      <a:pt x="63" y="49"/>
                      <a:pt x="63" y="49"/>
                    </a:cubicBezTo>
                    <a:cubicBezTo>
                      <a:pt x="49" y="97"/>
                      <a:pt x="49" y="97"/>
                      <a:pt x="49" y="97"/>
                    </a:cubicBezTo>
                    <a:cubicBezTo>
                      <a:pt x="41" y="97"/>
                      <a:pt x="41" y="97"/>
                      <a:pt x="41" y="97"/>
                    </a:cubicBezTo>
                    <a:cubicBezTo>
                      <a:pt x="40" y="92"/>
                      <a:pt x="28" y="46"/>
                      <a:pt x="28" y="46"/>
                    </a:cubicBezTo>
                    <a:lnTo>
                      <a:pt x="25" y="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Freeform 2001">
                <a:extLst>
                  <a:ext uri="{FF2B5EF4-FFF2-40B4-BE49-F238E27FC236}">
                    <a16:creationId xmlns:a16="http://schemas.microsoft.com/office/drawing/2014/main" xmlns="" id="{B1005E05-D6FA-46E5-BD67-27E2B0532D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0161" y="4139999"/>
                <a:ext cx="52388" cy="90488"/>
              </a:xfrm>
              <a:custGeom>
                <a:avLst/>
                <a:gdLst>
                  <a:gd name="T0" fmla="*/ 5 w 14"/>
                  <a:gd name="T1" fmla="*/ 24 h 24"/>
                  <a:gd name="T2" fmla="*/ 7 w 14"/>
                  <a:gd name="T3" fmla="*/ 24 h 24"/>
                  <a:gd name="T4" fmla="*/ 9 w 14"/>
                  <a:gd name="T5" fmla="*/ 24 h 24"/>
                  <a:gd name="T6" fmla="*/ 14 w 14"/>
                  <a:gd name="T7" fmla="*/ 24 h 24"/>
                  <a:gd name="T8" fmla="*/ 13 w 14"/>
                  <a:gd name="T9" fmla="*/ 20 h 24"/>
                  <a:gd name="T10" fmla="*/ 10 w 14"/>
                  <a:gd name="T11" fmla="*/ 11 h 24"/>
                  <a:gd name="T12" fmla="*/ 7 w 14"/>
                  <a:gd name="T13" fmla="*/ 0 h 24"/>
                  <a:gd name="T14" fmla="*/ 4 w 14"/>
                  <a:gd name="T15" fmla="*/ 11 h 24"/>
                  <a:gd name="T16" fmla="*/ 1 w 14"/>
                  <a:gd name="T17" fmla="*/ 20 h 24"/>
                  <a:gd name="T18" fmla="*/ 0 w 14"/>
                  <a:gd name="T19" fmla="*/ 24 h 24"/>
                  <a:gd name="T20" fmla="*/ 5 w 14"/>
                  <a:gd name="T2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24">
                    <a:moveTo>
                      <a:pt x="5" y="24"/>
                    </a:moveTo>
                    <a:cubicBezTo>
                      <a:pt x="7" y="24"/>
                      <a:pt x="7" y="24"/>
                      <a:pt x="7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14" y="24"/>
                      <a:pt x="14" y="24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5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Freeform 2002">
                <a:extLst>
                  <a:ext uri="{FF2B5EF4-FFF2-40B4-BE49-F238E27FC236}">
                    <a16:creationId xmlns:a16="http://schemas.microsoft.com/office/drawing/2014/main" xmlns="" id="{A6D8BF4C-D89C-4CE4-9448-189B60D04D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59536" y="4238424"/>
                <a:ext cx="79375" cy="115888"/>
              </a:xfrm>
              <a:custGeom>
                <a:avLst/>
                <a:gdLst>
                  <a:gd name="T0" fmla="*/ 8 w 21"/>
                  <a:gd name="T1" fmla="*/ 28 h 31"/>
                  <a:gd name="T2" fmla="*/ 9 w 21"/>
                  <a:gd name="T3" fmla="*/ 30 h 31"/>
                  <a:gd name="T4" fmla="*/ 11 w 21"/>
                  <a:gd name="T5" fmla="*/ 30 h 31"/>
                  <a:gd name="T6" fmla="*/ 14 w 21"/>
                  <a:gd name="T7" fmla="*/ 31 h 31"/>
                  <a:gd name="T8" fmla="*/ 15 w 21"/>
                  <a:gd name="T9" fmla="*/ 28 h 31"/>
                  <a:gd name="T10" fmla="*/ 20 w 21"/>
                  <a:gd name="T11" fmla="*/ 5 h 31"/>
                  <a:gd name="T12" fmla="*/ 21 w 21"/>
                  <a:gd name="T13" fmla="*/ 0 h 31"/>
                  <a:gd name="T14" fmla="*/ 17 w 21"/>
                  <a:gd name="T15" fmla="*/ 0 h 31"/>
                  <a:gd name="T16" fmla="*/ 5 w 21"/>
                  <a:gd name="T17" fmla="*/ 0 h 31"/>
                  <a:gd name="T18" fmla="*/ 0 w 21"/>
                  <a:gd name="T19" fmla="*/ 0 h 31"/>
                  <a:gd name="T20" fmla="*/ 2 w 21"/>
                  <a:gd name="T21" fmla="*/ 5 h 31"/>
                  <a:gd name="T22" fmla="*/ 8 w 21"/>
                  <a:gd name="T23" fmla="*/ 28 h 31"/>
                  <a:gd name="T24" fmla="*/ 13 w 21"/>
                  <a:gd name="T25" fmla="*/ 7 h 31"/>
                  <a:gd name="T26" fmla="*/ 11 w 21"/>
                  <a:gd name="T27" fmla="*/ 13 h 31"/>
                  <a:gd name="T28" fmla="*/ 9 w 21"/>
                  <a:gd name="T29" fmla="*/ 7 h 31"/>
                  <a:gd name="T30" fmla="*/ 13 w 21"/>
                  <a:gd name="T31" fmla="*/ 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" h="31">
                    <a:moveTo>
                      <a:pt x="8" y="28"/>
                    </a:moveTo>
                    <a:cubicBezTo>
                      <a:pt x="9" y="30"/>
                      <a:pt x="9" y="30"/>
                      <a:pt x="9" y="30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2" y="30"/>
                      <a:pt x="14" y="31"/>
                      <a:pt x="14" y="31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8" y="28"/>
                      <a:pt x="8" y="28"/>
                    </a:cubicBezTo>
                    <a:close/>
                    <a:moveTo>
                      <a:pt x="13" y="7"/>
                    </a:move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2"/>
                      <a:pt x="10" y="10"/>
                      <a:pt x="9" y="7"/>
                    </a:cubicBezTo>
                    <a:lnTo>
                      <a:pt x="13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2" name="椭圆 31">
            <a:extLst>
              <a:ext uri="{FF2B5EF4-FFF2-40B4-BE49-F238E27FC236}">
                <a16:creationId xmlns:a16="http://schemas.microsoft.com/office/drawing/2014/main" xmlns="" id="{D6C0A986-E509-482C-9237-79DF29F74F6C}"/>
              </a:ext>
            </a:extLst>
          </p:cNvPr>
          <p:cNvSpPr/>
          <p:nvPr/>
        </p:nvSpPr>
        <p:spPr>
          <a:xfrm>
            <a:off x="4168275" y="2009129"/>
            <a:ext cx="3835587" cy="3835587"/>
          </a:xfrm>
          <a:prstGeom prst="ellipse">
            <a:avLst/>
          </a:prstGeom>
          <a:noFill/>
          <a:ln>
            <a:solidFill>
              <a:srgbClr val="93939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xmlns="" id="{89AD1843-EC34-494F-9DE2-346F3A69E800}"/>
              </a:ext>
            </a:extLst>
          </p:cNvPr>
          <p:cNvSpPr/>
          <p:nvPr/>
        </p:nvSpPr>
        <p:spPr>
          <a:xfrm>
            <a:off x="4884687" y="1890508"/>
            <a:ext cx="592528" cy="592528"/>
          </a:xfrm>
          <a:prstGeom prst="ellipse">
            <a:avLst/>
          </a:prstGeom>
          <a:solidFill>
            <a:srgbClr val="ED8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xmlns="" id="{B753FA55-6761-4914-8BC3-A9D1515A9712}"/>
              </a:ext>
            </a:extLst>
          </p:cNvPr>
          <p:cNvSpPr/>
          <p:nvPr/>
        </p:nvSpPr>
        <p:spPr>
          <a:xfrm>
            <a:off x="6785806" y="1908254"/>
            <a:ext cx="592528" cy="592528"/>
          </a:xfrm>
          <a:prstGeom prst="ellipse">
            <a:avLst/>
          </a:prstGeom>
          <a:solidFill>
            <a:srgbClr val="ED8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xmlns="" id="{F68A238B-E3FF-4061-BBE9-FEEA26FC4ADA}"/>
              </a:ext>
            </a:extLst>
          </p:cNvPr>
          <p:cNvSpPr/>
          <p:nvPr/>
        </p:nvSpPr>
        <p:spPr>
          <a:xfrm>
            <a:off x="3919296" y="3158132"/>
            <a:ext cx="592528" cy="592528"/>
          </a:xfrm>
          <a:prstGeom prst="ellipse">
            <a:avLst/>
          </a:prstGeom>
          <a:solidFill>
            <a:srgbClr val="ED8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xmlns="" id="{5A030FA9-B0A5-4064-9A2B-D99DC024AEC0}"/>
              </a:ext>
            </a:extLst>
          </p:cNvPr>
          <p:cNvSpPr/>
          <p:nvPr/>
        </p:nvSpPr>
        <p:spPr>
          <a:xfrm>
            <a:off x="7695876" y="3177897"/>
            <a:ext cx="592528" cy="592528"/>
          </a:xfrm>
          <a:prstGeom prst="ellipse">
            <a:avLst/>
          </a:prstGeom>
          <a:solidFill>
            <a:srgbClr val="ED8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xmlns="" id="{00419BDA-291E-42B3-A6A5-8C524DA3A379}"/>
              </a:ext>
            </a:extLst>
          </p:cNvPr>
          <p:cNvSpPr/>
          <p:nvPr/>
        </p:nvSpPr>
        <p:spPr>
          <a:xfrm>
            <a:off x="4281003" y="4817064"/>
            <a:ext cx="592528" cy="592528"/>
          </a:xfrm>
          <a:prstGeom prst="ellipse">
            <a:avLst/>
          </a:prstGeom>
          <a:solidFill>
            <a:srgbClr val="ED8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xmlns="" id="{677B34B6-36C3-43DC-A63C-1D043198F40F}"/>
              </a:ext>
            </a:extLst>
          </p:cNvPr>
          <p:cNvSpPr/>
          <p:nvPr/>
        </p:nvSpPr>
        <p:spPr>
          <a:xfrm>
            <a:off x="7279702" y="4779240"/>
            <a:ext cx="592528" cy="592528"/>
          </a:xfrm>
          <a:prstGeom prst="ellipse">
            <a:avLst/>
          </a:prstGeom>
          <a:solidFill>
            <a:srgbClr val="ED8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xmlns="" id="{FDBC1946-EC06-4346-88A4-A954C361FD1E}"/>
              </a:ext>
            </a:extLst>
          </p:cNvPr>
          <p:cNvSpPr txBox="1"/>
          <p:nvPr/>
        </p:nvSpPr>
        <p:spPr>
          <a:xfrm>
            <a:off x="983277" y="2172033"/>
            <a:ext cx="3567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随时随地（国内外）访问云平台查看企业用电数据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xmlns="" id="{B84F42F4-065D-4C06-B371-9D52E4899DDC}"/>
              </a:ext>
            </a:extLst>
          </p:cNvPr>
          <p:cNvSpPr txBox="1"/>
          <p:nvPr/>
        </p:nvSpPr>
        <p:spPr>
          <a:xfrm>
            <a:off x="2944197" y="1905114"/>
            <a:ext cx="1571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 b="1" dirty="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便捷性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xmlns="" id="{88A3EB59-5EF3-4A31-BA37-BBFE8FDD57A4}"/>
              </a:ext>
            </a:extLst>
          </p:cNvPr>
          <p:cNvSpPr txBox="1"/>
          <p:nvPr/>
        </p:nvSpPr>
        <p:spPr>
          <a:xfrm>
            <a:off x="925690" y="3416173"/>
            <a:ext cx="2825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zh-CN" dirty="0"/>
              <a:t>界面更友好、美观，支持移动端访问</a:t>
            </a:r>
            <a:endParaRPr lang="zh-CN" altLang="en-US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xmlns="" id="{3EF8D7FB-216E-48AF-B253-C2BA7BC14E05}"/>
              </a:ext>
            </a:extLst>
          </p:cNvPr>
          <p:cNvSpPr txBox="1"/>
          <p:nvPr/>
        </p:nvSpPr>
        <p:spPr>
          <a:xfrm>
            <a:off x="2038303" y="3158132"/>
            <a:ext cx="1571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1400" b="1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zh-CN" dirty="0"/>
              <a:t>交互性</a:t>
            </a:r>
            <a:endParaRPr lang="zh-CN" altLang="en-US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xmlns="" id="{96D0D881-131B-4AD8-A208-BCB3D0BBD0E3}"/>
              </a:ext>
            </a:extLst>
          </p:cNvPr>
          <p:cNvSpPr txBox="1"/>
          <p:nvPr/>
        </p:nvSpPr>
        <p:spPr>
          <a:xfrm>
            <a:off x="1006970" y="5083983"/>
            <a:ext cx="2993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zh-CN" dirty="0"/>
              <a:t>数据呈现自定义，满足不用角色用户的使用需求</a:t>
            </a:r>
            <a:endParaRPr lang="zh-CN" altLang="en-US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xmlns="" id="{2C2D05C3-B2FB-4E76-89C7-A031181E1907}"/>
              </a:ext>
            </a:extLst>
          </p:cNvPr>
          <p:cNvSpPr txBox="1"/>
          <p:nvPr/>
        </p:nvSpPr>
        <p:spPr>
          <a:xfrm>
            <a:off x="2290844" y="4817064"/>
            <a:ext cx="1571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1400" b="1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zh-CN" dirty="0"/>
              <a:t>灵活性</a:t>
            </a:r>
            <a:endParaRPr lang="zh-CN" altLang="en-US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xmlns="" id="{58A62D60-F5FA-4BAE-8581-1CC979C446A2}"/>
              </a:ext>
            </a:extLst>
          </p:cNvPr>
          <p:cNvSpPr txBox="1"/>
          <p:nvPr/>
        </p:nvSpPr>
        <p:spPr>
          <a:xfrm>
            <a:off x="7743268" y="2184091"/>
            <a:ext cx="3835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zh-CN" dirty="0"/>
              <a:t>平台部署于阿里云，数据多份拷贝，安全可靠</a:t>
            </a:r>
            <a:endParaRPr lang="zh-CN" altLang="en-US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xmlns="" id="{CF2AEE79-A8D1-487C-BDF8-AECF6F8D6404}"/>
              </a:ext>
            </a:extLst>
          </p:cNvPr>
          <p:cNvSpPr txBox="1"/>
          <p:nvPr/>
        </p:nvSpPr>
        <p:spPr>
          <a:xfrm>
            <a:off x="7738374" y="1918273"/>
            <a:ext cx="1571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1400" b="1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zh-CN" dirty="0"/>
              <a:t>安全性</a:t>
            </a:r>
            <a:endParaRPr lang="zh-CN" altLang="en-US" dirty="0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xmlns="" id="{ED8C3FF0-C444-46B0-BE44-F0AC2929154B}"/>
              </a:ext>
            </a:extLst>
          </p:cNvPr>
          <p:cNvSpPr txBox="1"/>
          <p:nvPr/>
        </p:nvSpPr>
        <p:spPr>
          <a:xfrm>
            <a:off x="8584678" y="3409846"/>
            <a:ext cx="299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zh-CN" dirty="0"/>
              <a:t>数据接入没有点数限制，使用云端大数据存储</a:t>
            </a:r>
            <a:endParaRPr lang="zh-CN" altLang="en-US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xmlns="" id="{AB9E7B33-2D82-446F-B30A-5FF3AF790D87}"/>
              </a:ext>
            </a:extLst>
          </p:cNvPr>
          <p:cNvSpPr txBox="1"/>
          <p:nvPr/>
        </p:nvSpPr>
        <p:spPr>
          <a:xfrm>
            <a:off x="8544272" y="3144028"/>
            <a:ext cx="1571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 b="1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zh-CN" dirty="0"/>
              <a:t>规模性</a:t>
            </a:r>
            <a:endParaRPr lang="zh-CN" altLang="en-US" dirty="0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xmlns="" id="{9601B812-51BA-424B-9683-4209676BF6FD}"/>
              </a:ext>
            </a:extLst>
          </p:cNvPr>
          <p:cNvSpPr txBox="1"/>
          <p:nvPr/>
        </p:nvSpPr>
        <p:spPr>
          <a:xfrm>
            <a:off x="8226783" y="5057407"/>
            <a:ext cx="3245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zh-CN" dirty="0"/>
              <a:t>专业研发及运维团队，享受功能与性能的持续升级服务</a:t>
            </a:r>
            <a:endParaRPr lang="zh-CN" altLang="en-US" dirty="0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xmlns="" id="{5622BEE0-CE14-45EC-A0C8-FA80EEF9EC40}"/>
              </a:ext>
            </a:extLst>
          </p:cNvPr>
          <p:cNvSpPr txBox="1"/>
          <p:nvPr/>
        </p:nvSpPr>
        <p:spPr>
          <a:xfrm>
            <a:off x="8248523" y="4791589"/>
            <a:ext cx="1571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 b="1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zh-CN" dirty="0"/>
              <a:t>维护性</a:t>
            </a:r>
            <a:endParaRPr lang="zh-CN" altLang="en-US" dirty="0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xmlns="" id="{A916138C-FACC-4680-844A-D6A39A33F38A}"/>
              </a:ext>
            </a:extLst>
          </p:cNvPr>
          <p:cNvSpPr/>
          <p:nvPr/>
        </p:nvSpPr>
        <p:spPr>
          <a:xfrm>
            <a:off x="5823437" y="5563555"/>
            <a:ext cx="592528" cy="592528"/>
          </a:xfrm>
          <a:prstGeom prst="ellipse">
            <a:avLst/>
          </a:prstGeom>
          <a:solidFill>
            <a:srgbClr val="ED8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xmlns="" id="{1BA22EAB-1CFD-412C-B7A7-3D5E1840C081}"/>
              </a:ext>
            </a:extLst>
          </p:cNvPr>
          <p:cNvSpPr txBox="1"/>
          <p:nvPr/>
        </p:nvSpPr>
        <p:spPr>
          <a:xfrm>
            <a:off x="6661537" y="6269823"/>
            <a:ext cx="4935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zh-CN" dirty="0"/>
              <a:t>提供标准数据接口（</a:t>
            </a:r>
            <a:r>
              <a:rPr lang="en-US" altLang="zh-CN" dirty="0"/>
              <a:t>API</a:t>
            </a:r>
            <a:r>
              <a:rPr lang="zh-CN" altLang="zh-CN" dirty="0"/>
              <a:t>），支持与其他系统对接</a:t>
            </a:r>
            <a:endParaRPr lang="zh-CN" altLang="en-US" dirty="0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xmlns="" id="{E4B2B715-64F2-44FA-B7F0-4E2C551AE0EB}"/>
              </a:ext>
            </a:extLst>
          </p:cNvPr>
          <p:cNvSpPr txBox="1"/>
          <p:nvPr/>
        </p:nvSpPr>
        <p:spPr>
          <a:xfrm>
            <a:off x="6663720" y="5999103"/>
            <a:ext cx="1571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1400" b="1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zh-CN" dirty="0"/>
              <a:t>开放性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99797535-DEC4-4AAF-A860-EB2A99F027D2}"/>
              </a:ext>
            </a:extLst>
          </p:cNvPr>
          <p:cNvSpPr/>
          <p:nvPr/>
        </p:nvSpPr>
        <p:spPr>
          <a:xfrm>
            <a:off x="6095253" y="3477776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实用</a:t>
            </a:r>
            <a:endParaRPr lang="zh-CN" altLang="en-US" dirty="0"/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xmlns="" id="{CBA2B8C2-A177-45C5-9BC9-AC1DBE562CBA}"/>
              </a:ext>
            </a:extLst>
          </p:cNvPr>
          <p:cNvSpPr/>
          <p:nvPr/>
        </p:nvSpPr>
        <p:spPr>
          <a:xfrm>
            <a:off x="6100206" y="291030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</a:t>
            </a:r>
            <a:endParaRPr lang="zh-CN" altLang="en-US" dirty="0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xmlns="" id="{0426AD75-4E06-42B4-95E4-A8A93B08184B}"/>
              </a:ext>
            </a:extLst>
          </p:cNvPr>
          <p:cNvSpPr/>
          <p:nvPr/>
        </p:nvSpPr>
        <p:spPr>
          <a:xfrm>
            <a:off x="5591580" y="2846523"/>
            <a:ext cx="504000" cy="5045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xmlns="" id="{754F87C1-9FE2-45BB-9BB0-3865DE208F62}"/>
              </a:ext>
            </a:extLst>
          </p:cNvPr>
          <p:cNvSpPr/>
          <p:nvPr/>
        </p:nvSpPr>
        <p:spPr>
          <a:xfrm>
            <a:off x="5587385" y="3412328"/>
            <a:ext cx="504000" cy="5045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xmlns="" id="{4D988372-585D-4CDE-B71B-130BE9671A1D}"/>
              </a:ext>
            </a:extLst>
          </p:cNvPr>
          <p:cNvSpPr/>
          <p:nvPr/>
        </p:nvSpPr>
        <p:spPr>
          <a:xfrm>
            <a:off x="5635940" y="2914113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ED822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轻</a:t>
            </a:r>
            <a:endParaRPr lang="zh-CN" altLang="en-US" b="1" dirty="0">
              <a:solidFill>
                <a:srgbClr val="ED8223"/>
              </a:solidFill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xmlns="" id="{F1367F6D-6048-4F25-AED8-064A6D7BF80F}"/>
              </a:ext>
            </a:extLst>
          </p:cNvPr>
          <p:cNvSpPr/>
          <p:nvPr/>
        </p:nvSpPr>
        <p:spPr>
          <a:xfrm>
            <a:off x="5631636" y="348490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ED822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</a:t>
            </a:r>
            <a:endParaRPr lang="zh-CN" altLang="en-US" b="1" dirty="0">
              <a:solidFill>
                <a:srgbClr val="ED8223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4A6EFD35-B048-4173-99C3-43AF5391B70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46657" y="3299639"/>
            <a:ext cx="328918" cy="29640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31CE511-3864-4A95-84E8-9A3CB0C87B4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04611" y="4959077"/>
            <a:ext cx="338375" cy="3204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F5C9496-A741-4F27-B351-9FF1E974739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49268" y="4965081"/>
            <a:ext cx="256579" cy="23900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FAA2FF2-7DEF-4BDA-A7C5-2A199C7FA3A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16307" y="2011462"/>
            <a:ext cx="317693" cy="329459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xmlns="" id="{0006FDB0-8973-4F4D-A51F-16BEE0A536B5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04126" y="2018188"/>
            <a:ext cx="345096" cy="358284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xmlns="" id="{5C8B4898-276D-4034-86AE-C9AC617DFCD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854881" y="3338300"/>
            <a:ext cx="289638" cy="271536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xmlns="" id="{2AF09BCE-A875-47E2-B3FE-AA9122CDC0CD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965146" y="5705052"/>
            <a:ext cx="321523" cy="30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5442612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-61546" y="1468322"/>
            <a:ext cx="12253546" cy="3886200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 Placeholder 3"/>
          <p:cNvSpPr txBox="1"/>
          <p:nvPr/>
        </p:nvSpPr>
        <p:spPr>
          <a:xfrm>
            <a:off x="1541464" y="2547939"/>
            <a:ext cx="1641475" cy="1570037"/>
          </a:xfrm>
          <a:prstGeom prst="rect">
            <a:avLst/>
          </a:prstGeom>
        </p:spPr>
        <p:txBody>
          <a:bodyPr wrap="none" lIns="0" tIns="0" rIns="0" bIns="0" anchor="ctr"/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1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</a:t>
            </a:r>
            <a:r>
              <a:rPr lang="en-US" altLang="zh-CN" sz="1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en-US" sz="11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文本框 58"/>
          <p:cNvSpPr txBox="1"/>
          <p:nvPr/>
        </p:nvSpPr>
        <p:spPr>
          <a:xfrm>
            <a:off x="3363006" y="3346450"/>
            <a:ext cx="47518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功能简介</a:t>
            </a:r>
          </a:p>
        </p:txBody>
      </p:sp>
      <p:sp>
        <p:nvSpPr>
          <p:cNvPr id="5" name="文本框 59"/>
          <p:cNvSpPr txBox="1"/>
          <p:nvPr/>
        </p:nvSpPr>
        <p:spPr>
          <a:xfrm>
            <a:off x="3363005" y="2773364"/>
            <a:ext cx="201189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>
              <a:defRPr/>
            </a:pP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Part Two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等腰三角形 5"/>
          <p:cNvSpPr/>
          <p:nvPr/>
        </p:nvSpPr>
        <p:spPr>
          <a:xfrm rot="9233090">
            <a:off x="8731250" y="2454275"/>
            <a:ext cx="266700" cy="230188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7" name="等腰三角形 6"/>
          <p:cNvSpPr/>
          <p:nvPr/>
        </p:nvSpPr>
        <p:spPr>
          <a:xfrm rot="15569576">
            <a:off x="8378826" y="3128963"/>
            <a:ext cx="396875" cy="342900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8" name="等腰三角形 7"/>
          <p:cNvSpPr/>
          <p:nvPr/>
        </p:nvSpPr>
        <p:spPr>
          <a:xfrm rot="21371394">
            <a:off x="8247063" y="1804989"/>
            <a:ext cx="266700" cy="230187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9" name="等腰三角形 8"/>
          <p:cNvSpPr/>
          <p:nvPr/>
        </p:nvSpPr>
        <p:spPr>
          <a:xfrm rot="12912161">
            <a:off x="9288463" y="3487739"/>
            <a:ext cx="944562" cy="815975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10" name="等腰三角形 9"/>
          <p:cNvSpPr/>
          <p:nvPr/>
        </p:nvSpPr>
        <p:spPr>
          <a:xfrm rot="12912161">
            <a:off x="9156700" y="3427413"/>
            <a:ext cx="1176338" cy="1014412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11" name="椭圆 10"/>
          <p:cNvSpPr/>
          <p:nvPr/>
        </p:nvSpPr>
        <p:spPr>
          <a:xfrm rot="9110320">
            <a:off x="10477500" y="3792539"/>
            <a:ext cx="114300" cy="1158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12" name="椭圆 11"/>
          <p:cNvSpPr/>
          <p:nvPr/>
        </p:nvSpPr>
        <p:spPr>
          <a:xfrm rot="9110320">
            <a:off x="9388475" y="4295775"/>
            <a:ext cx="115888" cy="1158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13" name="椭圆 12"/>
          <p:cNvSpPr/>
          <p:nvPr/>
        </p:nvSpPr>
        <p:spPr>
          <a:xfrm rot="9110320">
            <a:off x="9505950" y="3132139"/>
            <a:ext cx="114300" cy="1158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14" name="等腰三角形 13"/>
          <p:cNvSpPr/>
          <p:nvPr/>
        </p:nvSpPr>
        <p:spPr>
          <a:xfrm rot="18210217">
            <a:off x="7838282" y="2162970"/>
            <a:ext cx="127000" cy="109537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15" name="等腰三角形 14"/>
          <p:cNvSpPr/>
          <p:nvPr/>
        </p:nvSpPr>
        <p:spPr>
          <a:xfrm rot="8748521">
            <a:off x="8196264" y="2314575"/>
            <a:ext cx="128587" cy="109538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cxnSp>
        <p:nvCxnSpPr>
          <p:cNvPr id="16" name="Straight Connector 13"/>
          <p:cNvCxnSpPr>
            <a:cxnSpLocks noChangeShapeType="1"/>
          </p:cNvCxnSpPr>
          <p:nvPr/>
        </p:nvCxnSpPr>
        <p:spPr bwMode="auto">
          <a:xfrm flipH="1">
            <a:off x="1524000" y="4110038"/>
            <a:ext cx="6732588" cy="0"/>
          </a:xfrm>
          <a:prstGeom prst="line">
            <a:avLst/>
          </a:prstGeom>
          <a:noFill/>
          <a:ln w="19050" cap="sq" algn="ctr">
            <a:solidFill>
              <a:schemeClr val="bg1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8" name="TextBox 7"/>
          <p:cNvSpPr>
            <a:spLocks noChangeArrowheads="1"/>
          </p:cNvSpPr>
          <p:nvPr/>
        </p:nvSpPr>
        <p:spPr bwMode="auto">
          <a:xfrm>
            <a:off x="10645877" y="190478"/>
            <a:ext cx="1363489" cy="69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07" tIns="22853" rIns="45707" bIns="22853">
            <a:spAutoFit/>
          </a:bodyPr>
          <a:lstStyle/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Internet </a:t>
            </a:r>
            <a:r>
              <a:rPr lang="en-US" altLang="zh-CN" sz="1600" b="1" dirty="0">
                <a:solidFill>
                  <a:srgbClr val="159BFF"/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+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Energy Efficiency 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Management</a:t>
            </a:r>
            <a:endParaRPr lang="zh-CN" altLang="en-US" sz="1300" b="1" dirty="0">
              <a:solidFill>
                <a:schemeClr val="tx1">
                  <a:lumMod val="50000"/>
                  <a:lumOff val="50000"/>
                </a:schemeClr>
              </a:solidFill>
              <a:latin typeface="Corbel" panose="020B0503020204020204" pitchFamily="34" charset="0"/>
              <a:ea typeface="方正兰亭黑_GBK" pitchFamily="2" charset="-122"/>
              <a:sym typeface="方正大黑简体" pitchFamily="2" charset="-122"/>
            </a:endParaRPr>
          </a:p>
        </p:txBody>
      </p:sp>
      <p:cxnSp>
        <p:nvCxnSpPr>
          <p:cNvPr id="19" name="直接连接符 18"/>
          <p:cNvCxnSpPr>
            <a:cxnSpLocks noChangeShapeType="1"/>
          </p:cNvCxnSpPr>
          <p:nvPr/>
        </p:nvCxnSpPr>
        <p:spPr bwMode="auto">
          <a:xfrm>
            <a:off x="10560156" y="-54762"/>
            <a:ext cx="0" cy="1042073"/>
          </a:xfrm>
          <a:prstGeom prst="line">
            <a:avLst/>
          </a:prstGeom>
          <a:noFill/>
          <a:ln w="9525" algn="ctr">
            <a:solidFill>
              <a:srgbClr val="159B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0" name="Picture 2" descr="E:\阿伦 ins\Design\鹰视 图册\基\鹰视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77267" y="323999"/>
            <a:ext cx="1905013" cy="50350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819155" y="142875"/>
            <a:ext cx="157375" cy="8143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4763" y="142875"/>
            <a:ext cx="704852" cy="8143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5"/>
          <p:cNvSpPr txBox="1"/>
          <p:nvPr/>
        </p:nvSpPr>
        <p:spPr>
          <a:xfrm>
            <a:off x="1142964" y="262197"/>
            <a:ext cx="4724436" cy="6001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100" b="1" dirty="0">
                <a:solidFill>
                  <a:schemeClr val="accent1">
                    <a:lumMod val="75000"/>
                  </a:schemeClr>
                </a:solidFill>
                <a:latin typeface="Segoe UI Emoji" panose="020B0502040204020203" pitchFamily="34" charset="0"/>
                <a:cs typeface="Segoe UI Black" panose="020B0A02040204020203" pitchFamily="34" charset="0"/>
                <a:sym typeface="微软雅黑" panose="020B0503020204020204" pitchFamily="34" charset="-122"/>
              </a:rPr>
              <a:t>功能简介</a:t>
            </a:r>
            <a:endParaRPr lang="en-US" altLang="zh-CN" sz="3100" b="1" dirty="0">
              <a:solidFill>
                <a:schemeClr val="accent1">
                  <a:lumMod val="75000"/>
                </a:schemeClr>
              </a:solidFill>
              <a:latin typeface="Segoe UI Emoji" panose="020B0502040204020203" pitchFamily="34" charset="0"/>
              <a:cs typeface="Segoe UI Black" panose="020B0A02040204020203" pitchFamily="34" charset="0"/>
              <a:sym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0459" y="190477"/>
            <a:ext cx="486666" cy="69249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3700" b="1" dirty="0">
                <a:solidFill>
                  <a:schemeClr val="bg1"/>
                </a:solidFill>
              </a:rPr>
              <a:t>2</a:t>
            </a:r>
            <a:endParaRPr lang="zh-CN" altLang="en-US" sz="3700" b="1" dirty="0">
              <a:solidFill>
                <a:schemeClr val="bg1"/>
              </a:solidFill>
            </a:endParaRPr>
          </a:p>
        </p:txBody>
      </p:sp>
      <p:sp>
        <p:nvSpPr>
          <p:cNvPr id="11" name="TextBox 7"/>
          <p:cNvSpPr>
            <a:spLocks noChangeArrowheads="1"/>
          </p:cNvSpPr>
          <p:nvPr/>
        </p:nvSpPr>
        <p:spPr bwMode="auto">
          <a:xfrm>
            <a:off x="10645877" y="190478"/>
            <a:ext cx="1363489" cy="69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07" tIns="22853" rIns="45707" bIns="22853">
            <a:spAutoFit/>
          </a:bodyPr>
          <a:lstStyle/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Internet </a:t>
            </a:r>
            <a:r>
              <a:rPr lang="en-US" altLang="zh-CN" sz="1600" b="1" dirty="0">
                <a:solidFill>
                  <a:srgbClr val="159BFF"/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+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Energy Efficiency </a:t>
            </a:r>
          </a:p>
          <a:p>
            <a:pPr>
              <a:defRPr/>
            </a:pPr>
            <a:r>
              <a:rPr lang="en-US" altLang="zh-CN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方正兰亭黑_GBK" pitchFamily="2" charset="-122"/>
                <a:sym typeface="方正大黑简体" pitchFamily="2" charset="-122"/>
              </a:rPr>
              <a:t>Management</a:t>
            </a:r>
            <a:endParaRPr lang="zh-CN" altLang="en-US" sz="1300" b="1" dirty="0">
              <a:solidFill>
                <a:schemeClr val="tx1">
                  <a:lumMod val="50000"/>
                  <a:lumOff val="50000"/>
                </a:schemeClr>
              </a:solidFill>
              <a:latin typeface="Corbel" panose="020B0503020204020204" pitchFamily="34" charset="0"/>
              <a:ea typeface="方正兰亭黑_GBK" pitchFamily="2" charset="-122"/>
              <a:sym typeface="方正大黑简体" pitchFamily="2" charset="-122"/>
            </a:endParaRPr>
          </a:p>
        </p:txBody>
      </p:sp>
      <p:cxnSp>
        <p:nvCxnSpPr>
          <p:cNvPr id="16" name="直接连接符 15"/>
          <p:cNvCxnSpPr>
            <a:cxnSpLocks noChangeShapeType="1"/>
          </p:cNvCxnSpPr>
          <p:nvPr/>
        </p:nvCxnSpPr>
        <p:spPr bwMode="auto">
          <a:xfrm>
            <a:off x="10560156" y="-54762"/>
            <a:ext cx="0" cy="1042073"/>
          </a:xfrm>
          <a:prstGeom prst="line">
            <a:avLst/>
          </a:prstGeom>
          <a:noFill/>
          <a:ln w="9525" algn="ctr">
            <a:solidFill>
              <a:srgbClr val="159B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" name="Picture 2" descr="E:\阿伦 ins\Design\鹰视 图册\基\鹰视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7267" y="323999"/>
            <a:ext cx="1905013" cy="503504"/>
          </a:xfrm>
          <a:prstGeom prst="rect">
            <a:avLst/>
          </a:prstGeom>
          <a:noFill/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E15CEB0-4BB4-4E45-98E6-550E0F869CB4}"/>
              </a:ext>
            </a:extLst>
          </p:cNvPr>
          <p:cNvSpPr/>
          <p:nvPr/>
        </p:nvSpPr>
        <p:spPr>
          <a:xfrm>
            <a:off x="819155" y="5582881"/>
            <a:ext cx="8279125" cy="100514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xmlns="" id="{8166C372-A5BC-460D-BC99-4144BCB8C14E}"/>
              </a:ext>
            </a:extLst>
          </p:cNvPr>
          <p:cNvSpPr/>
          <p:nvPr/>
        </p:nvSpPr>
        <p:spPr>
          <a:xfrm>
            <a:off x="819155" y="4363682"/>
            <a:ext cx="10620785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圆角矩形 1">
            <a:extLst>
              <a:ext uri="{FF2B5EF4-FFF2-40B4-BE49-F238E27FC236}">
                <a16:creationId xmlns:a16="http://schemas.microsoft.com/office/drawing/2014/main" xmlns="" id="{DAAD2EA7-6349-4B4F-9256-3BC9DC16250F}"/>
              </a:ext>
            </a:extLst>
          </p:cNvPr>
          <p:cNvSpPr/>
          <p:nvPr/>
        </p:nvSpPr>
        <p:spPr>
          <a:xfrm>
            <a:off x="1671320" y="6197504"/>
            <a:ext cx="1325245" cy="299085"/>
          </a:xfrm>
          <a:prstGeom prst="roundRect">
            <a:avLst/>
          </a:prstGeom>
          <a:solidFill>
            <a:schemeClr val="bg1"/>
          </a:solidFill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5B9B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智能仪表</a:t>
            </a:r>
          </a:p>
        </p:txBody>
      </p:sp>
      <p:sp>
        <p:nvSpPr>
          <p:cNvPr id="23" name="圆角矩形 23">
            <a:extLst>
              <a:ext uri="{FF2B5EF4-FFF2-40B4-BE49-F238E27FC236}">
                <a16:creationId xmlns:a16="http://schemas.microsoft.com/office/drawing/2014/main" xmlns="" id="{042FF683-5502-4BBB-A95B-0C669C703B66}"/>
              </a:ext>
            </a:extLst>
          </p:cNvPr>
          <p:cNvSpPr/>
          <p:nvPr/>
        </p:nvSpPr>
        <p:spPr>
          <a:xfrm>
            <a:off x="3199130" y="6197504"/>
            <a:ext cx="1325245" cy="299085"/>
          </a:xfrm>
          <a:prstGeom prst="roundRect">
            <a:avLst/>
          </a:prstGeom>
          <a:solidFill>
            <a:schemeClr val="bg1"/>
          </a:solidFill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200">
                <a:solidFill>
                  <a:srgbClr val="5B9BD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智能传感器</a:t>
            </a:r>
          </a:p>
        </p:txBody>
      </p:sp>
      <p:sp>
        <p:nvSpPr>
          <p:cNvPr id="24" name="圆角矩形 24">
            <a:extLst>
              <a:ext uri="{FF2B5EF4-FFF2-40B4-BE49-F238E27FC236}">
                <a16:creationId xmlns:a16="http://schemas.microsoft.com/office/drawing/2014/main" xmlns="" id="{6DD4A276-A788-46C9-8E7E-A8A66B34068E}"/>
              </a:ext>
            </a:extLst>
          </p:cNvPr>
          <p:cNvSpPr/>
          <p:nvPr/>
        </p:nvSpPr>
        <p:spPr>
          <a:xfrm>
            <a:off x="4721860" y="6197504"/>
            <a:ext cx="1325245" cy="299085"/>
          </a:xfrm>
          <a:prstGeom prst="roundRect">
            <a:avLst/>
          </a:prstGeom>
          <a:solidFill>
            <a:schemeClr val="bg1"/>
          </a:solidFill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200">
                <a:solidFill>
                  <a:srgbClr val="5B9BD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专业设备</a:t>
            </a:r>
          </a:p>
        </p:txBody>
      </p:sp>
      <p:sp>
        <p:nvSpPr>
          <p:cNvPr id="26" name="圆角矩形 68">
            <a:extLst>
              <a:ext uri="{FF2B5EF4-FFF2-40B4-BE49-F238E27FC236}">
                <a16:creationId xmlns:a16="http://schemas.microsoft.com/office/drawing/2014/main" xmlns="" id="{EE2C63AD-167A-4070-960A-F9928D3258FA}"/>
              </a:ext>
            </a:extLst>
          </p:cNvPr>
          <p:cNvSpPr/>
          <p:nvPr/>
        </p:nvSpPr>
        <p:spPr>
          <a:xfrm>
            <a:off x="6261102" y="6197504"/>
            <a:ext cx="1325245" cy="299085"/>
          </a:xfrm>
          <a:prstGeom prst="roundRect">
            <a:avLst/>
          </a:prstGeom>
          <a:solidFill>
            <a:schemeClr val="bg1"/>
          </a:solidFill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300">
                <a:solidFill>
                  <a:srgbClr val="5B9BD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...</a:t>
            </a:r>
          </a:p>
        </p:txBody>
      </p:sp>
      <p:sp>
        <p:nvSpPr>
          <p:cNvPr id="27" name="圆角矩形 25">
            <a:extLst>
              <a:ext uri="{FF2B5EF4-FFF2-40B4-BE49-F238E27FC236}">
                <a16:creationId xmlns:a16="http://schemas.microsoft.com/office/drawing/2014/main" xmlns="" id="{CE5D3C5C-CB3C-4682-8F6B-DEFF57DAAB85}"/>
              </a:ext>
            </a:extLst>
          </p:cNvPr>
          <p:cNvSpPr/>
          <p:nvPr/>
        </p:nvSpPr>
        <p:spPr>
          <a:xfrm>
            <a:off x="1671320" y="5660323"/>
            <a:ext cx="1325245" cy="299085"/>
          </a:xfrm>
          <a:prstGeom prst="roundRect">
            <a:avLst/>
          </a:prstGeom>
          <a:solidFill>
            <a:schemeClr val="bg1"/>
          </a:solidFill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>
                <a:solidFill>
                  <a:srgbClr val="5B9B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透传</a:t>
            </a:r>
            <a:r>
              <a:rPr lang="en-US" altLang="zh-CN" sz="1200">
                <a:solidFill>
                  <a:srgbClr val="5B9B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RTU</a:t>
            </a:r>
          </a:p>
        </p:txBody>
      </p:sp>
      <p:sp>
        <p:nvSpPr>
          <p:cNvPr id="28" name="圆角矩形 29">
            <a:extLst>
              <a:ext uri="{FF2B5EF4-FFF2-40B4-BE49-F238E27FC236}">
                <a16:creationId xmlns:a16="http://schemas.microsoft.com/office/drawing/2014/main" xmlns="" id="{950634BF-2440-48BF-A662-B276DEBDE937}"/>
              </a:ext>
            </a:extLst>
          </p:cNvPr>
          <p:cNvSpPr/>
          <p:nvPr/>
        </p:nvSpPr>
        <p:spPr>
          <a:xfrm>
            <a:off x="3193415" y="5660323"/>
            <a:ext cx="1325245" cy="299085"/>
          </a:xfrm>
          <a:prstGeom prst="roundRect">
            <a:avLst/>
          </a:prstGeom>
          <a:solidFill>
            <a:schemeClr val="bg1"/>
          </a:solidFill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DTU</a:t>
            </a:r>
          </a:p>
        </p:txBody>
      </p:sp>
      <p:sp>
        <p:nvSpPr>
          <p:cNvPr id="29" name="圆角矩形 31">
            <a:extLst>
              <a:ext uri="{FF2B5EF4-FFF2-40B4-BE49-F238E27FC236}">
                <a16:creationId xmlns:a16="http://schemas.microsoft.com/office/drawing/2014/main" xmlns="" id="{8BF18029-46E3-46D3-AB38-364C24CCA3F4}"/>
              </a:ext>
            </a:extLst>
          </p:cNvPr>
          <p:cNvSpPr/>
          <p:nvPr/>
        </p:nvSpPr>
        <p:spPr>
          <a:xfrm>
            <a:off x="4734560" y="5670483"/>
            <a:ext cx="1325245" cy="299085"/>
          </a:xfrm>
          <a:prstGeom prst="roundRect">
            <a:avLst/>
          </a:prstGeom>
          <a:solidFill>
            <a:schemeClr val="bg1"/>
          </a:solidFill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集中采集器</a:t>
            </a:r>
          </a:p>
        </p:txBody>
      </p:sp>
      <p:sp>
        <p:nvSpPr>
          <p:cNvPr id="30" name="圆角矩形 115">
            <a:extLst>
              <a:ext uri="{FF2B5EF4-FFF2-40B4-BE49-F238E27FC236}">
                <a16:creationId xmlns:a16="http://schemas.microsoft.com/office/drawing/2014/main" xmlns="" id="{D213FC03-21C9-4522-95F1-C230CEBECFE9}"/>
              </a:ext>
            </a:extLst>
          </p:cNvPr>
          <p:cNvSpPr/>
          <p:nvPr/>
        </p:nvSpPr>
        <p:spPr>
          <a:xfrm>
            <a:off x="7763982" y="5660323"/>
            <a:ext cx="1109507" cy="299085"/>
          </a:xfrm>
          <a:prstGeom prst="roundRect">
            <a:avLst/>
          </a:prstGeom>
          <a:solidFill>
            <a:schemeClr val="bg1"/>
          </a:solidFill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...</a:t>
            </a:r>
          </a:p>
        </p:txBody>
      </p:sp>
      <p:sp>
        <p:nvSpPr>
          <p:cNvPr id="31" name="圆角矩形 113">
            <a:extLst>
              <a:ext uri="{FF2B5EF4-FFF2-40B4-BE49-F238E27FC236}">
                <a16:creationId xmlns:a16="http://schemas.microsoft.com/office/drawing/2014/main" xmlns="" id="{51FEBA1B-43CF-4727-91AB-A0822195771A}"/>
              </a:ext>
            </a:extLst>
          </p:cNvPr>
          <p:cNvSpPr/>
          <p:nvPr/>
        </p:nvSpPr>
        <p:spPr>
          <a:xfrm>
            <a:off x="6261102" y="5660323"/>
            <a:ext cx="1325245" cy="299085"/>
          </a:xfrm>
          <a:prstGeom prst="roundRect">
            <a:avLst/>
          </a:prstGeom>
          <a:solidFill>
            <a:schemeClr val="bg1"/>
          </a:solidFill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专业传输装置</a:t>
            </a:r>
          </a:p>
        </p:txBody>
      </p:sp>
      <p:sp>
        <p:nvSpPr>
          <p:cNvPr id="32" name="圆角矩形 25">
            <a:extLst>
              <a:ext uri="{FF2B5EF4-FFF2-40B4-BE49-F238E27FC236}">
                <a16:creationId xmlns:a16="http://schemas.microsoft.com/office/drawing/2014/main" xmlns="" id="{233700AE-954B-4AEF-A49B-D2767C5390D8}"/>
              </a:ext>
            </a:extLst>
          </p:cNvPr>
          <p:cNvSpPr/>
          <p:nvPr/>
        </p:nvSpPr>
        <p:spPr>
          <a:xfrm>
            <a:off x="1672549" y="4440575"/>
            <a:ext cx="9455826" cy="290079"/>
          </a:xfrm>
          <a:prstGeom prst="roundRect">
            <a:avLst/>
          </a:prstGeom>
          <a:solidFill>
            <a:schemeClr val="bg1"/>
          </a:solidFill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数据仓库</a:t>
            </a:r>
            <a:endParaRPr lang="en-US" altLang="zh-CN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圆角矩形 25">
            <a:extLst>
              <a:ext uri="{FF2B5EF4-FFF2-40B4-BE49-F238E27FC236}">
                <a16:creationId xmlns:a16="http://schemas.microsoft.com/office/drawing/2014/main" xmlns="" id="{D0721A43-53BA-496E-BC05-26C1D9781EDC}"/>
              </a:ext>
            </a:extLst>
          </p:cNvPr>
          <p:cNvSpPr/>
          <p:nvPr/>
        </p:nvSpPr>
        <p:spPr>
          <a:xfrm>
            <a:off x="1672548" y="4906953"/>
            <a:ext cx="9455827" cy="290079"/>
          </a:xfrm>
          <a:prstGeom prst="roundRect">
            <a:avLst/>
          </a:prstGeom>
          <a:solidFill>
            <a:schemeClr val="bg1"/>
          </a:solidFill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物采集：数据采集、解析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xmlns="" id="{BA7AE56C-CFF2-44D3-AAFE-C91E49E76292}"/>
              </a:ext>
            </a:extLst>
          </p:cNvPr>
          <p:cNvSpPr/>
          <p:nvPr/>
        </p:nvSpPr>
        <p:spPr>
          <a:xfrm>
            <a:off x="9322925" y="5582881"/>
            <a:ext cx="932815" cy="91440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第三方系统转发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xmlns="" id="{2F43D317-CB0B-4DC2-AD43-6DE7A426C99C}"/>
              </a:ext>
            </a:extLst>
          </p:cNvPr>
          <p:cNvSpPr/>
          <p:nvPr/>
        </p:nvSpPr>
        <p:spPr>
          <a:xfrm>
            <a:off x="10524048" y="5582317"/>
            <a:ext cx="923925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第三方接口读取 </a:t>
            </a:r>
          </a:p>
        </p:txBody>
      </p:sp>
      <p:sp>
        <p:nvSpPr>
          <p:cNvPr id="6" name="箭头: 上 5">
            <a:extLst>
              <a:ext uri="{FF2B5EF4-FFF2-40B4-BE49-F238E27FC236}">
                <a16:creationId xmlns:a16="http://schemas.microsoft.com/office/drawing/2014/main" xmlns="" id="{7BC6BBE7-2445-46D0-BDD4-44E4D77C8C62}"/>
              </a:ext>
            </a:extLst>
          </p:cNvPr>
          <p:cNvSpPr/>
          <p:nvPr/>
        </p:nvSpPr>
        <p:spPr>
          <a:xfrm>
            <a:off x="3085283" y="5319993"/>
            <a:ext cx="314325" cy="178550"/>
          </a:xfrm>
          <a:prstGeom prst="upArrow">
            <a:avLst/>
          </a:prstGeom>
          <a:gradFill flip="none" rotWithShape="1">
            <a:gsLst>
              <a:gs pos="0">
                <a:srgbClr val="ED8223">
                  <a:tint val="66000"/>
                  <a:satMod val="160000"/>
                </a:srgbClr>
              </a:gs>
              <a:gs pos="50000">
                <a:srgbClr val="ED8223">
                  <a:tint val="44500"/>
                  <a:satMod val="160000"/>
                </a:srgbClr>
              </a:gs>
              <a:gs pos="100000">
                <a:srgbClr val="ED822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xmlns="" id="{FDDE6A31-6C5C-4BFD-8BFD-ADE522D76D6D}"/>
              </a:ext>
            </a:extLst>
          </p:cNvPr>
          <p:cNvSpPr txBox="1"/>
          <p:nvPr/>
        </p:nvSpPr>
        <p:spPr>
          <a:xfrm>
            <a:off x="3704408" y="5305318"/>
            <a:ext cx="18020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2G / 3G / 4G / </a:t>
            </a:r>
            <a:r>
              <a:rPr lang="en-US" altLang="zh-CN" sz="1000" dirty="0" err="1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wifi</a:t>
            </a:r>
            <a:r>
              <a:rPr lang="en-US" altLang="zh-CN" sz="1000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/ NB /...</a:t>
            </a:r>
          </a:p>
        </p:txBody>
      </p:sp>
      <p:sp>
        <p:nvSpPr>
          <p:cNvPr id="38" name="箭头: 上 37">
            <a:extLst>
              <a:ext uri="{FF2B5EF4-FFF2-40B4-BE49-F238E27FC236}">
                <a16:creationId xmlns:a16="http://schemas.microsoft.com/office/drawing/2014/main" xmlns="" id="{A41CF1F6-1FA3-4BE2-8233-766960B56F92}"/>
              </a:ext>
            </a:extLst>
          </p:cNvPr>
          <p:cNvSpPr/>
          <p:nvPr/>
        </p:nvSpPr>
        <p:spPr>
          <a:xfrm>
            <a:off x="6257952" y="5312373"/>
            <a:ext cx="314325" cy="178550"/>
          </a:xfrm>
          <a:prstGeom prst="upArrow">
            <a:avLst/>
          </a:prstGeom>
          <a:gradFill flip="none" rotWithShape="1">
            <a:gsLst>
              <a:gs pos="0">
                <a:srgbClr val="ED8223">
                  <a:tint val="66000"/>
                  <a:satMod val="160000"/>
                </a:srgbClr>
              </a:gs>
              <a:gs pos="50000">
                <a:srgbClr val="ED8223">
                  <a:tint val="44500"/>
                  <a:satMod val="160000"/>
                </a:srgbClr>
              </a:gs>
              <a:gs pos="100000">
                <a:srgbClr val="ED822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箭头: 上 38">
            <a:extLst>
              <a:ext uri="{FF2B5EF4-FFF2-40B4-BE49-F238E27FC236}">
                <a16:creationId xmlns:a16="http://schemas.microsoft.com/office/drawing/2014/main" xmlns="" id="{10A75B61-57D5-451B-906E-A84669772867}"/>
              </a:ext>
            </a:extLst>
          </p:cNvPr>
          <p:cNvSpPr/>
          <p:nvPr/>
        </p:nvSpPr>
        <p:spPr>
          <a:xfrm>
            <a:off x="6237177" y="4758771"/>
            <a:ext cx="314325" cy="124756"/>
          </a:xfrm>
          <a:prstGeom prst="up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箭头: 上 39">
            <a:extLst>
              <a:ext uri="{FF2B5EF4-FFF2-40B4-BE49-F238E27FC236}">
                <a16:creationId xmlns:a16="http://schemas.microsoft.com/office/drawing/2014/main" xmlns="" id="{BDD84DC0-7C87-416D-9264-B1601D30D540}"/>
              </a:ext>
            </a:extLst>
          </p:cNvPr>
          <p:cNvSpPr/>
          <p:nvPr/>
        </p:nvSpPr>
        <p:spPr>
          <a:xfrm>
            <a:off x="9249727" y="4758015"/>
            <a:ext cx="314325" cy="124756"/>
          </a:xfrm>
          <a:prstGeom prst="up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箭头: 上 40">
            <a:extLst>
              <a:ext uri="{FF2B5EF4-FFF2-40B4-BE49-F238E27FC236}">
                <a16:creationId xmlns:a16="http://schemas.microsoft.com/office/drawing/2014/main" xmlns="" id="{DD05A71E-BAC9-49BF-B6FC-E50143DE9C1D}"/>
              </a:ext>
            </a:extLst>
          </p:cNvPr>
          <p:cNvSpPr/>
          <p:nvPr/>
        </p:nvSpPr>
        <p:spPr>
          <a:xfrm>
            <a:off x="3062177" y="4759557"/>
            <a:ext cx="314325" cy="124756"/>
          </a:xfrm>
          <a:prstGeom prst="up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箭头: 上 41">
            <a:extLst>
              <a:ext uri="{FF2B5EF4-FFF2-40B4-BE49-F238E27FC236}">
                <a16:creationId xmlns:a16="http://schemas.microsoft.com/office/drawing/2014/main" xmlns="" id="{65033FA4-19BC-42C3-8058-86B2BE56C5E2}"/>
              </a:ext>
            </a:extLst>
          </p:cNvPr>
          <p:cNvSpPr/>
          <p:nvPr/>
        </p:nvSpPr>
        <p:spPr>
          <a:xfrm>
            <a:off x="3119137" y="6004229"/>
            <a:ext cx="287844" cy="124756"/>
          </a:xfrm>
          <a:prstGeom prst="up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箭头: 上 42">
            <a:extLst>
              <a:ext uri="{FF2B5EF4-FFF2-40B4-BE49-F238E27FC236}">
                <a16:creationId xmlns:a16="http://schemas.microsoft.com/office/drawing/2014/main" xmlns="" id="{8E0F9003-CD4D-46E2-9E12-8FA269B058D7}"/>
              </a:ext>
            </a:extLst>
          </p:cNvPr>
          <p:cNvSpPr/>
          <p:nvPr/>
        </p:nvSpPr>
        <p:spPr>
          <a:xfrm>
            <a:off x="6290995" y="6008248"/>
            <a:ext cx="287844" cy="124756"/>
          </a:xfrm>
          <a:prstGeom prst="up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xmlns="" id="{2550CC51-B63E-49E6-8F95-1060E417D3CC}"/>
              </a:ext>
            </a:extLst>
          </p:cNvPr>
          <p:cNvSpPr/>
          <p:nvPr/>
        </p:nvSpPr>
        <p:spPr>
          <a:xfrm>
            <a:off x="819155" y="3177647"/>
            <a:ext cx="10620785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xmlns="" id="{C0066862-A388-4CAE-8F8D-55F3188F0C97}"/>
              </a:ext>
            </a:extLst>
          </p:cNvPr>
          <p:cNvSpPr/>
          <p:nvPr/>
        </p:nvSpPr>
        <p:spPr>
          <a:xfrm>
            <a:off x="811499" y="1773874"/>
            <a:ext cx="10620785" cy="114737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圆角矩形 114">
            <a:extLst>
              <a:ext uri="{FF2B5EF4-FFF2-40B4-BE49-F238E27FC236}">
                <a16:creationId xmlns:a16="http://schemas.microsoft.com/office/drawing/2014/main" xmlns="" id="{AF8F4E6C-C2F5-4B0D-A334-6D35DB080FD4}"/>
              </a:ext>
            </a:extLst>
          </p:cNvPr>
          <p:cNvSpPr/>
          <p:nvPr/>
        </p:nvSpPr>
        <p:spPr>
          <a:xfrm>
            <a:off x="10462763" y="3228879"/>
            <a:ext cx="668886" cy="800735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195" tIns="36195" rIns="36195" bIns="36195" rtlCol="0" anchor="ctr"/>
          <a:lstStyle/>
          <a:p>
            <a:pPr algn="ctr"/>
            <a:r>
              <a:rPr lang="en-US" sz="1200" b="1" kern="0">
                <a:ln w="12700" cmpd="sng">
                  <a:noFill/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...</a:t>
            </a:r>
          </a:p>
        </p:txBody>
      </p:sp>
      <p:sp>
        <p:nvSpPr>
          <p:cNvPr id="51" name="圆角矩形 116">
            <a:extLst>
              <a:ext uri="{FF2B5EF4-FFF2-40B4-BE49-F238E27FC236}">
                <a16:creationId xmlns:a16="http://schemas.microsoft.com/office/drawing/2014/main" xmlns="" id="{D1C35F3F-BD8B-4943-81C5-8FC140BEC5EF}"/>
              </a:ext>
            </a:extLst>
          </p:cNvPr>
          <p:cNvSpPr/>
          <p:nvPr/>
        </p:nvSpPr>
        <p:spPr>
          <a:xfrm>
            <a:off x="9556115" y="3228879"/>
            <a:ext cx="668886" cy="80073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195" tIns="36195" rIns="36195" bIns="36195" rtlCol="0" anchor="ctr"/>
          <a:lstStyle/>
          <a:p>
            <a:pPr algn="ctr"/>
            <a:r>
              <a:rPr lang="zh-CN" altLang="en-US" sz="1200" kern="0">
                <a:ln w="12700" cmpd="sng">
                  <a:noFill/>
                  <a:prstDash val="solid"/>
                </a:ln>
                <a:solidFill>
                  <a:srgbClr val="ED822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r>
              <a:rPr lang="en-US" altLang="zh-CN" sz="1200" kern="0">
                <a:ln w="12700" cmpd="sng">
                  <a:noFill/>
                  <a:prstDash val="solid"/>
                </a:ln>
                <a:solidFill>
                  <a:srgbClr val="ED822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API</a:t>
            </a:r>
            <a:r>
              <a:rPr lang="zh-CN" altLang="en-US" sz="1200" kern="0">
                <a:ln w="12700" cmpd="sng">
                  <a:noFill/>
                  <a:prstDash val="solid"/>
                </a:ln>
                <a:solidFill>
                  <a:srgbClr val="ED822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接口</a:t>
            </a:r>
          </a:p>
        </p:txBody>
      </p:sp>
      <p:sp>
        <p:nvSpPr>
          <p:cNvPr id="54" name="圆角矩形 120">
            <a:extLst>
              <a:ext uri="{FF2B5EF4-FFF2-40B4-BE49-F238E27FC236}">
                <a16:creationId xmlns:a16="http://schemas.microsoft.com/office/drawing/2014/main" xmlns="" id="{C1F52DD8-3B4E-4D99-B08D-5D1D322A2FC2}"/>
              </a:ext>
            </a:extLst>
          </p:cNvPr>
          <p:cNvSpPr/>
          <p:nvPr/>
        </p:nvSpPr>
        <p:spPr>
          <a:xfrm>
            <a:off x="7599133" y="3265579"/>
            <a:ext cx="1650594" cy="30924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195" tIns="36195" rIns="36195" bIns="36195" rtlCol="0" anchor="ctr"/>
          <a:lstStyle/>
          <a:p>
            <a:pPr algn="ctr"/>
            <a:r>
              <a:rPr lang="zh-CN" altLang="en-US" sz="1200" kern="0" dirty="0">
                <a:ln w="12700" cmpd="sng">
                  <a:noFill/>
                  <a:prstDash val="solid"/>
                </a:ln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采集数据项管理模块</a:t>
            </a:r>
          </a:p>
        </p:txBody>
      </p:sp>
      <p:sp>
        <p:nvSpPr>
          <p:cNvPr id="56" name="圆角矩形 124">
            <a:extLst>
              <a:ext uri="{FF2B5EF4-FFF2-40B4-BE49-F238E27FC236}">
                <a16:creationId xmlns:a16="http://schemas.microsoft.com/office/drawing/2014/main" xmlns="" id="{EFB0186E-F0EA-4DD2-9C7D-BC1C813DD2B7}"/>
              </a:ext>
            </a:extLst>
          </p:cNvPr>
          <p:cNvSpPr/>
          <p:nvPr/>
        </p:nvSpPr>
        <p:spPr>
          <a:xfrm>
            <a:off x="5623331" y="3268006"/>
            <a:ext cx="1650594" cy="30924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195" tIns="36195" rIns="36195" bIns="36195" rtlCol="0" anchor="ctr"/>
          <a:lstStyle/>
          <a:p>
            <a:pPr algn="ctr"/>
            <a:r>
              <a:rPr lang="zh-CN" altLang="en-US" sz="1200" kern="0">
                <a:ln w="12700" cmpd="sng">
                  <a:noFill/>
                  <a:prstDash val="solid"/>
                </a:ln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告警管理模块</a:t>
            </a:r>
          </a:p>
        </p:txBody>
      </p:sp>
      <p:sp>
        <p:nvSpPr>
          <p:cNvPr id="57" name="圆角矩形 125">
            <a:extLst>
              <a:ext uri="{FF2B5EF4-FFF2-40B4-BE49-F238E27FC236}">
                <a16:creationId xmlns:a16="http://schemas.microsoft.com/office/drawing/2014/main" xmlns="" id="{54B4AA42-5F5C-498B-9C58-6846DC56DFFA}"/>
              </a:ext>
            </a:extLst>
          </p:cNvPr>
          <p:cNvSpPr/>
          <p:nvPr/>
        </p:nvSpPr>
        <p:spPr>
          <a:xfrm>
            <a:off x="3665719" y="3705072"/>
            <a:ext cx="1637894" cy="30924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195" tIns="36195" rIns="36195" bIns="36195" rtlCol="0" anchor="ctr"/>
          <a:lstStyle/>
          <a:p>
            <a:pPr algn="ctr"/>
            <a:r>
              <a:rPr lang="zh-CN" altLang="en-US" sz="1200" kern="0" dirty="0">
                <a:ln w="12700" cmpd="sng">
                  <a:noFill/>
                  <a:prstDash val="solid"/>
                </a:ln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数据对比分析模块</a:t>
            </a:r>
          </a:p>
        </p:txBody>
      </p:sp>
      <p:sp>
        <p:nvSpPr>
          <p:cNvPr id="58" name="圆角矩形 127">
            <a:extLst>
              <a:ext uri="{FF2B5EF4-FFF2-40B4-BE49-F238E27FC236}">
                <a16:creationId xmlns:a16="http://schemas.microsoft.com/office/drawing/2014/main" xmlns="" id="{3674DE4E-EB05-4C09-ADCF-F3CA2A71DF73}"/>
              </a:ext>
            </a:extLst>
          </p:cNvPr>
          <p:cNvSpPr/>
          <p:nvPr/>
        </p:nvSpPr>
        <p:spPr>
          <a:xfrm>
            <a:off x="1684673" y="3269938"/>
            <a:ext cx="1650594" cy="30924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195" tIns="36195" rIns="36195" bIns="36195" rtlCol="0" anchor="ctr"/>
          <a:lstStyle/>
          <a:p>
            <a:pPr algn="ctr"/>
            <a:r>
              <a:rPr lang="zh-CN" altLang="en-US" sz="1200" kern="0" dirty="0">
                <a:ln w="12700" cmpd="sng">
                  <a:noFill/>
                  <a:prstDash val="solid"/>
                </a:ln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监测设备管理</a:t>
            </a:r>
          </a:p>
        </p:txBody>
      </p:sp>
      <p:sp>
        <p:nvSpPr>
          <p:cNvPr id="61" name="圆角矩形 78">
            <a:extLst>
              <a:ext uri="{FF2B5EF4-FFF2-40B4-BE49-F238E27FC236}">
                <a16:creationId xmlns:a16="http://schemas.microsoft.com/office/drawing/2014/main" xmlns="" id="{1AAB22A0-5234-4D01-BF52-B5458DBB3622}"/>
              </a:ext>
            </a:extLst>
          </p:cNvPr>
          <p:cNvSpPr/>
          <p:nvPr/>
        </p:nvSpPr>
        <p:spPr>
          <a:xfrm>
            <a:off x="1683248" y="3696195"/>
            <a:ext cx="1650594" cy="30924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195" tIns="36195" rIns="36195" bIns="36195" rtlCol="0" anchor="ctr"/>
          <a:lstStyle/>
          <a:p>
            <a:pPr algn="ctr"/>
            <a:r>
              <a:rPr lang="zh-CN" altLang="en-US" sz="1200" kern="0" dirty="0">
                <a:ln w="12700" cmpd="sng">
                  <a:noFill/>
                  <a:prstDash val="solid"/>
                </a:ln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通讯设备管理</a:t>
            </a:r>
          </a:p>
        </p:txBody>
      </p:sp>
      <p:sp>
        <p:nvSpPr>
          <p:cNvPr id="62" name="圆角矩形 90">
            <a:extLst>
              <a:ext uri="{FF2B5EF4-FFF2-40B4-BE49-F238E27FC236}">
                <a16:creationId xmlns:a16="http://schemas.microsoft.com/office/drawing/2014/main" xmlns="" id="{C4D44142-2A74-4ED0-AC63-00EC6942B1CF}"/>
              </a:ext>
            </a:extLst>
          </p:cNvPr>
          <p:cNvSpPr/>
          <p:nvPr/>
        </p:nvSpPr>
        <p:spPr>
          <a:xfrm>
            <a:off x="3658099" y="3265580"/>
            <a:ext cx="1650594" cy="30924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195" tIns="36195" rIns="36195" bIns="36195" rtlCol="0" anchor="ctr"/>
          <a:lstStyle/>
          <a:p>
            <a:pPr algn="ctr"/>
            <a:r>
              <a:rPr lang="zh-CN" altLang="en-US" sz="1200" kern="0">
                <a:ln w="12700" cmpd="sng">
                  <a:noFill/>
                  <a:prstDash val="solid"/>
                </a:ln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分析数生成模块</a:t>
            </a:r>
          </a:p>
        </p:txBody>
      </p:sp>
      <p:sp>
        <p:nvSpPr>
          <p:cNvPr id="66" name="圆角矩形 123">
            <a:extLst>
              <a:ext uri="{FF2B5EF4-FFF2-40B4-BE49-F238E27FC236}">
                <a16:creationId xmlns:a16="http://schemas.microsoft.com/office/drawing/2014/main" xmlns="" id="{6ADD9A01-4B01-4F8D-A181-C43804CEC488}"/>
              </a:ext>
            </a:extLst>
          </p:cNvPr>
          <p:cNvSpPr/>
          <p:nvPr/>
        </p:nvSpPr>
        <p:spPr>
          <a:xfrm>
            <a:off x="5619748" y="3711668"/>
            <a:ext cx="1650594" cy="30924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195" tIns="36195" rIns="36195" bIns="36195" rtlCol="0" anchor="ctr"/>
          <a:lstStyle/>
          <a:p>
            <a:pPr algn="ctr"/>
            <a:r>
              <a:rPr lang="zh-CN" altLang="en-US" sz="1200" kern="0">
                <a:ln w="12700" cmpd="sng">
                  <a:noFill/>
                  <a:prstDash val="solid"/>
                </a:ln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通知管理模块</a:t>
            </a:r>
          </a:p>
        </p:txBody>
      </p:sp>
      <p:sp>
        <p:nvSpPr>
          <p:cNvPr id="67" name="圆角矩形 91">
            <a:extLst>
              <a:ext uri="{FF2B5EF4-FFF2-40B4-BE49-F238E27FC236}">
                <a16:creationId xmlns:a16="http://schemas.microsoft.com/office/drawing/2014/main" xmlns="" id="{90D55F52-7B66-4DD2-8855-7E80DACD0068}"/>
              </a:ext>
            </a:extLst>
          </p:cNvPr>
          <p:cNvSpPr/>
          <p:nvPr/>
        </p:nvSpPr>
        <p:spPr>
          <a:xfrm>
            <a:off x="1682365" y="2528690"/>
            <a:ext cx="1651478" cy="3022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1683B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数据采集</a:t>
            </a:r>
            <a:endParaRPr lang="en-US" altLang="zh-CN" sz="1200" dirty="0">
              <a:solidFill>
                <a:srgbClr val="1683B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8" name="圆角矩形 92">
            <a:extLst>
              <a:ext uri="{FF2B5EF4-FFF2-40B4-BE49-F238E27FC236}">
                <a16:creationId xmlns:a16="http://schemas.microsoft.com/office/drawing/2014/main" xmlns="" id="{28B6F51B-F0DC-42F3-AB0C-42A36AF53AF6}"/>
              </a:ext>
            </a:extLst>
          </p:cNvPr>
          <p:cNvSpPr/>
          <p:nvPr/>
        </p:nvSpPr>
        <p:spPr>
          <a:xfrm>
            <a:off x="7586348" y="2516267"/>
            <a:ext cx="1663380" cy="3022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1683B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能源管理</a:t>
            </a:r>
            <a:endParaRPr lang="zh-CN" altLang="en-US" sz="1200" dirty="0">
              <a:solidFill>
                <a:srgbClr val="1683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圆角矩形 93">
            <a:extLst>
              <a:ext uri="{FF2B5EF4-FFF2-40B4-BE49-F238E27FC236}">
                <a16:creationId xmlns:a16="http://schemas.microsoft.com/office/drawing/2014/main" xmlns="" id="{E2A68763-FE90-47FD-B96A-8DE8C9DBC24E}"/>
              </a:ext>
            </a:extLst>
          </p:cNvPr>
          <p:cNvSpPr/>
          <p:nvPr/>
        </p:nvSpPr>
        <p:spPr>
          <a:xfrm>
            <a:off x="3635272" y="2532935"/>
            <a:ext cx="1668342" cy="3022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1683B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在线监测</a:t>
            </a:r>
          </a:p>
        </p:txBody>
      </p:sp>
      <p:sp>
        <p:nvSpPr>
          <p:cNvPr id="71" name="圆角矩形 133">
            <a:extLst>
              <a:ext uri="{FF2B5EF4-FFF2-40B4-BE49-F238E27FC236}">
                <a16:creationId xmlns:a16="http://schemas.microsoft.com/office/drawing/2014/main" xmlns="" id="{49B2A7EB-71A9-4DB5-A2E6-09FE127BD705}"/>
              </a:ext>
            </a:extLst>
          </p:cNvPr>
          <p:cNvSpPr/>
          <p:nvPr/>
        </p:nvSpPr>
        <p:spPr>
          <a:xfrm>
            <a:off x="5628031" y="2542981"/>
            <a:ext cx="1642311" cy="3022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1683B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云集抄</a:t>
            </a:r>
            <a:endParaRPr lang="en-US" altLang="zh-CN" sz="1200" dirty="0">
              <a:solidFill>
                <a:srgbClr val="1683B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2" name="圆角矩形 134">
            <a:extLst>
              <a:ext uri="{FF2B5EF4-FFF2-40B4-BE49-F238E27FC236}">
                <a16:creationId xmlns:a16="http://schemas.microsoft.com/office/drawing/2014/main" xmlns="" id="{F7308F5F-F55D-493F-AC00-1B0B2306DAB3}"/>
              </a:ext>
            </a:extLst>
          </p:cNvPr>
          <p:cNvSpPr/>
          <p:nvPr/>
        </p:nvSpPr>
        <p:spPr>
          <a:xfrm>
            <a:off x="9502886" y="2511474"/>
            <a:ext cx="1674397" cy="3022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>
                <a:solidFill>
                  <a:srgbClr val="1683B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...</a:t>
            </a:r>
          </a:p>
        </p:txBody>
      </p:sp>
      <p:sp>
        <p:nvSpPr>
          <p:cNvPr id="108" name="圆角矩形 120">
            <a:extLst>
              <a:ext uri="{FF2B5EF4-FFF2-40B4-BE49-F238E27FC236}">
                <a16:creationId xmlns:a16="http://schemas.microsoft.com/office/drawing/2014/main" xmlns="" id="{E54469EE-ECA7-4853-9F4A-63A0BF6CA142}"/>
              </a:ext>
            </a:extLst>
          </p:cNvPr>
          <p:cNvSpPr/>
          <p:nvPr/>
        </p:nvSpPr>
        <p:spPr>
          <a:xfrm>
            <a:off x="7604850" y="3691836"/>
            <a:ext cx="1650594" cy="30924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195" tIns="36195" rIns="36195" bIns="36195" rtlCol="0" anchor="ctr"/>
          <a:lstStyle/>
          <a:p>
            <a:pPr algn="ctr"/>
            <a:r>
              <a:rPr lang="zh-CN" altLang="en-US" sz="1200" kern="0" dirty="0">
                <a:ln w="12700" cmpd="sng">
                  <a:noFill/>
                  <a:prstDash val="solid"/>
                </a:ln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配置管理模块</a:t>
            </a:r>
          </a:p>
        </p:txBody>
      </p:sp>
      <p:sp>
        <p:nvSpPr>
          <p:cNvPr id="109" name="箭头: 上 108">
            <a:extLst>
              <a:ext uri="{FF2B5EF4-FFF2-40B4-BE49-F238E27FC236}">
                <a16:creationId xmlns:a16="http://schemas.microsoft.com/office/drawing/2014/main" xmlns="" id="{9AA05D24-9E4C-4750-8F0B-835B82D0B257}"/>
              </a:ext>
            </a:extLst>
          </p:cNvPr>
          <p:cNvSpPr/>
          <p:nvPr/>
        </p:nvSpPr>
        <p:spPr>
          <a:xfrm>
            <a:off x="3062177" y="4130713"/>
            <a:ext cx="314325" cy="178550"/>
          </a:xfrm>
          <a:prstGeom prst="upArrow">
            <a:avLst/>
          </a:prstGeom>
          <a:gradFill flip="none" rotWithShape="1">
            <a:gsLst>
              <a:gs pos="0">
                <a:srgbClr val="ED8223">
                  <a:tint val="66000"/>
                  <a:satMod val="160000"/>
                </a:srgbClr>
              </a:gs>
              <a:gs pos="50000">
                <a:srgbClr val="ED8223">
                  <a:tint val="44500"/>
                  <a:satMod val="160000"/>
                </a:srgbClr>
              </a:gs>
              <a:gs pos="100000">
                <a:srgbClr val="ED822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箭头: 上 109">
            <a:extLst>
              <a:ext uri="{FF2B5EF4-FFF2-40B4-BE49-F238E27FC236}">
                <a16:creationId xmlns:a16="http://schemas.microsoft.com/office/drawing/2014/main" xmlns="" id="{07D4D6F0-047B-4BFF-B72F-80DF874EF037}"/>
              </a:ext>
            </a:extLst>
          </p:cNvPr>
          <p:cNvSpPr/>
          <p:nvPr/>
        </p:nvSpPr>
        <p:spPr>
          <a:xfrm>
            <a:off x="6234846" y="4123093"/>
            <a:ext cx="314325" cy="178550"/>
          </a:xfrm>
          <a:prstGeom prst="upArrow">
            <a:avLst/>
          </a:prstGeom>
          <a:gradFill flip="none" rotWithShape="1">
            <a:gsLst>
              <a:gs pos="0">
                <a:srgbClr val="ED8223">
                  <a:tint val="66000"/>
                  <a:satMod val="160000"/>
                </a:srgbClr>
              </a:gs>
              <a:gs pos="50000">
                <a:srgbClr val="ED8223">
                  <a:tint val="44500"/>
                  <a:satMod val="160000"/>
                </a:srgbClr>
              </a:gs>
              <a:gs pos="100000">
                <a:srgbClr val="ED822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箭头: 上 110">
            <a:extLst>
              <a:ext uri="{FF2B5EF4-FFF2-40B4-BE49-F238E27FC236}">
                <a16:creationId xmlns:a16="http://schemas.microsoft.com/office/drawing/2014/main" xmlns="" id="{F481D46C-8B1D-447C-9E02-45AB70DB3A2C}"/>
              </a:ext>
            </a:extLst>
          </p:cNvPr>
          <p:cNvSpPr/>
          <p:nvPr/>
        </p:nvSpPr>
        <p:spPr>
          <a:xfrm>
            <a:off x="9249727" y="4138846"/>
            <a:ext cx="314325" cy="178550"/>
          </a:xfrm>
          <a:prstGeom prst="upArrow">
            <a:avLst/>
          </a:prstGeom>
          <a:gradFill flip="none" rotWithShape="1">
            <a:gsLst>
              <a:gs pos="0">
                <a:srgbClr val="ED8223">
                  <a:tint val="66000"/>
                  <a:satMod val="160000"/>
                </a:srgbClr>
              </a:gs>
              <a:gs pos="50000">
                <a:srgbClr val="ED8223">
                  <a:tint val="44500"/>
                  <a:satMod val="160000"/>
                </a:srgbClr>
              </a:gs>
              <a:gs pos="100000">
                <a:srgbClr val="ED822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箭头: 上 111">
            <a:extLst>
              <a:ext uri="{FF2B5EF4-FFF2-40B4-BE49-F238E27FC236}">
                <a16:creationId xmlns:a16="http://schemas.microsoft.com/office/drawing/2014/main" xmlns="" id="{A16A4480-6592-4F80-97DF-012A6B2D0CC4}"/>
              </a:ext>
            </a:extLst>
          </p:cNvPr>
          <p:cNvSpPr/>
          <p:nvPr/>
        </p:nvSpPr>
        <p:spPr>
          <a:xfrm>
            <a:off x="3036252" y="2955790"/>
            <a:ext cx="314325" cy="178550"/>
          </a:xfrm>
          <a:prstGeom prst="upArrow">
            <a:avLst/>
          </a:prstGeom>
          <a:gradFill flip="none" rotWithShape="1">
            <a:gsLst>
              <a:gs pos="0">
                <a:srgbClr val="ED8223">
                  <a:tint val="66000"/>
                  <a:satMod val="160000"/>
                </a:srgbClr>
              </a:gs>
              <a:gs pos="50000">
                <a:srgbClr val="ED8223">
                  <a:tint val="44500"/>
                  <a:satMod val="160000"/>
                </a:srgbClr>
              </a:gs>
              <a:gs pos="100000">
                <a:srgbClr val="ED822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箭头: 上 112">
            <a:extLst>
              <a:ext uri="{FF2B5EF4-FFF2-40B4-BE49-F238E27FC236}">
                <a16:creationId xmlns:a16="http://schemas.microsoft.com/office/drawing/2014/main" xmlns="" id="{101A516C-0624-44B8-B5E3-78C11A691436}"/>
              </a:ext>
            </a:extLst>
          </p:cNvPr>
          <p:cNvSpPr/>
          <p:nvPr/>
        </p:nvSpPr>
        <p:spPr>
          <a:xfrm>
            <a:off x="6208921" y="2948170"/>
            <a:ext cx="314325" cy="178550"/>
          </a:xfrm>
          <a:prstGeom prst="upArrow">
            <a:avLst/>
          </a:prstGeom>
          <a:gradFill flip="none" rotWithShape="1">
            <a:gsLst>
              <a:gs pos="0">
                <a:srgbClr val="ED8223">
                  <a:tint val="66000"/>
                  <a:satMod val="160000"/>
                </a:srgbClr>
              </a:gs>
              <a:gs pos="50000">
                <a:srgbClr val="ED8223">
                  <a:tint val="44500"/>
                  <a:satMod val="160000"/>
                </a:srgbClr>
              </a:gs>
              <a:gs pos="100000">
                <a:srgbClr val="ED822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箭头: 上 113">
            <a:extLst>
              <a:ext uri="{FF2B5EF4-FFF2-40B4-BE49-F238E27FC236}">
                <a16:creationId xmlns:a16="http://schemas.microsoft.com/office/drawing/2014/main" xmlns="" id="{AC260909-4F9C-4819-97D6-7F7FADE219A2}"/>
              </a:ext>
            </a:extLst>
          </p:cNvPr>
          <p:cNvSpPr/>
          <p:nvPr/>
        </p:nvSpPr>
        <p:spPr>
          <a:xfrm>
            <a:off x="9223802" y="2963923"/>
            <a:ext cx="314325" cy="178550"/>
          </a:xfrm>
          <a:prstGeom prst="upArrow">
            <a:avLst/>
          </a:prstGeom>
          <a:gradFill flip="none" rotWithShape="1">
            <a:gsLst>
              <a:gs pos="0">
                <a:srgbClr val="ED8223">
                  <a:tint val="66000"/>
                  <a:satMod val="160000"/>
                </a:srgbClr>
              </a:gs>
              <a:gs pos="50000">
                <a:srgbClr val="ED8223">
                  <a:tint val="44500"/>
                  <a:satMod val="160000"/>
                </a:srgbClr>
              </a:gs>
              <a:gs pos="100000">
                <a:srgbClr val="ED822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文本框 114">
            <a:extLst>
              <a:ext uri="{FF2B5EF4-FFF2-40B4-BE49-F238E27FC236}">
                <a16:creationId xmlns:a16="http://schemas.microsoft.com/office/drawing/2014/main" xmlns="" id="{02AC2170-06A1-40E8-BE6A-D9072AE1A723}"/>
              </a:ext>
            </a:extLst>
          </p:cNvPr>
          <p:cNvSpPr txBox="1"/>
          <p:nvPr/>
        </p:nvSpPr>
        <p:spPr>
          <a:xfrm>
            <a:off x="3991129" y="5950266"/>
            <a:ext cx="17620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485 / 232 / </a:t>
            </a:r>
            <a:r>
              <a:rPr lang="zh-CN" altLang="en-US" sz="1000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蓝牙 </a:t>
            </a:r>
            <a:r>
              <a:rPr lang="en-US" altLang="zh-CN" sz="1000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 Lola / ...</a:t>
            </a: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xmlns="" id="{D7B243B5-E93E-48B0-BA2E-1F1A49009DF8}"/>
              </a:ext>
            </a:extLst>
          </p:cNvPr>
          <p:cNvSpPr txBox="1"/>
          <p:nvPr/>
        </p:nvSpPr>
        <p:spPr>
          <a:xfrm>
            <a:off x="6811791" y="5951116"/>
            <a:ext cx="17748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mod-bus / 04 / 07 / 97 /...</a:t>
            </a:r>
          </a:p>
        </p:txBody>
      </p:sp>
      <p:sp>
        <p:nvSpPr>
          <p:cNvPr id="117" name="箭头: 上 116">
            <a:extLst>
              <a:ext uri="{FF2B5EF4-FFF2-40B4-BE49-F238E27FC236}">
                <a16:creationId xmlns:a16="http://schemas.microsoft.com/office/drawing/2014/main" xmlns="" id="{D1DCA953-A27A-40A4-8C16-1FFD3E1E1DA3}"/>
              </a:ext>
            </a:extLst>
          </p:cNvPr>
          <p:cNvSpPr/>
          <p:nvPr/>
        </p:nvSpPr>
        <p:spPr>
          <a:xfrm>
            <a:off x="3036252" y="2354391"/>
            <a:ext cx="287844" cy="124756"/>
          </a:xfrm>
          <a:prstGeom prst="up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118" name="箭头: 上 117">
            <a:extLst>
              <a:ext uri="{FF2B5EF4-FFF2-40B4-BE49-F238E27FC236}">
                <a16:creationId xmlns:a16="http://schemas.microsoft.com/office/drawing/2014/main" xmlns="" id="{F424A8FE-788E-4891-BF90-06B1FDBF7C14}"/>
              </a:ext>
            </a:extLst>
          </p:cNvPr>
          <p:cNvSpPr/>
          <p:nvPr/>
        </p:nvSpPr>
        <p:spPr>
          <a:xfrm>
            <a:off x="6208110" y="2358410"/>
            <a:ext cx="287844" cy="124756"/>
          </a:xfrm>
          <a:prstGeom prst="up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119" name="箭头: 上 118">
            <a:extLst>
              <a:ext uri="{FF2B5EF4-FFF2-40B4-BE49-F238E27FC236}">
                <a16:creationId xmlns:a16="http://schemas.microsoft.com/office/drawing/2014/main" xmlns="" id="{7E8BDF6F-3E30-4D78-A930-026E2F0B3A64}"/>
              </a:ext>
            </a:extLst>
          </p:cNvPr>
          <p:cNvSpPr/>
          <p:nvPr/>
        </p:nvSpPr>
        <p:spPr>
          <a:xfrm>
            <a:off x="9218756" y="2351379"/>
            <a:ext cx="287844" cy="124756"/>
          </a:xfrm>
          <a:prstGeom prst="up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8" name="矩形: 圆顶角 7">
            <a:extLst>
              <a:ext uri="{FF2B5EF4-FFF2-40B4-BE49-F238E27FC236}">
                <a16:creationId xmlns:a16="http://schemas.microsoft.com/office/drawing/2014/main" xmlns="" id="{227DF6B3-C928-48C2-9E56-542A4B56D592}"/>
              </a:ext>
            </a:extLst>
          </p:cNvPr>
          <p:cNvSpPr/>
          <p:nvPr/>
        </p:nvSpPr>
        <p:spPr>
          <a:xfrm rot="16200000">
            <a:off x="491174" y="2094166"/>
            <a:ext cx="1147377" cy="506725"/>
          </a:xfrm>
          <a:prstGeom prst="round2SameRect">
            <a:avLst>
              <a:gd name="adj1" fmla="val 36216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0" name="矩形: 圆顶角 119">
            <a:extLst>
              <a:ext uri="{FF2B5EF4-FFF2-40B4-BE49-F238E27FC236}">
                <a16:creationId xmlns:a16="http://schemas.microsoft.com/office/drawing/2014/main" xmlns="" id="{42A85B6C-F52E-490A-8B81-2DBD913625BB}"/>
              </a:ext>
            </a:extLst>
          </p:cNvPr>
          <p:cNvSpPr/>
          <p:nvPr/>
        </p:nvSpPr>
        <p:spPr>
          <a:xfrm rot="16200000">
            <a:off x="604323" y="3381483"/>
            <a:ext cx="914399" cy="506725"/>
          </a:xfrm>
          <a:prstGeom prst="round2SameRect">
            <a:avLst>
              <a:gd name="adj1" fmla="val 36216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1" name="矩形: 圆顶角 120">
            <a:extLst>
              <a:ext uri="{FF2B5EF4-FFF2-40B4-BE49-F238E27FC236}">
                <a16:creationId xmlns:a16="http://schemas.microsoft.com/office/drawing/2014/main" xmlns="" id="{2831CF44-5013-489B-B124-F1122E97CF6F}"/>
              </a:ext>
            </a:extLst>
          </p:cNvPr>
          <p:cNvSpPr/>
          <p:nvPr/>
        </p:nvSpPr>
        <p:spPr>
          <a:xfrm rot="16200000">
            <a:off x="604322" y="4567520"/>
            <a:ext cx="914399" cy="506725"/>
          </a:xfrm>
          <a:prstGeom prst="round2SameRect">
            <a:avLst>
              <a:gd name="adj1" fmla="val 36216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2" name="矩形: 圆顶角 121">
            <a:extLst>
              <a:ext uri="{FF2B5EF4-FFF2-40B4-BE49-F238E27FC236}">
                <a16:creationId xmlns:a16="http://schemas.microsoft.com/office/drawing/2014/main" xmlns="" id="{455BCEAD-91A7-401E-A763-D9D04C555939}"/>
              </a:ext>
            </a:extLst>
          </p:cNvPr>
          <p:cNvSpPr/>
          <p:nvPr/>
        </p:nvSpPr>
        <p:spPr>
          <a:xfrm rot="16200000">
            <a:off x="560740" y="5831526"/>
            <a:ext cx="1005145" cy="506725"/>
          </a:xfrm>
          <a:prstGeom prst="round2SameRect">
            <a:avLst>
              <a:gd name="adj1" fmla="val 36216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3" name="矩形 122">
            <a:extLst>
              <a:ext uri="{FF2B5EF4-FFF2-40B4-BE49-F238E27FC236}">
                <a16:creationId xmlns:a16="http://schemas.microsoft.com/office/drawing/2014/main" xmlns="" id="{72E92B04-C771-4159-8DEE-2FABA2458623}"/>
              </a:ext>
            </a:extLst>
          </p:cNvPr>
          <p:cNvSpPr/>
          <p:nvPr/>
        </p:nvSpPr>
        <p:spPr>
          <a:xfrm>
            <a:off x="897843" y="2032406"/>
            <a:ext cx="347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应用层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24" name="矩形 123">
            <a:extLst>
              <a:ext uri="{FF2B5EF4-FFF2-40B4-BE49-F238E27FC236}">
                <a16:creationId xmlns:a16="http://schemas.microsoft.com/office/drawing/2014/main" xmlns="" id="{083931C9-A9B9-4F3D-A707-8383B4F11B0A}"/>
              </a:ext>
            </a:extLst>
          </p:cNvPr>
          <p:cNvSpPr/>
          <p:nvPr/>
        </p:nvSpPr>
        <p:spPr>
          <a:xfrm>
            <a:off x="887631" y="3222260"/>
            <a:ext cx="3477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共享服务</a:t>
            </a:r>
          </a:p>
        </p:txBody>
      </p:sp>
      <p:sp>
        <p:nvSpPr>
          <p:cNvPr id="125" name="矩形 124">
            <a:extLst>
              <a:ext uri="{FF2B5EF4-FFF2-40B4-BE49-F238E27FC236}">
                <a16:creationId xmlns:a16="http://schemas.microsoft.com/office/drawing/2014/main" xmlns="" id="{8D94F0D3-F6F4-4B55-8C12-AEC08E7AEB18}"/>
              </a:ext>
            </a:extLst>
          </p:cNvPr>
          <p:cNvSpPr/>
          <p:nvPr/>
        </p:nvSpPr>
        <p:spPr>
          <a:xfrm>
            <a:off x="885909" y="4507764"/>
            <a:ext cx="347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数据层</a:t>
            </a:r>
          </a:p>
        </p:txBody>
      </p:sp>
      <p:sp>
        <p:nvSpPr>
          <p:cNvPr id="126" name="矩形 125">
            <a:extLst>
              <a:ext uri="{FF2B5EF4-FFF2-40B4-BE49-F238E27FC236}">
                <a16:creationId xmlns:a16="http://schemas.microsoft.com/office/drawing/2014/main" xmlns="" id="{5B6A54C6-D5E2-49FB-B16E-622648E4B077}"/>
              </a:ext>
            </a:extLst>
          </p:cNvPr>
          <p:cNvSpPr/>
          <p:nvPr/>
        </p:nvSpPr>
        <p:spPr>
          <a:xfrm>
            <a:off x="885091" y="5770636"/>
            <a:ext cx="347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感知层</a:t>
            </a:r>
          </a:p>
        </p:txBody>
      </p:sp>
      <p:sp>
        <p:nvSpPr>
          <p:cNvPr id="127" name="箭头: 上 126">
            <a:extLst>
              <a:ext uri="{FF2B5EF4-FFF2-40B4-BE49-F238E27FC236}">
                <a16:creationId xmlns:a16="http://schemas.microsoft.com/office/drawing/2014/main" xmlns="" id="{A7A2849D-9D24-41EA-B154-5551CD5967DD}"/>
              </a:ext>
            </a:extLst>
          </p:cNvPr>
          <p:cNvSpPr/>
          <p:nvPr/>
        </p:nvSpPr>
        <p:spPr>
          <a:xfrm>
            <a:off x="9627240" y="5323893"/>
            <a:ext cx="314325" cy="178550"/>
          </a:xfrm>
          <a:prstGeom prst="upArrow">
            <a:avLst/>
          </a:prstGeom>
          <a:gradFill flip="none" rotWithShape="1">
            <a:gsLst>
              <a:gs pos="0">
                <a:srgbClr val="ED8223">
                  <a:tint val="66000"/>
                  <a:satMod val="160000"/>
                </a:srgbClr>
              </a:gs>
              <a:gs pos="50000">
                <a:srgbClr val="ED8223">
                  <a:tint val="44500"/>
                  <a:satMod val="160000"/>
                </a:srgbClr>
              </a:gs>
              <a:gs pos="100000">
                <a:srgbClr val="ED822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8" name="箭头: 上 127">
            <a:extLst>
              <a:ext uri="{FF2B5EF4-FFF2-40B4-BE49-F238E27FC236}">
                <a16:creationId xmlns:a16="http://schemas.microsoft.com/office/drawing/2014/main" xmlns="" id="{83663179-1A0B-44F8-9953-EEBECF15870D}"/>
              </a:ext>
            </a:extLst>
          </p:cNvPr>
          <p:cNvSpPr/>
          <p:nvPr/>
        </p:nvSpPr>
        <p:spPr>
          <a:xfrm>
            <a:off x="10792838" y="5323331"/>
            <a:ext cx="314325" cy="178550"/>
          </a:xfrm>
          <a:prstGeom prst="upArrow">
            <a:avLst/>
          </a:prstGeom>
          <a:gradFill flip="none" rotWithShape="1">
            <a:gsLst>
              <a:gs pos="0">
                <a:srgbClr val="ED8223">
                  <a:tint val="66000"/>
                  <a:satMod val="160000"/>
                </a:srgbClr>
              </a:gs>
              <a:gs pos="50000">
                <a:srgbClr val="ED8223">
                  <a:tint val="44500"/>
                  <a:satMod val="160000"/>
                </a:srgbClr>
              </a:gs>
              <a:gs pos="100000">
                <a:srgbClr val="ED822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9" name="文本框 128">
            <a:extLst>
              <a:ext uri="{FF2B5EF4-FFF2-40B4-BE49-F238E27FC236}">
                <a16:creationId xmlns:a16="http://schemas.microsoft.com/office/drawing/2014/main" xmlns="" id="{441289EC-03EF-4E4E-BCA3-12CD755085D0}"/>
              </a:ext>
            </a:extLst>
          </p:cNvPr>
          <p:cNvSpPr txBox="1"/>
          <p:nvPr/>
        </p:nvSpPr>
        <p:spPr>
          <a:xfrm>
            <a:off x="4043565" y="999711"/>
            <a:ext cx="406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「平台</a:t>
            </a:r>
            <a:r>
              <a:rPr lang="zh-CN" altLang="en-US" sz="2800" dirty="0">
                <a:solidFill>
                  <a:srgbClr val="ED822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架构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」</a:t>
            </a:r>
          </a:p>
        </p:txBody>
      </p:sp>
      <p:cxnSp>
        <p:nvCxnSpPr>
          <p:cNvPr id="130" name="直接连接符 129">
            <a:extLst>
              <a:ext uri="{FF2B5EF4-FFF2-40B4-BE49-F238E27FC236}">
                <a16:creationId xmlns:a16="http://schemas.microsoft.com/office/drawing/2014/main" xmlns="" id="{8190E6C8-15EC-46C4-BDFD-23EB6F6D6F0C}"/>
              </a:ext>
            </a:extLst>
          </p:cNvPr>
          <p:cNvCxnSpPr/>
          <p:nvPr/>
        </p:nvCxnSpPr>
        <p:spPr>
          <a:xfrm>
            <a:off x="839416" y="1674173"/>
            <a:ext cx="10585176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文本框 78">
            <a:extLst>
              <a:ext uri="{FF2B5EF4-FFF2-40B4-BE49-F238E27FC236}">
                <a16:creationId xmlns:a16="http://schemas.microsoft.com/office/drawing/2014/main" xmlns="" id="{8148A587-ECB1-4020-8425-55510EE90A57}"/>
              </a:ext>
            </a:extLst>
          </p:cNvPr>
          <p:cNvSpPr txBox="1"/>
          <p:nvPr/>
        </p:nvSpPr>
        <p:spPr>
          <a:xfrm>
            <a:off x="8527415" y="5303496"/>
            <a:ext cx="10999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00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ym typeface="+mn-ea"/>
              </a:rPr>
              <a:t>NB / </a:t>
            </a:r>
            <a:r>
              <a:rPr lang="en-US" altLang="zh-CN" dirty="0"/>
              <a:t>MQTT / ...</a:t>
            </a:r>
          </a:p>
        </p:txBody>
      </p:sp>
      <p:sp>
        <p:nvSpPr>
          <p:cNvPr id="81" name="矩形: 圆角 80">
            <a:extLst>
              <a:ext uri="{FF2B5EF4-FFF2-40B4-BE49-F238E27FC236}">
                <a16:creationId xmlns:a16="http://schemas.microsoft.com/office/drawing/2014/main" xmlns="" id="{7F6148D9-97A5-4D40-8F0E-7A93483301B3}"/>
              </a:ext>
            </a:extLst>
          </p:cNvPr>
          <p:cNvSpPr/>
          <p:nvPr/>
        </p:nvSpPr>
        <p:spPr>
          <a:xfrm>
            <a:off x="1671320" y="1851650"/>
            <a:ext cx="9504423" cy="48652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圆角矩形 79">
            <a:extLst>
              <a:ext uri="{FF2B5EF4-FFF2-40B4-BE49-F238E27FC236}">
                <a16:creationId xmlns:a16="http://schemas.microsoft.com/office/drawing/2014/main" xmlns="" id="{78241FE6-01C7-4F0E-A62B-9F084D807F72}"/>
              </a:ext>
            </a:extLst>
          </p:cNvPr>
          <p:cNvSpPr/>
          <p:nvPr/>
        </p:nvSpPr>
        <p:spPr>
          <a:xfrm>
            <a:off x="2688683" y="1903602"/>
            <a:ext cx="1569246" cy="35941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WEB</a:t>
            </a:r>
          </a:p>
        </p:txBody>
      </p:sp>
      <p:sp>
        <p:nvSpPr>
          <p:cNvPr id="76" name="圆角矩形 80">
            <a:extLst>
              <a:ext uri="{FF2B5EF4-FFF2-40B4-BE49-F238E27FC236}">
                <a16:creationId xmlns:a16="http://schemas.microsoft.com/office/drawing/2014/main" xmlns="" id="{D8F938BF-A292-4F94-BD03-7A6017DEC060}"/>
              </a:ext>
            </a:extLst>
          </p:cNvPr>
          <p:cNvSpPr/>
          <p:nvPr/>
        </p:nvSpPr>
        <p:spPr>
          <a:xfrm>
            <a:off x="7739337" y="1903602"/>
            <a:ext cx="1568520" cy="35941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监控大屏</a:t>
            </a:r>
          </a:p>
        </p:txBody>
      </p:sp>
      <p:sp>
        <p:nvSpPr>
          <p:cNvPr id="77" name="圆角矩形 81">
            <a:extLst>
              <a:ext uri="{FF2B5EF4-FFF2-40B4-BE49-F238E27FC236}">
                <a16:creationId xmlns:a16="http://schemas.microsoft.com/office/drawing/2014/main" xmlns="" id="{B5BC6085-B146-4010-9B9B-2D816B797889}"/>
              </a:ext>
            </a:extLst>
          </p:cNvPr>
          <p:cNvSpPr/>
          <p:nvPr/>
        </p:nvSpPr>
        <p:spPr>
          <a:xfrm>
            <a:off x="4380187" y="1903307"/>
            <a:ext cx="1568520" cy="360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</a:p>
          <a:p>
            <a:pPr algn="ctr"/>
            <a:r>
              <a:rPr 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ios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、安卓</a:t>
            </a:r>
            <a:r>
              <a:rPr 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</a:p>
        </p:txBody>
      </p:sp>
      <p:sp>
        <p:nvSpPr>
          <p:cNvPr id="78" name="圆角矩形 82">
            <a:extLst>
              <a:ext uri="{FF2B5EF4-FFF2-40B4-BE49-F238E27FC236}">
                <a16:creationId xmlns:a16="http://schemas.microsoft.com/office/drawing/2014/main" xmlns="" id="{F7A4F3BB-6BA0-4F9A-BD7D-CE63396BA483}"/>
              </a:ext>
            </a:extLst>
          </p:cNvPr>
          <p:cNvSpPr/>
          <p:nvPr/>
        </p:nvSpPr>
        <p:spPr>
          <a:xfrm>
            <a:off x="9419520" y="1903602"/>
            <a:ext cx="1568520" cy="35941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...</a:t>
            </a:r>
          </a:p>
        </p:txBody>
      </p:sp>
      <p:sp>
        <p:nvSpPr>
          <p:cNvPr id="80" name="圆角矩形 146">
            <a:extLst>
              <a:ext uri="{FF2B5EF4-FFF2-40B4-BE49-F238E27FC236}">
                <a16:creationId xmlns:a16="http://schemas.microsoft.com/office/drawing/2014/main" xmlns="" id="{3A37BA02-9B50-4FA1-97AE-360276236D6E}"/>
              </a:ext>
            </a:extLst>
          </p:cNvPr>
          <p:cNvSpPr/>
          <p:nvPr/>
        </p:nvSpPr>
        <p:spPr>
          <a:xfrm>
            <a:off x="6063572" y="1903602"/>
            <a:ext cx="1568520" cy="35941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微信小程序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C7C0751-EC4E-4ACE-B16B-8263343AA0E5}"/>
              </a:ext>
            </a:extLst>
          </p:cNvPr>
          <p:cNvSpPr/>
          <p:nvPr/>
        </p:nvSpPr>
        <p:spPr>
          <a:xfrm>
            <a:off x="1761428" y="1865017"/>
            <a:ext cx="72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solidFill>
                  <a:srgbClr val="1683B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人机交互界面</a:t>
            </a:r>
            <a:endParaRPr lang="en-US" altLang="zh-CN" sz="1200" dirty="0">
              <a:solidFill>
                <a:srgbClr val="1683B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7636269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清风素材 https://12sc.taobao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3183</TotalTime>
  <Words>2261</Words>
  <Application>Microsoft Office PowerPoint</Application>
  <PresentationFormat>自定义</PresentationFormat>
  <Paragraphs>425</Paragraphs>
  <Slides>25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5" baseType="lpstr">
      <vt:lpstr>Arial</vt:lpstr>
      <vt:lpstr>宋体</vt:lpstr>
      <vt:lpstr>微软雅黑</vt:lpstr>
      <vt:lpstr>iLiHei</vt:lpstr>
      <vt:lpstr>Corbel</vt:lpstr>
      <vt:lpstr>方正兰亭黑_GBK</vt:lpstr>
      <vt:lpstr>方正大黑简体</vt:lpstr>
      <vt:lpstr>Calibri</vt:lpstr>
      <vt:lpstr>幼圆</vt:lpstr>
      <vt:lpstr>Segoe UI Emoji</vt:lpstr>
      <vt:lpstr>Segoe UI Black</vt:lpstr>
      <vt:lpstr>Times New Roman</vt:lpstr>
      <vt:lpstr>仿宋</vt:lpstr>
      <vt:lpstr>黑体</vt:lpstr>
      <vt:lpstr>Wingdings</vt:lpstr>
      <vt:lpstr>方正正中黑简体</vt:lpstr>
      <vt:lpstr>方正正黑简体</vt:lpstr>
      <vt:lpstr>方正正粗黑简体</vt:lpstr>
      <vt:lpstr>Calibri Light</vt:lpstr>
      <vt:lpstr>清风素材 https://12sc.taobao.com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哎呀小小草</dc:creator>
  <cp:lastModifiedBy>AutoBVT</cp:lastModifiedBy>
  <cp:revision>1030</cp:revision>
  <dcterms:created xsi:type="dcterms:W3CDTF">2015-05-06T09:02:00Z</dcterms:created>
  <dcterms:modified xsi:type="dcterms:W3CDTF">2020-05-09T07:21:56Z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2052-10.1.0.7346</vt:lpwstr>
  </property>
</Properties>
</file>