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700"/>
  </p:normalViewPr>
  <p:slideViewPr>
    <p:cSldViewPr snapToGrid="0" snapToObjects="1">
      <p:cViewPr varScale="1">
        <p:scale>
          <a:sx n="42" d="100"/>
          <a:sy n="42" d="100"/>
        </p:scale>
        <p:origin x="240"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1143000" y="685800"/>
            <a:ext cx="4572000" cy="3429000"/>
          </a:xfrm>
          <a:prstGeom prst="rect">
            <a:avLst/>
          </a:prstGeom>
        </p:spPr>
        <p:txBody>
          <a:bodyPr/>
          <a:lstStyle/>
          <a:p>
            <a:endParaRPr/>
          </a:p>
        </p:txBody>
      </p:sp>
      <p:sp>
        <p:nvSpPr>
          <p:cNvPr id="408" name="Shape 40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9427288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slide" Target="../slides/slide7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标题与副标题">
    <p:spTree>
      <p:nvGrpSpPr>
        <p:cNvPr id="1" name=""/>
        <p:cNvGrpSpPr/>
        <p:nvPr/>
      </p:nvGrpSpPr>
      <p:grpSpPr>
        <a:xfrm>
          <a:off x="0" y="0"/>
          <a:ext cx="0" cy="0"/>
          <a:chOff x="0" y="0"/>
          <a:chExt cx="0" cy="0"/>
        </a:xfrm>
      </p:grpSpPr>
      <p:sp>
        <p:nvSpPr>
          <p:cNvPr id="14" name="Shape 14"/>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引文">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60798"/>
          </a:xfrm>
          <a:prstGeom prst="rect">
            <a:avLst/>
          </a:prstGeom>
        </p:spPr>
        <p:txBody>
          <a:bodyPr lIns="71437" tIns="71437" rIns="71437" bIns="71437">
            <a:spAutoFit/>
          </a:bodyPr>
          <a:lstStyle>
            <a:lvl1pPr marL="0" indent="0" algn="ctr" defTabSz="821531">
              <a:lnSpc>
                <a:spcPct val="100000"/>
              </a:lnSpc>
              <a:spcBef>
                <a:spcPts val="0"/>
              </a:spcBef>
              <a:buSzTx/>
              <a:buFontTx/>
              <a:buNone/>
              <a:defRPr sz="3200">
                <a:latin typeface="+mn-lt"/>
                <a:ea typeface="+mn-ea"/>
                <a:cs typeface="+mn-cs"/>
                <a:sym typeface="Helvetica Light"/>
              </a:defRPr>
            </a:lvl1pPr>
          </a:lstStyle>
          <a:p>
            <a:r>
              <a:t>–Johnny Appleseed</a:t>
            </a:r>
          </a:p>
        </p:txBody>
      </p:sp>
      <p:sp>
        <p:nvSpPr>
          <p:cNvPr id="94" name="Shape 94"/>
          <p:cNvSpPr>
            <a:spLocks noGrp="1"/>
          </p:cNvSpPr>
          <p:nvPr>
            <p:ph type="body" sz="quarter" idx="14"/>
          </p:nvPr>
        </p:nvSpPr>
        <p:spPr>
          <a:xfrm>
            <a:off x="4833937" y="5947965"/>
            <a:ext cx="14716126" cy="1069976"/>
          </a:xfrm>
          <a:prstGeom prst="rect">
            <a:avLst/>
          </a:prstGeom>
        </p:spPr>
        <p:txBody>
          <a:bodyPr lIns="71437" tIns="71437" rIns="71437" bIns="71437" anchor="ctr">
            <a:spAutoFit/>
          </a:bodyPr>
          <a:lstStyle>
            <a:lvl1pPr marL="0" indent="0" algn="ctr" defTabSz="821531">
              <a:lnSpc>
                <a:spcPct val="100000"/>
              </a:lnSpc>
              <a:spcBef>
                <a:spcPts val="0"/>
              </a:spcBef>
              <a:buSzTx/>
              <a:buFontTx/>
              <a:buNone/>
              <a:defRPr sz="5200">
                <a:latin typeface="+mn-lt"/>
                <a:ea typeface="+mn-ea"/>
                <a:cs typeface="+mn-cs"/>
                <a:sym typeface="Helvetica Light"/>
              </a:defRPr>
            </a:lvl1pPr>
          </a:lstStyle>
          <a:p>
            <a:r>
              <a:t>“在此键入引文。”</a:t>
            </a:r>
          </a:p>
        </p:txBody>
      </p:sp>
      <p:sp>
        <p:nvSpPr>
          <p:cNvPr id="95" name="Shape 95"/>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照片">
    <p:spTree>
      <p:nvGrpSpPr>
        <p:cNvPr id="1" name=""/>
        <p:cNvGrpSpPr/>
        <p:nvPr/>
      </p:nvGrpSpPr>
      <p:grpSpPr>
        <a:xfrm>
          <a:off x="0" y="0"/>
          <a:ext cx="0" cy="0"/>
          <a:chOff x="0" y="0"/>
          <a:chExt cx="0" cy="0"/>
        </a:xfrm>
      </p:grpSpPr>
      <p:sp>
        <p:nvSpPr>
          <p:cNvPr id="102" name="Shape 102"/>
          <p:cNvSpPr>
            <a:spLocks noGrp="1"/>
          </p:cNvSpPr>
          <p:nvPr>
            <p:ph type="pic" idx="13"/>
          </p:nvPr>
        </p:nvSpPr>
        <p:spPr>
          <a:xfrm>
            <a:off x="3048000" y="0"/>
            <a:ext cx="18288000" cy="13716000"/>
          </a:xfrm>
          <a:prstGeom prst="rect">
            <a:avLst/>
          </a:prstGeom>
        </p:spPr>
        <p:txBody>
          <a:bodyPr tIns="45719" bIns="45719">
            <a:noAutofit/>
          </a:bodyPr>
          <a:lstStyle/>
          <a:p>
            <a:endParaRPr/>
          </a:p>
        </p:txBody>
      </p:sp>
      <p:sp>
        <p:nvSpPr>
          <p:cNvPr id="103" name="Shape 103"/>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标题 - 居中">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Shape 117"/>
          <p:cNvSpPr>
            <a:spLocks noGrp="1"/>
          </p:cNvSpPr>
          <p:nvPr>
            <p:ph type="title"/>
          </p:nvPr>
        </p:nvSpPr>
        <p:spPr>
          <a:xfrm>
            <a:off x="4833937" y="4536281"/>
            <a:ext cx="14716126" cy="4643438"/>
          </a:xfrm>
          <a:prstGeom prst="rect">
            <a:avLst/>
          </a:prstGeom>
        </p:spPr>
        <p:txBody>
          <a:bodyPr lIns="71437" tIns="71437" rIns="71437" bIns="71437"/>
          <a:lstStyle>
            <a:lvl1pPr algn="ctr" defTabSz="821531">
              <a:lnSpc>
                <a:spcPct val="100000"/>
              </a:lnSpc>
              <a:defRPr sz="11200">
                <a:solidFill>
                  <a:srgbClr val="FFFFFF"/>
                </a:solidFill>
                <a:latin typeface="+mn-lt"/>
                <a:ea typeface="+mn-ea"/>
                <a:cs typeface="+mn-cs"/>
                <a:sym typeface="Helvetica Light"/>
              </a:defRPr>
            </a:lvl1pPr>
          </a:lstStyle>
          <a:p>
            <a:r>
              <a:t>标题文本</a:t>
            </a:r>
          </a:p>
        </p:txBody>
      </p:sp>
      <p:sp>
        <p:nvSpPr>
          <p:cNvPr id="118" name="Shape 118"/>
          <p:cNvSpPr>
            <a:spLocks noGrp="1"/>
          </p:cNvSpPr>
          <p:nvPr>
            <p:ph type="sldNum" sz="quarter" idx="2"/>
          </p:nvPr>
        </p:nvSpPr>
        <p:spPr>
          <a:xfrm>
            <a:off x="11935814" y="13001625"/>
            <a:ext cx="494513" cy="511175"/>
          </a:xfrm>
          <a:prstGeom prst="rect">
            <a:avLst/>
          </a:prstGeom>
        </p:spPr>
        <p:txBody>
          <a:bodyPr lIns="71437" tIns="71437" rIns="71437" bIns="71437" anchor="t"/>
          <a:lstStyle>
            <a:lvl1pPr algn="ctr" defTabSz="821531">
              <a:defRPr>
                <a:solidFill>
                  <a:srgbClr val="FFFFFF"/>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25" name="Shape 125"/>
          <p:cNvSpPr>
            <a:spLocks noGrp="1"/>
          </p:cNvSpPr>
          <p:nvPr>
            <p:ph type="title"/>
          </p:nvPr>
        </p:nvSpPr>
        <p:spPr>
          <a:prstGeom prst="rect">
            <a:avLst/>
          </a:prstGeom>
        </p:spPr>
        <p:txBody>
          <a:bodyPr/>
          <a:lstStyle/>
          <a:p>
            <a:r>
              <a:t>标题文本</a:t>
            </a:r>
          </a:p>
        </p:txBody>
      </p:sp>
      <p:sp>
        <p:nvSpPr>
          <p:cNvPr id="126" name="Shape 126"/>
          <p:cNvSpPr>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27" name="Shape 1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仅标题">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r>
              <a:t>标题文本</a:t>
            </a:r>
          </a:p>
        </p:txBody>
      </p:sp>
      <p:pic>
        <p:nvPicPr>
          <p:cNvPr id="135" name="image1.png" descr="6.png"/>
          <p:cNvPicPr>
            <a:picLocks noChangeAspect="1"/>
          </p:cNvPicPr>
          <p:nvPr/>
        </p:nvPicPr>
        <p:blipFill>
          <a:blip r:embed="rId2">
            <a:extLst/>
          </a:blip>
          <a:stretch>
            <a:fillRect/>
          </a:stretch>
        </p:blipFill>
        <p:spPr>
          <a:xfrm>
            <a:off x="22517101" y="692151"/>
            <a:ext cx="1392767" cy="758828"/>
          </a:xfrm>
          <a:prstGeom prst="rect">
            <a:avLst/>
          </a:prstGeom>
          <a:ln w="12700">
            <a:miter lim="400000"/>
          </a:ln>
        </p:spPr>
      </p:pic>
      <p:sp>
        <p:nvSpPr>
          <p:cNvPr id="136" name="Shape 136"/>
          <p:cNvSpPr/>
          <p:nvPr/>
        </p:nvSpPr>
        <p:spPr>
          <a:xfrm>
            <a:off x="1676400" y="12802234"/>
            <a:ext cx="5486400"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defRPr sz="2400">
                <a:solidFill>
                  <a:srgbClr val="888888"/>
                </a:solidFill>
                <a:latin typeface="等线"/>
                <a:ea typeface="等线"/>
                <a:cs typeface="等线"/>
                <a:sym typeface="等线"/>
              </a:defRPr>
            </a:lvl1pPr>
          </a:lstStyle>
          <a:p>
            <a:r>
              <a:t>2018/4/2</a:t>
            </a:r>
          </a:p>
        </p:txBody>
      </p:sp>
      <p:sp>
        <p:nvSpPr>
          <p:cNvPr id="137" name="Shape 137"/>
          <p:cNvSpPr/>
          <p:nvPr/>
        </p:nvSpPr>
        <p:spPr>
          <a:xfrm>
            <a:off x="17475200" y="12776838"/>
            <a:ext cx="5689600" cy="601981"/>
          </a:xfrm>
          <a:prstGeom prst="rect">
            <a:avLst/>
          </a:prstGeom>
          <a:ln w="12700">
            <a:miter lim="400000"/>
          </a:ln>
        </p:spPr>
        <p:txBody>
          <a:bodyPr tIns="91439" bIns="91439" anchor="ctr">
            <a:spAutoFit/>
          </a:bodyPr>
          <a:lstStyle/>
          <a:p>
            <a:pPr algn="r" defTabSz="1828800">
              <a:defRPr sz="2400">
                <a:solidFill>
                  <a:srgbClr val="888888"/>
                </a:solidFill>
                <a:latin typeface="等线"/>
                <a:ea typeface="等线"/>
                <a:cs typeface="等线"/>
                <a:sym typeface="等线"/>
              </a:defRPr>
            </a:pPr>
            <a:endParaRPr/>
          </a:p>
        </p:txBody>
      </p:sp>
      <p:sp>
        <p:nvSpPr>
          <p:cNvPr id="138" name="Shape 138"/>
          <p:cNvSpPr/>
          <p:nvPr/>
        </p:nvSpPr>
        <p:spPr>
          <a:xfrm>
            <a:off x="18152533" y="12995278"/>
            <a:ext cx="5689601" cy="690881"/>
          </a:xfrm>
          <a:prstGeom prst="rect">
            <a:avLst/>
          </a:prstGeom>
          <a:ln w="12700">
            <a:miter lim="400000"/>
          </a:ln>
        </p:spPr>
        <p:txBody>
          <a:bodyPr tIns="91439" bIns="91439">
            <a:spAutoFit/>
          </a:bodyPr>
          <a:lstStyle/>
          <a:p>
            <a:pPr algn="r" defTabSz="1828800">
              <a:defRPr sz="2800" b="1">
                <a:solidFill>
                  <a:srgbClr val="FFFFFF"/>
                </a:solidFill>
                <a:latin typeface="等线"/>
                <a:ea typeface="等线"/>
                <a:cs typeface="等线"/>
                <a:sym typeface="等线"/>
              </a:defRPr>
            </a:pPr>
            <a:endParaRPr/>
          </a:p>
        </p:txBody>
      </p:sp>
      <p:sp>
        <p:nvSpPr>
          <p:cNvPr id="139" name="Shape 1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标题和内容">
    <p:spTree>
      <p:nvGrpSpPr>
        <p:cNvPr id="1" name=""/>
        <p:cNvGrpSpPr/>
        <p:nvPr/>
      </p:nvGrpSpPr>
      <p:grpSpPr>
        <a:xfrm>
          <a:off x="0" y="0"/>
          <a:ext cx="0" cy="0"/>
          <a:chOff x="0" y="0"/>
          <a:chExt cx="0" cy="0"/>
        </a:xfrm>
      </p:grpSpPr>
      <p:sp>
        <p:nvSpPr>
          <p:cNvPr id="146" name="Shape 146"/>
          <p:cNvSpPr>
            <a:spLocks noGrp="1"/>
          </p:cNvSpPr>
          <p:nvPr>
            <p:ph type="title"/>
          </p:nvPr>
        </p:nvSpPr>
        <p:spPr>
          <a:xfrm>
            <a:off x="4305299" y="2262187"/>
            <a:ext cx="15773403" cy="1988345"/>
          </a:xfrm>
          <a:prstGeom prst="rect">
            <a:avLst/>
          </a:prstGeom>
        </p:spPr>
        <p:txBody>
          <a:bodyPr lIns="68580" tIns="68580" rIns="68580" bIns="68580"/>
          <a:lstStyle>
            <a:lvl1pPr>
              <a:defRPr sz="8600"/>
            </a:lvl1pPr>
          </a:lstStyle>
          <a:p>
            <a:r>
              <a:t>标题文本</a:t>
            </a:r>
          </a:p>
        </p:txBody>
      </p:sp>
      <p:sp>
        <p:nvSpPr>
          <p:cNvPr id="147" name="Shape 147"/>
          <p:cNvSpPr>
            <a:spLocks noGrp="1"/>
          </p:cNvSpPr>
          <p:nvPr>
            <p:ph type="body" sz="half" idx="1"/>
          </p:nvPr>
        </p:nvSpPr>
        <p:spPr>
          <a:xfrm>
            <a:off x="4305299" y="4452937"/>
            <a:ext cx="15773403" cy="6527008"/>
          </a:xfrm>
          <a:prstGeom prst="rect">
            <a:avLst/>
          </a:prstGeom>
        </p:spPr>
        <p:txBody>
          <a:bodyPr lIns="68580" tIns="68580" rIns="68580" bIns="68580"/>
          <a:lstStyle>
            <a:lvl1pPr marL="424542" indent="-424542">
              <a:defRPr sz="5200"/>
            </a:lvl1pPr>
            <a:lvl2pPr marL="952500" indent="-495300">
              <a:defRPr sz="5200"/>
            </a:lvl2pPr>
            <a:lvl3pPr marL="1508760" indent="-594360">
              <a:defRPr sz="5200"/>
            </a:lvl3pPr>
            <a:lvl4pPr marL="2032000" indent="-660400">
              <a:defRPr sz="5200"/>
            </a:lvl4pPr>
            <a:lvl5pPr marL="2489200" indent="-660400">
              <a:defRPr sz="5200"/>
            </a:lvl5pPr>
          </a:lstStyle>
          <a:p>
            <a:r>
              <a:t>正文级别 1</a:t>
            </a:r>
          </a:p>
          <a:p>
            <a:pPr lvl="1"/>
            <a:r>
              <a:t>正文级别 2</a:t>
            </a:r>
          </a:p>
          <a:p>
            <a:pPr lvl="2"/>
            <a:r>
              <a:t>正文级别 3</a:t>
            </a:r>
          </a:p>
          <a:p>
            <a:pPr lvl="3"/>
            <a:r>
              <a:t>正文级别 4</a:t>
            </a:r>
          </a:p>
          <a:p>
            <a:pPr lvl="4"/>
            <a:r>
              <a:t>正文级别 5</a:t>
            </a:r>
          </a:p>
        </p:txBody>
      </p:sp>
      <p:sp>
        <p:nvSpPr>
          <p:cNvPr id="148" name="Shape 148"/>
          <p:cNvSpPr/>
          <p:nvPr/>
        </p:nvSpPr>
        <p:spPr>
          <a:xfrm>
            <a:off x="4305299" y="11289188"/>
            <a:ext cx="4114801" cy="46736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l" defTabSz="1828800">
              <a:defRPr sz="2200">
                <a:solidFill>
                  <a:srgbClr val="888888"/>
                </a:solidFill>
                <a:latin typeface="等线"/>
                <a:ea typeface="等线"/>
                <a:cs typeface="等线"/>
                <a:sym typeface="等线"/>
              </a:defRPr>
            </a:lvl1pPr>
          </a:lstStyle>
          <a:p>
            <a:r>
              <a:t>2018/1/9</a:t>
            </a:r>
          </a:p>
        </p:txBody>
      </p:sp>
      <p:sp>
        <p:nvSpPr>
          <p:cNvPr id="149" name="Shape 149"/>
          <p:cNvSpPr/>
          <p:nvPr/>
        </p:nvSpPr>
        <p:spPr>
          <a:xfrm>
            <a:off x="16154400" y="11263791"/>
            <a:ext cx="4267201" cy="518161"/>
          </a:xfrm>
          <a:prstGeom prst="rect">
            <a:avLst/>
          </a:prstGeom>
          <a:ln w="12700">
            <a:miter lim="400000"/>
          </a:ln>
        </p:spPr>
        <p:txBody>
          <a:bodyPr lIns="68580" tIns="68580" rIns="68580" bIns="68580" anchor="ctr">
            <a:spAutoFit/>
          </a:bodyPr>
          <a:lstStyle/>
          <a:p>
            <a:pPr algn="r" defTabSz="1828800">
              <a:defRPr sz="2200">
                <a:solidFill>
                  <a:srgbClr val="888888"/>
                </a:solidFill>
                <a:latin typeface="等线"/>
                <a:ea typeface="等线"/>
                <a:cs typeface="等线"/>
                <a:sym typeface="等线"/>
              </a:defRPr>
            </a:pPr>
            <a:endParaRPr/>
          </a:p>
        </p:txBody>
      </p:sp>
      <p:sp>
        <p:nvSpPr>
          <p:cNvPr id="150" name="Shape 150"/>
          <p:cNvSpPr/>
          <p:nvPr/>
        </p:nvSpPr>
        <p:spPr>
          <a:xfrm>
            <a:off x="16662401" y="11460958"/>
            <a:ext cx="4267201" cy="556261"/>
          </a:xfrm>
          <a:prstGeom prst="rect">
            <a:avLst/>
          </a:prstGeom>
          <a:ln w="12700">
            <a:miter lim="400000"/>
          </a:ln>
        </p:spPr>
        <p:txBody>
          <a:bodyPr lIns="68580" tIns="68580" rIns="68580" bIns="68580">
            <a:spAutoFit/>
          </a:bodyPr>
          <a:lstStyle/>
          <a:p>
            <a:pPr algn="r" defTabSz="1828800">
              <a:defRPr sz="2400" b="1">
                <a:solidFill>
                  <a:srgbClr val="FFFFFF"/>
                </a:solidFill>
                <a:latin typeface="等线"/>
                <a:ea typeface="等线"/>
                <a:cs typeface="等线"/>
                <a:sym typeface="等线"/>
              </a:defRPr>
            </a:pPr>
            <a:endParaRPr/>
          </a:p>
        </p:txBody>
      </p:sp>
      <p:sp>
        <p:nvSpPr>
          <p:cNvPr id="151" name="Shape 151"/>
          <p:cNvSpPr>
            <a:spLocks noGrp="1"/>
          </p:cNvSpPr>
          <p:nvPr>
            <p:ph type="sldNum" sz="quarter" idx="2"/>
          </p:nvPr>
        </p:nvSpPr>
        <p:spPr>
          <a:xfrm>
            <a:off x="19618062" y="11289188"/>
            <a:ext cx="460639" cy="467361"/>
          </a:xfrm>
          <a:prstGeom prst="rect">
            <a:avLst/>
          </a:prstGeom>
        </p:spPr>
        <p:txBody>
          <a:bodyPr lIns="68580" tIns="68580" rIns="68580" bIns="68580"/>
          <a:lstStyle>
            <a:lvl1pPr>
              <a:defRPr sz="2200"/>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仅标题">
    <p:spTree>
      <p:nvGrpSpPr>
        <p:cNvPr id="1" name=""/>
        <p:cNvGrpSpPr/>
        <p:nvPr/>
      </p:nvGrpSpPr>
      <p:grpSpPr>
        <a:xfrm>
          <a:off x="0" y="0"/>
          <a:ext cx="0" cy="0"/>
          <a:chOff x="0" y="0"/>
          <a:chExt cx="0" cy="0"/>
        </a:xfrm>
      </p:grpSpPr>
      <p:sp>
        <p:nvSpPr>
          <p:cNvPr id="158" name="Shape 158"/>
          <p:cNvSpPr/>
          <p:nvPr/>
        </p:nvSpPr>
        <p:spPr>
          <a:xfrm>
            <a:off x="-1" y="-1"/>
            <a:ext cx="24384001" cy="13716001"/>
          </a:xfrm>
          <a:prstGeom prst="rect">
            <a:avLst/>
          </a:prstGeom>
          <a:solidFill>
            <a:srgbClr val="282828"/>
          </a:solidFill>
          <a:ln w="12700">
            <a:miter lim="400000"/>
          </a:ln>
        </p:spPr>
        <p:txBody>
          <a:bodyPr lIns="121919" tIns="121919" rIns="121919" bIns="121919" anchor="ctr"/>
          <a:lstStyle/>
          <a:p>
            <a:pPr defTabSz="2438400">
              <a:defRPr sz="4800">
                <a:solidFill>
                  <a:srgbClr val="FFFFFF"/>
                </a:solidFill>
                <a:latin typeface="微软雅黑"/>
                <a:ea typeface="微软雅黑"/>
                <a:cs typeface="微软雅黑"/>
                <a:sym typeface="微软雅黑"/>
              </a:defRPr>
            </a:pPr>
            <a:endParaRPr/>
          </a:p>
        </p:txBody>
      </p:sp>
      <p:grpSp>
        <p:nvGrpSpPr>
          <p:cNvPr id="161" name="Group 161"/>
          <p:cNvGrpSpPr/>
          <p:nvPr/>
        </p:nvGrpSpPr>
        <p:grpSpPr>
          <a:xfrm>
            <a:off x="-1" y="1965548"/>
            <a:ext cx="24384001" cy="10844519"/>
            <a:chOff x="0" y="0"/>
            <a:chExt cx="24384000" cy="10844518"/>
          </a:xfrm>
        </p:grpSpPr>
        <p:sp>
          <p:nvSpPr>
            <p:cNvPr id="159" name="Shape 159"/>
            <p:cNvSpPr/>
            <p:nvPr/>
          </p:nvSpPr>
          <p:spPr>
            <a:xfrm flipH="1">
              <a:off x="0" y="506718"/>
              <a:ext cx="24384000" cy="10337801"/>
            </a:xfrm>
            <a:prstGeom prst="rect">
              <a:avLst/>
            </a:prstGeom>
            <a:solidFill>
              <a:srgbClr val="FFFFFF"/>
            </a:solidFill>
            <a:ln w="25400" cap="flat">
              <a:solidFill>
                <a:srgbClr val="000000"/>
              </a:solidFill>
              <a:prstDash val="solid"/>
              <a:miter lim="800000"/>
            </a:ln>
            <a:effectLst/>
          </p:spPr>
          <p:txBody>
            <a:bodyPr wrap="square" lIns="121919" tIns="121919" rIns="121919" bIns="121919" numCol="1" anchor="ctr">
              <a:noAutofit/>
            </a:bodyPr>
            <a:lstStyle/>
            <a:p>
              <a:pPr defTabSz="2438400">
                <a:defRPr sz="4800">
                  <a:solidFill>
                    <a:srgbClr val="FFFFFF"/>
                  </a:solidFill>
                  <a:latin typeface="微软雅黑"/>
                  <a:ea typeface="微软雅黑"/>
                  <a:cs typeface="微软雅黑"/>
                  <a:sym typeface="微软雅黑"/>
                </a:defRPr>
              </a:pPr>
              <a:endParaRPr/>
            </a:p>
          </p:txBody>
        </p:sp>
        <p:sp>
          <p:nvSpPr>
            <p:cNvPr id="160" name="Shape 160"/>
            <p:cNvSpPr/>
            <p:nvPr/>
          </p:nvSpPr>
          <p:spPr>
            <a:xfrm rot="8049571">
              <a:off x="2931585" y="149002"/>
              <a:ext cx="766233" cy="8297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noFill/>
              <a:miter lim="400000"/>
            </a:ln>
            <a:effectLst/>
          </p:spPr>
          <p:txBody>
            <a:bodyPr wrap="square" lIns="121919" tIns="121919" rIns="121919" bIns="121919" numCol="1" anchor="ctr">
              <a:noAutofit/>
            </a:bodyPr>
            <a:lstStyle/>
            <a:p>
              <a:pPr defTabSz="2438400">
                <a:defRPr sz="4800">
                  <a:solidFill>
                    <a:srgbClr val="FFFFFF"/>
                  </a:solidFill>
                  <a:latin typeface="微软雅黑"/>
                  <a:ea typeface="微软雅黑"/>
                  <a:cs typeface="微软雅黑"/>
                  <a:sym typeface="微软雅黑"/>
                </a:defRPr>
              </a:pPr>
              <a:endParaRPr/>
            </a:p>
          </p:txBody>
        </p:sp>
      </p:grpSp>
      <p:sp>
        <p:nvSpPr>
          <p:cNvPr id="162" name="Shape 162"/>
          <p:cNvSpPr>
            <a:spLocks noGrp="1"/>
          </p:cNvSpPr>
          <p:nvPr>
            <p:ph type="title"/>
          </p:nvPr>
        </p:nvSpPr>
        <p:spPr>
          <a:xfrm>
            <a:off x="1219199" y="-54481"/>
            <a:ext cx="21945601" cy="2286001"/>
          </a:xfrm>
          <a:prstGeom prst="rect">
            <a:avLst/>
          </a:prstGeom>
        </p:spPr>
        <p:txBody>
          <a:bodyPr lIns="121919" tIns="121919" rIns="121919" bIns="121919"/>
          <a:lstStyle>
            <a:lvl1pPr marL="2438400" indent="-2438400" defTabSz="2438400">
              <a:lnSpc>
                <a:spcPct val="100000"/>
              </a:lnSpc>
              <a:defRPr sz="9600">
                <a:solidFill>
                  <a:srgbClr val="FFFFFF"/>
                </a:solidFill>
                <a:latin typeface="微软雅黑"/>
                <a:ea typeface="微软雅黑"/>
                <a:cs typeface="微软雅黑"/>
                <a:sym typeface="微软雅黑"/>
              </a:defRPr>
            </a:lvl1pPr>
          </a:lstStyle>
          <a:p>
            <a:r>
              <a:t>标题文本</a:t>
            </a:r>
          </a:p>
        </p:txBody>
      </p:sp>
      <p:sp>
        <p:nvSpPr>
          <p:cNvPr id="163" name="Shape 163"/>
          <p:cNvSpPr>
            <a:spLocks noGrp="1"/>
          </p:cNvSpPr>
          <p:nvPr>
            <p:ph type="sldNum" sz="quarter" idx="2"/>
          </p:nvPr>
        </p:nvSpPr>
        <p:spPr>
          <a:xfrm>
            <a:off x="22456219" y="12715663"/>
            <a:ext cx="708581" cy="726441"/>
          </a:xfrm>
          <a:prstGeom prst="rect">
            <a:avLst/>
          </a:prstGeom>
        </p:spPr>
        <p:txBody>
          <a:bodyPr lIns="121919" tIns="121919" rIns="121919" bIns="121919"/>
          <a:lstStyle>
            <a:lvl1pPr defTabSz="2438400">
              <a:defRPr sz="3200">
                <a:solidFill>
                  <a:srgbClr val="898989"/>
                </a:solidFill>
                <a:latin typeface="微软雅黑"/>
                <a:ea typeface="微软雅黑"/>
                <a:cs typeface="微软雅黑"/>
                <a:sym typeface="微软雅黑"/>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70" name="Shape 170"/>
          <p:cNvSpPr>
            <a:spLocks noGrp="1"/>
          </p:cNvSpPr>
          <p:nvPr>
            <p:ph type="title"/>
          </p:nvPr>
        </p:nvSpPr>
        <p:spPr>
          <a:prstGeom prst="rect">
            <a:avLst/>
          </a:prstGeom>
        </p:spPr>
        <p:txBody>
          <a:bodyPr/>
          <a:lstStyle/>
          <a:p>
            <a:r>
              <a:t>标题文本</a:t>
            </a:r>
          </a:p>
        </p:txBody>
      </p:sp>
      <p:sp>
        <p:nvSpPr>
          <p:cNvPr id="171" name="Shape 171"/>
          <p:cNvSpPr>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72" name="Shape 1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179" name="Shape 179"/>
          <p:cNvSpPr/>
          <p:nvPr/>
        </p:nvSpPr>
        <p:spPr>
          <a:xfrm>
            <a:off x="0" y="12947652"/>
            <a:ext cx="24384000" cy="768351"/>
          </a:xfrm>
          <a:prstGeom prst="rect">
            <a:avLst/>
          </a:prstGeom>
          <a:solidFill>
            <a:srgbClr val="595959"/>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180" name="Shape 180"/>
          <p:cNvSpPr/>
          <p:nvPr/>
        </p:nvSpPr>
        <p:spPr>
          <a:xfrm>
            <a:off x="0" y="13030200"/>
            <a:ext cx="3556000" cy="685800"/>
          </a:xfrm>
          <a:prstGeom prst="rect">
            <a:avLst/>
          </a:prstGeom>
          <a:solidFill>
            <a:srgbClr val="0080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181" name="Shape 181"/>
          <p:cNvSpPr/>
          <p:nvPr/>
        </p:nvSpPr>
        <p:spPr>
          <a:xfrm>
            <a:off x="3471333" y="13030200"/>
            <a:ext cx="3556001" cy="685800"/>
          </a:xfrm>
          <a:prstGeom prst="rect">
            <a:avLst/>
          </a:prstGeom>
          <a:solidFill>
            <a:srgbClr val="6699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182" name="Shape 182"/>
          <p:cNvSpPr/>
          <p:nvPr/>
        </p:nvSpPr>
        <p:spPr>
          <a:xfrm>
            <a:off x="6942666" y="13030200"/>
            <a:ext cx="3556001" cy="685800"/>
          </a:xfrm>
          <a:prstGeom prst="rect">
            <a:avLst/>
          </a:prstGeom>
          <a:solidFill>
            <a:srgbClr val="9EA809"/>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183" name="Shape 183"/>
          <p:cNvSpPr/>
          <p:nvPr/>
        </p:nvSpPr>
        <p:spPr>
          <a:xfrm>
            <a:off x="10287000" y="13030200"/>
            <a:ext cx="3556000" cy="685800"/>
          </a:xfrm>
          <a:prstGeom prst="rect">
            <a:avLst/>
          </a:prstGeom>
          <a:solidFill>
            <a:srgbClr val="F7F7F7"/>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184" name="Shape 184"/>
          <p:cNvSpPr/>
          <p:nvPr/>
        </p:nvSpPr>
        <p:spPr>
          <a:xfrm>
            <a:off x="13885333" y="13030200"/>
            <a:ext cx="3556001" cy="685800"/>
          </a:xfrm>
          <a:prstGeom prst="rect">
            <a:avLst/>
          </a:prstGeom>
          <a:solidFill>
            <a:srgbClr val="CC99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185" name="Shape 185"/>
          <p:cNvSpPr/>
          <p:nvPr/>
        </p:nvSpPr>
        <p:spPr>
          <a:xfrm>
            <a:off x="17356666" y="13030200"/>
            <a:ext cx="3556001" cy="685800"/>
          </a:xfrm>
          <a:prstGeom prst="rect">
            <a:avLst/>
          </a:prstGeom>
          <a:solidFill>
            <a:srgbClr val="996633"/>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186" name="Shape 186"/>
          <p:cNvSpPr/>
          <p:nvPr/>
        </p:nvSpPr>
        <p:spPr>
          <a:xfrm>
            <a:off x="20828000" y="13030200"/>
            <a:ext cx="3556000" cy="685800"/>
          </a:xfrm>
          <a:prstGeom prst="rect">
            <a:avLst/>
          </a:prstGeom>
          <a:solidFill>
            <a:srgbClr val="6699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187" name="Shape 187"/>
          <p:cNvSpPr/>
          <p:nvPr/>
        </p:nvSpPr>
        <p:spPr>
          <a:xfrm>
            <a:off x="711199" y="0"/>
            <a:ext cx="3996268" cy="282576"/>
          </a:xfrm>
          <a:prstGeom prst="rect">
            <a:avLst/>
          </a:prstGeom>
          <a:solidFill>
            <a:srgbClr val="0080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pic>
        <p:nvPicPr>
          <p:cNvPr id="188" name="image1.png" descr="6.png"/>
          <p:cNvPicPr>
            <a:picLocks noChangeAspect="1"/>
          </p:cNvPicPr>
          <p:nvPr/>
        </p:nvPicPr>
        <p:blipFill>
          <a:blip r:embed="rId2">
            <a:extLst/>
          </a:blip>
          <a:stretch>
            <a:fillRect/>
          </a:stretch>
        </p:blipFill>
        <p:spPr>
          <a:xfrm>
            <a:off x="22517101" y="692151"/>
            <a:ext cx="1392767" cy="758828"/>
          </a:xfrm>
          <a:prstGeom prst="rect">
            <a:avLst/>
          </a:prstGeom>
          <a:ln w="12700">
            <a:miter lim="400000"/>
          </a:ln>
        </p:spPr>
      </p:pic>
      <p:sp>
        <p:nvSpPr>
          <p:cNvPr id="189" name="Shape 189"/>
          <p:cNvSpPr>
            <a:spLocks noGrp="1"/>
          </p:cNvSpPr>
          <p:nvPr>
            <p:ph type="title"/>
          </p:nvPr>
        </p:nvSpPr>
        <p:spPr>
          <a:xfrm>
            <a:off x="711200" y="383760"/>
            <a:ext cx="21551392" cy="1377514"/>
          </a:xfrm>
          <a:prstGeom prst="rect">
            <a:avLst/>
          </a:prstGeom>
        </p:spPr>
        <p:txBody>
          <a:bodyPr/>
          <a:lstStyle>
            <a:lvl1pPr algn="r">
              <a:defRPr sz="4800" b="1">
                <a:solidFill>
                  <a:srgbClr val="008000"/>
                </a:solidFill>
                <a:latin typeface="微软雅黑"/>
                <a:ea typeface="微软雅黑"/>
                <a:cs typeface="微软雅黑"/>
                <a:sym typeface="微软雅黑"/>
              </a:defRPr>
            </a:lvl1pPr>
          </a:lstStyle>
          <a:p>
            <a:r>
              <a:t>标题文本</a:t>
            </a:r>
          </a:p>
        </p:txBody>
      </p:sp>
      <p:sp>
        <p:nvSpPr>
          <p:cNvPr id="190" name="Shape 190"/>
          <p:cNvSpPr/>
          <p:nvPr/>
        </p:nvSpPr>
        <p:spPr>
          <a:xfrm>
            <a:off x="1219200" y="12802238"/>
            <a:ext cx="5689600"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defRPr sz="2400">
                <a:solidFill>
                  <a:srgbClr val="888888"/>
                </a:solidFill>
                <a:latin typeface="等线"/>
                <a:ea typeface="等线"/>
                <a:cs typeface="等线"/>
                <a:sym typeface="等线"/>
              </a:defRPr>
            </a:lvl1pPr>
          </a:lstStyle>
          <a:p>
            <a:r>
              <a:t>2018/1/9</a:t>
            </a:r>
          </a:p>
        </p:txBody>
      </p:sp>
      <p:sp>
        <p:nvSpPr>
          <p:cNvPr id="191" name="Shape 191"/>
          <p:cNvSpPr/>
          <p:nvPr/>
        </p:nvSpPr>
        <p:spPr>
          <a:xfrm>
            <a:off x="18152533" y="12995278"/>
            <a:ext cx="5689601" cy="690881"/>
          </a:xfrm>
          <a:prstGeom prst="rect">
            <a:avLst/>
          </a:prstGeom>
          <a:ln w="12700">
            <a:miter lim="400000"/>
          </a:ln>
        </p:spPr>
        <p:txBody>
          <a:bodyPr tIns="91439" bIns="91439">
            <a:spAutoFit/>
          </a:bodyPr>
          <a:lstStyle/>
          <a:p>
            <a:pPr algn="r" defTabSz="1828800">
              <a:defRPr sz="2800" b="1">
                <a:solidFill>
                  <a:srgbClr val="FFFFFF"/>
                </a:solidFill>
                <a:latin typeface="等线"/>
                <a:ea typeface="等线"/>
                <a:cs typeface="等线"/>
                <a:sym typeface="等线"/>
              </a:defRPr>
            </a:pPr>
            <a:endParaRPr/>
          </a:p>
        </p:txBody>
      </p:sp>
      <p:sp>
        <p:nvSpPr>
          <p:cNvPr id="192" name="Shape 192"/>
          <p:cNvSpPr>
            <a:spLocks noGrp="1"/>
          </p:cNvSpPr>
          <p:nvPr>
            <p:ph type="sldNum" sz="quarter" idx="2"/>
          </p:nvPr>
        </p:nvSpPr>
        <p:spPr>
          <a:xfrm>
            <a:off x="22630189" y="12802238"/>
            <a:ext cx="534611" cy="5511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照片 - 水平">
    <p:spTree>
      <p:nvGrpSpPr>
        <p:cNvPr id="1" name=""/>
        <p:cNvGrpSpPr/>
        <p:nvPr/>
      </p:nvGrpSpPr>
      <p:grpSpPr>
        <a:xfrm>
          <a:off x="0" y="0"/>
          <a:ext cx="0" cy="0"/>
          <a:chOff x="0" y="0"/>
          <a:chExt cx="0" cy="0"/>
        </a:xfrm>
      </p:grpSpPr>
      <p:pic>
        <p:nvPicPr>
          <p:cNvPr id="21" name="图片 20"/>
          <p:cNvPicPr>
            <a:picLocks/>
          </p:cNvPicPr>
          <p:nvPr/>
        </p:nvPicPr>
        <p:blipFill>
          <a:blip r:embed="rId2">
            <a:extLst/>
          </a:blip>
          <a:stretch>
            <a:fillRect/>
          </a:stretch>
        </p:blipFill>
        <p:spPr>
          <a:xfrm>
            <a:off x="-290028" y="1928708"/>
            <a:ext cx="24964056" cy="139701"/>
          </a:xfrm>
          <a:prstGeom prst="rect">
            <a:avLst/>
          </a:prstGeom>
        </p:spPr>
      </p:pic>
      <p:sp>
        <p:nvSpPr>
          <p:cNvPr id="23" name="Shape 23"/>
          <p:cNvSpPr>
            <a:spLocks noGrp="1"/>
          </p:cNvSpPr>
          <p:nvPr>
            <p:ph type="sldNum" sz="quarter" idx="2"/>
          </p:nvPr>
        </p:nvSpPr>
        <p:spPr>
          <a:xfrm>
            <a:off x="11935814" y="13001625"/>
            <a:ext cx="494513" cy="511175"/>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3_空白">
    <p:spTree>
      <p:nvGrpSpPr>
        <p:cNvPr id="1" name=""/>
        <p:cNvGrpSpPr/>
        <p:nvPr/>
      </p:nvGrpSpPr>
      <p:grpSpPr>
        <a:xfrm>
          <a:off x="0" y="0"/>
          <a:ext cx="0" cy="0"/>
          <a:chOff x="0" y="0"/>
          <a:chExt cx="0" cy="0"/>
        </a:xfrm>
      </p:grpSpPr>
      <p:pic>
        <p:nvPicPr>
          <p:cNvPr id="199" name="image1.png" descr="6.png"/>
          <p:cNvPicPr>
            <a:picLocks noChangeAspect="1"/>
          </p:cNvPicPr>
          <p:nvPr/>
        </p:nvPicPr>
        <p:blipFill>
          <a:blip r:embed="rId2">
            <a:extLst/>
          </a:blip>
          <a:stretch>
            <a:fillRect/>
          </a:stretch>
        </p:blipFill>
        <p:spPr>
          <a:xfrm>
            <a:off x="22517101" y="692151"/>
            <a:ext cx="1392767" cy="758828"/>
          </a:xfrm>
          <a:prstGeom prst="rect">
            <a:avLst/>
          </a:prstGeom>
          <a:ln w="12700">
            <a:miter lim="400000"/>
          </a:ln>
        </p:spPr>
      </p:pic>
      <p:sp>
        <p:nvSpPr>
          <p:cNvPr id="200" name="Shape 200"/>
          <p:cNvSpPr/>
          <p:nvPr/>
        </p:nvSpPr>
        <p:spPr>
          <a:xfrm>
            <a:off x="0" y="12947652"/>
            <a:ext cx="24384000" cy="768351"/>
          </a:xfrm>
          <a:prstGeom prst="rect">
            <a:avLst/>
          </a:prstGeom>
          <a:solidFill>
            <a:srgbClr val="595959"/>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01" name="Shape 201"/>
          <p:cNvSpPr/>
          <p:nvPr/>
        </p:nvSpPr>
        <p:spPr>
          <a:xfrm>
            <a:off x="0" y="13030200"/>
            <a:ext cx="3556000" cy="685800"/>
          </a:xfrm>
          <a:prstGeom prst="rect">
            <a:avLst/>
          </a:prstGeom>
          <a:solidFill>
            <a:srgbClr val="0080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02" name="Shape 202"/>
          <p:cNvSpPr/>
          <p:nvPr/>
        </p:nvSpPr>
        <p:spPr>
          <a:xfrm>
            <a:off x="3471333" y="13030200"/>
            <a:ext cx="3556001" cy="685800"/>
          </a:xfrm>
          <a:prstGeom prst="rect">
            <a:avLst/>
          </a:prstGeom>
          <a:solidFill>
            <a:srgbClr val="6699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03" name="Shape 203"/>
          <p:cNvSpPr/>
          <p:nvPr/>
        </p:nvSpPr>
        <p:spPr>
          <a:xfrm>
            <a:off x="6942666" y="13030200"/>
            <a:ext cx="3556001" cy="685800"/>
          </a:xfrm>
          <a:prstGeom prst="rect">
            <a:avLst/>
          </a:prstGeom>
          <a:solidFill>
            <a:srgbClr val="9EA809"/>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04" name="Shape 204"/>
          <p:cNvSpPr/>
          <p:nvPr/>
        </p:nvSpPr>
        <p:spPr>
          <a:xfrm>
            <a:off x="10287000" y="13030200"/>
            <a:ext cx="3556000" cy="685800"/>
          </a:xfrm>
          <a:prstGeom prst="rect">
            <a:avLst/>
          </a:prstGeom>
          <a:solidFill>
            <a:srgbClr val="F7F7F7"/>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05" name="Shape 205"/>
          <p:cNvSpPr/>
          <p:nvPr/>
        </p:nvSpPr>
        <p:spPr>
          <a:xfrm>
            <a:off x="13885333" y="13030200"/>
            <a:ext cx="3556001" cy="685800"/>
          </a:xfrm>
          <a:prstGeom prst="rect">
            <a:avLst/>
          </a:prstGeom>
          <a:solidFill>
            <a:srgbClr val="CC99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06" name="Shape 206"/>
          <p:cNvSpPr/>
          <p:nvPr/>
        </p:nvSpPr>
        <p:spPr>
          <a:xfrm>
            <a:off x="17356666" y="13030200"/>
            <a:ext cx="3556001" cy="685800"/>
          </a:xfrm>
          <a:prstGeom prst="rect">
            <a:avLst/>
          </a:prstGeom>
          <a:solidFill>
            <a:srgbClr val="996633"/>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07" name="Shape 207"/>
          <p:cNvSpPr/>
          <p:nvPr/>
        </p:nvSpPr>
        <p:spPr>
          <a:xfrm>
            <a:off x="20828000" y="13030200"/>
            <a:ext cx="3556000" cy="685800"/>
          </a:xfrm>
          <a:prstGeom prst="rect">
            <a:avLst/>
          </a:prstGeom>
          <a:solidFill>
            <a:srgbClr val="6699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08" name="Shape 208"/>
          <p:cNvSpPr/>
          <p:nvPr/>
        </p:nvSpPr>
        <p:spPr>
          <a:xfrm>
            <a:off x="711199" y="0"/>
            <a:ext cx="3996268" cy="282576"/>
          </a:xfrm>
          <a:prstGeom prst="rect">
            <a:avLst/>
          </a:prstGeom>
          <a:solidFill>
            <a:srgbClr val="0080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09" name="Shape 209"/>
          <p:cNvSpPr>
            <a:spLocks noGrp="1"/>
          </p:cNvSpPr>
          <p:nvPr>
            <p:ph type="title"/>
          </p:nvPr>
        </p:nvSpPr>
        <p:spPr>
          <a:xfrm>
            <a:off x="711200" y="383760"/>
            <a:ext cx="21551392" cy="1377514"/>
          </a:xfrm>
          <a:prstGeom prst="rect">
            <a:avLst/>
          </a:prstGeom>
        </p:spPr>
        <p:txBody>
          <a:bodyPr/>
          <a:lstStyle>
            <a:lvl1pPr algn="r">
              <a:defRPr sz="4800" b="1">
                <a:solidFill>
                  <a:srgbClr val="008000"/>
                </a:solidFill>
                <a:latin typeface="微软雅黑"/>
                <a:ea typeface="微软雅黑"/>
                <a:cs typeface="微软雅黑"/>
                <a:sym typeface="微软雅黑"/>
              </a:defRPr>
            </a:lvl1pPr>
          </a:lstStyle>
          <a:p>
            <a:r>
              <a:t>标题文本</a:t>
            </a:r>
          </a:p>
        </p:txBody>
      </p:sp>
      <p:sp>
        <p:nvSpPr>
          <p:cNvPr id="210" name="Shape 210"/>
          <p:cNvSpPr/>
          <p:nvPr/>
        </p:nvSpPr>
        <p:spPr>
          <a:xfrm>
            <a:off x="1219200" y="12802238"/>
            <a:ext cx="5689600"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defRPr sz="2400">
                <a:solidFill>
                  <a:srgbClr val="888888"/>
                </a:solidFill>
                <a:latin typeface="等线"/>
                <a:ea typeface="等线"/>
                <a:cs typeface="等线"/>
                <a:sym typeface="等线"/>
              </a:defRPr>
            </a:lvl1pPr>
          </a:lstStyle>
          <a:p>
            <a:r>
              <a:t>2018/1/9</a:t>
            </a:r>
          </a:p>
        </p:txBody>
      </p:sp>
      <p:sp>
        <p:nvSpPr>
          <p:cNvPr id="211" name="Shape 211"/>
          <p:cNvSpPr/>
          <p:nvPr/>
        </p:nvSpPr>
        <p:spPr>
          <a:xfrm>
            <a:off x="18152533" y="12995278"/>
            <a:ext cx="5689601" cy="690881"/>
          </a:xfrm>
          <a:prstGeom prst="rect">
            <a:avLst/>
          </a:prstGeom>
          <a:ln w="12700">
            <a:miter lim="400000"/>
          </a:ln>
        </p:spPr>
        <p:txBody>
          <a:bodyPr tIns="91439" bIns="91439">
            <a:spAutoFit/>
          </a:bodyPr>
          <a:lstStyle/>
          <a:p>
            <a:pPr algn="r" defTabSz="1828800">
              <a:defRPr sz="2800" b="1">
                <a:solidFill>
                  <a:srgbClr val="FFFFFF"/>
                </a:solidFill>
                <a:latin typeface="等线"/>
                <a:ea typeface="等线"/>
                <a:cs typeface="等线"/>
                <a:sym typeface="等线"/>
              </a:defRPr>
            </a:pPr>
            <a:endParaRPr/>
          </a:p>
        </p:txBody>
      </p:sp>
      <p:sp>
        <p:nvSpPr>
          <p:cNvPr id="212" name="Shape 212"/>
          <p:cNvSpPr>
            <a:spLocks noGrp="1"/>
          </p:cNvSpPr>
          <p:nvPr>
            <p:ph type="sldNum" sz="quarter" idx="2"/>
          </p:nvPr>
        </p:nvSpPr>
        <p:spPr>
          <a:xfrm>
            <a:off x="22630189" y="12802238"/>
            <a:ext cx="534611" cy="5511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4_空白">
    <p:spTree>
      <p:nvGrpSpPr>
        <p:cNvPr id="1" name=""/>
        <p:cNvGrpSpPr/>
        <p:nvPr/>
      </p:nvGrpSpPr>
      <p:grpSpPr>
        <a:xfrm>
          <a:off x="0" y="0"/>
          <a:ext cx="0" cy="0"/>
          <a:chOff x="0" y="0"/>
          <a:chExt cx="0" cy="0"/>
        </a:xfrm>
      </p:grpSpPr>
      <p:pic>
        <p:nvPicPr>
          <p:cNvPr id="219" name="image1.png" descr="6.png"/>
          <p:cNvPicPr>
            <a:picLocks noChangeAspect="1"/>
          </p:cNvPicPr>
          <p:nvPr/>
        </p:nvPicPr>
        <p:blipFill>
          <a:blip r:embed="rId2">
            <a:extLst/>
          </a:blip>
          <a:stretch>
            <a:fillRect/>
          </a:stretch>
        </p:blipFill>
        <p:spPr>
          <a:xfrm>
            <a:off x="22517101" y="692151"/>
            <a:ext cx="1392767" cy="758828"/>
          </a:xfrm>
          <a:prstGeom prst="rect">
            <a:avLst/>
          </a:prstGeom>
          <a:ln w="12700">
            <a:miter lim="400000"/>
          </a:ln>
        </p:spPr>
      </p:pic>
      <p:sp>
        <p:nvSpPr>
          <p:cNvPr id="220" name="Shape 220"/>
          <p:cNvSpPr/>
          <p:nvPr/>
        </p:nvSpPr>
        <p:spPr>
          <a:xfrm>
            <a:off x="0" y="12947652"/>
            <a:ext cx="24384000" cy="768351"/>
          </a:xfrm>
          <a:prstGeom prst="rect">
            <a:avLst/>
          </a:prstGeom>
          <a:solidFill>
            <a:srgbClr val="595959"/>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21" name="Shape 221"/>
          <p:cNvSpPr/>
          <p:nvPr/>
        </p:nvSpPr>
        <p:spPr>
          <a:xfrm>
            <a:off x="0" y="13030200"/>
            <a:ext cx="3556000" cy="685800"/>
          </a:xfrm>
          <a:prstGeom prst="rect">
            <a:avLst/>
          </a:prstGeom>
          <a:solidFill>
            <a:srgbClr val="0080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22" name="Shape 222"/>
          <p:cNvSpPr/>
          <p:nvPr/>
        </p:nvSpPr>
        <p:spPr>
          <a:xfrm>
            <a:off x="3471333" y="13030200"/>
            <a:ext cx="3556001" cy="685800"/>
          </a:xfrm>
          <a:prstGeom prst="rect">
            <a:avLst/>
          </a:prstGeom>
          <a:solidFill>
            <a:srgbClr val="6699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23" name="Shape 223"/>
          <p:cNvSpPr/>
          <p:nvPr/>
        </p:nvSpPr>
        <p:spPr>
          <a:xfrm>
            <a:off x="6942666" y="13030200"/>
            <a:ext cx="3556001" cy="685800"/>
          </a:xfrm>
          <a:prstGeom prst="rect">
            <a:avLst/>
          </a:prstGeom>
          <a:solidFill>
            <a:srgbClr val="9EA809"/>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24" name="Shape 224"/>
          <p:cNvSpPr/>
          <p:nvPr/>
        </p:nvSpPr>
        <p:spPr>
          <a:xfrm>
            <a:off x="10287000" y="13030200"/>
            <a:ext cx="3556000" cy="685800"/>
          </a:xfrm>
          <a:prstGeom prst="rect">
            <a:avLst/>
          </a:prstGeom>
          <a:solidFill>
            <a:srgbClr val="F7F7F7"/>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25" name="Shape 225"/>
          <p:cNvSpPr/>
          <p:nvPr/>
        </p:nvSpPr>
        <p:spPr>
          <a:xfrm>
            <a:off x="13885333" y="13030200"/>
            <a:ext cx="3556001" cy="685800"/>
          </a:xfrm>
          <a:prstGeom prst="rect">
            <a:avLst/>
          </a:prstGeom>
          <a:solidFill>
            <a:srgbClr val="CC99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26" name="Shape 226"/>
          <p:cNvSpPr/>
          <p:nvPr/>
        </p:nvSpPr>
        <p:spPr>
          <a:xfrm>
            <a:off x="17356666" y="13030200"/>
            <a:ext cx="3556001" cy="685800"/>
          </a:xfrm>
          <a:prstGeom prst="rect">
            <a:avLst/>
          </a:prstGeom>
          <a:solidFill>
            <a:srgbClr val="996633"/>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27" name="Shape 227"/>
          <p:cNvSpPr/>
          <p:nvPr/>
        </p:nvSpPr>
        <p:spPr>
          <a:xfrm>
            <a:off x="20828000" y="13030200"/>
            <a:ext cx="3556000" cy="685800"/>
          </a:xfrm>
          <a:prstGeom prst="rect">
            <a:avLst/>
          </a:prstGeom>
          <a:solidFill>
            <a:srgbClr val="6699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28" name="Shape 228"/>
          <p:cNvSpPr/>
          <p:nvPr/>
        </p:nvSpPr>
        <p:spPr>
          <a:xfrm>
            <a:off x="711199" y="0"/>
            <a:ext cx="3996268" cy="282576"/>
          </a:xfrm>
          <a:prstGeom prst="rect">
            <a:avLst/>
          </a:prstGeom>
          <a:solidFill>
            <a:srgbClr val="0080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sp>
        <p:nvSpPr>
          <p:cNvPr id="229" name="Shape 229"/>
          <p:cNvSpPr>
            <a:spLocks noGrp="1"/>
          </p:cNvSpPr>
          <p:nvPr>
            <p:ph type="title"/>
          </p:nvPr>
        </p:nvSpPr>
        <p:spPr>
          <a:xfrm>
            <a:off x="711200" y="383760"/>
            <a:ext cx="21551392" cy="1377514"/>
          </a:xfrm>
          <a:prstGeom prst="rect">
            <a:avLst/>
          </a:prstGeom>
        </p:spPr>
        <p:txBody>
          <a:bodyPr/>
          <a:lstStyle>
            <a:lvl1pPr algn="r">
              <a:defRPr sz="4800" b="1">
                <a:solidFill>
                  <a:srgbClr val="008000"/>
                </a:solidFill>
                <a:latin typeface="微软雅黑"/>
                <a:ea typeface="微软雅黑"/>
                <a:cs typeface="微软雅黑"/>
                <a:sym typeface="微软雅黑"/>
              </a:defRPr>
            </a:lvl1pPr>
          </a:lstStyle>
          <a:p>
            <a:r>
              <a:t>标题文本</a:t>
            </a:r>
          </a:p>
        </p:txBody>
      </p:sp>
      <p:sp>
        <p:nvSpPr>
          <p:cNvPr id="230" name="Shape 230"/>
          <p:cNvSpPr/>
          <p:nvPr/>
        </p:nvSpPr>
        <p:spPr>
          <a:xfrm>
            <a:off x="1219200" y="12802238"/>
            <a:ext cx="5689600"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defRPr sz="2400">
                <a:solidFill>
                  <a:srgbClr val="888888"/>
                </a:solidFill>
                <a:latin typeface="等线"/>
                <a:ea typeface="等线"/>
                <a:cs typeface="等线"/>
                <a:sym typeface="等线"/>
              </a:defRPr>
            </a:lvl1pPr>
          </a:lstStyle>
          <a:p>
            <a:r>
              <a:t>2018/1/9</a:t>
            </a:r>
          </a:p>
        </p:txBody>
      </p:sp>
      <p:sp>
        <p:nvSpPr>
          <p:cNvPr id="231" name="Shape 231"/>
          <p:cNvSpPr/>
          <p:nvPr/>
        </p:nvSpPr>
        <p:spPr>
          <a:xfrm>
            <a:off x="18152533" y="12995278"/>
            <a:ext cx="5689601" cy="690881"/>
          </a:xfrm>
          <a:prstGeom prst="rect">
            <a:avLst/>
          </a:prstGeom>
          <a:ln w="12700">
            <a:miter lim="400000"/>
          </a:ln>
        </p:spPr>
        <p:txBody>
          <a:bodyPr tIns="91439" bIns="91439">
            <a:spAutoFit/>
          </a:bodyPr>
          <a:lstStyle/>
          <a:p>
            <a:pPr algn="r" defTabSz="1828800">
              <a:defRPr sz="2800" b="1">
                <a:solidFill>
                  <a:srgbClr val="FFFFFF"/>
                </a:solidFill>
                <a:latin typeface="等线"/>
                <a:ea typeface="等线"/>
                <a:cs typeface="等线"/>
                <a:sym typeface="等线"/>
              </a:defRPr>
            </a:pPr>
            <a:endParaRPr/>
          </a:p>
        </p:txBody>
      </p:sp>
      <p:sp>
        <p:nvSpPr>
          <p:cNvPr id="232" name="Shape 232"/>
          <p:cNvSpPr>
            <a:spLocks noGrp="1"/>
          </p:cNvSpPr>
          <p:nvPr>
            <p:ph type="sldNum" sz="quarter" idx="2"/>
          </p:nvPr>
        </p:nvSpPr>
        <p:spPr>
          <a:xfrm>
            <a:off x="22630189" y="12802238"/>
            <a:ext cx="534611" cy="55118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仅标题">
    <p:spTree>
      <p:nvGrpSpPr>
        <p:cNvPr id="1" name=""/>
        <p:cNvGrpSpPr/>
        <p:nvPr/>
      </p:nvGrpSpPr>
      <p:grpSpPr>
        <a:xfrm>
          <a:off x="0" y="0"/>
          <a:ext cx="0" cy="0"/>
          <a:chOff x="0" y="0"/>
          <a:chExt cx="0" cy="0"/>
        </a:xfrm>
      </p:grpSpPr>
      <p:sp>
        <p:nvSpPr>
          <p:cNvPr id="239" name="Shape 239"/>
          <p:cNvSpPr>
            <a:spLocks noGrp="1"/>
          </p:cNvSpPr>
          <p:nvPr>
            <p:ph type="title"/>
          </p:nvPr>
        </p:nvSpPr>
        <p:spPr>
          <a:prstGeom prst="rect">
            <a:avLst/>
          </a:prstGeom>
        </p:spPr>
        <p:txBody>
          <a:bodyPr/>
          <a:lstStyle/>
          <a:p>
            <a:r>
              <a:t>标题文本</a:t>
            </a:r>
          </a:p>
        </p:txBody>
      </p:sp>
      <p:pic>
        <p:nvPicPr>
          <p:cNvPr id="240" name="image1.png" descr="6.png"/>
          <p:cNvPicPr>
            <a:picLocks noChangeAspect="1"/>
          </p:cNvPicPr>
          <p:nvPr/>
        </p:nvPicPr>
        <p:blipFill>
          <a:blip r:embed="rId2">
            <a:extLst/>
          </a:blip>
          <a:stretch>
            <a:fillRect/>
          </a:stretch>
        </p:blipFill>
        <p:spPr>
          <a:xfrm>
            <a:off x="22517101" y="692151"/>
            <a:ext cx="1392767" cy="758828"/>
          </a:xfrm>
          <a:prstGeom prst="rect">
            <a:avLst/>
          </a:prstGeom>
          <a:ln w="12700">
            <a:miter lim="400000"/>
          </a:ln>
        </p:spPr>
      </p:pic>
      <p:sp>
        <p:nvSpPr>
          <p:cNvPr id="241" name="Shape 241"/>
          <p:cNvSpPr/>
          <p:nvPr/>
        </p:nvSpPr>
        <p:spPr>
          <a:xfrm>
            <a:off x="1676400" y="12802234"/>
            <a:ext cx="5486400"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defRPr sz="2400">
                <a:solidFill>
                  <a:srgbClr val="888888"/>
                </a:solidFill>
                <a:latin typeface="等线"/>
                <a:ea typeface="等线"/>
                <a:cs typeface="等线"/>
                <a:sym typeface="等线"/>
              </a:defRPr>
            </a:lvl1pPr>
          </a:lstStyle>
          <a:p>
            <a:r>
              <a:t>2018/1/9</a:t>
            </a:r>
          </a:p>
        </p:txBody>
      </p:sp>
      <p:sp>
        <p:nvSpPr>
          <p:cNvPr id="242" name="Shape 242"/>
          <p:cNvSpPr/>
          <p:nvPr/>
        </p:nvSpPr>
        <p:spPr>
          <a:xfrm>
            <a:off x="17475200" y="12776838"/>
            <a:ext cx="5689600" cy="601981"/>
          </a:xfrm>
          <a:prstGeom prst="rect">
            <a:avLst/>
          </a:prstGeom>
          <a:ln w="12700">
            <a:miter lim="400000"/>
          </a:ln>
        </p:spPr>
        <p:txBody>
          <a:bodyPr tIns="91439" bIns="91439" anchor="ctr">
            <a:spAutoFit/>
          </a:bodyPr>
          <a:lstStyle/>
          <a:p>
            <a:pPr algn="r" defTabSz="1828800">
              <a:defRPr sz="2400">
                <a:solidFill>
                  <a:srgbClr val="888888"/>
                </a:solidFill>
                <a:latin typeface="等线"/>
                <a:ea typeface="等线"/>
                <a:cs typeface="等线"/>
                <a:sym typeface="等线"/>
              </a:defRPr>
            </a:pPr>
            <a:endParaRPr/>
          </a:p>
        </p:txBody>
      </p:sp>
      <p:sp>
        <p:nvSpPr>
          <p:cNvPr id="243" name="Shape 243"/>
          <p:cNvSpPr/>
          <p:nvPr/>
        </p:nvSpPr>
        <p:spPr>
          <a:xfrm>
            <a:off x="18152533" y="12995278"/>
            <a:ext cx="5689601" cy="690881"/>
          </a:xfrm>
          <a:prstGeom prst="rect">
            <a:avLst/>
          </a:prstGeom>
          <a:ln w="12700">
            <a:miter lim="400000"/>
          </a:ln>
        </p:spPr>
        <p:txBody>
          <a:bodyPr tIns="91439" bIns="91439">
            <a:spAutoFit/>
          </a:bodyPr>
          <a:lstStyle/>
          <a:p>
            <a:pPr algn="r" defTabSz="1828800">
              <a:defRPr sz="2800" b="1">
                <a:solidFill>
                  <a:srgbClr val="FFFFFF"/>
                </a:solidFill>
                <a:latin typeface="等线"/>
                <a:ea typeface="等线"/>
                <a:cs typeface="等线"/>
                <a:sym typeface="等线"/>
              </a:defRPr>
            </a:pPr>
            <a:endParaRPr/>
          </a:p>
        </p:txBody>
      </p:sp>
      <p:sp>
        <p:nvSpPr>
          <p:cNvPr id="244" name="Shape 24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标题和内容">
    <p:spTree>
      <p:nvGrpSpPr>
        <p:cNvPr id="1" name=""/>
        <p:cNvGrpSpPr/>
        <p:nvPr/>
      </p:nvGrpSpPr>
      <p:grpSpPr>
        <a:xfrm>
          <a:off x="0" y="0"/>
          <a:ext cx="0" cy="0"/>
          <a:chOff x="0" y="0"/>
          <a:chExt cx="0" cy="0"/>
        </a:xfrm>
      </p:grpSpPr>
      <p:sp>
        <p:nvSpPr>
          <p:cNvPr id="251" name="Shape 251"/>
          <p:cNvSpPr/>
          <p:nvPr/>
        </p:nvSpPr>
        <p:spPr>
          <a:xfrm>
            <a:off x="24003001" y="12858750"/>
            <a:ext cx="381001" cy="571500"/>
          </a:xfrm>
          <a:prstGeom prst="rect">
            <a:avLst/>
          </a:prstGeom>
          <a:solidFill>
            <a:srgbClr val="9D1E1E"/>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252" name="Shape 252"/>
          <p:cNvSpPr>
            <a:spLocks noGrp="1"/>
          </p:cNvSpPr>
          <p:nvPr>
            <p:ph type="sldNum" sz="quarter" idx="2"/>
          </p:nvPr>
        </p:nvSpPr>
        <p:spPr>
          <a:xfrm>
            <a:off x="23424238" y="12833352"/>
            <a:ext cx="515264" cy="538481"/>
          </a:xfrm>
          <a:prstGeom prst="rect">
            <a:avLst/>
          </a:prstGeom>
        </p:spPr>
        <p:txBody>
          <a:bodyPr anchor="t"/>
          <a:lstStyle>
            <a:lvl1pPr>
              <a:defRPr>
                <a:solidFill>
                  <a:srgbClr val="595959"/>
                </a:solidFill>
                <a:latin typeface="Calibri"/>
                <a:ea typeface="Calibri"/>
                <a:cs typeface="Calibri"/>
                <a:sym typeface="Calibri"/>
              </a:defRPr>
            </a:lvl1pPr>
          </a:lstStyle>
          <a:p>
            <a:fld id="{86CB4B4D-7CA3-9044-876B-883B54F8677D}" type="slidenum">
              <a:t>‹#›</a:t>
            </a:fld>
            <a:endParaRPr/>
          </a:p>
        </p:txBody>
      </p:sp>
      <p:sp>
        <p:nvSpPr>
          <p:cNvPr id="253" name="Shape 253"/>
          <p:cNvSpPr/>
          <p:nvPr/>
        </p:nvSpPr>
        <p:spPr>
          <a:xfrm>
            <a:off x="0" y="1708524"/>
            <a:ext cx="24384000" cy="1"/>
          </a:xfrm>
          <a:prstGeom prst="line">
            <a:avLst/>
          </a:prstGeom>
          <a:ln w="76200">
            <a:solidFill>
              <a:srgbClr val="008000"/>
            </a:solidFill>
            <a:miter/>
          </a:ln>
        </p:spPr>
        <p:txBody>
          <a:bodyPr tIns="91439" bIns="91439"/>
          <a:lstStyle/>
          <a:p>
            <a:pPr algn="l" defTabSz="1828800">
              <a:defRPr sz="3600">
                <a:latin typeface="Calibri"/>
                <a:ea typeface="Calibri"/>
                <a:cs typeface="Calibri"/>
                <a:sym typeface="Calibri"/>
              </a:defRPr>
            </a:pPr>
            <a:endParaRPr/>
          </a:p>
        </p:txBody>
      </p:sp>
      <p:sp>
        <p:nvSpPr>
          <p:cNvPr id="254" name="Shape 254"/>
          <p:cNvSpPr/>
          <p:nvPr/>
        </p:nvSpPr>
        <p:spPr>
          <a:xfrm>
            <a:off x="24003001" y="12858750"/>
            <a:ext cx="381001" cy="571500"/>
          </a:xfrm>
          <a:prstGeom prst="rect">
            <a:avLst/>
          </a:prstGeom>
          <a:solidFill>
            <a:srgbClr val="008000"/>
          </a:solidFill>
          <a:ln w="50800">
            <a:solidFill>
              <a:srgbClr val="008000"/>
            </a:solidFill>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255" name="image1.jpg" descr="https://timgsa.baidu.com/timg?image&amp;quality=80&amp;size=b9999_10000&amp;sec=1540704798228&amp;di=2695b3068a9e1598ca0ca6cbe338da1d&amp;imgtype=0&amp;src=http%3A%2F%2Fpic18.photophoto.cn%2F20110318%2F0008020294916848_b.jpg"/>
          <p:cNvPicPr>
            <a:picLocks noChangeAspect="1"/>
          </p:cNvPicPr>
          <p:nvPr/>
        </p:nvPicPr>
        <p:blipFill>
          <a:blip r:embed="rId2">
            <a:extLst/>
          </a:blip>
          <a:srcRect l="8251" t="8836" r="7794" b="6902"/>
          <a:stretch>
            <a:fillRect/>
          </a:stretch>
        </p:blipFill>
        <p:spPr>
          <a:xfrm>
            <a:off x="719866" y="94562"/>
            <a:ext cx="1584961" cy="1533280"/>
          </a:xfrm>
          <a:prstGeom prst="rect">
            <a:avLst/>
          </a:prstGeom>
          <a:ln w="12700">
            <a:miter lim="400000"/>
          </a:ln>
        </p:spPr>
      </p:pic>
      <p:pic>
        <p:nvPicPr>
          <p:cNvPr id="256" name="image2.png" descr="格力中央空调-彩色.png"/>
          <p:cNvPicPr>
            <a:picLocks noChangeAspect="1"/>
          </p:cNvPicPr>
          <p:nvPr/>
        </p:nvPicPr>
        <p:blipFill>
          <a:blip r:embed="rId3">
            <a:extLst/>
          </a:blip>
          <a:stretch>
            <a:fillRect/>
          </a:stretch>
        </p:blipFill>
        <p:spPr>
          <a:xfrm>
            <a:off x="20544268" y="367570"/>
            <a:ext cx="3443557" cy="1061427"/>
          </a:xfrm>
          <a:prstGeom prst="rect">
            <a:avLst/>
          </a:prstGeom>
          <a:ln w="12700">
            <a:miter lim="400000"/>
          </a:ln>
        </p:spPr>
      </p:pic>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lvl1pPr>
              <a:defRPr>
                <a:latin typeface="Calibri Light"/>
                <a:ea typeface="Calibri Light"/>
                <a:cs typeface="Calibri Light"/>
                <a:sym typeface="Calibri Light"/>
              </a:defRPr>
            </a:lvl1pPr>
          </a:lstStyle>
          <a:p>
            <a:r>
              <a:t>标题文本</a:t>
            </a:r>
          </a:p>
        </p:txBody>
      </p:sp>
      <p:sp>
        <p:nvSpPr>
          <p:cNvPr id="264" name="Shape 264"/>
          <p:cNvSpPr>
            <a:spLocks noGrp="1"/>
          </p:cNvSpPr>
          <p:nvPr>
            <p:ph type="body" idx="1"/>
          </p:nvPr>
        </p:nvSpPr>
        <p:spPr>
          <a:prstGeom prst="rect">
            <a:avLst/>
          </a:prstGeom>
        </p:spPr>
        <p:txBody>
          <a:bodyPr/>
          <a:lstStyle>
            <a:lvl1pPr>
              <a:defRPr>
                <a:latin typeface="Calibri"/>
                <a:ea typeface="Calibri"/>
                <a:cs typeface="Calibri"/>
                <a:sym typeface="Calibri"/>
              </a:defRPr>
            </a:lvl1pPr>
            <a:lvl2pPr>
              <a:defRPr>
                <a:latin typeface="Calibri"/>
                <a:ea typeface="Calibri"/>
                <a:cs typeface="Calibri"/>
                <a:sym typeface="Calibri"/>
              </a:defRPr>
            </a:lvl2pPr>
            <a:lvl3pPr>
              <a:defRPr>
                <a:latin typeface="Calibri"/>
                <a:ea typeface="Calibri"/>
                <a:cs typeface="Calibri"/>
                <a:sym typeface="Calibri"/>
              </a:defRPr>
            </a:lvl3pPr>
            <a:lvl4pPr>
              <a:defRPr>
                <a:latin typeface="Calibri"/>
                <a:ea typeface="Calibri"/>
                <a:cs typeface="Calibri"/>
                <a:sym typeface="Calibri"/>
              </a:defRPr>
            </a:lvl4pPr>
            <a:lvl5pPr>
              <a:defRPr>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pic>
        <p:nvPicPr>
          <p:cNvPr id="265" name="image1.png" descr="6.png"/>
          <p:cNvPicPr>
            <a:picLocks noChangeAspect="1"/>
          </p:cNvPicPr>
          <p:nvPr/>
        </p:nvPicPr>
        <p:blipFill>
          <a:blip r:embed="rId2">
            <a:extLst/>
          </a:blip>
          <a:stretch>
            <a:fillRect/>
          </a:stretch>
        </p:blipFill>
        <p:spPr>
          <a:xfrm>
            <a:off x="22517100" y="692150"/>
            <a:ext cx="1393826" cy="758827"/>
          </a:xfrm>
          <a:prstGeom prst="rect">
            <a:avLst/>
          </a:prstGeom>
          <a:ln w="12700">
            <a:miter lim="400000"/>
          </a:ln>
        </p:spPr>
      </p:pic>
      <p:sp>
        <p:nvSpPr>
          <p:cNvPr id="266" name="Shape 266"/>
          <p:cNvSpPr/>
          <p:nvPr/>
        </p:nvSpPr>
        <p:spPr>
          <a:xfrm>
            <a:off x="0" y="1816100"/>
            <a:ext cx="24384000" cy="0"/>
          </a:xfrm>
          <a:prstGeom prst="line">
            <a:avLst/>
          </a:prstGeom>
          <a:ln w="76200">
            <a:solidFill>
              <a:srgbClr val="385724"/>
            </a:solidFill>
            <a:miter/>
          </a:ln>
        </p:spPr>
        <p:txBody>
          <a:bodyPr tIns="91439" bIns="91439"/>
          <a:lstStyle/>
          <a:p>
            <a:pPr algn="l" defTabSz="1828800">
              <a:defRPr sz="3600">
                <a:latin typeface="Calibri"/>
                <a:ea typeface="Calibri"/>
                <a:cs typeface="Calibri"/>
                <a:sym typeface="Calibri"/>
              </a:defRPr>
            </a:pPr>
            <a:endParaRPr/>
          </a:p>
        </p:txBody>
      </p:sp>
      <p:sp>
        <p:nvSpPr>
          <p:cNvPr id="267" name="Shape 267">
            <a:hlinkClick r:id="rId3" action="ppaction://hlinksldjump"/>
          </p:cNvPr>
          <p:cNvSpPr/>
          <p:nvPr/>
        </p:nvSpPr>
        <p:spPr>
          <a:xfrm>
            <a:off x="21336000" y="-485336"/>
            <a:ext cx="2092712" cy="970671"/>
          </a:xfrm>
          <a:prstGeom prst="rect">
            <a:avLst/>
          </a:prstGeom>
          <a:solidFill>
            <a:srgbClr val="336600"/>
          </a:solidFill>
          <a:ln w="12700">
            <a:miter lim="400000"/>
          </a:ln>
        </p:spPr>
        <p:txBody>
          <a:bodyPr tIns="91439" bIns="91439" anchor="ctr"/>
          <a:lstStyle/>
          <a:p>
            <a:pPr defTabSz="1828800">
              <a:defRPr sz="3600">
                <a:solidFill>
                  <a:srgbClr val="FFFFFF"/>
                </a:solidFill>
                <a:latin typeface="等线"/>
                <a:ea typeface="等线"/>
                <a:cs typeface="等线"/>
                <a:sym typeface="等线"/>
              </a:defRPr>
            </a:pPr>
            <a:endParaRPr/>
          </a:p>
        </p:txBody>
      </p:sp>
      <p:grpSp>
        <p:nvGrpSpPr>
          <p:cNvPr id="272" name="Group 272"/>
          <p:cNvGrpSpPr/>
          <p:nvPr/>
        </p:nvGrpSpPr>
        <p:grpSpPr>
          <a:xfrm>
            <a:off x="1227381" y="620790"/>
            <a:ext cx="902500" cy="931328"/>
            <a:chOff x="0" y="0"/>
            <a:chExt cx="902498" cy="931327"/>
          </a:xfrm>
        </p:grpSpPr>
        <p:sp>
          <p:nvSpPr>
            <p:cNvPr id="268" name="Shape 268"/>
            <p:cNvSpPr/>
            <p:nvPr/>
          </p:nvSpPr>
          <p:spPr>
            <a:xfrm>
              <a:off x="605374" y="155223"/>
              <a:ext cx="297125" cy="310443"/>
            </a:xfrm>
            <a:prstGeom prst="rect">
              <a:avLst/>
            </a:prstGeom>
            <a:solidFill>
              <a:srgbClr val="4F81BD"/>
            </a:solidFill>
            <a:ln w="50800" cap="flat">
              <a:solidFill>
                <a:srgbClr val="4F81BD"/>
              </a:solidFill>
              <a:prstDash val="solid"/>
              <a:roun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sp>
          <p:nvSpPr>
            <p:cNvPr id="269" name="Shape 269"/>
            <p:cNvSpPr/>
            <p:nvPr/>
          </p:nvSpPr>
          <p:spPr>
            <a:xfrm>
              <a:off x="148562" y="620885"/>
              <a:ext cx="297125" cy="310443"/>
            </a:xfrm>
            <a:prstGeom prst="rect">
              <a:avLst/>
            </a:prstGeom>
            <a:solidFill>
              <a:srgbClr val="9BBB59"/>
            </a:solidFill>
            <a:ln w="50800" cap="flat">
              <a:solidFill>
                <a:srgbClr val="9BBB59"/>
              </a:solidFill>
              <a:prstDash val="solid"/>
              <a:roun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sp>
          <p:nvSpPr>
            <p:cNvPr id="270" name="Shape 270"/>
            <p:cNvSpPr/>
            <p:nvPr/>
          </p:nvSpPr>
          <p:spPr>
            <a:xfrm>
              <a:off x="605374" y="620885"/>
              <a:ext cx="297125" cy="310443"/>
            </a:xfrm>
            <a:prstGeom prst="rect">
              <a:avLst/>
            </a:prstGeom>
            <a:solidFill>
              <a:srgbClr val="F79646"/>
            </a:solidFill>
            <a:ln w="50800" cap="flat">
              <a:solidFill>
                <a:srgbClr val="F79646"/>
              </a:solidFill>
              <a:prstDash val="solid"/>
              <a:roun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sp>
          <p:nvSpPr>
            <p:cNvPr id="271" name="Shape 271"/>
            <p:cNvSpPr/>
            <p:nvPr/>
          </p:nvSpPr>
          <p:spPr>
            <a:xfrm>
              <a:off x="0" y="-1"/>
              <a:ext cx="445689" cy="465668"/>
            </a:xfrm>
            <a:prstGeom prst="rect">
              <a:avLst/>
            </a:prstGeom>
            <a:solidFill>
              <a:srgbClr val="C0504D"/>
            </a:solidFill>
            <a:ln w="50800" cap="flat">
              <a:solidFill>
                <a:srgbClr val="C0504D"/>
              </a:solidFill>
              <a:prstDash val="solid"/>
              <a:roun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grpSp>
      <p:sp>
        <p:nvSpPr>
          <p:cNvPr id="273" name="Shape 273"/>
          <p:cNvSpPr>
            <a:spLocks noGrp="1"/>
          </p:cNvSpPr>
          <p:nvPr>
            <p:ph type="sldNum" sz="quarter" idx="2"/>
          </p:nvPr>
        </p:nvSpPr>
        <p:spPr>
          <a:xfrm>
            <a:off x="22192337" y="12808585"/>
            <a:ext cx="515264" cy="538480"/>
          </a:xfrm>
          <a:prstGeom prst="rect">
            <a:avLst/>
          </a:prstGeom>
        </p:spPr>
        <p:txBody>
          <a:bodyPr/>
          <a:lstStyle>
            <a:lvl1pPr>
              <a:defRPr>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标题与项目符号">
    <p:spTree>
      <p:nvGrpSpPr>
        <p:cNvPr id="1" name=""/>
        <p:cNvGrpSpPr/>
        <p:nvPr/>
      </p:nvGrpSpPr>
      <p:grpSpPr>
        <a:xfrm>
          <a:off x="0" y="0"/>
          <a:ext cx="0" cy="0"/>
          <a:chOff x="0" y="0"/>
          <a:chExt cx="0" cy="0"/>
        </a:xfrm>
      </p:grpSpPr>
      <p:sp>
        <p:nvSpPr>
          <p:cNvPr id="280" name="Shape 280"/>
          <p:cNvSpPr>
            <a:spLocks noGrp="1"/>
          </p:cNvSpPr>
          <p:nvPr>
            <p:ph type="title"/>
          </p:nvPr>
        </p:nvSpPr>
        <p:spPr>
          <a:xfrm>
            <a:off x="4387453" y="625077"/>
            <a:ext cx="15609094" cy="3036095"/>
          </a:xfrm>
          <a:prstGeom prst="rect">
            <a:avLst/>
          </a:prstGeom>
        </p:spPr>
        <p:txBody>
          <a:bodyPr lIns="71437" tIns="71437" rIns="71437" bIns="71437"/>
          <a:lstStyle>
            <a:lvl1pPr algn="ctr" defTabSz="821530">
              <a:lnSpc>
                <a:spcPct val="100000"/>
              </a:lnSpc>
              <a:defRPr sz="11200">
                <a:latin typeface="+mn-lt"/>
                <a:ea typeface="+mn-ea"/>
                <a:cs typeface="+mn-cs"/>
                <a:sym typeface="Helvetica Light"/>
              </a:defRPr>
            </a:lvl1pPr>
          </a:lstStyle>
          <a:p>
            <a:r>
              <a:t>标题文本</a:t>
            </a:r>
          </a:p>
        </p:txBody>
      </p:sp>
      <p:sp>
        <p:nvSpPr>
          <p:cNvPr id="281" name="Shape 281"/>
          <p:cNvSpPr>
            <a:spLocks noGrp="1"/>
          </p:cNvSpPr>
          <p:nvPr>
            <p:ph type="body" idx="1"/>
          </p:nvPr>
        </p:nvSpPr>
        <p:spPr>
          <a:xfrm>
            <a:off x="4387453" y="3661171"/>
            <a:ext cx="15609094" cy="8840393"/>
          </a:xfrm>
          <a:prstGeom prst="rect">
            <a:avLst/>
          </a:prstGeom>
        </p:spPr>
        <p:txBody>
          <a:bodyPr lIns="71437" tIns="71437" rIns="71437" bIns="71437" anchor="ctr"/>
          <a:lstStyle>
            <a:lvl1pPr marL="617361" indent="-617361" defTabSz="821530">
              <a:lnSpc>
                <a:spcPct val="100000"/>
              </a:lnSpc>
              <a:spcBef>
                <a:spcPts val="5900"/>
              </a:spcBef>
              <a:buSzPct val="75000"/>
              <a:buFontTx/>
              <a:defRPr sz="5000">
                <a:latin typeface="+mn-lt"/>
                <a:ea typeface="+mn-ea"/>
                <a:cs typeface="+mn-cs"/>
                <a:sym typeface="Helvetica Light"/>
              </a:defRPr>
            </a:lvl1pPr>
            <a:lvl2pPr marL="1061860" indent="-617361" defTabSz="821530">
              <a:lnSpc>
                <a:spcPct val="100000"/>
              </a:lnSpc>
              <a:spcBef>
                <a:spcPts val="5900"/>
              </a:spcBef>
              <a:buSzPct val="75000"/>
              <a:buFontTx/>
              <a:defRPr sz="5000">
                <a:latin typeface="+mn-lt"/>
                <a:ea typeface="+mn-ea"/>
                <a:cs typeface="+mn-cs"/>
                <a:sym typeface="Helvetica Light"/>
              </a:defRPr>
            </a:lvl2pPr>
            <a:lvl3pPr marL="1506360" indent="-617360" defTabSz="821530">
              <a:lnSpc>
                <a:spcPct val="100000"/>
              </a:lnSpc>
              <a:spcBef>
                <a:spcPts val="5900"/>
              </a:spcBef>
              <a:buSzPct val="75000"/>
              <a:buFontTx/>
              <a:defRPr sz="5000">
                <a:latin typeface="+mn-lt"/>
                <a:ea typeface="+mn-ea"/>
                <a:cs typeface="+mn-cs"/>
                <a:sym typeface="Helvetica Light"/>
              </a:defRPr>
            </a:lvl3pPr>
            <a:lvl4pPr marL="1950860" indent="-617360" defTabSz="821530">
              <a:lnSpc>
                <a:spcPct val="100000"/>
              </a:lnSpc>
              <a:spcBef>
                <a:spcPts val="5900"/>
              </a:spcBef>
              <a:buSzPct val="75000"/>
              <a:buFontTx/>
              <a:defRPr sz="5000">
                <a:latin typeface="+mn-lt"/>
                <a:ea typeface="+mn-ea"/>
                <a:cs typeface="+mn-cs"/>
                <a:sym typeface="Helvetica Light"/>
              </a:defRPr>
            </a:lvl4pPr>
            <a:lvl5pPr marL="2395360" indent="-617360" defTabSz="821530">
              <a:lnSpc>
                <a:spcPct val="100000"/>
              </a:lnSpc>
              <a:spcBef>
                <a:spcPts val="5900"/>
              </a:spcBef>
              <a:buSzPct val="75000"/>
              <a:buFontTx/>
              <a:defRPr sz="5000">
                <a:latin typeface="+mn-lt"/>
                <a:ea typeface="+mn-ea"/>
                <a:cs typeface="+mn-cs"/>
                <a:sym typeface="Helvetica Light"/>
              </a:defRPr>
            </a:lvl5pPr>
          </a:lstStyle>
          <a:p>
            <a:r>
              <a:t>正文级别 1</a:t>
            </a:r>
          </a:p>
          <a:p>
            <a:pPr lvl="1"/>
            <a:r>
              <a:t>正文级别 2</a:t>
            </a:r>
          </a:p>
          <a:p>
            <a:pPr lvl="2"/>
            <a:r>
              <a:t>正文级别 3</a:t>
            </a:r>
          </a:p>
          <a:p>
            <a:pPr lvl="3"/>
            <a:r>
              <a:t>正文级别 4</a:t>
            </a:r>
          </a:p>
          <a:p>
            <a:pPr lvl="4"/>
            <a:r>
              <a:t>正文级别 5</a:t>
            </a:r>
          </a:p>
        </p:txBody>
      </p:sp>
      <p:sp>
        <p:nvSpPr>
          <p:cNvPr id="282" name="Shape 282"/>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0">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正文1">
    <p:spTree>
      <p:nvGrpSpPr>
        <p:cNvPr id="1" name=""/>
        <p:cNvGrpSpPr/>
        <p:nvPr/>
      </p:nvGrpSpPr>
      <p:grpSpPr>
        <a:xfrm>
          <a:off x="0" y="0"/>
          <a:ext cx="0" cy="0"/>
          <a:chOff x="0" y="0"/>
          <a:chExt cx="0" cy="0"/>
        </a:xfrm>
      </p:grpSpPr>
      <p:sp>
        <p:nvSpPr>
          <p:cNvPr id="289" name="Shape 289"/>
          <p:cNvSpPr>
            <a:spLocks noGrp="1"/>
          </p:cNvSpPr>
          <p:nvPr>
            <p:ph type="sldNum" sz="quarter" idx="2"/>
          </p:nvPr>
        </p:nvSpPr>
        <p:spPr>
          <a:xfrm>
            <a:off x="23670573" y="13206749"/>
            <a:ext cx="506359" cy="513081"/>
          </a:xfrm>
          <a:prstGeom prst="rect">
            <a:avLst/>
          </a:prstGeom>
        </p:spPr>
        <p:txBody>
          <a:bodyPr/>
          <a:lstStyle>
            <a:lvl1pPr algn="ctr">
              <a:defRPr sz="2200" b="1">
                <a:solidFill>
                  <a:srgbClr val="000000"/>
                </a:solidFill>
              </a:defRPr>
            </a:lvl1pPr>
          </a:lstStyle>
          <a:p>
            <a:fld id="{86CB4B4D-7CA3-9044-876B-883B54F8677D}" type="slidenum">
              <a:t>‹#›</a:t>
            </a:fld>
            <a:endParaRPr/>
          </a:p>
        </p:txBody>
      </p:sp>
      <p:sp>
        <p:nvSpPr>
          <p:cNvPr id="290" name="Shape 290"/>
          <p:cNvSpPr/>
          <p:nvPr/>
        </p:nvSpPr>
        <p:spPr>
          <a:xfrm>
            <a:off x="0" y="-1"/>
            <a:ext cx="24384000" cy="1060798"/>
          </a:xfrm>
          <a:prstGeom prst="rect">
            <a:avLst/>
          </a:prstGeom>
          <a:solidFill>
            <a:srgbClr val="00544A"/>
          </a:solidFill>
          <a:ln w="12700">
            <a:miter lim="400000"/>
          </a:ln>
        </p:spPr>
        <p:txBody>
          <a:bodyPr tIns="91439" bIns="91439" anchor="ctr"/>
          <a:lstStyle/>
          <a:p>
            <a:pPr algn="l" defTabSz="1828800">
              <a:defRPr sz="8000">
                <a:solidFill>
                  <a:srgbClr val="FFFFFF"/>
                </a:solidFill>
                <a:latin typeface="方正兰亭黑简体"/>
                <a:ea typeface="方正兰亭黑简体"/>
                <a:cs typeface="方正兰亭黑简体"/>
                <a:sym typeface="方正兰亭黑简体"/>
              </a:defRPr>
            </a:pPr>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自定义版式">
    <p:bg>
      <p:bgPr>
        <a:solidFill>
          <a:srgbClr val="F2F2F2"/>
        </a:solidFill>
        <a:effectLst/>
      </p:bgPr>
    </p:bg>
    <p:spTree>
      <p:nvGrpSpPr>
        <p:cNvPr id="1" name=""/>
        <p:cNvGrpSpPr/>
        <p:nvPr/>
      </p:nvGrpSpPr>
      <p:grpSpPr>
        <a:xfrm>
          <a:off x="0" y="0"/>
          <a:ext cx="0" cy="0"/>
          <a:chOff x="0" y="0"/>
          <a:chExt cx="0" cy="0"/>
        </a:xfrm>
      </p:grpSpPr>
      <p:sp>
        <p:nvSpPr>
          <p:cNvPr id="297" name="Shape 297"/>
          <p:cNvSpPr>
            <a:spLocks noGrp="1"/>
          </p:cNvSpPr>
          <p:nvPr>
            <p:ph type="sldNum" sz="quarter" idx="2"/>
          </p:nvPr>
        </p:nvSpPr>
        <p:spPr>
          <a:xfrm>
            <a:off x="11786023" y="12344400"/>
            <a:ext cx="5683674" cy="736601"/>
          </a:xfrm>
          <a:prstGeom prst="rect">
            <a:avLst/>
          </a:prstGeom>
        </p:spPr>
        <p:txBody>
          <a:bodyPr lIns="91436" tIns="91436" rIns="91436" bIns="91436"/>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隔页">
    <p:spTree>
      <p:nvGrpSpPr>
        <p:cNvPr id="1" name=""/>
        <p:cNvGrpSpPr/>
        <p:nvPr/>
      </p:nvGrpSpPr>
      <p:grpSpPr>
        <a:xfrm>
          <a:off x="0" y="0"/>
          <a:ext cx="0" cy="0"/>
          <a:chOff x="0" y="0"/>
          <a:chExt cx="0" cy="0"/>
        </a:xfrm>
      </p:grpSpPr>
      <p:sp>
        <p:nvSpPr>
          <p:cNvPr id="304" name="Shape 304"/>
          <p:cNvSpPr/>
          <p:nvPr/>
        </p:nvSpPr>
        <p:spPr>
          <a:xfrm>
            <a:off x="0" y="5687567"/>
            <a:ext cx="24384000" cy="3180647"/>
          </a:xfrm>
          <a:prstGeom prst="rect">
            <a:avLst/>
          </a:prstGeom>
          <a:solidFill>
            <a:srgbClr val="00544A"/>
          </a:solidFill>
          <a:ln w="12700">
            <a:miter lim="400000"/>
          </a:ln>
        </p:spPr>
        <p:txBody>
          <a:bodyPr tIns="91439" bIns="91439" anchor="ctr"/>
          <a:lstStyle/>
          <a:p>
            <a:pPr algn="l" defTabSz="1828800">
              <a:defRPr sz="8000">
                <a:solidFill>
                  <a:srgbClr val="FFFFFF"/>
                </a:solidFill>
                <a:latin typeface="方正兰亭黑简体"/>
                <a:ea typeface="方正兰亭黑简体"/>
                <a:cs typeface="方正兰亭黑简体"/>
                <a:sym typeface="方正兰亭黑简体"/>
              </a:defRPr>
            </a:pPr>
            <a:endParaRPr/>
          </a:p>
        </p:txBody>
      </p:sp>
      <p:sp>
        <p:nvSpPr>
          <p:cNvPr id="305" name="Shape 305"/>
          <p:cNvSpPr>
            <a:spLocks noGrp="1"/>
          </p:cNvSpPr>
          <p:nvPr>
            <p:ph type="sldNum" sz="quarter" idx="2"/>
          </p:nvPr>
        </p:nvSpPr>
        <p:spPr>
          <a:xfrm>
            <a:off x="23670573" y="13206749"/>
            <a:ext cx="506359" cy="513081"/>
          </a:xfrm>
          <a:prstGeom prst="rect">
            <a:avLst/>
          </a:prstGeom>
        </p:spPr>
        <p:txBody>
          <a:bodyPr/>
          <a:lstStyle>
            <a:lvl1pPr algn="ctr">
              <a:defRPr sz="2200" b="1">
                <a:solidFill>
                  <a:srgbClr val="000000"/>
                </a:solidFill>
              </a:defRPr>
            </a:lvl1pPr>
          </a:lstStyle>
          <a:p>
            <a:fld id="{86CB4B4D-7CA3-9044-876B-883B54F8677D}" type="slidenum">
              <a:t>‹#›</a:t>
            </a:fld>
            <a:endParaRPr/>
          </a:p>
        </p:txBody>
      </p:sp>
      <p:grpSp>
        <p:nvGrpSpPr>
          <p:cNvPr id="344" name="Group 344"/>
          <p:cNvGrpSpPr/>
          <p:nvPr/>
        </p:nvGrpSpPr>
        <p:grpSpPr>
          <a:xfrm>
            <a:off x="16878743" y="8868213"/>
            <a:ext cx="5774621" cy="1716999"/>
            <a:chOff x="0" y="0"/>
            <a:chExt cx="5774620" cy="1716997"/>
          </a:xfrm>
        </p:grpSpPr>
        <p:sp>
          <p:nvSpPr>
            <p:cNvPr id="306" name="Shape 306"/>
            <p:cNvSpPr/>
            <p:nvPr/>
          </p:nvSpPr>
          <p:spPr>
            <a:xfrm>
              <a:off x="4152285" y="0"/>
              <a:ext cx="60803" cy="530306"/>
            </a:xfrm>
            <a:prstGeom prst="triangle">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grpSp>
          <p:nvGrpSpPr>
            <p:cNvPr id="343" name="Group 343"/>
            <p:cNvGrpSpPr/>
            <p:nvPr/>
          </p:nvGrpSpPr>
          <p:grpSpPr>
            <a:xfrm>
              <a:off x="-1" y="32712"/>
              <a:ext cx="5774621" cy="1684286"/>
              <a:chOff x="0" y="0"/>
              <a:chExt cx="5774620" cy="1684284"/>
            </a:xfrm>
          </p:grpSpPr>
          <p:sp>
            <p:nvSpPr>
              <p:cNvPr id="307" name="Shape 307"/>
              <p:cNvSpPr/>
              <p:nvPr/>
            </p:nvSpPr>
            <p:spPr>
              <a:xfrm>
                <a:off x="1053259" y="1473707"/>
                <a:ext cx="678739" cy="160595"/>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08" name="Shape 308"/>
              <p:cNvSpPr/>
              <p:nvPr/>
            </p:nvSpPr>
            <p:spPr>
              <a:xfrm>
                <a:off x="2380822" y="1165714"/>
                <a:ext cx="339371" cy="481781"/>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grpSp>
            <p:nvGrpSpPr>
              <p:cNvPr id="311" name="Group 311"/>
              <p:cNvGrpSpPr/>
              <p:nvPr/>
            </p:nvGrpSpPr>
            <p:grpSpPr>
              <a:xfrm>
                <a:off x="732457" y="991930"/>
                <a:ext cx="193927" cy="642374"/>
                <a:chOff x="0" y="1"/>
                <a:chExt cx="193926" cy="642372"/>
              </a:xfrm>
            </p:grpSpPr>
            <p:sp>
              <p:nvSpPr>
                <p:cNvPr id="309" name="Shape 309"/>
                <p:cNvSpPr/>
                <p:nvPr/>
              </p:nvSpPr>
              <p:spPr>
                <a:xfrm>
                  <a:off x="0" y="92756"/>
                  <a:ext cx="193927" cy="549619"/>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10" name="Shape 310"/>
                <p:cNvSpPr/>
                <p:nvPr/>
              </p:nvSpPr>
              <p:spPr>
                <a:xfrm rot="10800000" flipH="1">
                  <a:off x="35260" y="1"/>
                  <a:ext cx="123409" cy="92757"/>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grpSp>
          <p:sp>
            <p:nvSpPr>
              <p:cNvPr id="312" name="Shape 312"/>
              <p:cNvSpPr/>
              <p:nvPr/>
            </p:nvSpPr>
            <p:spPr>
              <a:xfrm>
                <a:off x="1835149" y="898034"/>
                <a:ext cx="96963" cy="722667"/>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13" name="Shape 313"/>
              <p:cNvSpPr/>
              <p:nvPr/>
            </p:nvSpPr>
            <p:spPr>
              <a:xfrm flipH="1">
                <a:off x="2549979" y="320638"/>
                <a:ext cx="351783" cy="1347537"/>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grpSp>
            <p:nvGrpSpPr>
              <p:cNvPr id="317" name="Group 317"/>
              <p:cNvGrpSpPr/>
              <p:nvPr/>
            </p:nvGrpSpPr>
            <p:grpSpPr>
              <a:xfrm>
                <a:off x="2012700" y="803016"/>
                <a:ext cx="300096" cy="881269"/>
                <a:chOff x="0" y="-1"/>
                <a:chExt cx="300094" cy="881268"/>
              </a:xfrm>
            </p:grpSpPr>
            <p:sp>
              <p:nvSpPr>
                <p:cNvPr id="314" name="Shape 314"/>
                <p:cNvSpPr/>
                <p:nvPr/>
              </p:nvSpPr>
              <p:spPr>
                <a:xfrm>
                  <a:off x="0" y="-2"/>
                  <a:ext cx="96962" cy="881269"/>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15" name="Shape 315"/>
                <p:cNvSpPr/>
                <p:nvPr/>
              </p:nvSpPr>
              <p:spPr>
                <a:xfrm>
                  <a:off x="96962" y="69206"/>
                  <a:ext cx="96963" cy="802561"/>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16" name="Shape 316"/>
                <p:cNvSpPr/>
                <p:nvPr/>
              </p:nvSpPr>
              <p:spPr>
                <a:xfrm>
                  <a:off x="193924" y="149503"/>
                  <a:ext cx="106171" cy="722669"/>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grpSp>
          <p:grpSp>
            <p:nvGrpSpPr>
              <p:cNvPr id="320" name="Group 320"/>
              <p:cNvGrpSpPr/>
              <p:nvPr/>
            </p:nvGrpSpPr>
            <p:grpSpPr>
              <a:xfrm>
                <a:off x="3077649" y="1106096"/>
                <a:ext cx="193927" cy="562078"/>
                <a:chOff x="0" y="0"/>
                <a:chExt cx="193926" cy="562077"/>
              </a:xfrm>
            </p:grpSpPr>
            <p:sp>
              <p:nvSpPr>
                <p:cNvPr id="318" name="Shape 318"/>
                <p:cNvSpPr/>
                <p:nvPr/>
              </p:nvSpPr>
              <p:spPr>
                <a:xfrm>
                  <a:off x="-1" y="81161"/>
                  <a:ext cx="193927" cy="480917"/>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19" name="Shape 319"/>
                <p:cNvSpPr/>
                <p:nvPr/>
              </p:nvSpPr>
              <p:spPr>
                <a:xfrm rot="10800000" flipH="1">
                  <a:off x="35259" y="0"/>
                  <a:ext cx="123409" cy="81163"/>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grpSp>
          <p:grpSp>
            <p:nvGrpSpPr>
              <p:cNvPr id="325" name="Group 325"/>
              <p:cNvGrpSpPr/>
              <p:nvPr/>
            </p:nvGrpSpPr>
            <p:grpSpPr>
              <a:xfrm>
                <a:off x="3301965" y="991929"/>
                <a:ext cx="242410" cy="642375"/>
                <a:chOff x="0" y="-1"/>
                <a:chExt cx="242408" cy="642373"/>
              </a:xfrm>
            </p:grpSpPr>
            <p:sp>
              <p:nvSpPr>
                <p:cNvPr id="321" name="Shape 321"/>
                <p:cNvSpPr/>
                <p:nvPr/>
              </p:nvSpPr>
              <p:spPr>
                <a:xfrm>
                  <a:off x="134124" y="-2"/>
                  <a:ext cx="51689" cy="642357"/>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22" name="Shape 322"/>
                <p:cNvSpPr/>
                <p:nvPr/>
              </p:nvSpPr>
              <p:spPr>
                <a:xfrm>
                  <a:off x="56594" y="197652"/>
                  <a:ext cx="56595" cy="444721"/>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23" name="Shape 323"/>
                <p:cNvSpPr/>
                <p:nvPr/>
              </p:nvSpPr>
              <p:spPr>
                <a:xfrm>
                  <a:off x="185811" y="296479"/>
                  <a:ext cx="56597" cy="345893"/>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24" name="Shape 324"/>
                <p:cNvSpPr/>
                <p:nvPr/>
              </p:nvSpPr>
              <p:spPr>
                <a:xfrm>
                  <a:off x="-1" y="296479"/>
                  <a:ext cx="56597" cy="345893"/>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grpSp>
          <p:grpSp>
            <p:nvGrpSpPr>
              <p:cNvPr id="330" name="Group 330"/>
              <p:cNvGrpSpPr/>
              <p:nvPr/>
            </p:nvGrpSpPr>
            <p:grpSpPr>
              <a:xfrm>
                <a:off x="3592853" y="800974"/>
                <a:ext cx="193927" cy="833329"/>
                <a:chOff x="0" y="0"/>
                <a:chExt cx="193926" cy="833328"/>
              </a:xfrm>
            </p:grpSpPr>
            <p:sp>
              <p:nvSpPr>
                <p:cNvPr id="326" name="Shape 326"/>
                <p:cNvSpPr/>
                <p:nvPr/>
              </p:nvSpPr>
              <p:spPr>
                <a:xfrm>
                  <a:off x="-1" y="121004"/>
                  <a:ext cx="193927" cy="712325"/>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27" name="Shape 327"/>
                <p:cNvSpPr/>
                <p:nvPr/>
              </p:nvSpPr>
              <p:spPr>
                <a:xfrm>
                  <a:off x="24240" y="82543"/>
                  <a:ext cx="145445" cy="38463"/>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28" name="Shape 328"/>
                <p:cNvSpPr/>
                <p:nvPr/>
              </p:nvSpPr>
              <p:spPr>
                <a:xfrm flipH="1">
                  <a:off x="63552" y="38461"/>
                  <a:ext cx="72723" cy="50883"/>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29" name="Shape 329"/>
                <p:cNvSpPr/>
                <p:nvPr/>
              </p:nvSpPr>
              <p:spPr>
                <a:xfrm flipH="1">
                  <a:off x="39120" y="-1"/>
                  <a:ext cx="121205" cy="50882"/>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grpSp>
          <p:grpSp>
            <p:nvGrpSpPr>
              <p:cNvPr id="333" name="Group 333"/>
              <p:cNvGrpSpPr/>
              <p:nvPr/>
            </p:nvGrpSpPr>
            <p:grpSpPr>
              <a:xfrm>
                <a:off x="4733535" y="444715"/>
                <a:ext cx="290893" cy="1198685"/>
                <a:chOff x="0" y="0"/>
                <a:chExt cx="290892" cy="1198684"/>
              </a:xfrm>
            </p:grpSpPr>
            <p:sp>
              <p:nvSpPr>
                <p:cNvPr id="331" name="Shape 331"/>
                <p:cNvSpPr/>
                <p:nvPr/>
              </p:nvSpPr>
              <p:spPr>
                <a:xfrm>
                  <a:off x="-1" y="0"/>
                  <a:ext cx="218169" cy="1198685"/>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32" name="Shape 332"/>
                <p:cNvSpPr/>
                <p:nvPr/>
              </p:nvSpPr>
              <p:spPr>
                <a:xfrm>
                  <a:off x="145445" y="64188"/>
                  <a:ext cx="145447" cy="1129169"/>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grpSp>
          <p:sp>
            <p:nvSpPr>
              <p:cNvPr id="334" name="Shape 334"/>
              <p:cNvSpPr/>
              <p:nvPr/>
            </p:nvSpPr>
            <p:spPr>
              <a:xfrm rot="10800000" flipH="1">
                <a:off x="-1" y="1620702"/>
                <a:ext cx="5774621" cy="63581"/>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35" name="Shape 335"/>
              <p:cNvSpPr/>
              <p:nvPr/>
            </p:nvSpPr>
            <p:spPr>
              <a:xfrm>
                <a:off x="4765347" y="-1"/>
                <a:ext cx="171434" cy="502098"/>
              </a:xfrm>
              <a:prstGeom prst="triangle">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36" name="Shape 336"/>
              <p:cNvSpPr/>
              <p:nvPr/>
            </p:nvSpPr>
            <p:spPr>
              <a:xfrm>
                <a:off x="2016293" y="442323"/>
                <a:ext cx="49126" cy="333405"/>
              </a:xfrm>
              <a:prstGeom prst="triangle">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37" name="Shape 337"/>
              <p:cNvSpPr/>
              <p:nvPr/>
            </p:nvSpPr>
            <p:spPr>
              <a:xfrm>
                <a:off x="5159419" y="741283"/>
                <a:ext cx="329483" cy="943001"/>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38" name="Shape 338"/>
              <p:cNvSpPr/>
              <p:nvPr/>
            </p:nvSpPr>
            <p:spPr>
              <a:xfrm>
                <a:off x="5481470" y="917233"/>
                <a:ext cx="175891" cy="762861"/>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39" name="Shape 339"/>
              <p:cNvSpPr/>
              <p:nvPr/>
            </p:nvSpPr>
            <p:spPr>
              <a:xfrm>
                <a:off x="2618111" y="64956"/>
                <a:ext cx="49128" cy="333404"/>
              </a:xfrm>
              <a:prstGeom prst="triangle">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40" name="Shape 340"/>
              <p:cNvSpPr/>
              <p:nvPr/>
            </p:nvSpPr>
            <p:spPr>
              <a:xfrm>
                <a:off x="2793995" y="64956"/>
                <a:ext cx="49128" cy="333404"/>
              </a:xfrm>
              <a:prstGeom prst="triangle">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sp>
            <p:nvSpPr>
              <p:cNvPr id="341" name="Shape 341"/>
              <p:cNvSpPr/>
              <p:nvPr/>
            </p:nvSpPr>
            <p:spPr>
              <a:xfrm>
                <a:off x="2630389" y="145677"/>
                <a:ext cx="200453" cy="3"/>
              </a:xfrm>
              <a:prstGeom prst="line">
                <a:avLst/>
              </a:prstGeom>
              <a:solidFill>
                <a:srgbClr val="00544A"/>
              </a:solidFill>
              <a:ln w="12700" cap="flat">
                <a:noFill/>
                <a:miter lim="400000"/>
              </a:ln>
              <a:effectLst/>
            </p:spPr>
            <p:txBody>
              <a:bodyPr wrap="square" lIns="91439" tIns="91439" rIns="91439" bIns="91439" numCol="1" anchor="t">
                <a:noAutofit/>
              </a:bodyPr>
              <a:lstStyle/>
              <a:p>
                <a:pPr algn="l" defTabSz="1828800">
                  <a:defRPr sz="3600">
                    <a:latin typeface="等线"/>
                    <a:ea typeface="等线"/>
                    <a:cs typeface="等线"/>
                    <a:sym typeface="等线"/>
                  </a:defRPr>
                </a:pPr>
                <a:endParaRPr/>
              </a:p>
            </p:txBody>
          </p:sp>
          <p:sp>
            <p:nvSpPr>
              <p:cNvPr id="342" name="Shape 342"/>
              <p:cNvSpPr/>
              <p:nvPr/>
            </p:nvSpPr>
            <p:spPr>
              <a:xfrm>
                <a:off x="4033387" y="695071"/>
                <a:ext cx="329483" cy="943001"/>
              </a:xfrm>
              <a:prstGeom prst="rect">
                <a:avLst/>
              </a:prstGeom>
              <a:solidFill>
                <a:srgbClr val="00544A"/>
              </a:solidFill>
              <a:ln w="12700" cap="flat">
                <a:noFill/>
                <a:miter lim="400000"/>
              </a:ln>
              <a:effectLst/>
            </p:spPr>
            <p:txBody>
              <a:bodyPr wrap="square" lIns="91439" tIns="91439" rIns="91439" bIns="91439" numCol="1" anchor="ctr">
                <a:noAutofit/>
              </a:bodyPr>
              <a:lstStyle/>
              <a:p>
                <a:pPr algn="l" defTabSz="1285239">
                  <a:defRPr sz="4800">
                    <a:solidFill>
                      <a:srgbClr val="FFFFFF"/>
                    </a:solidFill>
                    <a:latin typeface="宋体"/>
                    <a:ea typeface="宋体"/>
                    <a:cs typeface="宋体"/>
                    <a:sym typeface="宋体"/>
                  </a:defRPr>
                </a:pPr>
                <a:endParaRPr/>
              </a:p>
            </p:txBody>
          </p:sp>
        </p:grpSp>
      </p:gr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51" name="Shape 351"/>
          <p:cNvSpPr>
            <a:spLocks noGrp="1"/>
          </p:cNvSpPr>
          <p:nvPr>
            <p:ph type="title"/>
          </p:nvPr>
        </p:nvSpPr>
        <p:spPr>
          <a:xfrm>
            <a:off x="1219200" y="549276"/>
            <a:ext cx="21945600" cy="2286001"/>
          </a:xfrm>
          <a:prstGeom prst="rect">
            <a:avLst/>
          </a:prstGeom>
        </p:spPr>
        <p:txBody>
          <a:bodyPr/>
          <a:lstStyle>
            <a:lvl1pPr algn="ctr">
              <a:lnSpc>
                <a:spcPct val="100000"/>
              </a:lnSpc>
              <a:defRPr>
                <a:latin typeface="Calibri"/>
                <a:ea typeface="Calibri"/>
                <a:cs typeface="Calibri"/>
                <a:sym typeface="Calibri"/>
              </a:defRPr>
            </a:lvl1pPr>
          </a:lstStyle>
          <a:p>
            <a:r>
              <a:t>标题文本</a:t>
            </a:r>
          </a:p>
        </p:txBody>
      </p:sp>
      <p:sp>
        <p:nvSpPr>
          <p:cNvPr id="352" name="Shape 352"/>
          <p:cNvSpPr>
            <a:spLocks noGrp="1"/>
          </p:cNvSpPr>
          <p:nvPr>
            <p:ph type="body" idx="1"/>
          </p:nvPr>
        </p:nvSpPr>
        <p:spPr>
          <a:xfrm>
            <a:off x="1219200" y="3200401"/>
            <a:ext cx="21945600" cy="9051927"/>
          </a:xfrm>
          <a:prstGeom prst="rect">
            <a:avLst/>
          </a:prstGeom>
        </p:spPr>
        <p:txBody>
          <a:bodyPr/>
          <a:lstStyle>
            <a:lvl1pPr marL="685800" indent="-685800">
              <a:lnSpc>
                <a:spcPct val="100000"/>
              </a:lnSpc>
              <a:spcBef>
                <a:spcPts val="1500"/>
              </a:spcBef>
              <a:defRPr sz="6400">
                <a:latin typeface="Calibri"/>
                <a:ea typeface="Calibri"/>
                <a:cs typeface="Calibri"/>
                <a:sym typeface="Calibri"/>
              </a:defRPr>
            </a:lvl1pPr>
            <a:lvl2pPr marL="1110342" indent="-653142">
              <a:lnSpc>
                <a:spcPct val="100000"/>
              </a:lnSpc>
              <a:spcBef>
                <a:spcPts val="1500"/>
              </a:spcBef>
              <a:buChar char="–"/>
              <a:defRPr sz="6400">
                <a:latin typeface="Calibri"/>
                <a:ea typeface="Calibri"/>
                <a:cs typeface="Calibri"/>
                <a:sym typeface="Calibri"/>
              </a:defRPr>
            </a:lvl2pPr>
            <a:lvl3pPr marL="1524000" indent="-609600">
              <a:lnSpc>
                <a:spcPct val="100000"/>
              </a:lnSpc>
              <a:spcBef>
                <a:spcPts val="1500"/>
              </a:spcBef>
              <a:defRPr sz="6400">
                <a:latin typeface="Calibri"/>
                <a:ea typeface="Calibri"/>
                <a:cs typeface="Calibri"/>
                <a:sym typeface="Calibri"/>
              </a:defRPr>
            </a:lvl3pPr>
            <a:lvl4pPr marL="2103120" indent="-731520">
              <a:lnSpc>
                <a:spcPct val="100000"/>
              </a:lnSpc>
              <a:spcBef>
                <a:spcPts val="1500"/>
              </a:spcBef>
              <a:buChar char="–"/>
              <a:defRPr sz="6400">
                <a:latin typeface="Calibri"/>
                <a:ea typeface="Calibri"/>
                <a:cs typeface="Calibri"/>
                <a:sym typeface="Calibri"/>
              </a:defRPr>
            </a:lvl4pPr>
            <a:lvl5pPr marL="2560320" indent="-731520">
              <a:lnSpc>
                <a:spcPct val="100000"/>
              </a:lnSpc>
              <a:spcBef>
                <a:spcPts val="1500"/>
              </a:spcBef>
              <a:buChar char="»"/>
              <a:defRPr sz="6400">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sp>
        <p:nvSpPr>
          <p:cNvPr id="353" name="Shape 353"/>
          <p:cNvSpPr>
            <a:spLocks noGrp="1"/>
          </p:cNvSpPr>
          <p:nvPr>
            <p:ph type="sldNum" sz="quarter" idx="2"/>
          </p:nvPr>
        </p:nvSpPr>
        <p:spPr>
          <a:xfrm>
            <a:off x="22649537" y="12808588"/>
            <a:ext cx="515264" cy="538481"/>
          </a:xfrm>
          <a:prstGeom prst="rect">
            <a:avLst/>
          </a:prstGeom>
        </p:spPr>
        <p:txBody>
          <a:bodyPr/>
          <a:lstStyle>
            <a:lvl1pPr>
              <a:defRPr>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标题 - 居中">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lIns="71437" tIns="71437" rIns="71437" bIns="71437"/>
          <a:lstStyle>
            <a:lvl1pPr algn="ctr" defTabSz="821531">
              <a:lnSpc>
                <a:spcPct val="100000"/>
              </a:lnSpc>
              <a:defRPr sz="11200">
                <a:latin typeface="+mn-lt"/>
                <a:ea typeface="+mn-ea"/>
                <a:cs typeface="+mn-cs"/>
                <a:sym typeface="Helvetica Light"/>
              </a:defRPr>
            </a:lvl1pPr>
          </a:lstStyle>
          <a:p>
            <a:r>
              <a:t>标题文本</a:t>
            </a:r>
          </a:p>
        </p:txBody>
      </p:sp>
      <p:sp>
        <p:nvSpPr>
          <p:cNvPr id="31" name="Shape 31"/>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标题和内容">
    <p:spTree>
      <p:nvGrpSpPr>
        <p:cNvPr id="1" name=""/>
        <p:cNvGrpSpPr/>
        <p:nvPr/>
      </p:nvGrpSpPr>
      <p:grpSpPr>
        <a:xfrm>
          <a:off x="0" y="0"/>
          <a:ext cx="0" cy="0"/>
          <a:chOff x="0" y="0"/>
          <a:chExt cx="0" cy="0"/>
        </a:xfrm>
      </p:grpSpPr>
      <p:sp>
        <p:nvSpPr>
          <p:cNvPr id="360" name="Shape 360"/>
          <p:cNvSpPr/>
          <p:nvPr/>
        </p:nvSpPr>
        <p:spPr>
          <a:xfrm>
            <a:off x="0" y="12947652"/>
            <a:ext cx="24384000" cy="768351"/>
          </a:xfrm>
          <a:prstGeom prst="rect">
            <a:avLst/>
          </a:prstGeom>
          <a:solidFill>
            <a:srgbClr val="595959"/>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361" name="Shape 361"/>
          <p:cNvSpPr/>
          <p:nvPr/>
        </p:nvSpPr>
        <p:spPr>
          <a:xfrm>
            <a:off x="0" y="13030200"/>
            <a:ext cx="3556000" cy="685800"/>
          </a:xfrm>
          <a:prstGeom prst="rect">
            <a:avLst/>
          </a:prstGeom>
          <a:solidFill>
            <a:srgbClr val="00618E"/>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362" name="Shape 362"/>
          <p:cNvSpPr/>
          <p:nvPr/>
        </p:nvSpPr>
        <p:spPr>
          <a:xfrm>
            <a:off x="3471333" y="13030200"/>
            <a:ext cx="3556001" cy="685800"/>
          </a:xfrm>
          <a:prstGeom prst="rect">
            <a:avLst/>
          </a:prstGeom>
          <a:solidFill>
            <a:srgbClr val="4F94BE"/>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363" name="Shape 363"/>
          <p:cNvSpPr/>
          <p:nvPr/>
        </p:nvSpPr>
        <p:spPr>
          <a:xfrm>
            <a:off x="6942666" y="13030200"/>
            <a:ext cx="3556001" cy="685800"/>
          </a:xfrm>
          <a:prstGeom prst="rect">
            <a:avLst/>
          </a:prstGeom>
          <a:solidFill>
            <a:srgbClr val="7995A1"/>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364" name="Shape 364"/>
          <p:cNvSpPr/>
          <p:nvPr/>
        </p:nvSpPr>
        <p:spPr>
          <a:xfrm>
            <a:off x="10414000" y="13030200"/>
            <a:ext cx="3556000" cy="685800"/>
          </a:xfrm>
          <a:prstGeom prst="rect">
            <a:avLst/>
          </a:prstGeom>
          <a:solidFill>
            <a:srgbClr val="F7F7F7"/>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365" name="Shape 365"/>
          <p:cNvSpPr/>
          <p:nvPr/>
        </p:nvSpPr>
        <p:spPr>
          <a:xfrm>
            <a:off x="13885333" y="13030200"/>
            <a:ext cx="3556001" cy="685800"/>
          </a:xfrm>
          <a:prstGeom prst="rect">
            <a:avLst/>
          </a:prstGeom>
          <a:solidFill>
            <a:srgbClr val="C7AF07"/>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366" name="Shape 366"/>
          <p:cNvSpPr/>
          <p:nvPr/>
        </p:nvSpPr>
        <p:spPr>
          <a:xfrm>
            <a:off x="17356666" y="13030200"/>
            <a:ext cx="3556001" cy="685800"/>
          </a:xfrm>
          <a:prstGeom prst="rect">
            <a:avLst/>
          </a:prstGeom>
          <a:solidFill>
            <a:srgbClr val="9EA809"/>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367" name="Shape 367"/>
          <p:cNvSpPr/>
          <p:nvPr/>
        </p:nvSpPr>
        <p:spPr>
          <a:xfrm>
            <a:off x="20828000" y="13030200"/>
            <a:ext cx="3556000" cy="685800"/>
          </a:xfrm>
          <a:prstGeom prst="rect">
            <a:avLst/>
          </a:prstGeom>
          <a:solidFill>
            <a:srgbClr val="00BED1"/>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368" name="Shape 368"/>
          <p:cNvSpPr/>
          <p:nvPr/>
        </p:nvSpPr>
        <p:spPr>
          <a:xfrm>
            <a:off x="711199" y="0"/>
            <a:ext cx="3996268" cy="282576"/>
          </a:xfrm>
          <a:prstGeom prst="rect">
            <a:avLst/>
          </a:prstGeom>
          <a:solidFill>
            <a:srgbClr val="00BED1"/>
          </a:solidFill>
          <a:ln w="12700">
            <a:miter lim="400000"/>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369" name="image1.png" descr="6.png"/>
          <p:cNvPicPr>
            <a:picLocks noChangeAspect="1"/>
          </p:cNvPicPr>
          <p:nvPr/>
        </p:nvPicPr>
        <p:blipFill>
          <a:blip r:embed="rId2">
            <a:extLst/>
          </a:blip>
          <a:stretch>
            <a:fillRect/>
          </a:stretch>
        </p:blipFill>
        <p:spPr>
          <a:xfrm>
            <a:off x="22517101" y="692151"/>
            <a:ext cx="1392767" cy="758828"/>
          </a:xfrm>
          <a:prstGeom prst="rect">
            <a:avLst/>
          </a:prstGeom>
          <a:ln w="12700">
            <a:miter lim="400000"/>
          </a:ln>
        </p:spPr>
      </p:pic>
      <p:sp>
        <p:nvSpPr>
          <p:cNvPr id="370" name="Shape 370"/>
          <p:cNvSpPr>
            <a:spLocks noGrp="1"/>
          </p:cNvSpPr>
          <p:nvPr>
            <p:ph type="body" idx="1"/>
          </p:nvPr>
        </p:nvSpPr>
        <p:spPr>
          <a:xfrm>
            <a:off x="1219200" y="3200401"/>
            <a:ext cx="21945600" cy="9051927"/>
          </a:xfrm>
          <a:prstGeom prst="rect">
            <a:avLst/>
          </a:prstGeom>
        </p:spPr>
        <p:txBody>
          <a:bodyPr/>
          <a:lstStyle>
            <a:lvl1pPr marL="685800" indent="-685800">
              <a:lnSpc>
                <a:spcPct val="100000"/>
              </a:lnSpc>
              <a:spcBef>
                <a:spcPts val="900"/>
              </a:spcBef>
              <a:buFont typeface="Wingdings"/>
              <a:buChar char="p"/>
              <a:defRPr sz="4000">
                <a:latin typeface="微软雅黑"/>
                <a:ea typeface="微软雅黑"/>
                <a:cs typeface="微软雅黑"/>
                <a:sym typeface="微软雅黑"/>
              </a:defRPr>
            </a:lvl1pPr>
            <a:lvl2pPr marL="1092200" indent="-635000">
              <a:lnSpc>
                <a:spcPct val="100000"/>
              </a:lnSpc>
              <a:spcBef>
                <a:spcPts val="900"/>
              </a:spcBef>
              <a:buFont typeface="Wingdings"/>
              <a:buChar char="–"/>
              <a:defRPr sz="4000">
                <a:latin typeface="微软雅黑"/>
                <a:ea typeface="微软雅黑"/>
                <a:cs typeface="微软雅黑"/>
                <a:sym typeface="微软雅黑"/>
              </a:defRPr>
            </a:lvl2pPr>
            <a:lvl3pPr marL="1485900" indent="-571500">
              <a:lnSpc>
                <a:spcPct val="100000"/>
              </a:lnSpc>
              <a:spcBef>
                <a:spcPts val="900"/>
              </a:spcBef>
              <a:buFont typeface="Wingdings"/>
              <a:defRPr sz="4000">
                <a:latin typeface="微软雅黑"/>
                <a:ea typeface="微软雅黑"/>
                <a:cs typeface="微软雅黑"/>
                <a:sym typeface="微软雅黑"/>
              </a:defRPr>
            </a:lvl3pPr>
            <a:lvl4pPr marL="2024742" indent="-653142">
              <a:lnSpc>
                <a:spcPct val="100000"/>
              </a:lnSpc>
              <a:spcBef>
                <a:spcPts val="900"/>
              </a:spcBef>
              <a:buFont typeface="Wingdings"/>
              <a:buChar char="–"/>
              <a:defRPr sz="4000">
                <a:latin typeface="微软雅黑"/>
                <a:ea typeface="微软雅黑"/>
                <a:cs typeface="微软雅黑"/>
                <a:sym typeface="微软雅黑"/>
              </a:defRPr>
            </a:lvl4pPr>
            <a:lvl5pPr marL="2481942" indent="-653142">
              <a:lnSpc>
                <a:spcPct val="100000"/>
              </a:lnSpc>
              <a:spcBef>
                <a:spcPts val="900"/>
              </a:spcBef>
              <a:buFont typeface="Wingdings"/>
              <a:buChar char="»"/>
              <a:defRPr sz="4000">
                <a:latin typeface="微软雅黑"/>
                <a:ea typeface="微软雅黑"/>
                <a:cs typeface="微软雅黑"/>
                <a:sym typeface="微软雅黑"/>
              </a:defRPr>
            </a:lvl5pPr>
          </a:lstStyle>
          <a:p>
            <a:r>
              <a:t>正文级别 1</a:t>
            </a:r>
          </a:p>
          <a:p>
            <a:pPr lvl="1"/>
            <a:r>
              <a:t>正文级别 2</a:t>
            </a:r>
          </a:p>
          <a:p>
            <a:pPr lvl="2"/>
            <a:r>
              <a:t>正文级别 3</a:t>
            </a:r>
          </a:p>
          <a:p>
            <a:pPr lvl="3"/>
            <a:r>
              <a:t>正文级别 4</a:t>
            </a:r>
          </a:p>
          <a:p>
            <a:pPr lvl="4"/>
            <a:r>
              <a:t>正文级别 5</a:t>
            </a:r>
          </a:p>
        </p:txBody>
      </p:sp>
      <p:sp>
        <p:nvSpPr>
          <p:cNvPr id="371" name="Shape 371"/>
          <p:cNvSpPr>
            <a:spLocks noGrp="1"/>
          </p:cNvSpPr>
          <p:nvPr>
            <p:ph type="title"/>
          </p:nvPr>
        </p:nvSpPr>
        <p:spPr>
          <a:xfrm>
            <a:off x="711200" y="383760"/>
            <a:ext cx="21551392" cy="1377514"/>
          </a:xfrm>
          <a:prstGeom prst="rect">
            <a:avLst/>
          </a:prstGeom>
        </p:spPr>
        <p:txBody>
          <a:bodyPr/>
          <a:lstStyle>
            <a:lvl1pPr algn="r">
              <a:lnSpc>
                <a:spcPct val="100000"/>
              </a:lnSpc>
              <a:defRPr sz="4800" b="1">
                <a:solidFill>
                  <a:srgbClr val="00BED1"/>
                </a:solidFill>
                <a:latin typeface="微软雅黑"/>
                <a:ea typeface="微软雅黑"/>
                <a:cs typeface="微软雅黑"/>
                <a:sym typeface="微软雅黑"/>
              </a:defRPr>
            </a:lvl1pPr>
          </a:lstStyle>
          <a:p>
            <a:r>
              <a:t>标题文本</a:t>
            </a:r>
          </a:p>
        </p:txBody>
      </p:sp>
      <p:sp>
        <p:nvSpPr>
          <p:cNvPr id="372" name="Shape 372"/>
          <p:cNvSpPr>
            <a:spLocks noGrp="1"/>
          </p:cNvSpPr>
          <p:nvPr>
            <p:ph type="sldNum" sz="quarter" idx="2"/>
          </p:nvPr>
        </p:nvSpPr>
        <p:spPr>
          <a:xfrm>
            <a:off x="22649537" y="12808588"/>
            <a:ext cx="515264" cy="538481"/>
          </a:xfrm>
          <a:prstGeom prst="rect">
            <a:avLst/>
          </a:prstGeom>
        </p:spPr>
        <p:txBody>
          <a:bodyPr/>
          <a:lstStyle>
            <a:lvl1pPr>
              <a:defRPr>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自定义版式">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 name="Shape 379"/>
          <p:cNvSpPr>
            <a:spLocks noGrp="1"/>
          </p:cNvSpPr>
          <p:nvPr>
            <p:ph type="sldNum" sz="quarter" idx="2"/>
          </p:nvPr>
        </p:nvSpPr>
        <p:spPr>
          <a:xfrm>
            <a:off x="11786023" y="12344400"/>
            <a:ext cx="5683674"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自定义版式">
    <p:spTree>
      <p:nvGrpSpPr>
        <p:cNvPr id="1" name=""/>
        <p:cNvGrpSpPr/>
        <p:nvPr/>
      </p:nvGrpSpPr>
      <p:grpSpPr>
        <a:xfrm>
          <a:off x="0" y="0"/>
          <a:ext cx="0" cy="0"/>
          <a:chOff x="0" y="0"/>
          <a:chExt cx="0" cy="0"/>
        </a:xfrm>
      </p:grpSpPr>
      <p:pic>
        <p:nvPicPr>
          <p:cNvPr id="386" name="image16.jpg"/>
          <p:cNvPicPr>
            <a:picLocks noChangeAspect="1"/>
          </p:cNvPicPr>
          <p:nvPr/>
        </p:nvPicPr>
        <p:blipFill>
          <a:blip r:embed="rId2">
            <a:extLst/>
          </a:blip>
          <a:srcRect t="7816" b="7816"/>
          <a:stretch>
            <a:fillRect/>
          </a:stretch>
        </p:blipFill>
        <p:spPr>
          <a:xfrm>
            <a:off x="2" y="0"/>
            <a:ext cx="24383993" cy="13716000"/>
          </a:xfrm>
          <a:prstGeom prst="rect">
            <a:avLst/>
          </a:prstGeom>
          <a:ln w="12700">
            <a:miter lim="400000"/>
          </a:ln>
        </p:spPr>
      </p:pic>
      <p:sp>
        <p:nvSpPr>
          <p:cNvPr id="387" name="Shape 387"/>
          <p:cNvSpPr/>
          <p:nvPr/>
        </p:nvSpPr>
        <p:spPr>
          <a:xfrm>
            <a:off x="0" y="-138491"/>
            <a:ext cx="24384000" cy="14006288"/>
          </a:xfrm>
          <a:prstGeom prst="rect">
            <a:avLst/>
          </a:prstGeom>
          <a:gradFill>
            <a:gsLst>
              <a:gs pos="0">
                <a:srgbClr val="FFFFFF"/>
              </a:gs>
              <a:gs pos="49000">
                <a:srgbClr val="FFFFFF"/>
              </a:gs>
              <a:gs pos="100000">
                <a:srgbClr val="FFFFFF">
                  <a:alpha val="69000"/>
                </a:srgbClr>
              </a:gs>
            </a:gsLst>
            <a:lin ang="5400000"/>
          </a:gradFill>
          <a:ln w="12700">
            <a:miter lim="400000"/>
          </a:ln>
        </p:spPr>
        <p:txBody>
          <a:bodyPr lIns="45719" rIns="45719" anchor="ctr"/>
          <a:lstStyle/>
          <a:p>
            <a:pPr defTabSz="1828754">
              <a:defRPr sz="3600">
                <a:solidFill>
                  <a:srgbClr val="FFFFFF"/>
                </a:solidFill>
                <a:latin typeface="Arial"/>
                <a:ea typeface="Arial"/>
                <a:cs typeface="Arial"/>
                <a:sym typeface="Arial"/>
              </a:defRPr>
            </a:pPr>
            <a:endParaRPr/>
          </a:p>
        </p:txBody>
      </p:sp>
      <p:sp>
        <p:nvSpPr>
          <p:cNvPr id="388" name="Shape 388"/>
          <p:cNvSpPr/>
          <p:nvPr/>
        </p:nvSpPr>
        <p:spPr>
          <a:xfrm>
            <a:off x="0" y="1386708"/>
            <a:ext cx="24384000" cy="151807"/>
          </a:xfrm>
          <a:prstGeom prst="rect">
            <a:avLst/>
          </a:prstGeom>
          <a:solidFill>
            <a:srgbClr val="0F6FC6"/>
          </a:solidFill>
          <a:ln w="12700">
            <a:miter lim="400000"/>
          </a:ln>
          <a:effectLst>
            <a:outerShdw blurRad="203200" dist="88900" dir="2700000" rotWithShape="0">
              <a:srgbClr val="000000">
                <a:alpha val="21000"/>
              </a:srgbClr>
            </a:outerShdw>
          </a:effectLst>
        </p:spPr>
        <p:txBody>
          <a:bodyPr lIns="45719" rIns="45719" anchor="ctr"/>
          <a:lstStyle/>
          <a:p>
            <a:pPr algn="l" defTabSz="964405">
              <a:defRPr sz="4000">
                <a:solidFill>
                  <a:srgbClr val="FFFFFF"/>
                </a:solidFill>
                <a:latin typeface="Calibri"/>
                <a:ea typeface="Calibri"/>
                <a:cs typeface="Calibri"/>
                <a:sym typeface="Calibri"/>
              </a:defRPr>
            </a:pPr>
            <a:endParaRPr/>
          </a:p>
        </p:txBody>
      </p:sp>
      <p:sp>
        <p:nvSpPr>
          <p:cNvPr id="389" name="Shape 389"/>
          <p:cNvSpPr>
            <a:spLocks noGrp="1"/>
          </p:cNvSpPr>
          <p:nvPr>
            <p:ph type="title"/>
          </p:nvPr>
        </p:nvSpPr>
        <p:spPr>
          <a:xfrm>
            <a:off x="515257" y="-138490"/>
            <a:ext cx="21031201" cy="1567545"/>
          </a:xfrm>
          <a:prstGeom prst="rect">
            <a:avLst/>
          </a:prstGeom>
        </p:spPr>
        <p:txBody>
          <a:bodyPr lIns="45719" tIns="45719" rIns="45719" bIns="45719"/>
          <a:lstStyle>
            <a:lvl1pPr defTabSz="914400">
              <a:lnSpc>
                <a:spcPct val="100000"/>
              </a:lnSpc>
              <a:defRPr sz="5400" b="1">
                <a:solidFill>
                  <a:srgbClr val="0F6FC6"/>
                </a:solidFill>
                <a:latin typeface="Microsoft YaHei"/>
                <a:ea typeface="Microsoft YaHei"/>
                <a:cs typeface="Microsoft YaHei"/>
                <a:sym typeface="Microsoft YaHei"/>
              </a:defRPr>
            </a:lvl1pPr>
          </a:lstStyle>
          <a:p>
            <a:r>
              <a:t>标题文本</a:t>
            </a:r>
          </a:p>
        </p:txBody>
      </p:sp>
      <p:pic>
        <p:nvPicPr>
          <p:cNvPr id="390" name="image17.png"/>
          <p:cNvPicPr>
            <a:picLocks noChangeAspect="1"/>
          </p:cNvPicPr>
          <p:nvPr/>
        </p:nvPicPr>
        <p:blipFill>
          <a:blip r:embed="rId3">
            <a:extLst/>
          </a:blip>
          <a:srcRect l="28105" t="28184" r="28177" b="42970"/>
          <a:stretch>
            <a:fillRect/>
          </a:stretch>
        </p:blipFill>
        <p:spPr>
          <a:xfrm>
            <a:off x="17335399" y="164968"/>
            <a:ext cx="1039813" cy="101163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1"/>
                  <a:pt x="0" y="10796"/>
                </a:cubicBezTo>
                <a:cubicBezTo>
                  <a:pt x="0" y="16760"/>
                  <a:pt x="4836" y="21600"/>
                  <a:pt x="10800" y="21600"/>
                </a:cubicBezTo>
                <a:cubicBezTo>
                  <a:pt x="16764" y="21600"/>
                  <a:pt x="21600" y="16760"/>
                  <a:pt x="21600" y="10796"/>
                </a:cubicBezTo>
                <a:cubicBezTo>
                  <a:pt x="21600" y="4831"/>
                  <a:pt x="16764" y="0"/>
                  <a:pt x="10800" y="0"/>
                </a:cubicBezTo>
                <a:close/>
              </a:path>
            </a:pathLst>
          </a:custGeom>
          <a:ln w="12700">
            <a:miter lim="400000"/>
          </a:ln>
        </p:spPr>
      </p:pic>
      <p:pic>
        <p:nvPicPr>
          <p:cNvPr id="391" name="image17.tif"/>
          <p:cNvPicPr>
            <a:picLocks noChangeAspect="1"/>
          </p:cNvPicPr>
          <p:nvPr/>
        </p:nvPicPr>
        <p:blipFill>
          <a:blip r:embed="rId3">
            <a:extLst/>
          </a:blip>
          <a:srcRect t="60663" b="26683"/>
          <a:stretch>
            <a:fillRect/>
          </a:stretch>
        </p:blipFill>
        <p:spPr>
          <a:xfrm>
            <a:off x="18430270" y="196672"/>
            <a:ext cx="5065962" cy="945161"/>
          </a:xfrm>
          <a:prstGeom prst="rect">
            <a:avLst/>
          </a:prstGeom>
          <a:ln w="12700">
            <a:miter lim="400000"/>
          </a:ln>
        </p:spPr>
      </p:pic>
      <p:sp>
        <p:nvSpPr>
          <p:cNvPr id="392" name="Shape 392"/>
          <p:cNvSpPr>
            <a:spLocks noGrp="1"/>
          </p:cNvSpPr>
          <p:nvPr>
            <p:ph type="sldNum" sz="quarter" idx="2"/>
          </p:nvPr>
        </p:nvSpPr>
        <p:spPr>
          <a:xfrm>
            <a:off x="22207924" y="12712703"/>
            <a:ext cx="499676" cy="486207"/>
          </a:xfrm>
          <a:prstGeom prst="rect">
            <a:avLst/>
          </a:prstGeom>
        </p:spPr>
        <p:txBody>
          <a:bodyPr lIns="45719" tIns="45719" rIns="45719" bIns="45719" anchor="t"/>
          <a:lstStyle>
            <a:lvl1pPr defTabSz="914400">
              <a:defRPr sz="28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仅标题">
    <p:spTree>
      <p:nvGrpSpPr>
        <p:cNvPr id="1" name=""/>
        <p:cNvGrpSpPr/>
        <p:nvPr/>
      </p:nvGrpSpPr>
      <p:grpSpPr>
        <a:xfrm>
          <a:off x="0" y="0"/>
          <a:ext cx="0" cy="0"/>
          <a:chOff x="0" y="0"/>
          <a:chExt cx="0" cy="0"/>
        </a:xfrm>
      </p:grpSpPr>
      <p:pic>
        <p:nvPicPr>
          <p:cNvPr id="399" name="image31.png" descr="矢量智能对象-2.png"/>
          <p:cNvPicPr>
            <a:picLocks noChangeAspect="1"/>
          </p:cNvPicPr>
          <p:nvPr/>
        </p:nvPicPr>
        <p:blipFill>
          <a:blip r:embed="rId2">
            <a:extLst/>
          </a:blip>
          <a:stretch>
            <a:fillRect/>
          </a:stretch>
        </p:blipFill>
        <p:spPr>
          <a:xfrm>
            <a:off x="0" y="0"/>
            <a:ext cx="24417831" cy="13716000"/>
          </a:xfrm>
          <a:prstGeom prst="rect">
            <a:avLst/>
          </a:prstGeom>
          <a:ln w="12700">
            <a:miter lim="400000"/>
          </a:ln>
        </p:spPr>
      </p:pic>
      <p:pic>
        <p:nvPicPr>
          <p:cNvPr id="400" name="image2-small.png" descr="高效联盟logo-01"/>
          <p:cNvPicPr>
            <a:picLocks noChangeAspect="1"/>
          </p:cNvPicPr>
          <p:nvPr/>
        </p:nvPicPr>
        <p:blipFill>
          <a:blip r:embed="rId3">
            <a:extLst/>
          </a:blip>
          <a:srcRect t="57441" b="22978"/>
          <a:stretch>
            <a:fillRect/>
          </a:stretch>
        </p:blipFill>
        <p:spPr>
          <a:xfrm>
            <a:off x="20226866" y="392853"/>
            <a:ext cx="3583100" cy="1034627"/>
          </a:xfrm>
          <a:prstGeom prst="rect">
            <a:avLst/>
          </a:prstGeom>
          <a:ln w="12700">
            <a:miter lim="400000"/>
          </a:ln>
        </p:spPr>
      </p:pic>
      <p:sp>
        <p:nvSpPr>
          <p:cNvPr id="401" name="Shape 401"/>
          <p:cNvSpPr>
            <a:spLocks noGrp="1"/>
          </p:cNvSpPr>
          <p:nvPr>
            <p:ph type="sldNum" sz="quarter" idx="2"/>
          </p:nvPr>
        </p:nvSpPr>
        <p:spPr>
          <a:xfrm>
            <a:off x="11785600" y="12344400"/>
            <a:ext cx="5689600" cy="736601"/>
          </a:xfrm>
          <a:prstGeom prst="rect">
            <a:avLst/>
          </a:prstGeom>
        </p:spPr>
        <p:txBody>
          <a:bodyPr/>
          <a:lstStyle>
            <a:lvl1pPr>
              <a:defRPr>
                <a:solidFill>
                  <a:srgbClr val="000000"/>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照片 - 垂直">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72876"/>
          </a:xfrm>
          <a:prstGeom prst="rect">
            <a:avLst/>
          </a:prstGeom>
        </p:spPr>
        <p:txBody>
          <a:bodyPr tIns="45719" bIns="45719">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lIns="71437" tIns="71437" rIns="71437" bIns="71437" anchor="b"/>
          <a:lstStyle>
            <a:lvl1pPr algn="ctr" defTabSz="821531">
              <a:lnSpc>
                <a:spcPct val="100000"/>
              </a:lnSpc>
              <a:defRPr sz="8400">
                <a:latin typeface="+mn-lt"/>
                <a:ea typeface="+mn-ea"/>
                <a:cs typeface="+mn-cs"/>
                <a:sym typeface="Helvetica Light"/>
              </a:defRPr>
            </a:lvl1pPr>
          </a:lstStyle>
          <a:p>
            <a:r>
              <a:t>标题文本</a:t>
            </a:r>
          </a:p>
        </p:txBody>
      </p:sp>
      <p:sp>
        <p:nvSpPr>
          <p:cNvPr id="40" name="Shape 40"/>
          <p:cNvSpPr>
            <a:spLocks noGrp="1"/>
          </p:cNvSpPr>
          <p:nvPr>
            <p:ph type="body" sz="quarter" idx="1"/>
          </p:nvPr>
        </p:nvSpPr>
        <p:spPr>
          <a:xfrm>
            <a:off x="4387453" y="6697265"/>
            <a:ext cx="7500938" cy="5768579"/>
          </a:xfrm>
          <a:prstGeom prst="rect">
            <a:avLst/>
          </a:prstGeom>
        </p:spPr>
        <p:txBody>
          <a:bodyPr lIns="71437" tIns="71437" rIns="71437" bIns="71437"/>
          <a:lstStyle>
            <a:lvl1pPr marL="0" indent="0" algn="ctr" defTabSz="821531">
              <a:lnSpc>
                <a:spcPct val="100000"/>
              </a:lnSpc>
              <a:spcBef>
                <a:spcPts val="0"/>
              </a:spcBef>
              <a:buSzTx/>
              <a:buFontTx/>
              <a:buNone/>
              <a:defRPr sz="4400">
                <a:latin typeface="+mn-lt"/>
                <a:ea typeface="+mn-ea"/>
                <a:cs typeface="+mn-cs"/>
                <a:sym typeface="Helvetica Light"/>
              </a:defRPr>
            </a:lvl1pPr>
            <a:lvl2pPr marL="0" indent="228600" algn="ctr" defTabSz="821531">
              <a:lnSpc>
                <a:spcPct val="100000"/>
              </a:lnSpc>
              <a:spcBef>
                <a:spcPts val="0"/>
              </a:spcBef>
              <a:buSzTx/>
              <a:buFontTx/>
              <a:buNone/>
              <a:defRPr sz="4400">
                <a:latin typeface="+mn-lt"/>
                <a:ea typeface="+mn-ea"/>
                <a:cs typeface="+mn-cs"/>
                <a:sym typeface="Helvetica Light"/>
              </a:defRPr>
            </a:lvl2pPr>
            <a:lvl3pPr marL="0" indent="457200" algn="ctr" defTabSz="821531">
              <a:lnSpc>
                <a:spcPct val="100000"/>
              </a:lnSpc>
              <a:spcBef>
                <a:spcPts val="0"/>
              </a:spcBef>
              <a:buSzTx/>
              <a:buFontTx/>
              <a:buNone/>
              <a:defRPr sz="4400">
                <a:latin typeface="+mn-lt"/>
                <a:ea typeface="+mn-ea"/>
                <a:cs typeface="+mn-cs"/>
                <a:sym typeface="Helvetica Light"/>
              </a:defRPr>
            </a:lvl3pPr>
            <a:lvl4pPr marL="0" indent="685800" algn="ctr" defTabSz="821531">
              <a:lnSpc>
                <a:spcPct val="100000"/>
              </a:lnSpc>
              <a:spcBef>
                <a:spcPts val="0"/>
              </a:spcBef>
              <a:buSzTx/>
              <a:buFontTx/>
              <a:buNone/>
              <a:defRPr sz="4400">
                <a:latin typeface="+mn-lt"/>
                <a:ea typeface="+mn-ea"/>
                <a:cs typeface="+mn-cs"/>
                <a:sym typeface="Helvetica Light"/>
              </a:defRPr>
            </a:lvl4pPr>
            <a:lvl5pPr marL="0" indent="914400" algn="ctr" defTabSz="821531">
              <a:lnSpc>
                <a:spcPct val="100000"/>
              </a:lnSpc>
              <a:spcBef>
                <a:spcPts val="0"/>
              </a:spcBef>
              <a:buSzTx/>
              <a:buFontTx/>
              <a:buNone/>
              <a:defRPr sz="4400">
                <a:latin typeface="+mn-lt"/>
                <a:ea typeface="+mn-ea"/>
                <a:cs typeface="+mn-cs"/>
                <a:sym typeface="Helvetica Light"/>
              </a:defRPr>
            </a:lvl5pPr>
          </a:lstStyle>
          <a:p>
            <a:r>
              <a:t>正文级别 1</a:t>
            </a:r>
          </a:p>
          <a:p>
            <a:pPr lvl="1"/>
            <a:r>
              <a:t>正文级别 2</a:t>
            </a:r>
          </a:p>
          <a:p>
            <a:pPr lvl="2"/>
            <a:r>
              <a:t>正文级别 3</a:t>
            </a:r>
          </a:p>
          <a:p>
            <a:pPr lvl="3"/>
            <a:r>
              <a:t>正文级别 4</a:t>
            </a:r>
          </a:p>
          <a:p>
            <a:pPr lvl="4"/>
            <a:r>
              <a:t>正文级别 5</a:t>
            </a:r>
          </a:p>
        </p:txBody>
      </p:sp>
      <p:sp>
        <p:nvSpPr>
          <p:cNvPr id="41" name="Shape 41"/>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标题 - 顶部对齐">
    <p:spTree>
      <p:nvGrpSpPr>
        <p:cNvPr id="1" name=""/>
        <p:cNvGrpSpPr/>
        <p:nvPr/>
      </p:nvGrpSpPr>
      <p:grpSpPr>
        <a:xfrm>
          <a:off x="0" y="0"/>
          <a:ext cx="0" cy="0"/>
          <a:chOff x="0" y="0"/>
          <a:chExt cx="0" cy="0"/>
        </a:xfrm>
      </p:grpSpPr>
      <p:sp>
        <p:nvSpPr>
          <p:cNvPr id="48" name="Shape 48"/>
          <p:cNvSpPr>
            <a:spLocks noGrp="1"/>
          </p:cNvSpPr>
          <p:nvPr>
            <p:ph type="title"/>
          </p:nvPr>
        </p:nvSpPr>
        <p:spPr>
          <a:xfrm>
            <a:off x="4387453" y="625078"/>
            <a:ext cx="15609094" cy="3036094"/>
          </a:xfrm>
          <a:prstGeom prst="rect">
            <a:avLst/>
          </a:prstGeom>
        </p:spPr>
        <p:txBody>
          <a:bodyPr lIns="71437" tIns="71437" rIns="71437" bIns="71437"/>
          <a:lstStyle>
            <a:lvl1pPr algn="ctr" defTabSz="821531">
              <a:lnSpc>
                <a:spcPct val="100000"/>
              </a:lnSpc>
              <a:defRPr sz="11200">
                <a:latin typeface="+mn-lt"/>
                <a:ea typeface="+mn-ea"/>
                <a:cs typeface="+mn-cs"/>
                <a:sym typeface="Helvetica Light"/>
              </a:defRPr>
            </a:lvl1pPr>
          </a:lstStyle>
          <a:p>
            <a:r>
              <a:t>标题文本</a:t>
            </a:r>
          </a:p>
        </p:txBody>
      </p:sp>
      <p:sp>
        <p:nvSpPr>
          <p:cNvPr id="49" name="Shape 49"/>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标题与项目符号">
    <p:spTree>
      <p:nvGrpSpPr>
        <p:cNvPr id="1" name=""/>
        <p:cNvGrpSpPr/>
        <p:nvPr/>
      </p:nvGrpSpPr>
      <p:grpSpPr>
        <a:xfrm>
          <a:off x="0" y="0"/>
          <a:ext cx="0" cy="0"/>
          <a:chOff x="0" y="0"/>
          <a:chExt cx="0" cy="0"/>
        </a:xfrm>
      </p:grpSpPr>
      <p:sp>
        <p:nvSpPr>
          <p:cNvPr id="56" name="Shape 56"/>
          <p:cNvSpPr>
            <a:spLocks noGrp="1"/>
          </p:cNvSpPr>
          <p:nvPr>
            <p:ph type="title"/>
          </p:nvPr>
        </p:nvSpPr>
        <p:spPr>
          <a:xfrm>
            <a:off x="4387453" y="625078"/>
            <a:ext cx="15609094" cy="3036094"/>
          </a:xfrm>
          <a:prstGeom prst="rect">
            <a:avLst/>
          </a:prstGeom>
        </p:spPr>
        <p:txBody>
          <a:bodyPr lIns="71437" tIns="71437" rIns="71437" bIns="71437"/>
          <a:lstStyle>
            <a:lvl1pPr algn="ctr" defTabSz="821531">
              <a:lnSpc>
                <a:spcPct val="100000"/>
              </a:lnSpc>
              <a:defRPr sz="11200">
                <a:latin typeface="+mn-lt"/>
                <a:ea typeface="+mn-ea"/>
                <a:cs typeface="+mn-cs"/>
                <a:sym typeface="Helvetica Light"/>
              </a:defRPr>
            </a:lvl1pPr>
          </a:lstStyle>
          <a:p>
            <a:r>
              <a:t>标题文本</a:t>
            </a:r>
          </a:p>
        </p:txBody>
      </p:sp>
      <p:sp>
        <p:nvSpPr>
          <p:cNvPr id="57" name="Shape 57"/>
          <p:cNvSpPr>
            <a:spLocks noGrp="1"/>
          </p:cNvSpPr>
          <p:nvPr>
            <p:ph type="body" idx="1"/>
          </p:nvPr>
        </p:nvSpPr>
        <p:spPr>
          <a:xfrm>
            <a:off x="4387453" y="3661171"/>
            <a:ext cx="15609094" cy="8840392"/>
          </a:xfrm>
          <a:prstGeom prst="rect">
            <a:avLst/>
          </a:prstGeom>
        </p:spPr>
        <p:txBody>
          <a:bodyPr lIns="71437" tIns="71437" rIns="71437" bIns="71437" anchor="ctr"/>
          <a:lstStyle>
            <a:lvl1pPr marL="617361" indent="-617361" defTabSz="821531">
              <a:lnSpc>
                <a:spcPct val="100000"/>
              </a:lnSpc>
              <a:spcBef>
                <a:spcPts val="5900"/>
              </a:spcBef>
              <a:buSzPct val="75000"/>
              <a:buFontTx/>
              <a:defRPr sz="5000">
                <a:latin typeface="+mn-lt"/>
                <a:ea typeface="+mn-ea"/>
                <a:cs typeface="+mn-cs"/>
                <a:sym typeface="Helvetica Light"/>
              </a:defRPr>
            </a:lvl1pPr>
            <a:lvl2pPr marL="1061861" indent="-617361" defTabSz="821531">
              <a:lnSpc>
                <a:spcPct val="100000"/>
              </a:lnSpc>
              <a:spcBef>
                <a:spcPts val="5900"/>
              </a:spcBef>
              <a:buSzPct val="75000"/>
              <a:buFontTx/>
              <a:defRPr sz="5000">
                <a:latin typeface="+mn-lt"/>
                <a:ea typeface="+mn-ea"/>
                <a:cs typeface="+mn-cs"/>
                <a:sym typeface="Helvetica Light"/>
              </a:defRPr>
            </a:lvl2pPr>
            <a:lvl3pPr marL="1506361" indent="-617361" defTabSz="821531">
              <a:lnSpc>
                <a:spcPct val="100000"/>
              </a:lnSpc>
              <a:spcBef>
                <a:spcPts val="5900"/>
              </a:spcBef>
              <a:buSzPct val="75000"/>
              <a:buFontTx/>
              <a:defRPr sz="5000">
                <a:latin typeface="+mn-lt"/>
                <a:ea typeface="+mn-ea"/>
                <a:cs typeface="+mn-cs"/>
                <a:sym typeface="Helvetica Light"/>
              </a:defRPr>
            </a:lvl3pPr>
            <a:lvl4pPr marL="1950861" indent="-617361" defTabSz="821531">
              <a:lnSpc>
                <a:spcPct val="100000"/>
              </a:lnSpc>
              <a:spcBef>
                <a:spcPts val="5900"/>
              </a:spcBef>
              <a:buSzPct val="75000"/>
              <a:buFontTx/>
              <a:defRPr sz="5000">
                <a:latin typeface="+mn-lt"/>
                <a:ea typeface="+mn-ea"/>
                <a:cs typeface="+mn-cs"/>
                <a:sym typeface="Helvetica Light"/>
              </a:defRPr>
            </a:lvl4pPr>
            <a:lvl5pPr marL="2395361" indent="-617361" defTabSz="821531">
              <a:lnSpc>
                <a:spcPct val="100000"/>
              </a:lnSpc>
              <a:spcBef>
                <a:spcPts val="5900"/>
              </a:spcBef>
              <a:buSzPct val="75000"/>
              <a:buFontTx/>
              <a:defRPr sz="5000">
                <a:latin typeface="+mn-lt"/>
                <a:ea typeface="+mn-ea"/>
                <a:cs typeface="+mn-cs"/>
                <a:sym typeface="Helvetica Light"/>
              </a:defRPr>
            </a:lvl5pPr>
          </a:lstStyle>
          <a:p>
            <a:r>
              <a:t>正文级别 1</a:t>
            </a:r>
          </a:p>
          <a:p>
            <a:pPr lvl="1"/>
            <a:r>
              <a:t>正文级别 2</a:t>
            </a:r>
          </a:p>
          <a:p>
            <a:pPr lvl="2"/>
            <a:r>
              <a:t>正文级别 3</a:t>
            </a:r>
          </a:p>
          <a:p>
            <a:pPr lvl="3"/>
            <a:r>
              <a:t>正文级别 4</a:t>
            </a:r>
          </a:p>
          <a:p>
            <a:pPr lvl="4"/>
            <a:r>
              <a:t>正文级别 5</a:t>
            </a:r>
          </a:p>
        </p:txBody>
      </p:sp>
      <p:sp>
        <p:nvSpPr>
          <p:cNvPr id="58" name="Shape 58"/>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标题、项目符号与照片">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61171"/>
            <a:ext cx="7500938" cy="8840392"/>
          </a:xfrm>
          <a:prstGeom prst="rect">
            <a:avLst/>
          </a:prstGeom>
        </p:spPr>
        <p:txBody>
          <a:bodyPr tIns="45719" bIns="45719">
            <a:noAutofit/>
          </a:bodyPr>
          <a:lstStyle/>
          <a:p>
            <a:endParaRPr/>
          </a:p>
        </p:txBody>
      </p:sp>
      <p:sp>
        <p:nvSpPr>
          <p:cNvPr id="66" name="Shape 66"/>
          <p:cNvSpPr>
            <a:spLocks noGrp="1"/>
          </p:cNvSpPr>
          <p:nvPr>
            <p:ph type="title"/>
          </p:nvPr>
        </p:nvSpPr>
        <p:spPr>
          <a:xfrm>
            <a:off x="4387453" y="625078"/>
            <a:ext cx="15609094" cy="3036094"/>
          </a:xfrm>
          <a:prstGeom prst="rect">
            <a:avLst/>
          </a:prstGeom>
        </p:spPr>
        <p:txBody>
          <a:bodyPr lIns="71437" tIns="71437" rIns="71437" bIns="71437"/>
          <a:lstStyle>
            <a:lvl1pPr algn="ctr" defTabSz="821531">
              <a:lnSpc>
                <a:spcPct val="100000"/>
              </a:lnSpc>
              <a:defRPr sz="11200">
                <a:latin typeface="+mn-lt"/>
                <a:ea typeface="+mn-ea"/>
                <a:cs typeface="+mn-cs"/>
                <a:sym typeface="Helvetica Light"/>
              </a:defRPr>
            </a:lvl1pPr>
          </a:lstStyle>
          <a:p>
            <a:r>
              <a:t>标题文本</a:t>
            </a:r>
          </a:p>
        </p:txBody>
      </p:sp>
      <p:sp>
        <p:nvSpPr>
          <p:cNvPr id="67" name="Shape 67"/>
          <p:cNvSpPr>
            <a:spLocks noGrp="1"/>
          </p:cNvSpPr>
          <p:nvPr>
            <p:ph type="body" sz="quarter" idx="1"/>
          </p:nvPr>
        </p:nvSpPr>
        <p:spPr>
          <a:xfrm>
            <a:off x="4387453" y="3661171"/>
            <a:ext cx="7500938" cy="8840392"/>
          </a:xfrm>
          <a:prstGeom prst="rect">
            <a:avLst/>
          </a:prstGeom>
        </p:spPr>
        <p:txBody>
          <a:bodyPr lIns="71437" tIns="71437" rIns="71437" bIns="71437" anchor="ctr"/>
          <a:lstStyle>
            <a:lvl1pPr marL="465364" indent="-465364" defTabSz="821531">
              <a:lnSpc>
                <a:spcPct val="100000"/>
              </a:lnSpc>
              <a:spcBef>
                <a:spcPts val="4500"/>
              </a:spcBef>
              <a:buSzPct val="75000"/>
              <a:buFontTx/>
              <a:defRPr sz="3800">
                <a:latin typeface="+mn-lt"/>
                <a:ea typeface="+mn-ea"/>
                <a:cs typeface="+mn-cs"/>
                <a:sym typeface="Helvetica Light"/>
              </a:defRPr>
            </a:lvl1pPr>
            <a:lvl2pPr marL="808264" indent="-465364" defTabSz="821531">
              <a:lnSpc>
                <a:spcPct val="100000"/>
              </a:lnSpc>
              <a:spcBef>
                <a:spcPts val="4500"/>
              </a:spcBef>
              <a:buSzPct val="75000"/>
              <a:buFontTx/>
              <a:defRPr sz="3800">
                <a:latin typeface="+mn-lt"/>
                <a:ea typeface="+mn-ea"/>
                <a:cs typeface="+mn-cs"/>
                <a:sym typeface="Helvetica Light"/>
              </a:defRPr>
            </a:lvl2pPr>
            <a:lvl3pPr marL="1151164" indent="-465364" defTabSz="821531">
              <a:lnSpc>
                <a:spcPct val="100000"/>
              </a:lnSpc>
              <a:spcBef>
                <a:spcPts val="4500"/>
              </a:spcBef>
              <a:buSzPct val="75000"/>
              <a:buFontTx/>
              <a:defRPr sz="3800">
                <a:latin typeface="+mn-lt"/>
                <a:ea typeface="+mn-ea"/>
                <a:cs typeface="+mn-cs"/>
                <a:sym typeface="Helvetica Light"/>
              </a:defRPr>
            </a:lvl3pPr>
            <a:lvl4pPr marL="1494064" indent="-465364" defTabSz="821531">
              <a:lnSpc>
                <a:spcPct val="100000"/>
              </a:lnSpc>
              <a:spcBef>
                <a:spcPts val="4500"/>
              </a:spcBef>
              <a:buSzPct val="75000"/>
              <a:buFontTx/>
              <a:defRPr sz="3800">
                <a:latin typeface="+mn-lt"/>
                <a:ea typeface="+mn-ea"/>
                <a:cs typeface="+mn-cs"/>
                <a:sym typeface="Helvetica Light"/>
              </a:defRPr>
            </a:lvl4pPr>
            <a:lvl5pPr marL="1836964" indent="-465364" defTabSz="821531">
              <a:lnSpc>
                <a:spcPct val="100000"/>
              </a:lnSpc>
              <a:spcBef>
                <a:spcPts val="4500"/>
              </a:spcBef>
              <a:buSzPct val="75000"/>
              <a:buFontTx/>
              <a:defRPr sz="3800">
                <a:latin typeface="+mn-lt"/>
                <a:ea typeface="+mn-ea"/>
                <a:cs typeface="+mn-cs"/>
                <a:sym typeface="Helvetica Light"/>
              </a:defRPr>
            </a:lvl5pPr>
          </a:lstStyle>
          <a:p>
            <a:r>
              <a:t>正文级别 1</a:t>
            </a:r>
          </a:p>
          <a:p>
            <a:pPr lvl="1"/>
            <a:r>
              <a:t>正文级别 2</a:t>
            </a:r>
          </a:p>
          <a:p>
            <a:pPr lvl="2"/>
            <a:r>
              <a:t>正文级别 3</a:t>
            </a:r>
          </a:p>
          <a:p>
            <a:pPr lvl="3"/>
            <a:r>
              <a:t>正文级别 4</a:t>
            </a:r>
          </a:p>
          <a:p>
            <a:pPr lvl="4"/>
            <a:r>
              <a:t>正文级别 5</a:t>
            </a:r>
          </a:p>
        </p:txBody>
      </p:sp>
      <p:sp>
        <p:nvSpPr>
          <p:cNvPr id="68" name="Shape 68"/>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项目符号">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lIns="71437" tIns="71437" rIns="71437" bIns="71437" anchor="ctr"/>
          <a:lstStyle>
            <a:lvl1pPr marL="617361" indent="-617361" defTabSz="821531">
              <a:lnSpc>
                <a:spcPct val="100000"/>
              </a:lnSpc>
              <a:spcBef>
                <a:spcPts val="5900"/>
              </a:spcBef>
              <a:buSzPct val="75000"/>
              <a:buFontTx/>
              <a:defRPr sz="5000">
                <a:latin typeface="+mn-lt"/>
                <a:ea typeface="+mn-ea"/>
                <a:cs typeface="+mn-cs"/>
                <a:sym typeface="Helvetica Light"/>
              </a:defRPr>
            </a:lvl1pPr>
            <a:lvl2pPr marL="1061861" indent="-617361" defTabSz="821531">
              <a:lnSpc>
                <a:spcPct val="100000"/>
              </a:lnSpc>
              <a:spcBef>
                <a:spcPts val="5900"/>
              </a:spcBef>
              <a:buSzPct val="75000"/>
              <a:buFontTx/>
              <a:defRPr sz="5000">
                <a:latin typeface="+mn-lt"/>
                <a:ea typeface="+mn-ea"/>
                <a:cs typeface="+mn-cs"/>
                <a:sym typeface="Helvetica Light"/>
              </a:defRPr>
            </a:lvl2pPr>
            <a:lvl3pPr marL="1506361" indent="-617361" defTabSz="821531">
              <a:lnSpc>
                <a:spcPct val="100000"/>
              </a:lnSpc>
              <a:spcBef>
                <a:spcPts val="5900"/>
              </a:spcBef>
              <a:buSzPct val="75000"/>
              <a:buFontTx/>
              <a:defRPr sz="5000">
                <a:latin typeface="+mn-lt"/>
                <a:ea typeface="+mn-ea"/>
                <a:cs typeface="+mn-cs"/>
                <a:sym typeface="Helvetica Light"/>
              </a:defRPr>
            </a:lvl3pPr>
            <a:lvl4pPr marL="1950861" indent="-617361" defTabSz="821531">
              <a:lnSpc>
                <a:spcPct val="100000"/>
              </a:lnSpc>
              <a:spcBef>
                <a:spcPts val="5900"/>
              </a:spcBef>
              <a:buSzPct val="75000"/>
              <a:buFontTx/>
              <a:defRPr sz="5000">
                <a:latin typeface="+mn-lt"/>
                <a:ea typeface="+mn-ea"/>
                <a:cs typeface="+mn-cs"/>
                <a:sym typeface="Helvetica Light"/>
              </a:defRPr>
            </a:lvl4pPr>
            <a:lvl5pPr marL="2395361" indent="-617361" defTabSz="821531">
              <a:lnSpc>
                <a:spcPct val="100000"/>
              </a:lnSpc>
              <a:spcBef>
                <a:spcPts val="5900"/>
              </a:spcBef>
              <a:buSzPct val="75000"/>
              <a:buFontTx/>
              <a:defRPr sz="5000">
                <a:latin typeface="+mn-lt"/>
                <a:ea typeface="+mn-ea"/>
                <a:cs typeface="+mn-cs"/>
                <a:sym typeface="Helvetica Light"/>
              </a:defRPr>
            </a:lvl5pPr>
          </a:lstStyle>
          <a:p>
            <a:r>
              <a:t>正文级别 1</a:t>
            </a:r>
          </a:p>
          <a:p>
            <a:pPr lvl="1"/>
            <a:r>
              <a:t>正文级别 2</a:t>
            </a:r>
          </a:p>
          <a:p>
            <a:pPr lvl="2"/>
            <a:r>
              <a:t>正文级别 3</a:t>
            </a:r>
          </a:p>
          <a:p>
            <a:pPr lvl="3"/>
            <a:r>
              <a:t>正文级别 4</a:t>
            </a:r>
          </a:p>
          <a:p>
            <a:pPr lvl="4"/>
            <a:r>
              <a:t>正文级别 5</a:t>
            </a:r>
          </a:p>
        </p:txBody>
      </p:sp>
      <p:sp>
        <p:nvSpPr>
          <p:cNvPr id="76" name="Shape 76"/>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照片 - 3 联">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tIns="45719" bIns="45719">
            <a:noAutofit/>
          </a:bodyPr>
          <a:lstStyle/>
          <a:p>
            <a:endParaRPr/>
          </a:p>
        </p:txBody>
      </p:sp>
      <p:sp>
        <p:nvSpPr>
          <p:cNvPr id="84" name="Shape 84"/>
          <p:cNvSpPr>
            <a:spLocks noGrp="1"/>
          </p:cNvSpPr>
          <p:nvPr>
            <p:ph type="pic" sz="quarter" idx="14"/>
          </p:nvPr>
        </p:nvSpPr>
        <p:spPr>
          <a:xfrm>
            <a:off x="12504353" y="1250156"/>
            <a:ext cx="7500939" cy="5304235"/>
          </a:xfrm>
          <a:prstGeom prst="rect">
            <a:avLst/>
          </a:prstGeom>
        </p:spPr>
        <p:txBody>
          <a:bodyPr tIns="45719" bIns="45719">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tIns="45719" bIns="45719">
            <a:noAutofit/>
          </a:bodyPr>
          <a:lstStyle/>
          <a:p>
            <a:endParaRPr/>
          </a:p>
        </p:txBody>
      </p:sp>
      <p:sp>
        <p:nvSpPr>
          <p:cNvPr id="86" name="Shape 86"/>
          <p:cNvSpPr>
            <a:spLocks noGrp="1"/>
          </p:cNvSpPr>
          <p:nvPr>
            <p:ph type="sldNum" sz="quarter" idx="2"/>
          </p:nvPr>
        </p:nvSpPr>
        <p:spPr>
          <a:xfrm>
            <a:off x="11935814" y="13010554"/>
            <a:ext cx="494513" cy="511176"/>
          </a:xfrm>
          <a:prstGeom prst="rect">
            <a:avLst/>
          </a:prstGeom>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76400" y="730250"/>
            <a:ext cx="21031200" cy="2651126"/>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a:bodyPr>
          <a:lstStyle/>
          <a:p>
            <a:r>
              <a:t>标题文本</a:t>
            </a:r>
          </a:p>
        </p:txBody>
      </p:sp>
      <p:sp>
        <p:nvSpPr>
          <p:cNvPr id="3" name="Shape 3"/>
          <p:cNvSpPr>
            <a:spLocks noGrp="1"/>
          </p:cNvSpPr>
          <p:nvPr>
            <p:ph type="body" idx="1"/>
          </p:nvPr>
        </p:nvSpPr>
        <p:spPr>
          <a:xfrm>
            <a:off x="1676400" y="3651250"/>
            <a:ext cx="21031200" cy="8702676"/>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p:nvPr/>
        </p:nvSpPr>
        <p:spPr>
          <a:xfrm>
            <a:off x="1676400" y="12802234"/>
            <a:ext cx="5486400"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defRPr sz="2400">
                <a:solidFill>
                  <a:srgbClr val="888888"/>
                </a:solidFill>
                <a:latin typeface="等线"/>
                <a:ea typeface="等线"/>
                <a:cs typeface="等线"/>
                <a:sym typeface="等线"/>
              </a:defRPr>
            </a:lvl1pPr>
          </a:lstStyle>
          <a:p>
            <a:r>
              <a:t>2018/4/2</a:t>
            </a:r>
          </a:p>
        </p:txBody>
      </p:sp>
      <p:sp>
        <p:nvSpPr>
          <p:cNvPr id="5" name="Shape 5"/>
          <p:cNvSpPr/>
          <p:nvPr/>
        </p:nvSpPr>
        <p:spPr>
          <a:xfrm>
            <a:off x="17475200" y="12776838"/>
            <a:ext cx="5689600" cy="601981"/>
          </a:xfrm>
          <a:prstGeom prst="rect">
            <a:avLst/>
          </a:prstGeom>
          <a:ln w="12700">
            <a:miter lim="400000"/>
          </a:ln>
        </p:spPr>
        <p:txBody>
          <a:bodyPr tIns="91439" bIns="91439" anchor="ctr">
            <a:spAutoFit/>
          </a:bodyPr>
          <a:lstStyle/>
          <a:p>
            <a:pPr algn="r" defTabSz="1828800">
              <a:defRPr sz="2400">
                <a:solidFill>
                  <a:srgbClr val="888888"/>
                </a:solidFill>
                <a:latin typeface="等线"/>
                <a:ea typeface="等线"/>
                <a:cs typeface="等线"/>
                <a:sym typeface="等线"/>
              </a:defRPr>
            </a:pPr>
            <a:endParaRPr/>
          </a:p>
        </p:txBody>
      </p:sp>
      <p:sp>
        <p:nvSpPr>
          <p:cNvPr id="6" name="Shape 6"/>
          <p:cNvSpPr/>
          <p:nvPr/>
        </p:nvSpPr>
        <p:spPr>
          <a:xfrm>
            <a:off x="18152533" y="12995278"/>
            <a:ext cx="5689601" cy="690881"/>
          </a:xfrm>
          <a:prstGeom prst="rect">
            <a:avLst/>
          </a:prstGeom>
          <a:ln w="12700">
            <a:miter lim="400000"/>
          </a:ln>
        </p:spPr>
        <p:txBody>
          <a:bodyPr tIns="91439" bIns="91439">
            <a:spAutoFit/>
          </a:bodyPr>
          <a:lstStyle/>
          <a:p>
            <a:pPr algn="r" defTabSz="1828800">
              <a:defRPr sz="2800" b="1">
                <a:solidFill>
                  <a:srgbClr val="FFFFFF"/>
                </a:solidFill>
                <a:latin typeface="等线"/>
                <a:ea typeface="等线"/>
                <a:cs typeface="等线"/>
                <a:sym typeface="等线"/>
              </a:defRPr>
            </a:pPr>
            <a:endParaRPr/>
          </a:p>
        </p:txBody>
      </p:sp>
      <p:sp>
        <p:nvSpPr>
          <p:cNvPr id="7" name="Shape 7"/>
          <p:cNvSpPr>
            <a:spLocks noGrp="1"/>
          </p:cNvSpPr>
          <p:nvPr>
            <p:ph type="sldNum" sz="quarter" idx="2"/>
          </p:nvPr>
        </p:nvSpPr>
        <p:spPr>
          <a:xfrm>
            <a:off x="22172989" y="12802235"/>
            <a:ext cx="534611" cy="551181"/>
          </a:xfrm>
          <a:prstGeom prst="rect">
            <a:avLst/>
          </a:prstGeom>
          <a:ln w="12700">
            <a:miter lim="400000"/>
          </a:ln>
        </p:spPr>
        <p:txBody>
          <a:bodyPr wrap="none" tIns="91439" bIns="91439" anchor="ctr">
            <a:spAutoFit/>
          </a:bodyPr>
          <a:lstStyle>
            <a:lvl1pPr algn="r" defTabSz="1828800">
              <a:defRPr sz="2400">
                <a:solidFill>
                  <a:srgbClr val="888888"/>
                </a:solidFill>
                <a:latin typeface="等线"/>
                <a:ea typeface="等线"/>
                <a:cs typeface="等线"/>
                <a:sym typeface="等线"/>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ransition spd="med"/>
  <p:txStyles>
    <p:titleStyle>
      <a:lvl1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等线 Light"/>
          <a:ea typeface="等线 Light"/>
          <a:cs typeface="等线 Light"/>
          <a:sym typeface="等线 Light"/>
        </a:defRPr>
      </a:lvl1pPr>
      <a:lvl2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等线 Light"/>
          <a:ea typeface="等线 Light"/>
          <a:cs typeface="等线 Light"/>
          <a:sym typeface="等线 Light"/>
        </a:defRPr>
      </a:lvl2pPr>
      <a:lvl3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等线 Light"/>
          <a:ea typeface="等线 Light"/>
          <a:cs typeface="等线 Light"/>
          <a:sym typeface="等线 Light"/>
        </a:defRPr>
      </a:lvl3pPr>
      <a:lvl4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等线 Light"/>
          <a:ea typeface="等线 Light"/>
          <a:cs typeface="等线 Light"/>
          <a:sym typeface="等线 Light"/>
        </a:defRPr>
      </a:lvl4pPr>
      <a:lvl5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等线 Light"/>
          <a:ea typeface="等线 Light"/>
          <a:cs typeface="等线 Light"/>
          <a:sym typeface="等线 Light"/>
        </a:defRPr>
      </a:lvl5pPr>
      <a:lvl6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等线 Light"/>
          <a:ea typeface="等线 Light"/>
          <a:cs typeface="等线 Light"/>
          <a:sym typeface="等线 Light"/>
        </a:defRPr>
      </a:lvl6pPr>
      <a:lvl7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等线 Light"/>
          <a:ea typeface="等线 Light"/>
          <a:cs typeface="等线 Light"/>
          <a:sym typeface="等线 Light"/>
        </a:defRPr>
      </a:lvl7pPr>
      <a:lvl8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等线 Light"/>
          <a:ea typeface="等线 Light"/>
          <a:cs typeface="等线 Light"/>
          <a:sym typeface="等线 Light"/>
        </a:defRPr>
      </a:lvl8pPr>
      <a:lvl9pPr marL="0" marR="0" indent="0" algn="l" defTabSz="1828800" latinLnBrk="0">
        <a:lnSpc>
          <a:spcPct val="90000"/>
        </a:lnSpc>
        <a:spcBef>
          <a:spcPts val="0"/>
        </a:spcBef>
        <a:spcAft>
          <a:spcPts val="0"/>
        </a:spcAft>
        <a:buClrTx/>
        <a:buSzTx/>
        <a:buFontTx/>
        <a:buNone/>
        <a:tabLst/>
        <a:defRPr sz="8800" b="0" i="0" u="none" strike="noStrike" cap="none" spc="0" baseline="0">
          <a:ln>
            <a:noFill/>
          </a:ln>
          <a:solidFill>
            <a:srgbClr val="000000"/>
          </a:solidFill>
          <a:uFillTx/>
          <a:latin typeface="等线 Light"/>
          <a:ea typeface="等线 Light"/>
          <a:cs typeface="等线 Light"/>
          <a:sym typeface="等线 Light"/>
        </a:defRPr>
      </a:lvl9pPr>
    </p:titleStyle>
    <p:bodyStyle>
      <a:lvl1pPr marL="457200" marR="0" indent="-457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等线"/>
          <a:ea typeface="等线"/>
          <a:cs typeface="等线"/>
          <a:sym typeface="等线"/>
        </a:defRPr>
      </a:lvl1pPr>
      <a:lvl2pPr marL="990600" marR="0" indent="-5334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等线"/>
          <a:ea typeface="等线"/>
          <a:cs typeface="等线"/>
          <a:sym typeface="等线"/>
        </a:defRPr>
      </a:lvl2pPr>
      <a:lvl3pPr marL="1554479" marR="0" indent="-640079"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等线"/>
          <a:ea typeface="等线"/>
          <a:cs typeface="等线"/>
          <a:sym typeface="等线"/>
        </a:defRPr>
      </a:lvl3pPr>
      <a:lvl4pPr marL="2082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等线"/>
          <a:ea typeface="等线"/>
          <a:cs typeface="等线"/>
          <a:sym typeface="等线"/>
        </a:defRPr>
      </a:lvl4pPr>
      <a:lvl5pPr marL="25400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等线"/>
          <a:ea typeface="等线"/>
          <a:cs typeface="等线"/>
          <a:sym typeface="等线"/>
        </a:defRPr>
      </a:lvl5pPr>
      <a:lvl6pPr marL="29972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等线"/>
          <a:ea typeface="等线"/>
          <a:cs typeface="等线"/>
          <a:sym typeface="等线"/>
        </a:defRPr>
      </a:lvl6pPr>
      <a:lvl7pPr marL="34544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等线"/>
          <a:ea typeface="等线"/>
          <a:cs typeface="等线"/>
          <a:sym typeface="等线"/>
        </a:defRPr>
      </a:lvl7pPr>
      <a:lvl8pPr marL="39116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等线"/>
          <a:ea typeface="等线"/>
          <a:cs typeface="等线"/>
          <a:sym typeface="等线"/>
        </a:defRPr>
      </a:lvl8pPr>
      <a:lvl9pPr marL="4368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等线"/>
          <a:ea typeface="等线"/>
          <a:cs typeface="等线"/>
          <a:sym typeface="等线"/>
        </a:defRPr>
      </a:lvl9pPr>
    </p:bodyStyle>
    <p:otherStyle>
      <a:lvl1pPr marL="0" marR="0" indent="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等线"/>
        </a:defRPr>
      </a:lvl1pPr>
      <a:lvl2pPr marL="0" marR="0" indent="4572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等线"/>
        </a:defRPr>
      </a:lvl2pPr>
      <a:lvl3pPr marL="0" marR="0" indent="9144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等线"/>
        </a:defRPr>
      </a:lvl3pPr>
      <a:lvl4pPr marL="0" marR="0" indent="13716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等线"/>
        </a:defRPr>
      </a:lvl4pPr>
      <a:lvl5pPr marL="0" marR="0" indent="18288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等线"/>
        </a:defRPr>
      </a:lvl5pPr>
      <a:lvl6pPr marL="0" marR="0" indent="22860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等线"/>
        </a:defRPr>
      </a:lvl6pPr>
      <a:lvl7pPr marL="0" marR="0" indent="27432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等线"/>
        </a:defRPr>
      </a:lvl7pPr>
      <a:lvl8pPr marL="0" marR="0" indent="32004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等线"/>
        </a:defRPr>
      </a:lvl8pPr>
      <a:lvl9pPr marL="0" marR="0" indent="3657600" algn="r" defTabSz="18288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等线"/>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tif"/><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48.jpe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22.png"/><Relationship Id="rId11"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60.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tif"/><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5.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71.tif"/><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5.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5.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png"/><Relationship Id="rId6" Type="http://schemas.openxmlformats.org/officeDocument/2006/relationships/image" Target="../media/image84.jpeg"/><Relationship Id="rId7" Type="http://schemas.openxmlformats.org/officeDocument/2006/relationships/image" Target="../media/image85.jpeg"/><Relationship Id="rId8" Type="http://schemas.openxmlformats.org/officeDocument/2006/relationships/image" Target="../media/image86.png"/><Relationship Id="rId9" Type="http://schemas.openxmlformats.org/officeDocument/2006/relationships/image" Target="../media/image87.png"/><Relationship Id="rId10"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90.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5.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5.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112.png"/><Relationship Id="rId9" Type="http://schemas.openxmlformats.org/officeDocument/2006/relationships/image" Target="../media/image113.png"/><Relationship Id="rId10" Type="http://schemas.openxmlformats.org/officeDocument/2006/relationships/image" Target="../media/image114.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9.xml.rels><?xml version="1.0" encoding="UTF-8" standalone="yes"?>
<Relationships xmlns="http://schemas.openxmlformats.org/package/2006/relationships"><Relationship Id="rId9" Type="http://schemas.openxmlformats.org/officeDocument/2006/relationships/image" Target="../media/image119.png"/><Relationship Id="rId20" Type="http://schemas.openxmlformats.org/officeDocument/2006/relationships/image" Target="../media/image130.png"/><Relationship Id="rId10" Type="http://schemas.openxmlformats.org/officeDocument/2006/relationships/image" Target="../media/image120.png"/><Relationship Id="rId11" Type="http://schemas.openxmlformats.org/officeDocument/2006/relationships/image" Target="../media/image121.png"/><Relationship Id="rId12" Type="http://schemas.openxmlformats.org/officeDocument/2006/relationships/image" Target="../media/image122.png"/><Relationship Id="rId13" Type="http://schemas.openxmlformats.org/officeDocument/2006/relationships/image" Target="../media/image123.png"/><Relationship Id="rId14" Type="http://schemas.openxmlformats.org/officeDocument/2006/relationships/image" Target="../media/image124.png"/><Relationship Id="rId15" Type="http://schemas.openxmlformats.org/officeDocument/2006/relationships/image" Target="../media/image125.png"/><Relationship Id="rId16" Type="http://schemas.openxmlformats.org/officeDocument/2006/relationships/image" Target="../media/image126.png"/><Relationship Id="rId17" Type="http://schemas.openxmlformats.org/officeDocument/2006/relationships/image" Target="../media/image127.png"/><Relationship Id="rId18" Type="http://schemas.openxmlformats.org/officeDocument/2006/relationships/image" Target="../media/image128.png"/><Relationship Id="rId19" Type="http://schemas.openxmlformats.org/officeDocument/2006/relationships/image" Target="../media/image129.png"/><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hyperlink" Target="http://www.nus.sg/" TargetMode="External"/><Relationship Id="rId6" Type="http://schemas.openxmlformats.org/officeDocument/2006/relationships/image" Target="../media/image37.png"/><Relationship Id="rId7" Type="http://schemas.openxmlformats.org/officeDocument/2006/relationships/hyperlink" Target="http://www.bdg.nus.edu.sg/index.htm" TargetMode="External"/><Relationship Id="rId8" Type="http://schemas.openxmlformats.org/officeDocument/2006/relationships/image" Target="../media/image38.jpeg"/><Relationship Id="rId9" Type="http://schemas.openxmlformats.org/officeDocument/2006/relationships/image" Target="../media/image39.png"/><Relationship Id="rId10" Type="http://schemas.openxmlformats.org/officeDocument/2006/relationships/image" Target="../media/image22.png"/><Relationship Id="rId11"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31.jpeg"/><Relationship Id="rId6" Type="http://schemas.openxmlformats.org/officeDocument/2006/relationships/image" Target="../media/image98.png"/><Relationship Id="rId7" Type="http://schemas.openxmlformats.org/officeDocument/2006/relationships/image" Target="../media/image132.png"/><Relationship Id="rId8" Type="http://schemas.openxmlformats.org/officeDocument/2006/relationships/image" Target="../media/image133.tif"/><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135.tif"/><Relationship Id="rId4" Type="http://schemas.openxmlformats.org/officeDocument/2006/relationships/image" Target="../media/image136.ti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137.tif"/><Relationship Id="rId8" Type="http://schemas.openxmlformats.org/officeDocument/2006/relationships/image" Target="../media/image138.jpe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65.xml.rels><?xml version="1.0" encoding="UTF-8" standalone="yes"?>
<Relationships xmlns="http://schemas.openxmlformats.org/package/2006/relationships"><Relationship Id="rId9" Type="http://schemas.openxmlformats.org/officeDocument/2006/relationships/image" Target="../media/image143.png"/><Relationship Id="rId20" Type="http://schemas.openxmlformats.org/officeDocument/2006/relationships/image" Target="../media/image154.png"/><Relationship Id="rId21" Type="http://schemas.openxmlformats.org/officeDocument/2006/relationships/image" Target="../media/image155.png"/><Relationship Id="rId22" Type="http://schemas.openxmlformats.org/officeDocument/2006/relationships/image" Target="../media/image156.png"/><Relationship Id="rId23" Type="http://schemas.openxmlformats.org/officeDocument/2006/relationships/image" Target="../media/image157.png"/><Relationship Id="rId24" Type="http://schemas.openxmlformats.org/officeDocument/2006/relationships/image" Target="../media/image158.png"/><Relationship Id="rId25" Type="http://schemas.openxmlformats.org/officeDocument/2006/relationships/image" Target="../media/image159.png"/><Relationship Id="rId26" Type="http://schemas.openxmlformats.org/officeDocument/2006/relationships/image" Target="../media/image160.png"/><Relationship Id="rId27" Type="http://schemas.openxmlformats.org/officeDocument/2006/relationships/image" Target="../media/image161.png"/><Relationship Id="rId28" Type="http://schemas.openxmlformats.org/officeDocument/2006/relationships/image" Target="../media/image162.png"/><Relationship Id="rId29" Type="http://schemas.openxmlformats.org/officeDocument/2006/relationships/image" Target="../media/image163.png"/><Relationship Id="rId30" Type="http://schemas.openxmlformats.org/officeDocument/2006/relationships/image" Target="../media/image164.png"/><Relationship Id="rId31" Type="http://schemas.openxmlformats.org/officeDocument/2006/relationships/image" Target="../media/image165.png"/><Relationship Id="rId10" Type="http://schemas.openxmlformats.org/officeDocument/2006/relationships/image" Target="../media/image144.png"/><Relationship Id="rId11" Type="http://schemas.openxmlformats.org/officeDocument/2006/relationships/image" Target="../media/image145.png"/><Relationship Id="rId12" Type="http://schemas.openxmlformats.org/officeDocument/2006/relationships/image" Target="../media/image146.png"/><Relationship Id="rId13" Type="http://schemas.openxmlformats.org/officeDocument/2006/relationships/image" Target="../media/image147.png"/><Relationship Id="rId14" Type="http://schemas.openxmlformats.org/officeDocument/2006/relationships/image" Target="../media/image148.png"/><Relationship Id="rId15" Type="http://schemas.openxmlformats.org/officeDocument/2006/relationships/image" Target="../media/image149.png"/><Relationship Id="rId16" Type="http://schemas.openxmlformats.org/officeDocument/2006/relationships/image" Target="../media/image150.png"/><Relationship Id="rId17" Type="http://schemas.openxmlformats.org/officeDocument/2006/relationships/image" Target="../media/image151.png"/><Relationship Id="rId18" Type="http://schemas.openxmlformats.org/officeDocument/2006/relationships/image" Target="../media/image152.png"/><Relationship Id="rId19" Type="http://schemas.openxmlformats.org/officeDocument/2006/relationships/image" Target="../media/image153.png"/><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42.png"/></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66.jpeg"/><Relationship Id="rId6" Type="http://schemas.openxmlformats.org/officeDocument/2006/relationships/image" Target="../media/image167.png"/><Relationship Id="rId7" Type="http://schemas.openxmlformats.org/officeDocument/2006/relationships/image" Target="../media/image168.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69.png"/><Relationship Id="rId6" Type="http://schemas.openxmlformats.org/officeDocument/2006/relationships/image" Target="../media/image170.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71.jpe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72.jpeg"/><Relationship Id="rId6" Type="http://schemas.openxmlformats.org/officeDocument/2006/relationships/image" Target="../media/image173.jpe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74.jpe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75.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22.png"/><Relationship Id="rId10"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421"/>
          <p:cNvGrpSpPr/>
          <p:nvPr/>
        </p:nvGrpSpPr>
        <p:grpSpPr>
          <a:xfrm>
            <a:off x="15936357" y="-2411148"/>
            <a:ext cx="9544424" cy="11046379"/>
            <a:chOff x="0" y="0"/>
            <a:chExt cx="9544423" cy="11046377"/>
          </a:xfrm>
        </p:grpSpPr>
        <p:sp>
          <p:nvSpPr>
            <p:cNvPr id="410" name="Shape 410"/>
            <p:cNvSpPr/>
            <p:nvPr/>
          </p:nvSpPr>
          <p:spPr>
            <a:xfrm flipH="1">
              <a:off x="7943329" y="7060482"/>
              <a:ext cx="662619" cy="1477012"/>
            </a:xfrm>
            <a:prstGeom prst="rect">
              <a:avLst/>
            </a:prstGeom>
            <a:gradFill flip="none" rotWithShape="1">
              <a:gsLst>
                <a:gs pos="0">
                  <a:srgbClr val="04B5EC"/>
                </a:gs>
                <a:gs pos="100000">
                  <a:srgbClr val="00C898"/>
                </a:gs>
              </a:gsLst>
              <a:lin ang="5400000" scaled="0"/>
            </a:grad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411" name="Shape 411"/>
            <p:cNvSpPr/>
            <p:nvPr/>
          </p:nvSpPr>
          <p:spPr>
            <a:xfrm>
              <a:off x="3275326" y="2444179"/>
              <a:ext cx="5260589" cy="498757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2"/>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412" name="Shape 412"/>
            <p:cNvSpPr/>
            <p:nvPr/>
          </p:nvSpPr>
          <p:spPr>
            <a:xfrm>
              <a:off x="6168171" y="913995"/>
              <a:ext cx="2870871" cy="272188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413" name="Shape 413"/>
            <p:cNvSpPr/>
            <p:nvPr/>
          </p:nvSpPr>
          <p:spPr>
            <a:xfrm>
              <a:off x="578704" y="0"/>
              <a:ext cx="4944851" cy="46882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414" name="Shape 414"/>
            <p:cNvSpPr/>
            <p:nvPr/>
          </p:nvSpPr>
          <p:spPr>
            <a:xfrm rot="4680754">
              <a:off x="7104913" y="6736824"/>
              <a:ext cx="738625" cy="7386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415" name="Shape 415"/>
            <p:cNvSpPr/>
            <p:nvPr/>
          </p:nvSpPr>
          <p:spPr>
            <a:xfrm rot="15485977">
              <a:off x="7829170" y="6052862"/>
              <a:ext cx="738624" cy="7386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416" name="Shape 416"/>
            <p:cNvSpPr/>
            <p:nvPr/>
          </p:nvSpPr>
          <p:spPr>
            <a:xfrm>
              <a:off x="0" y="4008380"/>
              <a:ext cx="3859808" cy="365949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417" name="Shape 417"/>
            <p:cNvSpPr/>
            <p:nvPr/>
          </p:nvSpPr>
          <p:spPr>
            <a:xfrm rot="18571014">
              <a:off x="7511605" y="8522620"/>
              <a:ext cx="498690" cy="498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418" name="Shape 418"/>
            <p:cNvSpPr/>
            <p:nvPr/>
          </p:nvSpPr>
          <p:spPr>
            <a:xfrm rot="18571014">
              <a:off x="8944064" y="3942406"/>
              <a:ext cx="498691" cy="498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419" name="Shape 419"/>
            <p:cNvSpPr/>
            <p:nvPr/>
          </p:nvSpPr>
          <p:spPr>
            <a:xfrm>
              <a:off x="4380817" y="7964665"/>
              <a:ext cx="3250401" cy="308171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420" name="Shape 420"/>
            <p:cNvSpPr/>
            <p:nvPr/>
          </p:nvSpPr>
          <p:spPr>
            <a:xfrm>
              <a:off x="2303845" y="6135026"/>
              <a:ext cx="3432149" cy="325402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3"/>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grpSp>
      <p:sp>
        <p:nvSpPr>
          <p:cNvPr id="422" name="Shape 422"/>
          <p:cNvSpPr/>
          <p:nvPr/>
        </p:nvSpPr>
        <p:spPr>
          <a:xfrm>
            <a:off x="7079997" y="8365454"/>
            <a:ext cx="10224005" cy="2721881"/>
          </a:xfrm>
          <a:prstGeom prst="rect">
            <a:avLst/>
          </a:prstGeom>
          <a:ln w="12700">
            <a:miter lim="400000"/>
          </a:ln>
          <a:extLst>
            <a:ext uri="{C572A759-6A51-4108-AA02-DFA0A04FC94B}">
              <ma14:wrappingTextBoxFlag xmlns:ma14="http://schemas.microsoft.com/office/mac/drawingml/2011/main" val="1"/>
            </a:ext>
          </a:extLst>
        </p:spPr>
        <p:txBody>
          <a:bodyPr lIns="64293" tIns="64293" rIns="64293" bIns="64293"/>
          <a:lstStyle/>
          <a:p>
            <a:pPr defTabSz="964406">
              <a:lnSpc>
                <a:spcPct val="120000"/>
              </a:lnSpc>
              <a:defRPr sz="3600" b="1">
                <a:solidFill>
                  <a:srgbClr val="0D733B"/>
                </a:solidFill>
                <a:latin typeface="微软雅黑"/>
                <a:ea typeface="微软雅黑"/>
                <a:cs typeface="微软雅黑"/>
                <a:sym typeface="微软雅黑"/>
              </a:defRPr>
            </a:pPr>
            <a:endParaRPr dirty="0"/>
          </a:p>
          <a:p>
            <a:pPr defTabSz="964406">
              <a:lnSpc>
                <a:spcPct val="120000"/>
              </a:lnSpc>
              <a:defRPr sz="4000" b="1">
                <a:latin typeface="微软雅黑"/>
                <a:ea typeface="微软雅黑"/>
                <a:cs typeface="微软雅黑"/>
                <a:sym typeface="微软雅黑"/>
              </a:defRPr>
            </a:pPr>
            <a:r>
              <a:rPr dirty="0"/>
              <a:t>2020</a:t>
            </a:r>
            <a:r>
              <a:rPr dirty="0" smtClean="0"/>
              <a:t>年</a:t>
            </a:r>
            <a:r>
              <a:rPr lang="en-US" altLang="zh-CN" dirty="0" smtClean="0"/>
              <a:t>5</a:t>
            </a:r>
            <a:r>
              <a:rPr dirty="0" smtClean="0"/>
              <a:t>月</a:t>
            </a:r>
            <a:r>
              <a:rPr lang="en-US" altLang="zh-CN" dirty="0" smtClean="0"/>
              <a:t>19</a:t>
            </a:r>
            <a:r>
              <a:rPr dirty="0" smtClean="0"/>
              <a:t>日</a:t>
            </a:r>
            <a:endParaRPr dirty="0"/>
          </a:p>
        </p:txBody>
      </p:sp>
      <p:pic>
        <p:nvPicPr>
          <p:cNvPr id="423" name="20140616102842444.jpg"/>
          <p:cNvPicPr>
            <a:picLocks noChangeAspect="1"/>
          </p:cNvPicPr>
          <p:nvPr/>
        </p:nvPicPr>
        <p:blipFill>
          <a:blip r:embed="rId4">
            <a:extLst/>
          </a:blip>
          <a:srcRect l="133" t="374" r="727" b="972"/>
          <a:stretch>
            <a:fillRect/>
          </a:stretch>
        </p:blipFill>
        <p:spPr>
          <a:xfrm>
            <a:off x="10415651" y="1540044"/>
            <a:ext cx="1435697" cy="143579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7"/>
                  <a:pt x="2881" y="3017"/>
                </a:cubicBezTo>
                <a:cubicBezTo>
                  <a:pt x="-961" y="7038"/>
                  <a:pt x="-961" y="13558"/>
                  <a:pt x="2881" y="17579"/>
                </a:cubicBezTo>
                <a:cubicBezTo>
                  <a:pt x="6724" y="21600"/>
                  <a:pt x="12954" y="21600"/>
                  <a:pt x="16797" y="17579"/>
                </a:cubicBezTo>
                <a:cubicBezTo>
                  <a:pt x="20639" y="13558"/>
                  <a:pt x="20639" y="7038"/>
                  <a:pt x="16797" y="3017"/>
                </a:cubicBezTo>
                <a:cubicBezTo>
                  <a:pt x="14875" y="1007"/>
                  <a:pt x="12357" y="0"/>
                  <a:pt x="9839" y="0"/>
                </a:cubicBezTo>
                <a:close/>
              </a:path>
            </a:pathLst>
          </a:custGeom>
          <a:ln w="12700">
            <a:miter lim="400000"/>
          </a:ln>
        </p:spPr>
      </p:pic>
      <p:pic>
        <p:nvPicPr>
          <p:cNvPr id="424" name="pasted-image.tiff"/>
          <p:cNvPicPr>
            <a:picLocks noChangeAspect="1"/>
          </p:cNvPicPr>
          <p:nvPr/>
        </p:nvPicPr>
        <p:blipFill>
          <a:blip r:embed="rId5">
            <a:extLst/>
          </a:blip>
          <a:srcRect l="1903" t="1936" r="1664" b="1277"/>
          <a:stretch>
            <a:fillRect/>
          </a:stretch>
        </p:blipFill>
        <p:spPr>
          <a:xfrm>
            <a:off x="8326964" y="1534722"/>
            <a:ext cx="1427836" cy="1406334"/>
          </a:xfrm>
          <a:custGeom>
            <a:avLst/>
            <a:gdLst/>
            <a:ahLst/>
            <a:cxnLst>
              <a:cxn ang="0">
                <a:pos x="wd2" y="hd2"/>
              </a:cxn>
              <a:cxn ang="5400000">
                <a:pos x="wd2" y="hd2"/>
              </a:cxn>
              <a:cxn ang="10800000">
                <a:pos x="wd2" y="hd2"/>
              </a:cxn>
              <a:cxn ang="16200000">
                <a:pos x="wd2" y="hd2"/>
              </a:cxn>
            </a:cxnLst>
            <a:rect l="0" t="0" r="r" b="b"/>
            <a:pathLst>
              <a:path w="21500" h="21552" extrusionOk="0">
                <a:moveTo>
                  <a:pt x="10764" y="0"/>
                </a:moveTo>
                <a:cubicBezTo>
                  <a:pt x="10237" y="1"/>
                  <a:pt x="9711" y="41"/>
                  <a:pt x="9186" y="122"/>
                </a:cubicBezTo>
                <a:cubicBezTo>
                  <a:pt x="5371" y="705"/>
                  <a:pt x="2206" y="3173"/>
                  <a:pt x="796" y="6678"/>
                </a:cubicBezTo>
                <a:cubicBezTo>
                  <a:pt x="268" y="7988"/>
                  <a:pt x="13" y="9345"/>
                  <a:pt x="1" y="10680"/>
                </a:cubicBezTo>
                <a:cubicBezTo>
                  <a:pt x="-35" y="14686"/>
                  <a:pt x="2141" y="18513"/>
                  <a:pt x="5869" y="20387"/>
                </a:cubicBezTo>
                <a:cubicBezTo>
                  <a:pt x="7004" y="20957"/>
                  <a:pt x="8464" y="21387"/>
                  <a:pt x="9766" y="21530"/>
                </a:cubicBezTo>
                <a:cubicBezTo>
                  <a:pt x="10379" y="21598"/>
                  <a:pt x="12231" y="21495"/>
                  <a:pt x="12873" y="21360"/>
                </a:cubicBezTo>
                <a:cubicBezTo>
                  <a:pt x="17199" y="20451"/>
                  <a:pt x="20407" y="17233"/>
                  <a:pt x="21341" y="12863"/>
                </a:cubicBezTo>
                <a:cubicBezTo>
                  <a:pt x="21565" y="11816"/>
                  <a:pt x="21550" y="9727"/>
                  <a:pt x="21311" y="8630"/>
                </a:cubicBezTo>
                <a:cubicBezTo>
                  <a:pt x="20829" y="6418"/>
                  <a:pt x="19960" y="4808"/>
                  <a:pt x="18383" y="3205"/>
                </a:cubicBezTo>
                <a:cubicBezTo>
                  <a:pt x="17400" y="2206"/>
                  <a:pt x="16514" y="1563"/>
                  <a:pt x="15419" y="1052"/>
                </a:cubicBezTo>
                <a:cubicBezTo>
                  <a:pt x="13914" y="351"/>
                  <a:pt x="12343" y="-2"/>
                  <a:pt x="10764" y="0"/>
                </a:cubicBezTo>
                <a:close/>
              </a:path>
            </a:pathLst>
          </a:custGeom>
          <a:ln w="12700">
            <a:miter lim="400000"/>
          </a:ln>
        </p:spPr>
      </p:pic>
      <p:pic>
        <p:nvPicPr>
          <p:cNvPr id="425" name="image.png"/>
          <p:cNvPicPr>
            <a:picLocks noChangeAspect="1"/>
          </p:cNvPicPr>
          <p:nvPr/>
        </p:nvPicPr>
        <p:blipFill>
          <a:blip r:embed="rId6">
            <a:extLst/>
          </a:blip>
          <a:stretch>
            <a:fillRect/>
          </a:stretch>
        </p:blipFill>
        <p:spPr>
          <a:xfrm>
            <a:off x="3781722" y="1697070"/>
            <a:ext cx="3622874" cy="1121845"/>
          </a:xfrm>
          <a:prstGeom prst="rect">
            <a:avLst/>
          </a:prstGeom>
          <a:ln w="12700">
            <a:miter lim="400000"/>
          </a:ln>
        </p:spPr>
      </p:pic>
      <p:pic>
        <p:nvPicPr>
          <p:cNvPr id="426" name="image2.png" descr="Description: D:\Temp\Temporary Internet Files\Content.Word\ESCO.PNG"/>
          <p:cNvPicPr>
            <a:picLocks noChangeAspect="1"/>
          </p:cNvPicPr>
          <p:nvPr/>
        </p:nvPicPr>
        <p:blipFill>
          <a:blip r:embed="rId7">
            <a:extLst/>
          </a:blip>
          <a:stretch>
            <a:fillRect/>
          </a:stretch>
        </p:blipFill>
        <p:spPr>
          <a:xfrm>
            <a:off x="3400722" y="3533373"/>
            <a:ext cx="1366224" cy="1487067"/>
          </a:xfrm>
          <a:prstGeom prst="rect">
            <a:avLst/>
          </a:prstGeom>
          <a:ln w="12700">
            <a:miter lim="400000"/>
          </a:ln>
        </p:spPr>
      </p:pic>
      <p:pic>
        <p:nvPicPr>
          <p:cNvPr id="427" name="image3.png" descr="D:\Temp\Temporary Internet Files\Content.Word\ISO 9000.png"/>
          <p:cNvPicPr>
            <a:picLocks noChangeAspect="1"/>
          </p:cNvPicPr>
          <p:nvPr/>
        </p:nvPicPr>
        <p:blipFill>
          <a:blip r:embed="rId8">
            <a:extLst/>
          </a:blip>
          <a:stretch>
            <a:fillRect/>
          </a:stretch>
        </p:blipFill>
        <p:spPr>
          <a:xfrm>
            <a:off x="7330482" y="3533371"/>
            <a:ext cx="1428055" cy="1494867"/>
          </a:xfrm>
          <a:prstGeom prst="rect">
            <a:avLst/>
          </a:prstGeom>
          <a:ln w="12700">
            <a:miter lim="400000"/>
          </a:ln>
        </p:spPr>
      </p:pic>
      <p:pic>
        <p:nvPicPr>
          <p:cNvPr id="428" name="image4.png" descr="C:\Users\Timothy\Documents\Zeb &amp; G-Energy Letterhead\SAC2.png"/>
          <p:cNvPicPr>
            <a:picLocks noChangeAspect="1"/>
          </p:cNvPicPr>
          <p:nvPr/>
        </p:nvPicPr>
        <p:blipFill>
          <a:blip r:embed="rId9">
            <a:extLst/>
          </a:blip>
          <a:stretch>
            <a:fillRect/>
          </a:stretch>
        </p:blipFill>
        <p:spPr>
          <a:xfrm>
            <a:off x="11288215" y="3533371"/>
            <a:ext cx="1435102" cy="1435805"/>
          </a:xfrm>
          <a:prstGeom prst="rect">
            <a:avLst/>
          </a:prstGeom>
          <a:ln w="12700">
            <a:miter lim="400000"/>
          </a:ln>
        </p:spPr>
      </p:pic>
      <p:pic>
        <p:nvPicPr>
          <p:cNvPr id="429" name="image5.png" descr="D:\Temp\Temporary Internet Files\Content.Word\ISO 14000.png"/>
          <p:cNvPicPr>
            <a:picLocks noChangeAspect="1"/>
          </p:cNvPicPr>
          <p:nvPr/>
        </p:nvPicPr>
        <p:blipFill>
          <a:blip r:embed="rId10">
            <a:extLst/>
          </a:blip>
          <a:stretch>
            <a:fillRect/>
          </a:stretch>
        </p:blipFill>
        <p:spPr>
          <a:xfrm>
            <a:off x="9259296" y="3561970"/>
            <a:ext cx="1371911" cy="1429872"/>
          </a:xfrm>
          <a:prstGeom prst="rect">
            <a:avLst/>
          </a:prstGeom>
          <a:ln w="12700">
            <a:miter lim="400000"/>
          </a:ln>
        </p:spPr>
      </p:pic>
      <p:pic>
        <p:nvPicPr>
          <p:cNvPr id="430" name="image6.png"/>
          <p:cNvPicPr>
            <a:picLocks noChangeAspect="1"/>
          </p:cNvPicPr>
          <p:nvPr/>
        </p:nvPicPr>
        <p:blipFill>
          <a:blip r:embed="rId11">
            <a:extLst/>
          </a:blip>
          <a:stretch>
            <a:fillRect/>
          </a:stretch>
        </p:blipFill>
        <p:spPr>
          <a:xfrm>
            <a:off x="5411562" y="3530406"/>
            <a:ext cx="1366223" cy="1493000"/>
          </a:xfrm>
          <a:prstGeom prst="rect">
            <a:avLst/>
          </a:prstGeom>
          <a:ln w="12700">
            <a:miter lim="400000"/>
          </a:ln>
        </p:spPr>
      </p:pic>
      <p:grpSp>
        <p:nvGrpSpPr>
          <p:cNvPr id="469" name="Group 469"/>
          <p:cNvGrpSpPr/>
          <p:nvPr/>
        </p:nvGrpSpPr>
        <p:grpSpPr>
          <a:xfrm>
            <a:off x="545056" y="10328923"/>
            <a:ext cx="11503123" cy="3420278"/>
            <a:chOff x="0" y="0"/>
            <a:chExt cx="11503121" cy="3420277"/>
          </a:xfrm>
        </p:grpSpPr>
        <p:sp>
          <p:nvSpPr>
            <p:cNvPr id="431" name="Shape 431"/>
            <p:cNvSpPr/>
            <p:nvPr/>
          </p:nvSpPr>
          <p:spPr>
            <a:xfrm>
              <a:off x="8271412" y="0"/>
              <a:ext cx="121119" cy="1056375"/>
            </a:xfrm>
            <a:prstGeom prst="triangle">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nvGrpSpPr>
            <p:cNvPr id="468" name="Group 468"/>
            <p:cNvGrpSpPr/>
            <p:nvPr/>
          </p:nvGrpSpPr>
          <p:grpSpPr>
            <a:xfrm>
              <a:off x="0" y="65164"/>
              <a:ext cx="11503122" cy="3355115"/>
              <a:chOff x="0" y="0"/>
              <a:chExt cx="11503121" cy="3355113"/>
            </a:xfrm>
          </p:grpSpPr>
          <p:sp>
            <p:nvSpPr>
              <p:cNvPr id="432" name="Shape 432"/>
              <p:cNvSpPr/>
              <p:nvPr/>
            </p:nvSpPr>
            <p:spPr>
              <a:xfrm>
                <a:off x="2098109" y="2935644"/>
                <a:ext cx="1352055" cy="319905"/>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33" name="Shape 433"/>
              <p:cNvSpPr/>
              <p:nvPr/>
            </p:nvSpPr>
            <p:spPr>
              <a:xfrm>
                <a:off x="4742632" y="2322119"/>
                <a:ext cx="676029" cy="959709"/>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nvGrpSpPr>
              <p:cNvPr id="436" name="Group 436"/>
              <p:cNvGrpSpPr/>
              <p:nvPr/>
            </p:nvGrpSpPr>
            <p:grpSpPr>
              <a:xfrm>
                <a:off x="1459066" y="1975934"/>
                <a:ext cx="386301" cy="1279615"/>
                <a:chOff x="0" y="0"/>
                <a:chExt cx="386299" cy="1279613"/>
              </a:xfrm>
            </p:grpSpPr>
            <p:sp>
              <p:nvSpPr>
                <p:cNvPr id="434" name="Shape 434"/>
                <p:cNvSpPr/>
                <p:nvPr/>
              </p:nvSpPr>
              <p:spPr>
                <a:xfrm>
                  <a:off x="0" y="184771"/>
                  <a:ext cx="386300" cy="1094844"/>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35" name="Shape 435"/>
                <p:cNvSpPr/>
                <p:nvPr/>
              </p:nvSpPr>
              <p:spPr>
                <a:xfrm rot="10800000" flipH="1">
                  <a:off x="70239" y="0"/>
                  <a:ext cx="245829" cy="184772"/>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sp>
            <p:nvSpPr>
              <p:cNvPr id="437" name="Shape 437"/>
              <p:cNvSpPr/>
              <p:nvPr/>
            </p:nvSpPr>
            <p:spPr>
              <a:xfrm>
                <a:off x="3655643" y="1788896"/>
                <a:ext cx="193152" cy="1439560"/>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38" name="Shape 438"/>
              <p:cNvSpPr/>
              <p:nvPr/>
            </p:nvSpPr>
            <p:spPr>
              <a:xfrm flipH="1">
                <a:off x="5079591" y="638717"/>
                <a:ext cx="700755" cy="2684305"/>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nvGrpSpPr>
              <p:cNvPr id="442" name="Group 442"/>
              <p:cNvGrpSpPr/>
              <p:nvPr/>
            </p:nvGrpSpPr>
            <p:grpSpPr>
              <a:xfrm>
                <a:off x="4009326" y="1599620"/>
                <a:ext cx="597792" cy="1755494"/>
                <a:chOff x="0" y="0"/>
                <a:chExt cx="597790" cy="1755492"/>
              </a:xfrm>
            </p:grpSpPr>
            <p:sp>
              <p:nvSpPr>
                <p:cNvPr id="439" name="Shape 439"/>
                <p:cNvSpPr/>
                <p:nvPr/>
              </p:nvSpPr>
              <p:spPr>
                <a:xfrm>
                  <a:off x="0" y="-1"/>
                  <a:ext cx="193151" cy="1755494"/>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40" name="Shape 440"/>
                <p:cNvSpPr/>
                <p:nvPr/>
              </p:nvSpPr>
              <p:spPr>
                <a:xfrm>
                  <a:off x="193150" y="137861"/>
                  <a:ext cx="193151" cy="1598703"/>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41" name="Shape 441"/>
                <p:cNvSpPr/>
                <p:nvPr/>
              </p:nvSpPr>
              <p:spPr>
                <a:xfrm>
                  <a:off x="386301" y="297812"/>
                  <a:ext cx="211490" cy="1439563"/>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grpSp>
            <p:nvGrpSpPr>
              <p:cNvPr id="445" name="Group 445"/>
              <p:cNvGrpSpPr/>
              <p:nvPr/>
            </p:nvGrpSpPr>
            <p:grpSpPr>
              <a:xfrm>
                <a:off x="6130720" y="2203356"/>
                <a:ext cx="386301" cy="1119662"/>
                <a:chOff x="0" y="1"/>
                <a:chExt cx="386300" cy="1119660"/>
              </a:xfrm>
            </p:grpSpPr>
            <p:sp>
              <p:nvSpPr>
                <p:cNvPr id="443" name="Shape 443"/>
                <p:cNvSpPr/>
                <p:nvPr/>
              </p:nvSpPr>
              <p:spPr>
                <a:xfrm>
                  <a:off x="0" y="161674"/>
                  <a:ext cx="386301" cy="957988"/>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44" name="Shape 444"/>
                <p:cNvSpPr/>
                <p:nvPr/>
              </p:nvSpPr>
              <p:spPr>
                <a:xfrm rot="10800000" flipH="1">
                  <a:off x="70236" y="1"/>
                  <a:ext cx="245829" cy="161674"/>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grpSp>
            <p:nvGrpSpPr>
              <p:cNvPr id="450" name="Group 450"/>
              <p:cNvGrpSpPr/>
              <p:nvPr/>
            </p:nvGrpSpPr>
            <p:grpSpPr>
              <a:xfrm>
                <a:off x="6577563" y="1975938"/>
                <a:ext cx="482878" cy="1279611"/>
                <a:chOff x="0" y="0"/>
                <a:chExt cx="482876" cy="1279609"/>
              </a:xfrm>
            </p:grpSpPr>
            <p:sp>
              <p:nvSpPr>
                <p:cNvPr id="446" name="Shape 446"/>
                <p:cNvSpPr/>
                <p:nvPr/>
              </p:nvSpPr>
              <p:spPr>
                <a:xfrm>
                  <a:off x="267178" y="-1"/>
                  <a:ext cx="102962" cy="1279578"/>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47" name="Shape 447"/>
                <p:cNvSpPr/>
                <p:nvPr/>
              </p:nvSpPr>
              <p:spPr>
                <a:xfrm>
                  <a:off x="112737" y="393726"/>
                  <a:ext cx="112737" cy="885884"/>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48" name="Shape 448"/>
                <p:cNvSpPr/>
                <p:nvPr/>
              </p:nvSpPr>
              <p:spPr>
                <a:xfrm>
                  <a:off x="370139" y="590589"/>
                  <a:ext cx="112738" cy="689021"/>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49" name="Shape 449"/>
                <p:cNvSpPr/>
                <p:nvPr/>
              </p:nvSpPr>
              <p:spPr>
                <a:xfrm>
                  <a:off x="-1" y="590589"/>
                  <a:ext cx="112738" cy="689021"/>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grpSp>
            <p:nvGrpSpPr>
              <p:cNvPr id="455" name="Group 455"/>
              <p:cNvGrpSpPr/>
              <p:nvPr/>
            </p:nvGrpSpPr>
            <p:grpSpPr>
              <a:xfrm>
                <a:off x="7157014" y="1595550"/>
                <a:ext cx="386301" cy="1659999"/>
                <a:chOff x="0" y="0"/>
                <a:chExt cx="386300" cy="1659997"/>
              </a:xfrm>
            </p:grpSpPr>
            <p:sp>
              <p:nvSpPr>
                <p:cNvPr id="451" name="Shape 451"/>
                <p:cNvSpPr/>
                <p:nvPr/>
              </p:nvSpPr>
              <p:spPr>
                <a:xfrm>
                  <a:off x="0" y="241043"/>
                  <a:ext cx="386301" cy="1418955"/>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52" name="Shape 452"/>
                <p:cNvSpPr/>
                <p:nvPr/>
              </p:nvSpPr>
              <p:spPr>
                <a:xfrm>
                  <a:off x="48287" y="164427"/>
                  <a:ext cx="289726" cy="76616"/>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53" name="Shape 453"/>
                <p:cNvSpPr/>
                <p:nvPr/>
              </p:nvSpPr>
              <p:spPr>
                <a:xfrm flipH="1">
                  <a:off x="126596" y="76615"/>
                  <a:ext cx="144863" cy="101356"/>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54" name="Shape 454"/>
                <p:cNvSpPr/>
                <p:nvPr/>
              </p:nvSpPr>
              <p:spPr>
                <a:xfrm flipH="1">
                  <a:off x="77929" y="0"/>
                  <a:ext cx="241438" cy="101356"/>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grpSp>
            <p:nvGrpSpPr>
              <p:cNvPr id="458" name="Group 458"/>
              <p:cNvGrpSpPr/>
              <p:nvPr/>
            </p:nvGrpSpPr>
            <p:grpSpPr>
              <a:xfrm>
                <a:off x="9429270" y="885879"/>
                <a:ext cx="579456" cy="2387790"/>
                <a:chOff x="0" y="0"/>
                <a:chExt cx="579454" cy="2387788"/>
              </a:xfrm>
            </p:grpSpPr>
            <p:sp>
              <p:nvSpPr>
                <p:cNvPr id="456" name="Shape 456"/>
                <p:cNvSpPr/>
                <p:nvPr/>
              </p:nvSpPr>
              <p:spPr>
                <a:xfrm>
                  <a:off x="-1" y="0"/>
                  <a:ext cx="434591" cy="2387789"/>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57" name="Shape 457"/>
                <p:cNvSpPr/>
                <p:nvPr/>
              </p:nvSpPr>
              <p:spPr>
                <a:xfrm>
                  <a:off x="289727" y="127863"/>
                  <a:ext cx="289728" cy="2249314"/>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sp>
            <p:nvSpPr>
              <p:cNvPr id="459" name="Shape 459"/>
              <p:cNvSpPr/>
              <p:nvPr/>
            </p:nvSpPr>
            <p:spPr>
              <a:xfrm rot="10800000" flipH="1">
                <a:off x="0" y="3228456"/>
                <a:ext cx="11503123" cy="126655"/>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60" name="Shape 460"/>
              <p:cNvSpPr/>
              <p:nvPr/>
            </p:nvSpPr>
            <p:spPr>
              <a:xfrm>
                <a:off x="9492637" y="0"/>
                <a:ext cx="341497" cy="1000183"/>
              </a:xfrm>
              <a:prstGeom prst="triangle">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61" name="Shape 461"/>
              <p:cNvSpPr/>
              <p:nvPr/>
            </p:nvSpPr>
            <p:spPr>
              <a:xfrm>
                <a:off x="4016485" y="881115"/>
                <a:ext cx="97857" cy="664143"/>
              </a:xfrm>
              <a:prstGeom prst="triangle">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62" name="Shape 462"/>
              <p:cNvSpPr/>
              <p:nvPr/>
            </p:nvSpPr>
            <p:spPr>
              <a:xfrm>
                <a:off x="10277636" y="1476646"/>
                <a:ext cx="656333" cy="1878467"/>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63" name="Shape 463"/>
              <p:cNvSpPr/>
              <p:nvPr/>
            </p:nvSpPr>
            <p:spPr>
              <a:xfrm>
                <a:off x="10919163" y="1827140"/>
                <a:ext cx="350375" cy="1519626"/>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64" name="Shape 464"/>
              <p:cNvSpPr/>
              <p:nvPr/>
            </p:nvSpPr>
            <p:spPr>
              <a:xfrm>
                <a:off x="5215315" y="129395"/>
                <a:ext cx="97858" cy="664142"/>
              </a:xfrm>
              <a:prstGeom prst="triangle">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65" name="Shape 465"/>
              <p:cNvSpPr/>
              <p:nvPr/>
            </p:nvSpPr>
            <p:spPr>
              <a:xfrm>
                <a:off x="5565680" y="129395"/>
                <a:ext cx="97858" cy="664142"/>
              </a:xfrm>
              <a:prstGeom prst="triangle">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66" name="Shape 466"/>
              <p:cNvSpPr/>
              <p:nvPr/>
            </p:nvSpPr>
            <p:spPr>
              <a:xfrm>
                <a:off x="5239773" y="290192"/>
                <a:ext cx="399303" cy="3"/>
              </a:xfrm>
              <a:prstGeom prst="line">
                <a:avLst/>
              </a:prstGeom>
              <a:solidFill>
                <a:srgbClr val="00544A"/>
              </a:solidFill>
              <a:ln w="12700" cap="flat">
                <a:noFill/>
                <a:miter lim="400000"/>
              </a:ln>
              <a:effectLst/>
            </p:spPr>
            <p:txBody>
              <a:bodyPr wrap="square" lIns="64293" tIns="64293" rIns="64293" bIns="64293" numCol="1" anchor="t">
                <a:noAutofit/>
              </a:bodyPr>
              <a:lstStyle/>
              <a:p>
                <a:pPr algn="l" defTabSz="1285875">
                  <a:defRPr sz="2400">
                    <a:latin typeface="Calibri"/>
                    <a:ea typeface="Calibri"/>
                    <a:cs typeface="Calibri"/>
                    <a:sym typeface="Calibri"/>
                  </a:defRPr>
                </a:pPr>
                <a:endParaRPr/>
              </a:p>
            </p:txBody>
          </p:sp>
          <p:sp>
            <p:nvSpPr>
              <p:cNvPr id="467" name="Shape 467"/>
              <p:cNvSpPr/>
              <p:nvPr/>
            </p:nvSpPr>
            <p:spPr>
              <a:xfrm>
                <a:off x="8034564" y="1384589"/>
                <a:ext cx="656333" cy="1878468"/>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grpSp>
      <p:sp>
        <p:nvSpPr>
          <p:cNvPr id="470" name="Shape 470"/>
          <p:cNvSpPr/>
          <p:nvPr/>
        </p:nvSpPr>
        <p:spPr>
          <a:xfrm>
            <a:off x="3096425" y="5756212"/>
            <a:ext cx="16074149" cy="1145868"/>
          </a:xfrm>
          <a:prstGeom prst="rect">
            <a:avLst/>
          </a:prstGeom>
          <a:ln w="12700">
            <a:miter lim="400000"/>
          </a:ln>
          <a:extLst>
            <a:ext uri="{C572A759-6A51-4108-AA02-DFA0A04FC94B}">
              <ma14:wrappingTextBoxFlag xmlns:ma14="http://schemas.microsoft.com/office/mac/drawingml/2011/main" val="1"/>
            </a:ext>
          </a:extLst>
        </p:spPr>
        <p:txBody>
          <a:bodyPr lIns="64293" tIns="64293" rIns="64293" bIns="64293"/>
          <a:lstStyle>
            <a:lvl1pPr algn="l" defTabSz="964406">
              <a:defRPr sz="5200" b="1" u="sng">
                <a:solidFill>
                  <a:schemeClr val="accent5"/>
                </a:solidFill>
                <a:latin typeface="微软雅黑"/>
                <a:ea typeface="微软雅黑"/>
                <a:cs typeface="微软雅黑"/>
                <a:sym typeface="微软雅黑"/>
              </a:defRPr>
            </a:lvl1pPr>
          </a:lstStyle>
          <a:p>
            <a:r>
              <a:t>《新建建筑集中空调高效制冷机房系统集成承包服务》</a:t>
            </a:r>
          </a:p>
        </p:txBody>
      </p:sp>
      <p:grpSp>
        <p:nvGrpSpPr>
          <p:cNvPr id="509" name="Group 509"/>
          <p:cNvGrpSpPr/>
          <p:nvPr/>
        </p:nvGrpSpPr>
        <p:grpSpPr>
          <a:xfrm>
            <a:off x="12094411" y="10375249"/>
            <a:ext cx="11403456" cy="3390645"/>
            <a:chOff x="0" y="0"/>
            <a:chExt cx="11403455" cy="3390644"/>
          </a:xfrm>
        </p:grpSpPr>
        <p:sp>
          <p:nvSpPr>
            <p:cNvPr id="471" name="Shape 471"/>
            <p:cNvSpPr/>
            <p:nvPr/>
          </p:nvSpPr>
          <p:spPr>
            <a:xfrm>
              <a:off x="8199746" y="0"/>
              <a:ext cx="120070" cy="1047223"/>
            </a:xfrm>
            <a:prstGeom prst="triangle">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nvGrpSpPr>
            <p:cNvPr id="508" name="Group 508"/>
            <p:cNvGrpSpPr/>
            <p:nvPr/>
          </p:nvGrpSpPr>
          <p:grpSpPr>
            <a:xfrm>
              <a:off x="0" y="64600"/>
              <a:ext cx="11403456" cy="3326045"/>
              <a:chOff x="0" y="0"/>
              <a:chExt cx="11403455" cy="3326043"/>
            </a:xfrm>
          </p:grpSpPr>
          <p:sp>
            <p:nvSpPr>
              <p:cNvPr id="472" name="Shape 472"/>
              <p:cNvSpPr/>
              <p:nvPr/>
            </p:nvSpPr>
            <p:spPr>
              <a:xfrm>
                <a:off x="2079930" y="2910209"/>
                <a:ext cx="1340341" cy="317134"/>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73" name="Shape 473"/>
              <p:cNvSpPr/>
              <p:nvPr/>
            </p:nvSpPr>
            <p:spPr>
              <a:xfrm>
                <a:off x="4701540" y="2302000"/>
                <a:ext cx="670172" cy="951394"/>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nvGrpSpPr>
              <p:cNvPr id="476" name="Group 476"/>
              <p:cNvGrpSpPr/>
              <p:nvPr/>
            </p:nvGrpSpPr>
            <p:grpSpPr>
              <a:xfrm>
                <a:off x="1446425" y="1958815"/>
                <a:ext cx="382953" cy="1268528"/>
                <a:chOff x="0" y="0"/>
                <a:chExt cx="382952" cy="1268527"/>
              </a:xfrm>
            </p:grpSpPr>
            <p:sp>
              <p:nvSpPr>
                <p:cNvPr id="474" name="Shape 474"/>
                <p:cNvSpPr/>
                <p:nvPr/>
              </p:nvSpPr>
              <p:spPr>
                <a:xfrm>
                  <a:off x="0" y="183170"/>
                  <a:ext cx="382953" cy="1085358"/>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75" name="Shape 475"/>
                <p:cNvSpPr/>
                <p:nvPr/>
              </p:nvSpPr>
              <p:spPr>
                <a:xfrm rot="10800000" flipH="1">
                  <a:off x="69630" y="0"/>
                  <a:ext cx="243699" cy="183171"/>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sp>
            <p:nvSpPr>
              <p:cNvPr id="477" name="Shape 477"/>
              <p:cNvSpPr/>
              <p:nvPr/>
            </p:nvSpPr>
            <p:spPr>
              <a:xfrm>
                <a:off x="3623970" y="1773396"/>
                <a:ext cx="191478" cy="1427088"/>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78" name="Shape 478"/>
              <p:cNvSpPr/>
              <p:nvPr/>
            </p:nvSpPr>
            <p:spPr>
              <a:xfrm flipH="1">
                <a:off x="5035580" y="633183"/>
                <a:ext cx="694684" cy="2661048"/>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nvGrpSpPr>
              <p:cNvPr id="482" name="Group 482"/>
              <p:cNvGrpSpPr/>
              <p:nvPr/>
            </p:nvGrpSpPr>
            <p:grpSpPr>
              <a:xfrm>
                <a:off x="3974588" y="1585761"/>
                <a:ext cx="592612" cy="1740283"/>
                <a:chOff x="0" y="0"/>
                <a:chExt cx="592611" cy="1740282"/>
              </a:xfrm>
            </p:grpSpPr>
            <p:sp>
              <p:nvSpPr>
                <p:cNvPr id="479" name="Shape 479"/>
                <p:cNvSpPr/>
                <p:nvPr/>
              </p:nvSpPr>
              <p:spPr>
                <a:xfrm>
                  <a:off x="0" y="-1"/>
                  <a:ext cx="191477" cy="1740284"/>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80" name="Shape 480"/>
                <p:cNvSpPr/>
                <p:nvPr/>
              </p:nvSpPr>
              <p:spPr>
                <a:xfrm>
                  <a:off x="191477" y="136666"/>
                  <a:ext cx="191477" cy="1584852"/>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81" name="Shape 481"/>
                <p:cNvSpPr/>
                <p:nvPr/>
              </p:nvSpPr>
              <p:spPr>
                <a:xfrm>
                  <a:off x="382954" y="295232"/>
                  <a:ext cx="209658" cy="1427090"/>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grpSp>
            <p:nvGrpSpPr>
              <p:cNvPr id="485" name="Group 485"/>
              <p:cNvGrpSpPr/>
              <p:nvPr/>
            </p:nvGrpSpPr>
            <p:grpSpPr>
              <a:xfrm>
                <a:off x="6077601" y="2184266"/>
                <a:ext cx="382955" cy="1109961"/>
                <a:chOff x="0" y="1"/>
                <a:chExt cx="382953" cy="1109960"/>
              </a:xfrm>
            </p:grpSpPr>
            <p:sp>
              <p:nvSpPr>
                <p:cNvPr id="483" name="Shape 483"/>
                <p:cNvSpPr/>
                <p:nvPr/>
              </p:nvSpPr>
              <p:spPr>
                <a:xfrm>
                  <a:off x="0" y="160274"/>
                  <a:ext cx="382954" cy="949688"/>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84" name="Shape 484"/>
                <p:cNvSpPr/>
                <p:nvPr/>
              </p:nvSpPr>
              <p:spPr>
                <a:xfrm rot="10800000" flipH="1">
                  <a:off x="69628" y="1"/>
                  <a:ext cx="243699" cy="160274"/>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grpSp>
            <p:nvGrpSpPr>
              <p:cNvPr id="490" name="Group 490"/>
              <p:cNvGrpSpPr/>
              <p:nvPr/>
            </p:nvGrpSpPr>
            <p:grpSpPr>
              <a:xfrm>
                <a:off x="6520573" y="1958818"/>
                <a:ext cx="478693" cy="1268525"/>
                <a:chOff x="0" y="0"/>
                <a:chExt cx="478692" cy="1268523"/>
              </a:xfrm>
            </p:grpSpPr>
            <p:sp>
              <p:nvSpPr>
                <p:cNvPr id="486" name="Shape 486"/>
                <p:cNvSpPr/>
                <p:nvPr/>
              </p:nvSpPr>
              <p:spPr>
                <a:xfrm>
                  <a:off x="264863" y="-1"/>
                  <a:ext cx="102070" cy="1268491"/>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87" name="Shape 487"/>
                <p:cNvSpPr/>
                <p:nvPr/>
              </p:nvSpPr>
              <p:spPr>
                <a:xfrm>
                  <a:off x="111760" y="390314"/>
                  <a:ext cx="111761" cy="878210"/>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88" name="Shape 488"/>
                <p:cNvSpPr/>
                <p:nvPr/>
              </p:nvSpPr>
              <p:spPr>
                <a:xfrm>
                  <a:off x="366932" y="585472"/>
                  <a:ext cx="111761" cy="683051"/>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89" name="Shape 489"/>
                <p:cNvSpPr/>
                <p:nvPr/>
              </p:nvSpPr>
              <p:spPr>
                <a:xfrm>
                  <a:off x="-1" y="585472"/>
                  <a:ext cx="111761" cy="683051"/>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grpSp>
            <p:nvGrpSpPr>
              <p:cNvPr id="495" name="Group 495"/>
              <p:cNvGrpSpPr/>
              <p:nvPr/>
            </p:nvGrpSpPr>
            <p:grpSpPr>
              <a:xfrm>
                <a:off x="7095003" y="1581726"/>
                <a:ext cx="382954" cy="1645617"/>
                <a:chOff x="0" y="0"/>
                <a:chExt cx="382953" cy="1645615"/>
              </a:xfrm>
            </p:grpSpPr>
            <p:sp>
              <p:nvSpPr>
                <p:cNvPr id="491" name="Shape 491"/>
                <p:cNvSpPr/>
                <p:nvPr/>
              </p:nvSpPr>
              <p:spPr>
                <a:xfrm>
                  <a:off x="0" y="238954"/>
                  <a:ext cx="382954" cy="1406662"/>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92" name="Shape 492"/>
                <p:cNvSpPr/>
                <p:nvPr/>
              </p:nvSpPr>
              <p:spPr>
                <a:xfrm>
                  <a:off x="47869" y="163003"/>
                  <a:ext cx="287216" cy="75951"/>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93" name="Shape 493"/>
                <p:cNvSpPr/>
                <p:nvPr/>
              </p:nvSpPr>
              <p:spPr>
                <a:xfrm flipH="1">
                  <a:off x="125499" y="75951"/>
                  <a:ext cx="143608" cy="100478"/>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94" name="Shape 494"/>
                <p:cNvSpPr/>
                <p:nvPr/>
              </p:nvSpPr>
              <p:spPr>
                <a:xfrm flipH="1">
                  <a:off x="77254" y="0"/>
                  <a:ext cx="239346" cy="100478"/>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grpSp>
            <p:nvGrpSpPr>
              <p:cNvPr id="498" name="Group 498"/>
              <p:cNvGrpSpPr/>
              <p:nvPr/>
            </p:nvGrpSpPr>
            <p:grpSpPr>
              <a:xfrm>
                <a:off x="9347572" y="878204"/>
                <a:ext cx="574435" cy="2367101"/>
                <a:chOff x="0" y="0"/>
                <a:chExt cx="574433" cy="2367099"/>
              </a:xfrm>
            </p:grpSpPr>
            <p:sp>
              <p:nvSpPr>
                <p:cNvPr id="496" name="Shape 496"/>
                <p:cNvSpPr/>
                <p:nvPr/>
              </p:nvSpPr>
              <p:spPr>
                <a:xfrm>
                  <a:off x="-1" y="0"/>
                  <a:ext cx="430826" cy="2367101"/>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497" name="Shape 497"/>
                <p:cNvSpPr/>
                <p:nvPr/>
              </p:nvSpPr>
              <p:spPr>
                <a:xfrm>
                  <a:off x="287217" y="126755"/>
                  <a:ext cx="287217" cy="2229826"/>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sp>
            <p:nvSpPr>
              <p:cNvPr id="499" name="Shape 499"/>
              <p:cNvSpPr/>
              <p:nvPr/>
            </p:nvSpPr>
            <p:spPr>
              <a:xfrm rot="10800000" flipH="1">
                <a:off x="0" y="3200485"/>
                <a:ext cx="11403456" cy="125557"/>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500" name="Shape 500"/>
              <p:cNvSpPr/>
              <p:nvPr/>
            </p:nvSpPr>
            <p:spPr>
              <a:xfrm>
                <a:off x="9410390" y="0"/>
                <a:ext cx="338537" cy="991517"/>
              </a:xfrm>
              <a:prstGeom prst="triangle">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501" name="Shape 501"/>
              <p:cNvSpPr/>
              <p:nvPr/>
            </p:nvSpPr>
            <p:spPr>
              <a:xfrm>
                <a:off x="3981685" y="873481"/>
                <a:ext cx="97010" cy="658389"/>
              </a:xfrm>
              <a:prstGeom prst="triangle">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502" name="Shape 502"/>
              <p:cNvSpPr/>
              <p:nvPr/>
            </p:nvSpPr>
            <p:spPr>
              <a:xfrm>
                <a:off x="10188587" y="1463852"/>
                <a:ext cx="650646" cy="1862192"/>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503" name="Shape 503"/>
              <p:cNvSpPr/>
              <p:nvPr/>
            </p:nvSpPr>
            <p:spPr>
              <a:xfrm>
                <a:off x="10824556" y="1811309"/>
                <a:ext cx="347339" cy="1506460"/>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504" name="Shape 504"/>
              <p:cNvSpPr/>
              <p:nvPr/>
            </p:nvSpPr>
            <p:spPr>
              <a:xfrm>
                <a:off x="5170128" y="128274"/>
                <a:ext cx="97010" cy="658388"/>
              </a:xfrm>
              <a:prstGeom prst="triangle">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505" name="Shape 505"/>
              <p:cNvSpPr/>
              <p:nvPr/>
            </p:nvSpPr>
            <p:spPr>
              <a:xfrm>
                <a:off x="5517457" y="128274"/>
                <a:ext cx="97010" cy="658388"/>
              </a:xfrm>
              <a:prstGeom prst="triangle">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sp>
            <p:nvSpPr>
              <p:cNvPr id="506" name="Shape 506"/>
              <p:cNvSpPr/>
              <p:nvPr/>
            </p:nvSpPr>
            <p:spPr>
              <a:xfrm>
                <a:off x="5194374" y="287677"/>
                <a:ext cx="395843" cy="4"/>
              </a:xfrm>
              <a:prstGeom prst="line">
                <a:avLst/>
              </a:prstGeom>
              <a:solidFill>
                <a:srgbClr val="00544A"/>
              </a:solidFill>
              <a:ln w="12700" cap="flat">
                <a:noFill/>
                <a:miter lim="400000"/>
              </a:ln>
              <a:effectLst/>
            </p:spPr>
            <p:txBody>
              <a:bodyPr wrap="square" lIns="64293" tIns="64293" rIns="64293" bIns="64293" numCol="1" anchor="t">
                <a:noAutofit/>
              </a:bodyPr>
              <a:lstStyle/>
              <a:p>
                <a:pPr algn="l" defTabSz="1285875">
                  <a:defRPr sz="2400">
                    <a:latin typeface="Calibri"/>
                    <a:ea typeface="Calibri"/>
                    <a:cs typeface="Calibri"/>
                    <a:sym typeface="Calibri"/>
                  </a:defRPr>
                </a:pPr>
                <a:endParaRPr/>
              </a:p>
            </p:txBody>
          </p:sp>
          <p:sp>
            <p:nvSpPr>
              <p:cNvPr id="507" name="Shape 507"/>
              <p:cNvSpPr/>
              <p:nvPr/>
            </p:nvSpPr>
            <p:spPr>
              <a:xfrm>
                <a:off x="7964950" y="1372593"/>
                <a:ext cx="650646" cy="1862193"/>
              </a:xfrm>
              <a:prstGeom prst="rect">
                <a:avLst/>
              </a:prstGeom>
              <a:solidFill>
                <a:srgbClr val="00544A"/>
              </a:solidFill>
              <a:ln w="12700" cap="flat">
                <a:noFill/>
                <a:miter lim="400000"/>
              </a:ln>
              <a:effectLst/>
            </p:spPr>
            <p:txBody>
              <a:bodyPr wrap="square" lIns="64293" tIns="64293" rIns="64293" bIns="64293" numCol="1" anchor="ctr">
                <a:noAutofit/>
              </a:bodyPr>
              <a:lstStyle/>
              <a:p>
                <a:pPr defTabSz="1285875">
                  <a:defRPr sz="2400">
                    <a:solidFill>
                      <a:srgbClr val="FFFFFF"/>
                    </a:solidFill>
                    <a:latin typeface="宋体"/>
                    <a:ea typeface="宋体"/>
                    <a:cs typeface="宋体"/>
                    <a:sym typeface="宋体"/>
                  </a:defRPr>
                </a:pPr>
                <a:endParaRPr/>
              </a:p>
            </p:txBody>
          </p:sp>
        </p:grpSp>
      </p:grpSp>
      <p:sp>
        <p:nvSpPr>
          <p:cNvPr id="510" name="Shape 510"/>
          <p:cNvSpPr/>
          <p:nvPr/>
        </p:nvSpPr>
        <p:spPr>
          <a:xfrm>
            <a:off x="141969" y="222266"/>
            <a:ext cx="13327081" cy="1145868"/>
          </a:xfrm>
          <a:prstGeom prst="rect">
            <a:avLst/>
          </a:prstGeom>
          <a:ln w="12700">
            <a:miter lim="400000"/>
          </a:ln>
          <a:extLst>
            <a:ext uri="{C572A759-6A51-4108-AA02-DFA0A04FC94B}">
              <ma14:wrappingTextBoxFlag xmlns:ma14="http://schemas.microsoft.com/office/mac/drawingml/2011/main" val="1"/>
            </a:ext>
          </a:extLst>
        </p:spPr>
        <p:txBody>
          <a:bodyPr lIns="64293" tIns="64293" rIns="64293" bIns="64293"/>
          <a:lstStyle>
            <a:lvl1pPr algn="l" defTabSz="964406">
              <a:defRPr sz="3600" b="1">
                <a:solidFill>
                  <a:schemeClr val="accent5"/>
                </a:solidFill>
                <a:latin typeface="微软雅黑"/>
                <a:ea typeface="微软雅黑"/>
                <a:cs typeface="微软雅黑"/>
                <a:sym typeface="微软雅黑"/>
              </a:defRPr>
            </a:lvl1pPr>
          </a:lstStyle>
          <a:p>
            <a:r>
              <a:t>高效集中空调制冷机房系统全过程技术服务商 </a:t>
            </a:r>
          </a:p>
        </p:txBody>
      </p:sp>
      <p:grpSp>
        <p:nvGrpSpPr>
          <p:cNvPr id="513" name="Group 513"/>
          <p:cNvGrpSpPr/>
          <p:nvPr/>
        </p:nvGrpSpPr>
        <p:grpSpPr>
          <a:xfrm>
            <a:off x="9120091" y="7429403"/>
            <a:ext cx="5771350" cy="1129587"/>
            <a:chOff x="0" y="0"/>
            <a:chExt cx="5771349" cy="1129586"/>
          </a:xfrm>
        </p:grpSpPr>
        <p:pic>
          <p:nvPicPr>
            <p:cNvPr id="511" name="image10.png"/>
            <p:cNvPicPr>
              <a:picLocks noChangeAspect="1"/>
            </p:cNvPicPr>
            <p:nvPr/>
          </p:nvPicPr>
          <p:blipFill>
            <a:blip r:embed="rId12">
              <a:extLst/>
            </a:blip>
            <a:srcRect t="57209" b="26125"/>
            <a:stretch>
              <a:fillRect/>
            </a:stretch>
          </p:blipFill>
          <p:spPr>
            <a:xfrm>
              <a:off x="1174249" y="0"/>
              <a:ext cx="4597101" cy="1129587"/>
            </a:xfrm>
            <a:prstGeom prst="rect">
              <a:avLst/>
            </a:prstGeom>
            <a:ln w="12700" cap="flat">
              <a:noFill/>
              <a:miter lim="400000"/>
            </a:ln>
            <a:effectLst/>
          </p:spPr>
        </p:pic>
        <p:pic>
          <p:nvPicPr>
            <p:cNvPr id="512" name="image11.png"/>
            <p:cNvPicPr>
              <a:picLocks noChangeAspect="1"/>
            </p:cNvPicPr>
            <p:nvPr/>
          </p:nvPicPr>
          <p:blipFill>
            <a:blip r:embed="rId13">
              <a:extLst/>
            </a:blip>
            <a:srcRect l="26997" t="26567" r="25980" b="42173"/>
            <a:stretch>
              <a:fillRect/>
            </a:stretch>
          </p:blipFill>
          <p:spPr>
            <a:xfrm>
              <a:off x="-1" y="0"/>
              <a:ext cx="1174355" cy="1129507"/>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2" y="0"/>
                    <a:pt x="0" y="4835"/>
                    <a:pt x="0" y="10800"/>
                  </a:cubicBezTo>
                  <a:cubicBezTo>
                    <a:pt x="0" y="16765"/>
                    <a:pt x="4832" y="21600"/>
                    <a:pt x="10796" y="21600"/>
                  </a:cubicBezTo>
                  <a:cubicBezTo>
                    <a:pt x="16761" y="21600"/>
                    <a:pt x="21600" y="16765"/>
                    <a:pt x="21600" y="10800"/>
                  </a:cubicBezTo>
                  <a:cubicBezTo>
                    <a:pt x="21600" y="4835"/>
                    <a:pt x="16761" y="0"/>
                    <a:pt x="10796" y="0"/>
                  </a:cubicBezTo>
                  <a:close/>
                </a:path>
              </a:pathLst>
            </a:custGeom>
            <a:ln w="12700" cap="flat">
              <a:noFill/>
              <a:miter lim="400000"/>
            </a:ln>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 name="图片 772"/>
          <p:cNvPicPr>
            <a:picLocks/>
          </p:cNvPicPr>
          <p:nvPr/>
        </p:nvPicPr>
        <p:blipFill>
          <a:blip r:embed="rId2">
            <a:extLst/>
          </a:blip>
          <a:stretch>
            <a:fillRect/>
          </a:stretch>
        </p:blipFill>
        <p:spPr>
          <a:xfrm>
            <a:off x="-78649" y="1524000"/>
            <a:ext cx="24541298" cy="76200"/>
          </a:xfrm>
          <a:prstGeom prst="rect">
            <a:avLst/>
          </a:prstGeom>
        </p:spPr>
      </p:pic>
      <p:sp>
        <p:nvSpPr>
          <p:cNvPr id="775" name="Shape 775"/>
          <p:cNvSpPr/>
          <p:nvPr/>
        </p:nvSpPr>
        <p:spPr>
          <a:xfrm>
            <a:off x="362779" y="392247"/>
            <a:ext cx="93680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01集中空调高效制冷机房系统介绍</a:t>
            </a:r>
          </a:p>
        </p:txBody>
      </p:sp>
      <p:sp>
        <p:nvSpPr>
          <p:cNvPr id="776" name="Shape 776"/>
          <p:cNvSpPr/>
          <p:nvPr/>
        </p:nvSpPr>
        <p:spPr>
          <a:xfrm>
            <a:off x="622111" y="3082262"/>
            <a:ext cx="10000490" cy="1156514"/>
          </a:xfrm>
          <a:prstGeom prst="rect">
            <a:avLst/>
          </a:prstGeom>
          <a:solidFill>
            <a:srgbClr val="E7FDBA"/>
          </a:solidFill>
          <a:ln w="127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p>
            <a:pPr algn="l">
              <a:defRPr sz="3600" b="1">
                <a:latin typeface="Helvetica Neue"/>
                <a:ea typeface="Helvetica Neue"/>
                <a:cs typeface="Helvetica Neue"/>
                <a:sym typeface="Helvetica Neue"/>
              </a:defRPr>
            </a:pPr>
            <a:r>
              <a:t>美国指标-</a:t>
            </a:r>
            <a:r>
              <a:rPr sz="3200"/>
              <a:t>指引全球高效空调制冷机房能效指标</a:t>
            </a:r>
          </a:p>
        </p:txBody>
      </p:sp>
      <p:sp>
        <p:nvSpPr>
          <p:cNvPr id="777" name="Shape 777"/>
          <p:cNvSpPr/>
          <p:nvPr/>
        </p:nvSpPr>
        <p:spPr>
          <a:xfrm>
            <a:off x="704315" y="8469837"/>
            <a:ext cx="10048188" cy="1156514"/>
          </a:xfrm>
          <a:prstGeom prst="rect">
            <a:avLst/>
          </a:prstGeom>
          <a:solidFill>
            <a:srgbClr val="C6FCAC"/>
          </a:solidFill>
          <a:ln w="127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p>
            <a:pPr algn="l">
              <a:defRPr sz="3600" b="1">
                <a:latin typeface="Helvetica Neue"/>
                <a:ea typeface="Helvetica Neue"/>
                <a:cs typeface="Helvetica Neue"/>
                <a:sym typeface="Helvetica Neue"/>
              </a:defRPr>
            </a:pPr>
            <a:r>
              <a:t>新加坡指标-</a:t>
            </a:r>
            <a:r>
              <a:rPr sz="3200">
                <a:solidFill>
                  <a:schemeClr val="accent5"/>
                </a:solidFill>
              </a:rPr>
              <a:t>以立法形式</a:t>
            </a:r>
            <a:r>
              <a:rPr sz="3200"/>
              <a:t>规定高效制冷机房能效指标</a:t>
            </a:r>
          </a:p>
        </p:txBody>
      </p:sp>
      <p:sp>
        <p:nvSpPr>
          <p:cNvPr id="778" name="Shape 778"/>
          <p:cNvSpPr/>
          <p:nvPr/>
        </p:nvSpPr>
        <p:spPr>
          <a:xfrm>
            <a:off x="-653902" y="7573251"/>
            <a:ext cx="11309626" cy="73063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457200" defTabSz="914400">
              <a:defRPr sz="3200" b="1" u="sng">
                <a:latin typeface="等线"/>
                <a:ea typeface="等线"/>
                <a:cs typeface="等线"/>
                <a:sym typeface="等线"/>
              </a:defRPr>
            </a:pPr>
            <a:r>
              <a:t>定义能效EER</a:t>
            </a:r>
            <a:r>
              <a:rPr>
                <a:latin typeface="微软雅黑"/>
                <a:ea typeface="微软雅黑"/>
                <a:cs typeface="微软雅黑"/>
                <a:sym typeface="微软雅黑"/>
              </a:rPr>
              <a:t>＞</a:t>
            </a:r>
            <a:r>
              <a:t>5（0.7kW/RT ）</a:t>
            </a:r>
            <a:r>
              <a:rPr>
                <a:latin typeface="微软雅黑"/>
                <a:ea typeface="微软雅黑"/>
                <a:cs typeface="微软雅黑"/>
                <a:sym typeface="微软雅黑"/>
              </a:rPr>
              <a:t>为高效制冷机房</a:t>
            </a:r>
          </a:p>
        </p:txBody>
      </p:sp>
      <p:sp>
        <p:nvSpPr>
          <p:cNvPr id="779" name="Shape 779"/>
          <p:cNvSpPr/>
          <p:nvPr/>
        </p:nvSpPr>
        <p:spPr>
          <a:xfrm>
            <a:off x="562929" y="4408373"/>
            <a:ext cx="6317108" cy="714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12700" algn="l" defTabSz="642937">
              <a:defRPr sz="3200" b="1">
                <a:latin typeface="Helvetica Neue"/>
                <a:ea typeface="Helvetica Neue"/>
                <a:cs typeface="Helvetica Neue"/>
                <a:sym typeface="Helvetica Neue"/>
              </a:defRPr>
            </a:lvl1pPr>
          </a:lstStyle>
          <a:p>
            <a:r>
              <a:t>ASHRAE规定的制冷机房能效分级</a:t>
            </a:r>
          </a:p>
        </p:txBody>
      </p:sp>
      <p:sp>
        <p:nvSpPr>
          <p:cNvPr id="780" name="Shape 780"/>
          <p:cNvSpPr/>
          <p:nvPr/>
        </p:nvSpPr>
        <p:spPr>
          <a:xfrm>
            <a:off x="936330" y="9722945"/>
            <a:ext cx="9464448" cy="714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087879" marR="462280" indent="-2075814" algn="l" defTabSz="642937">
              <a:defRPr sz="3200" b="1">
                <a:latin typeface="Helvetica Neue"/>
                <a:ea typeface="Helvetica Neue"/>
                <a:cs typeface="Helvetica Neue"/>
                <a:sym typeface="Helvetica Neue"/>
              </a:defRPr>
            </a:lvl1pPr>
          </a:lstStyle>
          <a:p>
            <a:r>
              <a:t>新加坡BCA《空调系统设计运行规范》 SS553:2016</a:t>
            </a:r>
          </a:p>
        </p:txBody>
      </p:sp>
      <p:graphicFrame>
        <p:nvGraphicFramePr>
          <p:cNvPr id="781" name="Table 781"/>
          <p:cNvGraphicFramePr/>
          <p:nvPr/>
        </p:nvGraphicFramePr>
        <p:xfrm>
          <a:off x="878707" y="10521215"/>
          <a:ext cx="4612400" cy="2908301"/>
        </p:xfrm>
        <a:graphic>
          <a:graphicData uri="http://schemas.openxmlformats.org/drawingml/2006/table">
            <a:tbl>
              <a:tblPr>
                <a:tableStyleId>{C7B018BB-80A7-4F77-B60F-C8B233D01FF8}</a:tableStyleId>
              </a:tblPr>
              <a:tblGrid>
                <a:gridCol w="2299849"/>
                <a:gridCol w="2299849"/>
              </a:tblGrid>
              <a:tr h="723900">
                <a:tc>
                  <a:txBody>
                    <a:bodyPr/>
                    <a:lstStyle/>
                    <a:p>
                      <a:pPr algn="ctr" defTabSz="914400">
                        <a:defRPr sz="1800"/>
                      </a:pPr>
                      <a:r>
                        <a:rPr sz="3200">
                          <a:latin typeface="Helvetica"/>
                          <a:ea typeface="Helvetica"/>
                          <a:cs typeface="Helvetica"/>
                          <a:sym typeface="Helvetica"/>
                        </a:rPr>
                        <a:t>铂金级</a:t>
                      </a:r>
                    </a:p>
                  </a:txBody>
                  <a:tcPr marL="50800" marR="50800" marT="50800" marB="50800" anchor="ctr" horzOverflow="overflow">
                    <a:lnL w="12700">
                      <a:solidFill>
                        <a:srgbClr val="606060"/>
                      </a:solidFill>
                      <a:miter lim="400000"/>
                    </a:lnL>
                    <a:lnT w="12700">
                      <a:solidFill>
                        <a:srgbClr val="606060"/>
                      </a:solidFill>
                      <a:miter lim="400000"/>
                    </a:lnT>
                    <a:solidFill>
                      <a:srgbClr val="DCDEE0"/>
                    </a:solidFill>
                  </a:tcPr>
                </a:tc>
                <a:tc>
                  <a:txBody>
                    <a:bodyPr/>
                    <a:lstStyle/>
                    <a:p>
                      <a:pPr algn="ctr" defTabSz="914400">
                        <a:defRPr sz="1800"/>
                      </a:pPr>
                      <a:r>
                        <a:rPr sz="3200">
                          <a:latin typeface="Helvetica"/>
                          <a:ea typeface="Helvetica"/>
                          <a:cs typeface="Helvetica"/>
                          <a:sym typeface="Helvetica"/>
                        </a:rPr>
                        <a:t>5.17</a:t>
                      </a:r>
                    </a:p>
                  </a:txBody>
                  <a:tcPr marL="50800" marR="50800" marT="50800" marB="50800" anchor="ctr" horzOverflow="overflow">
                    <a:lnR w="12700">
                      <a:solidFill>
                        <a:srgbClr val="606060"/>
                      </a:solidFill>
                      <a:miter lim="400000"/>
                    </a:lnR>
                    <a:lnT w="12700">
                      <a:solidFill>
                        <a:srgbClr val="606060"/>
                      </a:solidFill>
                      <a:miter lim="400000"/>
                    </a:lnT>
                    <a:solidFill>
                      <a:srgbClr val="DCDEE0"/>
                    </a:solidFill>
                  </a:tcPr>
                </a:tc>
              </a:tr>
              <a:tr h="723900">
                <a:tc>
                  <a:txBody>
                    <a:bodyPr/>
                    <a:lstStyle/>
                    <a:p>
                      <a:pPr algn="ctr" defTabSz="914400">
                        <a:defRPr sz="1800"/>
                      </a:pPr>
                      <a:r>
                        <a:rPr sz="3200">
                          <a:latin typeface="Helvetica"/>
                          <a:ea typeface="Helvetica"/>
                          <a:cs typeface="Helvetica"/>
                          <a:sym typeface="Helvetica"/>
                        </a:rPr>
                        <a:t>金+级</a:t>
                      </a:r>
                    </a:p>
                  </a:txBody>
                  <a:tcPr marL="50800" marR="50800" marT="50800" marB="50800" anchor="ctr" horzOverflow="overflow">
                    <a:lnL w="12700">
                      <a:solidFill>
                        <a:srgbClr val="606060"/>
                      </a:solidFill>
                      <a:miter lim="400000"/>
                    </a:lnL>
                    <a:solidFill>
                      <a:srgbClr val="DCDEE0"/>
                    </a:solidFill>
                  </a:tcPr>
                </a:tc>
                <a:tc>
                  <a:txBody>
                    <a:bodyPr/>
                    <a:lstStyle/>
                    <a:p>
                      <a:pPr algn="ctr" defTabSz="914400">
                        <a:defRPr sz="1800"/>
                      </a:pPr>
                      <a:r>
                        <a:rPr sz="3200">
                          <a:latin typeface="Helvetica"/>
                          <a:ea typeface="Helvetica"/>
                          <a:cs typeface="Helvetica"/>
                          <a:sym typeface="Helvetica"/>
                        </a:rPr>
                        <a:t>5.02</a:t>
                      </a:r>
                    </a:p>
                  </a:txBody>
                  <a:tcPr marL="50800" marR="50800" marT="50800" marB="50800" anchor="ctr" horzOverflow="overflow">
                    <a:lnR w="12700">
                      <a:solidFill>
                        <a:srgbClr val="606060"/>
                      </a:solidFill>
                      <a:miter lim="400000"/>
                    </a:lnR>
                    <a:solidFill>
                      <a:srgbClr val="DCDEE0"/>
                    </a:solidFill>
                  </a:tcPr>
                </a:tc>
              </a:tr>
              <a:tr h="723900">
                <a:tc>
                  <a:txBody>
                    <a:bodyPr/>
                    <a:lstStyle/>
                    <a:p>
                      <a:pPr algn="ctr" defTabSz="914400">
                        <a:defRPr sz="1800"/>
                      </a:pPr>
                      <a:r>
                        <a:rPr sz="3200">
                          <a:latin typeface="Helvetica"/>
                          <a:ea typeface="Helvetica"/>
                          <a:cs typeface="Helvetica"/>
                          <a:sym typeface="Helvetica"/>
                        </a:rPr>
                        <a:t>金级</a:t>
                      </a:r>
                    </a:p>
                  </a:txBody>
                  <a:tcPr marL="50800" marR="50800" marT="50800" marB="50800" anchor="ctr" horzOverflow="overflow">
                    <a:lnL w="12700">
                      <a:solidFill>
                        <a:srgbClr val="606060"/>
                      </a:solidFill>
                      <a:miter lim="400000"/>
                    </a:lnL>
                    <a:solidFill>
                      <a:srgbClr val="DCDEE0"/>
                    </a:solidFill>
                  </a:tcPr>
                </a:tc>
                <a:tc>
                  <a:txBody>
                    <a:bodyPr/>
                    <a:lstStyle/>
                    <a:p>
                      <a:pPr algn="ctr" defTabSz="914400">
                        <a:defRPr sz="1800"/>
                      </a:pPr>
                      <a:r>
                        <a:rPr sz="3200">
                          <a:latin typeface="Helvetica"/>
                          <a:ea typeface="Helvetica"/>
                          <a:cs typeface="Helvetica"/>
                          <a:sym typeface="Helvetica"/>
                        </a:rPr>
                        <a:t>4.40</a:t>
                      </a:r>
                    </a:p>
                  </a:txBody>
                  <a:tcPr marL="50800" marR="50800" marT="50800" marB="50800" anchor="ctr" horzOverflow="overflow">
                    <a:lnR w="12700">
                      <a:solidFill>
                        <a:srgbClr val="606060"/>
                      </a:solidFill>
                      <a:miter lim="400000"/>
                    </a:lnR>
                    <a:solidFill>
                      <a:srgbClr val="DCDEE0"/>
                    </a:solidFill>
                  </a:tcPr>
                </a:tc>
              </a:tr>
              <a:tr h="723900">
                <a:tc gridSpan="2">
                  <a:txBody>
                    <a:bodyPr/>
                    <a:lstStyle/>
                    <a:p>
                      <a:pPr algn="ctr" defTabSz="914400">
                        <a:defRPr sz="1800"/>
                      </a:pPr>
                      <a:r>
                        <a:rPr sz="3200">
                          <a:latin typeface="Helvetica"/>
                          <a:ea typeface="Helvetica"/>
                          <a:cs typeface="Helvetica"/>
                          <a:sym typeface="Helvetica"/>
                        </a:rPr>
                        <a:t>总装机&lt;500RT</a:t>
                      </a:r>
                    </a:p>
                  </a:txBody>
                  <a:tcPr marL="50800" marR="50800" marT="50800" marB="50800" anchor="ctr" horzOverflow="overflow">
                    <a:lnL w="12700">
                      <a:solidFill>
                        <a:srgbClr val="606060"/>
                      </a:solidFill>
                      <a:miter lim="400000"/>
                    </a:lnL>
                    <a:lnR w="12700">
                      <a:solidFill>
                        <a:srgbClr val="606060"/>
                      </a:solidFill>
                      <a:miter lim="400000"/>
                    </a:lnR>
                    <a:lnB w="12700">
                      <a:solidFill>
                        <a:srgbClr val="606060"/>
                      </a:solidFill>
                      <a:miter lim="400000"/>
                    </a:lnB>
                    <a:solidFill>
                      <a:srgbClr val="DCDEE0"/>
                    </a:solidFill>
                  </a:tcPr>
                </a:tc>
                <a:tc hMerge="1">
                  <a:txBody>
                    <a:bodyPr/>
                    <a:lstStyle/>
                    <a:p>
                      <a:endParaRPr lang="zh-CN"/>
                    </a:p>
                  </a:txBody>
                  <a:tcPr/>
                </a:tc>
              </a:tr>
            </a:tbl>
          </a:graphicData>
        </a:graphic>
      </p:graphicFrame>
      <p:graphicFrame>
        <p:nvGraphicFramePr>
          <p:cNvPr id="782" name="Table 782"/>
          <p:cNvGraphicFramePr/>
          <p:nvPr/>
        </p:nvGraphicFramePr>
        <p:xfrm>
          <a:off x="6120793" y="10527565"/>
          <a:ext cx="4599699" cy="2908301"/>
        </p:xfrm>
        <a:graphic>
          <a:graphicData uri="http://schemas.openxmlformats.org/drawingml/2006/table">
            <a:tbl>
              <a:tblPr>
                <a:tableStyleId>{C7B018BB-80A7-4F77-B60F-C8B233D01FF8}</a:tableStyleId>
              </a:tblPr>
              <a:tblGrid>
                <a:gridCol w="2293499"/>
                <a:gridCol w="2293499"/>
              </a:tblGrid>
              <a:tr h="723900">
                <a:tc>
                  <a:txBody>
                    <a:bodyPr/>
                    <a:lstStyle/>
                    <a:p>
                      <a:pPr algn="ctr" defTabSz="914400">
                        <a:defRPr sz="1800"/>
                      </a:pPr>
                      <a:r>
                        <a:rPr sz="3200">
                          <a:latin typeface="Helvetica"/>
                          <a:ea typeface="Helvetica"/>
                          <a:cs typeface="Helvetica"/>
                          <a:sym typeface="Helvetica"/>
                        </a:rPr>
                        <a:t>铂金级</a:t>
                      </a:r>
                    </a:p>
                  </a:txBody>
                  <a:tcPr marL="50800" marR="50800" marT="50800" marB="50800" anchor="ctr" horzOverflow="overflow">
                    <a:lnL w="12700">
                      <a:solidFill>
                        <a:srgbClr val="606060"/>
                      </a:solidFill>
                      <a:miter lim="400000"/>
                    </a:lnL>
                    <a:lnT w="12700">
                      <a:solidFill>
                        <a:srgbClr val="606060"/>
                      </a:solidFill>
                      <a:miter lim="400000"/>
                    </a:lnT>
                    <a:solidFill>
                      <a:srgbClr val="DCDEE0"/>
                    </a:solidFill>
                  </a:tcPr>
                </a:tc>
                <a:tc>
                  <a:txBody>
                    <a:bodyPr/>
                    <a:lstStyle/>
                    <a:p>
                      <a:pPr algn="ctr" defTabSz="914400">
                        <a:defRPr sz="1800"/>
                      </a:pPr>
                      <a:r>
                        <a:rPr sz="3200">
                          <a:latin typeface="Helvetica"/>
                          <a:ea typeface="Helvetica"/>
                          <a:cs typeface="Helvetica"/>
                          <a:sym typeface="Helvetica"/>
                        </a:rPr>
                        <a:t>5.41</a:t>
                      </a:r>
                    </a:p>
                  </a:txBody>
                  <a:tcPr marL="50800" marR="50800" marT="50800" marB="50800" anchor="ctr" horzOverflow="overflow">
                    <a:lnR w="12700">
                      <a:solidFill>
                        <a:srgbClr val="606060"/>
                      </a:solidFill>
                      <a:miter lim="400000"/>
                    </a:lnR>
                    <a:lnT w="12700">
                      <a:solidFill>
                        <a:srgbClr val="606060"/>
                      </a:solidFill>
                      <a:miter lim="400000"/>
                    </a:lnT>
                    <a:solidFill>
                      <a:srgbClr val="DCDEE0"/>
                    </a:solidFill>
                  </a:tcPr>
                </a:tc>
              </a:tr>
              <a:tr h="723900">
                <a:tc>
                  <a:txBody>
                    <a:bodyPr/>
                    <a:lstStyle/>
                    <a:p>
                      <a:pPr algn="ctr" defTabSz="914400">
                        <a:defRPr sz="1800"/>
                      </a:pPr>
                      <a:r>
                        <a:rPr sz="3200">
                          <a:latin typeface="Helvetica"/>
                          <a:ea typeface="Helvetica"/>
                          <a:cs typeface="Helvetica"/>
                          <a:sym typeface="Helvetica"/>
                        </a:rPr>
                        <a:t>金+级</a:t>
                      </a:r>
                    </a:p>
                  </a:txBody>
                  <a:tcPr marL="50800" marR="50800" marT="50800" marB="50800" anchor="ctr" horzOverflow="overflow">
                    <a:lnL w="12700">
                      <a:solidFill>
                        <a:srgbClr val="606060"/>
                      </a:solidFill>
                      <a:miter lim="400000"/>
                    </a:lnL>
                    <a:solidFill>
                      <a:srgbClr val="DCDEE0"/>
                    </a:solidFill>
                  </a:tcPr>
                </a:tc>
                <a:tc>
                  <a:txBody>
                    <a:bodyPr/>
                    <a:lstStyle/>
                    <a:p>
                      <a:pPr algn="ctr" defTabSz="914400">
                        <a:defRPr sz="1800"/>
                      </a:pPr>
                      <a:r>
                        <a:rPr sz="3200">
                          <a:latin typeface="Helvetica"/>
                          <a:ea typeface="Helvetica"/>
                          <a:cs typeface="Helvetica"/>
                          <a:sym typeface="Helvetica"/>
                        </a:rPr>
                        <a:t>5.17</a:t>
                      </a:r>
                    </a:p>
                  </a:txBody>
                  <a:tcPr marL="50800" marR="50800" marT="50800" marB="50800" anchor="ctr" horzOverflow="overflow">
                    <a:lnR w="12700">
                      <a:solidFill>
                        <a:srgbClr val="606060"/>
                      </a:solidFill>
                      <a:miter lim="400000"/>
                    </a:lnR>
                    <a:solidFill>
                      <a:srgbClr val="DCDEE0"/>
                    </a:solidFill>
                  </a:tcPr>
                </a:tc>
              </a:tr>
              <a:tr h="723900">
                <a:tc>
                  <a:txBody>
                    <a:bodyPr/>
                    <a:lstStyle/>
                    <a:p>
                      <a:pPr algn="ctr" defTabSz="914400">
                        <a:defRPr sz="1800"/>
                      </a:pPr>
                      <a:r>
                        <a:rPr sz="3200">
                          <a:latin typeface="Helvetica"/>
                          <a:ea typeface="Helvetica"/>
                          <a:cs typeface="Helvetica"/>
                          <a:sym typeface="Helvetica"/>
                        </a:rPr>
                        <a:t>金级</a:t>
                      </a:r>
                    </a:p>
                  </a:txBody>
                  <a:tcPr marL="50800" marR="50800" marT="50800" marB="50800" anchor="ctr" horzOverflow="overflow">
                    <a:lnL w="12700">
                      <a:solidFill>
                        <a:srgbClr val="606060"/>
                      </a:solidFill>
                      <a:miter lim="400000"/>
                    </a:lnL>
                    <a:solidFill>
                      <a:srgbClr val="DCDEE0"/>
                    </a:solidFill>
                  </a:tcPr>
                </a:tc>
                <a:tc>
                  <a:txBody>
                    <a:bodyPr/>
                    <a:lstStyle/>
                    <a:p>
                      <a:pPr algn="ctr" defTabSz="914400">
                        <a:defRPr sz="1800"/>
                      </a:pPr>
                      <a:r>
                        <a:rPr sz="3200">
                          <a:latin typeface="Helvetica"/>
                          <a:ea typeface="Helvetica"/>
                          <a:cs typeface="Helvetica"/>
                          <a:sym typeface="Helvetica"/>
                        </a:rPr>
                        <a:t>5.17</a:t>
                      </a:r>
                    </a:p>
                  </a:txBody>
                  <a:tcPr marL="50800" marR="50800" marT="50800" marB="50800" anchor="ctr" horzOverflow="overflow">
                    <a:lnR w="12700">
                      <a:solidFill>
                        <a:srgbClr val="606060"/>
                      </a:solidFill>
                      <a:miter lim="400000"/>
                    </a:lnR>
                    <a:solidFill>
                      <a:srgbClr val="DCDEE0"/>
                    </a:solidFill>
                  </a:tcPr>
                </a:tc>
              </a:tr>
              <a:tr h="723900">
                <a:tc gridSpan="2">
                  <a:txBody>
                    <a:bodyPr/>
                    <a:lstStyle/>
                    <a:p>
                      <a:pPr algn="ctr" defTabSz="914400">
                        <a:defRPr sz="1800"/>
                      </a:pPr>
                      <a:r>
                        <a:rPr sz="3200">
                          <a:latin typeface="Helvetica"/>
                          <a:ea typeface="Helvetica"/>
                          <a:cs typeface="Helvetica"/>
                          <a:sym typeface="Helvetica"/>
                        </a:rPr>
                        <a:t>总装机&gt;500RT</a:t>
                      </a:r>
                    </a:p>
                  </a:txBody>
                  <a:tcPr marL="50800" marR="50800" marT="50800" marB="50800" anchor="ctr" horzOverflow="overflow">
                    <a:lnL w="12700">
                      <a:solidFill>
                        <a:srgbClr val="606060"/>
                      </a:solidFill>
                      <a:miter lim="400000"/>
                    </a:lnL>
                    <a:lnR w="12700">
                      <a:solidFill>
                        <a:srgbClr val="606060"/>
                      </a:solidFill>
                      <a:miter lim="400000"/>
                    </a:lnR>
                    <a:lnB w="12700">
                      <a:solidFill>
                        <a:srgbClr val="606060"/>
                      </a:solidFill>
                      <a:miter lim="400000"/>
                    </a:lnB>
                    <a:solidFill>
                      <a:srgbClr val="DCDEE0"/>
                    </a:solidFill>
                  </a:tcPr>
                </a:tc>
                <a:tc hMerge="1">
                  <a:txBody>
                    <a:bodyPr/>
                    <a:lstStyle/>
                    <a:p>
                      <a:endParaRPr lang="zh-CN"/>
                    </a:p>
                  </a:txBody>
                  <a:tcPr/>
                </a:tc>
              </a:tr>
            </a:tbl>
          </a:graphicData>
        </a:graphic>
      </p:graphicFrame>
      <p:sp>
        <p:nvSpPr>
          <p:cNvPr id="783" name="Shape 783"/>
          <p:cNvSpPr/>
          <p:nvPr/>
        </p:nvSpPr>
        <p:spPr>
          <a:xfrm>
            <a:off x="13420766" y="3159206"/>
            <a:ext cx="10376614" cy="1156514"/>
          </a:xfrm>
          <a:prstGeom prst="rect">
            <a:avLst/>
          </a:prstGeom>
          <a:solidFill>
            <a:srgbClr val="ACF67C"/>
          </a:solidFill>
          <a:ln w="127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p>
            <a:pPr algn="l">
              <a:defRPr sz="3600" b="1">
                <a:latin typeface="Helvetica Neue"/>
                <a:ea typeface="Helvetica Neue"/>
                <a:cs typeface="Helvetica Neue"/>
                <a:sym typeface="Helvetica Neue"/>
              </a:defRPr>
            </a:pPr>
            <a:r>
              <a:t>中国指标-</a:t>
            </a:r>
            <a:r>
              <a:rPr sz="3200">
                <a:solidFill>
                  <a:schemeClr val="accent5"/>
                </a:solidFill>
              </a:rPr>
              <a:t>国内首部</a:t>
            </a:r>
            <a:r>
              <a:rPr sz="3200"/>
              <a:t>高效制冷机房规范能效指标</a:t>
            </a:r>
          </a:p>
        </p:txBody>
      </p:sp>
      <p:sp>
        <p:nvSpPr>
          <p:cNvPr id="784" name="Shape 784"/>
          <p:cNvSpPr/>
          <p:nvPr/>
        </p:nvSpPr>
        <p:spPr>
          <a:xfrm>
            <a:off x="13518818" y="4380115"/>
            <a:ext cx="10834955" cy="1400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457200">
              <a:lnSpc>
                <a:spcPct val="120000"/>
              </a:lnSpc>
              <a:defRPr sz="3200" b="1">
                <a:solidFill>
                  <a:srgbClr val="070606"/>
                </a:solidFill>
                <a:latin typeface="Helvetica Neue"/>
                <a:ea typeface="Helvetica Neue"/>
                <a:cs typeface="Helvetica Neue"/>
                <a:sym typeface="Helvetica Neue"/>
              </a:defRPr>
            </a:pPr>
            <a:r>
              <a:t>广东省标准</a:t>
            </a:r>
            <a:r>
              <a:rPr>
                <a:solidFill>
                  <a:schemeClr val="accent5"/>
                </a:solidFill>
              </a:rPr>
              <a:t>《集中空调制冷机房系统能效监测及评价标准》</a:t>
            </a:r>
            <a:endParaRPr>
              <a:solidFill>
                <a:schemeClr val="accent5">
                  <a:hueOff val="-176146"/>
                  <a:satOff val="3665"/>
                  <a:lumOff val="-13986"/>
                </a:schemeClr>
              </a:solidFill>
            </a:endParaRPr>
          </a:p>
          <a:p>
            <a:pPr algn="l" defTabSz="457200">
              <a:lnSpc>
                <a:spcPct val="120000"/>
              </a:lnSpc>
              <a:defRPr sz="3200" b="1">
                <a:solidFill>
                  <a:srgbClr val="070606"/>
                </a:solidFill>
                <a:latin typeface="Helvetica Neue"/>
                <a:ea typeface="Helvetica Neue"/>
                <a:cs typeface="Helvetica Neue"/>
                <a:sym typeface="Helvetica Neue"/>
              </a:defRPr>
            </a:pPr>
            <a:r>
              <a:t>（DBJ/T 15-129-2017）已于2018年4月1日起实施。</a:t>
            </a:r>
          </a:p>
        </p:txBody>
      </p:sp>
      <p:graphicFrame>
        <p:nvGraphicFramePr>
          <p:cNvPr id="785" name="Table 785"/>
          <p:cNvGraphicFramePr/>
          <p:nvPr/>
        </p:nvGraphicFramePr>
        <p:xfrm>
          <a:off x="14094511" y="6270502"/>
          <a:ext cx="4612400" cy="2908301"/>
        </p:xfrm>
        <a:graphic>
          <a:graphicData uri="http://schemas.openxmlformats.org/drawingml/2006/table">
            <a:tbl>
              <a:tblPr>
                <a:tableStyleId>{C7B018BB-80A7-4F77-B60F-C8B233D01FF8}</a:tableStyleId>
              </a:tblPr>
              <a:tblGrid>
                <a:gridCol w="2299849"/>
                <a:gridCol w="2299849"/>
              </a:tblGrid>
              <a:tr h="723900">
                <a:tc>
                  <a:txBody>
                    <a:bodyPr/>
                    <a:lstStyle/>
                    <a:p>
                      <a:pPr algn="ctr" defTabSz="914400">
                        <a:defRPr sz="1800"/>
                      </a:pPr>
                      <a:r>
                        <a:rPr sz="3200">
                          <a:latin typeface="Helvetica"/>
                          <a:ea typeface="Helvetica"/>
                          <a:cs typeface="Helvetica"/>
                          <a:sym typeface="Helvetica"/>
                        </a:rPr>
                        <a:t>1级</a:t>
                      </a:r>
                    </a:p>
                  </a:txBody>
                  <a:tcPr marL="50800" marR="50800" marT="50800" marB="50800" anchor="ctr" horzOverflow="overflow">
                    <a:lnL w="12700">
                      <a:solidFill>
                        <a:srgbClr val="606060"/>
                      </a:solidFill>
                      <a:miter lim="400000"/>
                    </a:lnL>
                    <a:lnT w="12700">
                      <a:solidFill>
                        <a:srgbClr val="606060"/>
                      </a:solidFill>
                      <a:miter lim="400000"/>
                    </a:lnT>
                    <a:solidFill>
                      <a:srgbClr val="DCDEE0"/>
                    </a:solidFill>
                  </a:tcPr>
                </a:tc>
                <a:tc>
                  <a:txBody>
                    <a:bodyPr/>
                    <a:lstStyle/>
                    <a:p>
                      <a:pPr algn="ctr" defTabSz="914400">
                        <a:defRPr sz="1800"/>
                      </a:pPr>
                      <a:r>
                        <a:rPr sz="3200">
                          <a:latin typeface="Helvetica"/>
                          <a:ea typeface="Helvetica"/>
                          <a:cs typeface="Helvetica"/>
                          <a:sym typeface="Helvetica"/>
                        </a:rPr>
                        <a:t>4.6</a:t>
                      </a:r>
                    </a:p>
                  </a:txBody>
                  <a:tcPr marL="50800" marR="50800" marT="50800" marB="50800" anchor="ctr" horzOverflow="overflow">
                    <a:lnR w="12700">
                      <a:solidFill>
                        <a:srgbClr val="606060"/>
                      </a:solidFill>
                      <a:miter lim="400000"/>
                    </a:lnR>
                    <a:lnT w="12700">
                      <a:solidFill>
                        <a:srgbClr val="606060"/>
                      </a:solidFill>
                      <a:miter lim="400000"/>
                    </a:lnT>
                    <a:solidFill>
                      <a:srgbClr val="DCDEE0"/>
                    </a:solidFill>
                  </a:tcPr>
                </a:tc>
              </a:tr>
              <a:tr h="723900">
                <a:tc>
                  <a:txBody>
                    <a:bodyPr/>
                    <a:lstStyle/>
                    <a:p>
                      <a:pPr algn="ctr" defTabSz="914400">
                        <a:defRPr sz="1800"/>
                      </a:pPr>
                      <a:r>
                        <a:rPr sz="3200">
                          <a:latin typeface="Helvetica"/>
                          <a:ea typeface="Helvetica"/>
                          <a:cs typeface="Helvetica"/>
                          <a:sym typeface="Helvetica"/>
                        </a:rPr>
                        <a:t>2级</a:t>
                      </a:r>
                    </a:p>
                  </a:txBody>
                  <a:tcPr marL="50800" marR="50800" marT="50800" marB="50800" anchor="ctr" horzOverflow="overflow">
                    <a:lnL w="12700">
                      <a:solidFill>
                        <a:srgbClr val="606060"/>
                      </a:solidFill>
                      <a:miter lim="400000"/>
                    </a:lnL>
                    <a:solidFill>
                      <a:srgbClr val="DCDEE0"/>
                    </a:solidFill>
                  </a:tcPr>
                </a:tc>
                <a:tc>
                  <a:txBody>
                    <a:bodyPr/>
                    <a:lstStyle/>
                    <a:p>
                      <a:pPr algn="ctr" defTabSz="914400">
                        <a:defRPr sz="1800"/>
                      </a:pPr>
                      <a:r>
                        <a:rPr sz="3200">
                          <a:latin typeface="Helvetica"/>
                          <a:ea typeface="Helvetica"/>
                          <a:cs typeface="Helvetica"/>
                          <a:sym typeface="Helvetica"/>
                        </a:rPr>
                        <a:t>3.8</a:t>
                      </a:r>
                    </a:p>
                  </a:txBody>
                  <a:tcPr marL="50800" marR="50800" marT="50800" marB="50800" anchor="ctr" horzOverflow="overflow">
                    <a:lnR w="12700">
                      <a:solidFill>
                        <a:srgbClr val="606060"/>
                      </a:solidFill>
                      <a:miter lim="400000"/>
                    </a:lnR>
                    <a:solidFill>
                      <a:srgbClr val="DCDEE0"/>
                    </a:solidFill>
                  </a:tcPr>
                </a:tc>
              </a:tr>
              <a:tr h="723900">
                <a:tc>
                  <a:txBody>
                    <a:bodyPr/>
                    <a:lstStyle/>
                    <a:p>
                      <a:pPr algn="ctr" defTabSz="914400">
                        <a:defRPr sz="1800"/>
                      </a:pPr>
                      <a:r>
                        <a:rPr sz="3200">
                          <a:latin typeface="Helvetica"/>
                          <a:ea typeface="Helvetica"/>
                          <a:cs typeface="Helvetica"/>
                          <a:sym typeface="Helvetica"/>
                        </a:rPr>
                        <a:t>3级</a:t>
                      </a:r>
                    </a:p>
                  </a:txBody>
                  <a:tcPr marL="50800" marR="50800" marT="50800" marB="50800" anchor="ctr" horzOverflow="overflow">
                    <a:lnL w="12700">
                      <a:solidFill>
                        <a:srgbClr val="606060"/>
                      </a:solidFill>
                      <a:miter lim="400000"/>
                    </a:lnL>
                    <a:solidFill>
                      <a:srgbClr val="DCDEE0"/>
                    </a:solidFill>
                  </a:tcPr>
                </a:tc>
                <a:tc>
                  <a:txBody>
                    <a:bodyPr/>
                    <a:lstStyle/>
                    <a:p>
                      <a:pPr algn="ctr" defTabSz="914400">
                        <a:defRPr sz="1800"/>
                      </a:pPr>
                      <a:r>
                        <a:rPr sz="3200">
                          <a:latin typeface="Helvetica"/>
                          <a:ea typeface="Helvetica"/>
                          <a:cs typeface="Helvetica"/>
                          <a:sym typeface="Helvetica"/>
                        </a:rPr>
                        <a:t>3.2</a:t>
                      </a:r>
                    </a:p>
                  </a:txBody>
                  <a:tcPr marL="50800" marR="50800" marT="50800" marB="50800" anchor="ctr" horzOverflow="overflow">
                    <a:lnR w="12700">
                      <a:solidFill>
                        <a:srgbClr val="606060"/>
                      </a:solidFill>
                      <a:miter lim="400000"/>
                    </a:lnR>
                    <a:solidFill>
                      <a:srgbClr val="DCDEE0"/>
                    </a:solidFill>
                  </a:tcPr>
                </a:tc>
              </a:tr>
              <a:tr h="723900">
                <a:tc gridSpan="2">
                  <a:txBody>
                    <a:bodyPr/>
                    <a:lstStyle/>
                    <a:p>
                      <a:pPr algn="ctr" defTabSz="914400">
                        <a:defRPr sz="1800"/>
                      </a:pPr>
                      <a:r>
                        <a:rPr sz="3200">
                          <a:latin typeface="Helvetica"/>
                          <a:ea typeface="Helvetica"/>
                          <a:cs typeface="Helvetica"/>
                          <a:sym typeface="Helvetica"/>
                        </a:rPr>
                        <a:t>总装机&lt;500RT</a:t>
                      </a:r>
                    </a:p>
                  </a:txBody>
                  <a:tcPr marL="50800" marR="50800" marT="50800" marB="50800" anchor="ctr" horzOverflow="overflow">
                    <a:lnL w="12700">
                      <a:solidFill>
                        <a:srgbClr val="606060"/>
                      </a:solidFill>
                      <a:miter lim="400000"/>
                    </a:lnL>
                    <a:lnR w="12700">
                      <a:solidFill>
                        <a:srgbClr val="606060"/>
                      </a:solidFill>
                      <a:miter lim="400000"/>
                    </a:lnR>
                    <a:lnB w="12700">
                      <a:solidFill>
                        <a:srgbClr val="606060"/>
                      </a:solidFill>
                      <a:miter lim="400000"/>
                    </a:lnB>
                    <a:solidFill>
                      <a:srgbClr val="DCDEE0"/>
                    </a:solidFill>
                  </a:tcPr>
                </a:tc>
                <a:tc hMerge="1">
                  <a:txBody>
                    <a:bodyPr/>
                    <a:lstStyle/>
                    <a:p>
                      <a:endParaRPr lang="zh-CN"/>
                    </a:p>
                  </a:txBody>
                  <a:tcPr/>
                </a:tc>
              </a:tr>
            </a:tbl>
          </a:graphicData>
        </a:graphic>
      </p:graphicFrame>
      <p:graphicFrame>
        <p:nvGraphicFramePr>
          <p:cNvPr id="786" name="Table 786"/>
          <p:cNvGraphicFramePr/>
          <p:nvPr/>
        </p:nvGraphicFramePr>
        <p:xfrm>
          <a:off x="19081818" y="6270502"/>
          <a:ext cx="4599699" cy="2908301"/>
        </p:xfrm>
        <a:graphic>
          <a:graphicData uri="http://schemas.openxmlformats.org/drawingml/2006/table">
            <a:tbl>
              <a:tblPr>
                <a:tableStyleId>{C7B018BB-80A7-4F77-B60F-C8B233D01FF8}</a:tableStyleId>
              </a:tblPr>
              <a:tblGrid>
                <a:gridCol w="2293499"/>
                <a:gridCol w="2293499"/>
              </a:tblGrid>
              <a:tr h="723900">
                <a:tc>
                  <a:txBody>
                    <a:bodyPr/>
                    <a:lstStyle/>
                    <a:p>
                      <a:pPr algn="ctr" defTabSz="914400">
                        <a:defRPr sz="1800"/>
                      </a:pPr>
                      <a:r>
                        <a:rPr sz="3200">
                          <a:latin typeface="Helvetica"/>
                          <a:ea typeface="Helvetica"/>
                          <a:cs typeface="Helvetica"/>
                          <a:sym typeface="Helvetica"/>
                        </a:rPr>
                        <a:t>1级</a:t>
                      </a:r>
                    </a:p>
                  </a:txBody>
                  <a:tcPr marL="50800" marR="50800" marT="50800" marB="50800" anchor="ctr" horzOverflow="overflow">
                    <a:lnL w="12700">
                      <a:solidFill>
                        <a:srgbClr val="606060"/>
                      </a:solidFill>
                      <a:miter lim="400000"/>
                    </a:lnL>
                    <a:lnT w="12700">
                      <a:solidFill>
                        <a:srgbClr val="606060"/>
                      </a:solidFill>
                      <a:miter lim="400000"/>
                    </a:lnT>
                    <a:solidFill>
                      <a:srgbClr val="DCDEE0"/>
                    </a:solidFill>
                  </a:tcPr>
                </a:tc>
                <a:tc>
                  <a:txBody>
                    <a:bodyPr/>
                    <a:lstStyle/>
                    <a:p>
                      <a:pPr algn="ctr" defTabSz="914400">
                        <a:defRPr sz="1800"/>
                      </a:pPr>
                      <a:r>
                        <a:rPr sz="3200">
                          <a:latin typeface="Helvetica"/>
                          <a:ea typeface="Helvetica"/>
                          <a:cs typeface="Helvetica"/>
                          <a:sym typeface="Helvetica"/>
                        </a:rPr>
                        <a:t>5.0</a:t>
                      </a:r>
                    </a:p>
                  </a:txBody>
                  <a:tcPr marL="50800" marR="50800" marT="50800" marB="50800" anchor="ctr" horzOverflow="overflow">
                    <a:lnR w="12700">
                      <a:solidFill>
                        <a:srgbClr val="606060"/>
                      </a:solidFill>
                      <a:miter lim="400000"/>
                    </a:lnR>
                    <a:lnT w="12700">
                      <a:solidFill>
                        <a:srgbClr val="606060"/>
                      </a:solidFill>
                      <a:miter lim="400000"/>
                    </a:lnT>
                    <a:solidFill>
                      <a:srgbClr val="DCDEE0"/>
                    </a:solidFill>
                  </a:tcPr>
                </a:tc>
              </a:tr>
              <a:tr h="723900">
                <a:tc>
                  <a:txBody>
                    <a:bodyPr/>
                    <a:lstStyle/>
                    <a:p>
                      <a:pPr algn="ctr" defTabSz="914400">
                        <a:defRPr sz="1800"/>
                      </a:pPr>
                      <a:r>
                        <a:rPr sz="3200">
                          <a:latin typeface="Helvetica"/>
                          <a:ea typeface="Helvetica"/>
                          <a:cs typeface="Helvetica"/>
                          <a:sym typeface="Helvetica"/>
                        </a:rPr>
                        <a:t>2级</a:t>
                      </a:r>
                    </a:p>
                  </a:txBody>
                  <a:tcPr marL="50800" marR="50800" marT="50800" marB="50800" anchor="ctr" horzOverflow="overflow">
                    <a:lnL w="12700">
                      <a:solidFill>
                        <a:srgbClr val="606060"/>
                      </a:solidFill>
                      <a:miter lim="400000"/>
                    </a:lnL>
                    <a:solidFill>
                      <a:srgbClr val="DCDEE0"/>
                    </a:solidFill>
                  </a:tcPr>
                </a:tc>
                <a:tc>
                  <a:txBody>
                    <a:bodyPr/>
                    <a:lstStyle/>
                    <a:p>
                      <a:pPr algn="ctr" defTabSz="914400">
                        <a:defRPr sz="1800"/>
                      </a:pPr>
                      <a:r>
                        <a:rPr sz="3200">
                          <a:latin typeface="Helvetica"/>
                          <a:ea typeface="Helvetica"/>
                          <a:cs typeface="Helvetica"/>
                          <a:sym typeface="Helvetica"/>
                        </a:rPr>
                        <a:t>4.1</a:t>
                      </a:r>
                    </a:p>
                  </a:txBody>
                  <a:tcPr marL="50800" marR="50800" marT="50800" marB="50800" anchor="ctr" horzOverflow="overflow">
                    <a:lnR w="12700">
                      <a:solidFill>
                        <a:srgbClr val="606060"/>
                      </a:solidFill>
                      <a:miter lim="400000"/>
                    </a:lnR>
                    <a:solidFill>
                      <a:srgbClr val="DCDEE0"/>
                    </a:solidFill>
                  </a:tcPr>
                </a:tc>
              </a:tr>
              <a:tr h="723900">
                <a:tc>
                  <a:txBody>
                    <a:bodyPr/>
                    <a:lstStyle/>
                    <a:p>
                      <a:pPr algn="ctr" defTabSz="914400">
                        <a:defRPr sz="1800"/>
                      </a:pPr>
                      <a:r>
                        <a:rPr sz="3200">
                          <a:latin typeface="Helvetica"/>
                          <a:ea typeface="Helvetica"/>
                          <a:cs typeface="Helvetica"/>
                          <a:sym typeface="Helvetica"/>
                        </a:rPr>
                        <a:t>3级</a:t>
                      </a:r>
                    </a:p>
                  </a:txBody>
                  <a:tcPr marL="50800" marR="50800" marT="50800" marB="50800" anchor="ctr" horzOverflow="overflow">
                    <a:lnL w="12700">
                      <a:solidFill>
                        <a:srgbClr val="606060"/>
                      </a:solidFill>
                      <a:miter lim="400000"/>
                    </a:lnL>
                    <a:solidFill>
                      <a:srgbClr val="DCDEE0"/>
                    </a:solidFill>
                  </a:tcPr>
                </a:tc>
                <a:tc>
                  <a:txBody>
                    <a:bodyPr/>
                    <a:lstStyle/>
                    <a:p>
                      <a:pPr algn="ctr" defTabSz="914400">
                        <a:defRPr sz="1800"/>
                      </a:pPr>
                      <a:r>
                        <a:rPr sz="3200">
                          <a:latin typeface="Helvetica"/>
                          <a:ea typeface="Helvetica"/>
                          <a:cs typeface="Helvetica"/>
                          <a:sym typeface="Helvetica"/>
                        </a:rPr>
                        <a:t>3.5</a:t>
                      </a:r>
                    </a:p>
                  </a:txBody>
                  <a:tcPr marL="50800" marR="50800" marT="50800" marB="50800" anchor="ctr" horzOverflow="overflow">
                    <a:lnR w="12700">
                      <a:solidFill>
                        <a:srgbClr val="606060"/>
                      </a:solidFill>
                      <a:miter lim="400000"/>
                    </a:lnR>
                    <a:solidFill>
                      <a:srgbClr val="DCDEE0"/>
                    </a:solidFill>
                  </a:tcPr>
                </a:tc>
              </a:tr>
              <a:tr h="723900">
                <a:tc gridSpan="2">
                  <a:txBody>
                    <a:bodyPr/>
                    <a:lstStyle/>
                    <a:p>
                      <a:pPr algn="ctr" defTabSz="914400">
                        <a:defRPr sz="1800"/>
                      </a:pPr>
                      <a:r>
                        <a:rPr sz="3200">
                          <a:latin typeface="Helvetica"/>
                          <a:ea typeface="Helvetica"/>
                          <a:cs typeface="Helvetica"/>
                          <a:sym typeface="Helvetica"/>
                        </a:rPr>
                        <a:t>总装机&gt;500RT</a:t>
                      </a:r>
                    </a:p>
                  </a:txBody>
                  <a:tcPr marL="50800" marR="50800" marT="50800" marB="50800" anchor="ctr" horzOverflow="overflow">
                    <a:lnL w="12700">
                      <a:solidFill>
                        <a:srgbClr val="606060"/>
                      </a:solidFill>
                      <a:miter lim="400000"/>
                    </a:lnL>
                    <a:lnR w="12700">
                      <a:solidFill>
                        <a:srgbClr val="606060"/>
                      </a:solidFill>
                      <a:miter lim="400000"/>
                    </a:lnR>
                    <a:lnB w="12700">
                      <a:solidFill>
                        <a:srgbClr val="606060"/>
                      </a:solidFill>
                      <a:miter lim="400000"/>
                    </a:lnB>
                    <a:solidFill>
                      <a:srgbClr val="DCDEE0"/>
                    </a:solidFill>
                  </a:tcPr>
                </a:tc>
                <a:tc hMerge="1">
                  <a:txBody>
                    <a:bodyPr/>
                    <a:lstStyle/>
                    <a:p>
                      <a:endParaRPr lang="zh-CN"/>
                    </a:p>
                  </a:txBody>
                  <a:tcPr/>
                </a:tc>
              </a:tr>
            </a:tbl>
          </a:graphicData>
        </a:graphic>
      </p:graphicFrame>
      <p:sp>
        <p:nvSpPr>
          <p:cNvPr id="787" name="Shape 787"/>
          <p:cNvSpPr/>
          <p:nvPr/>
        </p:nvSpPr>
        <p:spPr>
          <a:xfrm>
            <a:off x="13344148" y="10059969"/>
            <a:ext cx="10529852" cy="2781021"/>
          </a:xfrm>
          <a:prstGeom prst="rect">
            <a:avLst/>
          </a:prstGeom>
          <a:solidFill>
            <a:srgbClr val="F4F3BD"/>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lnSpc>
                <a:spcPct val="120000"/>
              </a:lnSpc>
              <a:defRPr sz="3600" b="1" u="sng">
                <a:solidFill>
                  <a:schemeClr val="accent5"/>
                </a:solidFill>
                <a:latin typeface="微软雅黑"/>
                <a:ea typeface="微软雅黑"/>
                <a:cs typeface="微软雅黑"/>
                <a:sym typeface="微软雅黑"/>
              </a:defRPr>
            </a:pPr>
            <a:r>
              <a:t>高效制冷机房系统指标行业共识：</a:t>
            </a:r>
          </a:p>
          <a:p>
            <a:pPr algn="l" defTabSz="457200">
              <a:lnSpc>
                <a:spcPct val="120000"/>
              </a:lnSpc>
              <a:defRPr sz="3200" b="1">
                <a:latin typeface="微软雅黑"/>
                <a:ea typeface="微软雅黑"/>
                <a:cs typeface="微软雅黑"/>
                <a:sym typeface="微软雅黑"/>
              </a:defRPr>
            </a:pPr>
            <a:r>
              <a:t>制冷机房系统全年平均运行能效比(年平均综合能效）：</a:t>
            </a:r>
          </a:p>
          <a:p>
            <a:pPr algn="l" defTabSz="457200">
              <a:lnSpc>
                <a:spcPct val="120000"/>
              </a:lnSpc>
              <a:defRPr sz="3200" b="1">
                <a:latin typeface="微软雅黑"/>
                <a:ea typeface="微软雅黑"/>
                <a:cs typeface="微软雅黑"/>
                <a:sym typeface="微软雅黑"/>
              </a:defRPr>
            </a:pPr>
            <a:r>
              <a:t>EER大于5.0（即小于0.70kw/RT）为高效机房最低标准！</a:t>
            </a:r>
          </a:p>
        </p:txBody>
      </p:sp>
      <p:sp>
        <p:nvSpPr>
          <p:cNvPr id="788" name="Shape 788"/>
          <p:cNvSpPr/>
          <p:nvPr/>
        </p:nvSpPr>
        <p:spPr>
          <a:xfrm>
            <a:off x="166550" y="1703056"/>
            <a:ext cx="946444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01-7集中空调高效制冷机房系统能效指标</a:t>
            </a:r>
          </a:p>
        </p:txBody>
      </p:sp>
      <p:sp>
        <p:nvSpPr>
          <p:cNvPr id="789" name="Shape 789"/>
          <p:cNvSpPr>
            <a:spLocks noGrp="1"/>
          </p:cNvSpPr>
          <p:nvPr>
            <p:ph type="sldNum" sz="quarter" idx="4294967295"/>
          </p:nvPr>
        </p:nvSpPr>
        <p:spPr>
          <a:xfrm>
            <a:off x="23945005" y="1315117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10</a:t>
            </a:fld>
            <a:endParaRPr/>
          </a:p>
        </p:txBody>
      </p:sp>
      <p:grpSp>
        <p:nvGrpSpPr>
          <p:cNvPr id="792" name="Group 792"/>
          <p:cNvGrpSpPr/>
          <p:nvPr/>
        </p:nvGrpSpPr>
        <p:grpSpPr>
          <a:xfrm>
            <a:off x="18622751" y="302323"/>
            <a:ext cx="5429634" cy="1062833"/>
            <a:chOff x="0" y="0"/>
            <a:chExt cx="5429633" cy="1062831"/>
          </a:xfrm>
        </p:grpSpPr>
        <p:pic>
          <p:nvPicPr>
            <p:cNvPr id="790"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791"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pic>
        <p:nvPicPr>
          <p:cNvPr id="793" name="WechatIMG52.png"/>
          <p:cNvPicPr>
            <a:picLocks noChangeAspect="1"/>
          </p:cNvPicPr>
          <p:nvPr/>
        </p:nvPicPr>
        <p:blipFill>
          <a:blip r:embed="rId5">
            <a:extLst/>
          </a:blip>
          <a:stretch>
            <a:fillRect/>
          </a:stretch>
        </p:blipFill>
        <p:spPr>
          <a:xfrm>
            <a:off x="815861" y="5118356"/>
            <a:ext cx="9252614" cy="2471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 name="图片 794"/>
          <p:cNvPicPr>
            <a:picLocks/>
          </p:cNvPicPr>
          <p:nvPr/>
        </p:nvPicPr>
        <p:blipFill>
          <a:blip r:embed="rId2">
            <a:extLst/>
          </a:blip>
          <a:stretch>
            <a:fillRect/>
          </a:stretch>
        </p:blipFill>
        <p:spPr>
          <a:xfrm>
            <a:off x="-78649" y="1524000"/>
            <a:ext cx="24541298" cy="76200"/>
          </a:xfrm>
          <a:prstGeom prst="rect">
            <a:avLst/>
          </a:prstGeom>
        </p:spPr>
      </p:pic>
      <p:sp>
        <p:nvSpPr>
          <p:cNvPr id="797" name="Shape 797"/>
          <p:cNvSpPr/>
          <p:nvPr/>
        </p:nvSpPr>
        <p:spPr>
          <a:xfrm>
            <a:off x="362779" y="392247"/>
            <a:ext cx="93680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01集中空调高效制冷机房系统介绍</a:t>
            </a:r>
          </a:p>
        </p:txBody>
      </p:sp>
      <p:sp>
        <p:nvSpPr>
          <p:cNvPr id="798" name="Shape 798"/>
          <p:cNvSpPr/>
          <p:nvPr/>
        </p:nvSpPr>
        <p:spPr>
          <a:xfrm>
            <a:off x="647983" y="4830762"/>
            <a:ext cx="14610673" cy="4054476"/>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lnSpc>
                <a:spcPct val="120000"/>
              </a:lnSpc>
              <a:defRPr sz="3200" b="1">
                <a:solidFill>
                  <a:srgbClr val="070606"/>
                </a:solidFill>
                <a:latin typeface="微软雅黑"/>
                <a:ea typeface="微软雅黑"/>
                <a:cs typeface="微软雅黑"/>
                <a:sym typeface="微软雅黑"/>
              </a:defRPr>
            </a:pPr>
            <a:r>
              <a:t>根据《中国建筑节能年度发展研究报告2018》研究结果：</a:t>
            </a:r>
          </a:p>
          <a:p>
            <a:pPr algn="l" defTabSz="457200">
              <a:lnSpc>
                <a:spcPct val="120000"/>
              </a:lnSpc>
              <a:defRPr sz="3200" b="1">
                <a:solidFill>
                  <a:schemeClr val="accent5"/>
                </a:solidFill>
                <a:latin typeface="微软雅黑"/>
                <a:ea typeface="微软雅黑"/>
                <a:cs typeface="微软雅黑"/>
                <a:sym typeface="微软雅黑"/>
              </a:defRPr>
            </a:pPr>
            <a:r>
              <a:rPr>
                <a:solidFill>
                  <a:srgbClr val="000000"/>
                </a:solidFill>
              </a:rPr>
              <a:t>广东省建筑制冷机房系统能效实测值全年平均EER</a:t>
            </a:r>
            <a:r>
              <a:t>2.5~3.0。</a:t>
            </a:r>
          </a:p>
          <a:p>
            <a:pPr algn="l" defTabSz="457200">
              <a:lnSpc>
                <a:spcPct val="120000"/>
              </a:lnSpc>
              <a:defRPr sz="3200" b="1">
                <a:solidFill>
                  <a:srgbClr val="070606"/>
                </a:solidFill>
                <a:latin typeface="微软雅黑"/>
                <a:ea typeface="微软雅黑"/>
                <a:cs typeface="微软雅黑"/>
                <a:sym typeface="微软雅黑"/>
              </a:defRPr>
            </a:pPr>
            <a:r>
              <a:t>按照高效空调制冷机房标准</a:t>
            </a:r>
            <a:r>
              <a:rPr>
                <a:solidFill>
                  <a:schemeClr val="accent5"/>
                </a:solidFill>
              </a:rPr>
              <a:t>EER5.0</a:t>
            </a:r>
            <a:r>
              <a:t>进行设计、建造和运营，</a:t>
            </a:r>
          </a:p>
          <a:p>
            <a:pPr algn="l" defTabSz="457200">
              <a:lnSpc>
                <a:spcPct val="120000"/>
              </a:lnSpc>
              <a:defRPr sz="3200" b="1">
                <a:solidFill>
                  <a:schemeClr val="accent5"/>
                </a:solidFill>
                <a:latin typeface="微软雅黑"/>
                <a:ea typeface="微软雅黑"/>
                <a:cs typeface="微软雅黑"/>
                <a:sym typeface="微软雅黑"/>
              </a:defRPr>
            </a:pPr>
            <a:r>
              <a:t>空调制冷机房系统能耗</a:t>
            </a:r>
            <a:r>
              <a:rPr>
                <a:solidFill>
                  <a:srgbClr val="000000"/>
                </a:solidFill>
              </a:rPr>
              <a:t>可以节能</a:t>
            </a:r>
            <a:r>
              <a:t>30%~50%；</a:t>
            </a:r>
          </a:p>
          <a:p>
            <a:pPr algn="l" defTabSz="457200">
              <a:lnSpc>
                <a:spcPct val="120000"/>
              </a:lnSpc>
              <a:defRPr sz="3200" b="1">
                <a:solidFill>
                  <a:schemeClr val="accent5"/>
                </a:solidFill>
                <a:latin typeface="微软雅黑"/>
                <a:ea typeface="微软雅黑"/>
                <a:cs typeface="微软雅黑"/>
                <a:sym typeface="微软雅黑"/>
              </a:defRPr>
            </a:pPr>
            <a:r>
              <a:t>建筑整体能耗</a:t>
            </a:r>
            <a:r>
              <a:rPr>
                <a:solidFill>
                  <a:srgbClr val="000000"/>
                </a:solidFill>
              </a:rPr>
              <a:t>可以节能</a:t>
            </a:r>
            <a:r>
              <a:t>10%以上。</a:t>
            </a:r>
          </a:p>
        </p:txBody>
      </p:sp>
      <p:sp>
        <p:nvSpPr>
          <p:cNvPr id="799" name="Shape 799"/>
          <p:cNvSpPr/>
          <p:nvPr/>
        </p:nvSpPr>
        <p:spPr>
          <a:xfrm>
            <a:off x="166550" y="1703056"/>
            <a:ext cx="9909658"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01-8集中空调高效制冷机房系统意义重大</a:t>
            </a:r>
          </a:p>
        </p:txBody>
      </p:sp>
      <p:sp>
        <p:nvSpPr>
          <p:cNvPr id="800" name="Shape 800"/>
          <p:cNvSpPr>
            <a:spLocks noGrp="1"/>
          </p:cNvSpPr>
          <p:nvPr>
            <p:ph type="sldNum" sz="quarter" idx="4294967295"/>
          </p:nvPr>
        </p:nvSpPr>
        <p:spPr>
          <a:xfrm>
            <a:off x="23945005" y="1315117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11</a:t>
            </a:fld>
            <a:endParaRPr/>
          </a:p>
        </p:txBody>
      </p:sp>
      <p:sp>
        <p:nvSpPr>
          <p:cNvPr id="801" name="Shape 801"/>
          <p:cNvSpPr/>
          <p:nvPr/>
        </p:nvSpPr>
        <p:spPr>
          <a:xfrm>
            <a:off x="576451" y="9014839"/>
            <a:ext cx="14014442" cy="2911476"/>
          </a:xfrm>
          <a:prstGeom prst="rect">
            <a:avLst/>
          </a:prstGeom>
          <a:solidFill>
            <a:srgbClr val="F4E6FE"/>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lnSpc>
                <a:spcPct val="120000"/>
              </a:lnSpc>
              <a:defRPr sz="3200" b="1">
                <a:solidFill>
                  <a:srgbClr val="070606"/>
                </a:solidFill>
                <a:latin typeface="微软雅黑"/>
                <a:ea typeface="微软雅黑"/>
                <a:cs typeface="微软雅黑"/>
                <a:sym typeface="微软雅黑"/>
              </a:defRPr>
            </a:pPr>
            <a:r>
              <a:t>集中空调高效制冷机房系</a:t>
            </a:r>
            <a:r>
              <a:rPr>
                <a:solidFill>
                  <a:srgbClr val="000000"/>
                </a:solidFill>
              </a:rPr>
              <a:t>统</a:t>
            </a:r>
            <a:r>
              <a:rPr sz="3600">
                <a:solidFill>
                  <a:schemeClr val="accent5"/>
                </a:solidFill>
              </a:rPr>
              <a:t>赋能</a:t>
            </a:r>
            <a:r>
              <a:t>社会整体建筑节能，</a:t>
            </a:r>
          </a:p>
          <a:p>
            <a:pPr algn="l" defTabSz="457200">
              <a:lnSpc>
                <a:spcPct val="120000"/>
              </a:lnSpc>
              <a:defRPr sz="3200" b="1">
                <a:solidFill>
                  <a:schemeClr val="accent5"/>
                </a:solidFill>
                <a:latin typeface="微软雅黑"/>
                <a:ea typeface="微软雅黑"/>
                <a:cs typeface="微软雅黑"/>
                <a:sym typeface="微软雅黑"/>
              </a:defRPr>
            </a:pPr>
            <a:r>
              <a:rPr sz="3600"/>
              <a:t>响应</a:t>
            </a:r>
            <a:r>
              <a:rPr>
                <a:solidFill>
                  <a:srgbClr val="000000"/>
                </a:solidFill>
              </a:rPr>
              <a:t>国家“建筑节能与绿色建筑发展“十三五规划”；</a:t>
            </a:r>
          </a:p>
          <a:p>
            <a:pPr algn="l" defTabSz="457200">
              <a:lnSpc>
                <a:spcPct val="120000"/>
              </a:lnSpc>
              <a:defRPr sz="3200" b="1">
                <a:solidFill>
                  <a:schemeClr val="accent5"/>
                </a:solidFill>
                <a:latin typeface="微软雅黑"/>
                <a:ea typeface="微软雅黑"/>
                <a:cs typeface="微软雅黑"/>
                <a:sym typeface="微软雅黑"/>
              </a:defRPr>
            </a:pPr>
            <a:r>
              <a:rPr sz="3600"/>
              <a:t>呼应</a:t>
            </a:r>
            <a:r>
              <a:rPr>
                <a:solidFill>
                  <a:srgbClr val="000000"/>
                </a:solidFill>
              </a:rPr>
              <a:t>国家“粤港澳大湾区发展规划纲要”。</a:t>
            </a:r>
          </a:p>
        </p:txBody>
      </p:sp>
      <p:sp>
        <p:nvSpPr>
          <p:cNvPr id="802" name="Shape 802"/>
          <p:cNvSpPr/>
          <p:nvPr/>
        </p:nvSpPr>
        <p:spPr>
          <a:xfrm>
            <a:off x="9221901" y="1738177"/>
            <a:ext cx="14887641" cy="11709573"/>
          </a:xfrm>
          <a:custGeom>
            <a:avLst/>
            <a:gdLst/>
            <a:ahLst/>
            <a:cxnLst>
              <a:cxn ang="0">
                <a:pos x="wd2" y="hd2"/>
              </a:cxn>
              <a:cxn ang="5400000">
                <a:pos x="wd2" y="hd2"/>
              </a:cxn>
              <a:cxn ang="10800000">
                <a:pos x="wd2" y="hd2"/>
              </a:cxn>
              <a:cxn ang="16200000">
                <a:pos x="wd2" y="hd2"/>
              </a:cxn>
            </a:cxnLst>
            <a:rect l="0" t="0" r="r" b="b"/>
            <a:pathLst>
              <a:path w="21600" h="21600" extrusionOk="0">
                <a:moveTo>
                  <a:pt x="10308" y="0"/>
                </a:moveTo>
                <a:lnTo>
                  <a:pt x="21600" y="0"/>
                </a:lnTo>
                <a:lnTo>
                  <a:pt x="21600" y="21600"/>
                </a:lnTo>
                <a:lnTo>
                  <a:pt x="0" y="21600"/>
                </a:lnTo>
                <a:lnTo>
                  <a:pt x="10308" y="0"/>
                </a:lnTo>
                <a:close/>
              </a:path>
            </a:pathLst>
          </a:custGeom>
          <a:blipFill>
            <a:blip r:embed="rId3"/>
            <a:stretch>
              <a:fillRect/>
            </a:stretch>
          </a:blipFill>
          <a:ln w="12700">
            <a:miter lim="400000"/>
          </a:ln>
        </p:spPr>
        <p:txBody>
          <a:bodyPr lIns="45719" rIns="45719" anchor="ctr"/>
          <a:lstStyle/>
          <a:p>
            <a:pPr defTabSz="914400">
              <a:defRPr sz="1800">
                <a:solidFill>
                  <a:srgbClr val="595959"/>
                </a:solidFill>
                <a:latin typeface="Arial"/>
                <a:ea typeface="Arial"/>
                <a:cs typeface="Arial"/>
                <a:sym typeface="Arial"/>
              </a:defRPr>
            </a:pPr>
            <a:endParaRPr/>
          </a:p>
        </p:txBody>
      </p:sp>
      <p:grpSp>
        <p:nvGrpSpPr>
          <p:cNvPr id="805" name="Group 805"/>
          <p:cNvGrpSpPr/>
          <p:nvPr/>
        </p:nvGrpSpPr>
        <p:grpSpPr>
          <a:xfrm>
            <a:off x="18622751" y="302323"/>
            <a:ext cx="5429634" cy="1062833"/>
            <a:chOff x="0" y="0"/>
            <a:chExt cx="5429633" cy="1062831"/>
          </a:xfrm>
        </p:grpSpPr>
        <p:pic>
          <p:nvPicPr>
            <p:cNvPr id="803"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804"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1" nodeType="afterEffect">
                                  <p:stCondLst>
                                    <p:cond delay="0"/>
                                  </p:stCondLst>
                                  <p:iterate>
                                    <p:tmAbs val="0"/>
                                  </p:iterate>
                                  <p:childTnLst>
                                    <p:set>
                                      <p:cBhvr>
                                        <p:cTn id="6" fill="hold"/>
                                        <p:tgtEl>
                                          <p:spTgt spid="802"/>
                                        </p:tgtEl>
                                        <p:attrNameLst>
                                          <p:attrName>style.visibility</p:attrName>
                                        </p:attrNameLst>
                                      </p:cBhvr>
                                      <p:to>
                                        <p:strVal val="visible"/>
                                      </p:to>
                                    </p:set>
                                    <p:animEffect transition="in" filter="strips(downLeft)">
                                      <p:cBhvr>
                                        <p:cTn id="7" dur="500"/>
                                        <p:tgtEl>
                                          <p:spTgt spid="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 name="图片 806"/>
          <p:cNvPicPr>
            <a:picLocks/>
          </p:cNvPicPr>
          <p:nvPr/>
        </p:nvPicPr>
        <p:blipFill>
          <a:blip r:embed="rId2">
            <a:extLst/>
          </a:blip>
          <a:stretch>
            <a:fillRect/>
          </a:stretch>
        </p:blipFill>
        <p:spPr>
          <a:xfrm>
            <a:off x="-78649" y="1524000"/>
            <a:ext cx="24541298" cy="76200"/>
          </a:xfrm>
          <a:prstGeom prst="rect">
            <a:avLst/>
          </a:prstGeom>
        </p:spPr>
      </p:pic>
      <p:sp>
        <p:nvSpPr>
          <p:cNvPr id="809" name="Shape 809"/>
          <p:cNvSpPr/>
          <p:nvPr/>
        </p:nvSpPr>
        <p:spPr>
          <a:xfrm>
            <a:off x="700274" y="392247"/>
            <a:ext cx="1374776"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目录</a:t>
            </a:r>
          </a:p>
        </p:txBody>
      </p:sp>
      <p:sp>
        <p:nvSpPr>
          <p:cNvPr id="810" name="Shape 810"/>
          <p:cNvSpPr/>
          <p:nvPr/>
        </p:nvSpPr>
        <p:spPr>
          <a:xfrm>
            <a:off x="10611854" y="5899384"/>
            <a:ext cx="13262419" cy="1917232"/>
          </a:xfrm>
          <a:prstGeom prst="rect">
            <a:avLst/>
          </a:prstGeom>
          <a:gradFill>
            <a:gsLst>
              <a:gs pos="0">
                <a:srgbClr val="04B5EC"/>
              </a:gs>
              <a:gs pos="100000">
                <a:srgbClr val="00C898"/>
              </a:gs>
            </a:gsLst>
          </a:gradFill>
          <a:ln w="12700">
            <a:miter lim="400000"/>
          </a:ln>
          <a:effectLst>
            <a:outerShdw blurRad="203200" dist="88900" dir="2700000" rotWithShape="0">
              <a:srgbClr val="000000">
                <a:alpha val="21000"/>
              </a:srgbClr>
            </a:outerShdw>
          </a:effectLst>
        </p:spPr>
        <p:txBody>
          <a:bodyPr lIns="64293" tIns="64293" rIns="64293" bIns="64293" anchor="ctr"/>
          <a:lstStyle/>
          <a:p>
            <a:pPr defTabSz="964406">
              <a:defRPr sz="1400">
                <a:solidFill>
                  <a:srgbClr val="FFFFFF"/>
                </a:solidFill>
                <a:latin typeface="Calibri"/>
                <a:ea typeface="Calibri"/>
                <a:cs typeface="Calibri"/>
                <a:sym typeface="Calibri"/>
              </a:defRPr>
            </a:pPr>
            <a:endParaRPr/>
          </a:p>
        </p:txBody>
      </p:sp>
      <p:sp>
        <p:nvSpPr>
          <p:cNvPr id="811" name="Shape 811"/>
          <p:cNvSpPr/>
          <p:nvPr/>
        </p:nvSpPr>
        <p:spPr>
          <a:xfrm>
            <a:off x="10729150" y="6337399"/>
            <a:ext cx="13027828" cy="104120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4293" tIns="64293" rIns="64293" bIns="64293"/>
          <a:lstStyle/>
          <a:p>
            <a:pPr algn="l" defTabSz="964406">
              <a:lnSpc>
                <a:spcPct val="120000"/>
              </a:lnSpc>
              <a:defRPr sz="4800" b="1">
                <a:latin typeface="微软雅黑"/>
                <a:ea typeface="微软雅黑"/>
                <a:cs typeface="微软雅黑"/>
                <a:sym typeface="微软雅黑"/>
              </a:defRPr>
            </a:pPr>
            <a:r>
              <a:t>02  集中空调</a:t>
            </a:r>
            <a:r>
              <a:rPr>
                <a:solidFill>
                  <a:schemeClr val="accent5"/>
                </a:solidFill>
              </a:rPr>
              <a:t>传统</a:t>
            </a:r>
            <a:r>
              <a:t>制冷机房系</a:t>
            </a:r>
            <a:r>
              <a:rPr>
                <a:solidFill>
                  <a:schemeClr val="accent5"/>
                </a:solidFill>
              </a:rPr>
              <a:t>承包</a:t>
            </a:r>
            <a:r>
              <a:t>服务</a:t>
            </a:r>
          </a:p>
        </p:txBody>
      </p:sp>
      <p:grpSp>
        <p:nvGrpSpPr>
          <p:cNvPr id="814" name="Group 814"/>
          <p:cNvGrpSpPr/>
          <p:nvPr/>
        </p:nvGrpSpPr>
        <p:grpSpPr>
          <a:xfrm>
            <a:off x="8743129" y="5899384"/>
            <a:ext cx="1917232" cy="1917232"/>
            <a:chOff x="0" y="0"/>
            <a:chExt cx="1917230" cy="1917230"/>
          </a:xfrm>
        </p:grpSpPr>
        <p:sp>
          <p:nvSpPr>
            <p:cNvPr id="812" name="Shape 812"/>
            <p:cNvSpPr/>
            <p:nvPr/>
          </p:nvSpPr>
          <p:spPr>
            <a:xfrm>
              <a:off x="-1" y="-1"/>
              <a:ext cx="1917232" cy="1917232"/>
            </a:xfrm>
            <a:prstGeom prst="rect">
              <a:avLst/>
            </a:prstGeom>
            <a:solidFill>
              <a:srgbClr val="0091C4"/>
            </a:solidFill>
            <a:ln w="12700" cap="flat">
              <a:noFill/>
              <a:miter lim="400000"/>
            </a:ln>
            <a:effectLst/>
          </p:spPr>
          <p:txBody>
            <a:bodyPr wrap="square" lIns="64293" tIns="64293" rIns="64293" bIns="64293" numCol="1" anchor="ctr">
              <a:noAutofit/>
            </a:bodyPr>
            <a:lstStyle/>
            <a:p>
              <a:pPr defTabSz="964406">
                <a:defRPr sz="1400">
                  <a:solidFill>
                    <a:srgbClr val="FFFFFF"/>
                  </a:solidFill>
                  <a:latin typeface="宋体"/>
                  <a:ea typeface="宋体"/>
                  <a:cs typeface="宋体"/>
                  <a:sym typeface="宋体"/>
                </a:defRPr>
              </a:pPr>
              <a:endParaRPr/>
            </a:p>
          </p:txBody>
        </p:sp>
        <p:pic>
          <p:nvPicPr>
            <p:cNvPr id="813" name="image22.png"/>
            <p:cNvPicPr>
              <a:picLocks noChangeAspect="1"/>
            </p:cNvPicPr>
            <p:nvPr/>
          </p:nvPicPr>
          <p:blipFill>
            <a:blip r:embed="rId3">
              <a:extLst/>
            </a:blip>
            <a:stretch>
              <a:fillRect/>
            </a:stretch>
          </p:blipFill>
          <p:spPr>
            <a:xfrm>
              <a:off x="504859" y="328314"/>
              <a:ext cx="947777" cy="1186268"/>
            </a:xfrm>
            <a:prstGeom prst="rect">
              <a:avLst/>
            </a:prstGeom>
            <a:ln w="12700" cap="flat">
              <a:noFill/>
              <a:miter lim="400000"/>
            </a:ln>
            <a:effectLst/>
          </p:spPr>
        </p:pic>
      </p:grpSp>
      <p:grpSp>
        <p:nvGrpSpPr>
          <p:cNvPr id="826" name="Group 826"/>
          <p:cNvGrpSpPr/>
          <p:nvPr/>
        </p:nvGrpSpPr>
        <p:grpSpPr>
          <a:xfrm>
            <a:off x="17852" y="1785285"/>
            <a:ext cx="9649562" cy="11168061"/>
            <a:chOff x="0" y="0"/>
            <a:chExt cx="9649560" cy="11168060"/>
          </a:xfrm>
        </p:grpSpPr>
        <p:sp>
          <p:nvSpPr>
            <p:cNvPr id="815" name="Shape 815"/>
            <p:cNvSpPr/>
            <p:nvPr/>
          </p:nvSpPr>
          <p:spPr>
            <a:xfrm flipH="1">
              <a:off x="8030829" y="7138258"/>
              <a:ext cx="669918" cy="1493282"/>
            </a:xfrm>
            <a:prstGeom prst="rect">
              <a:avLst/>
            </a:prstGeom>
            <a:gradFill flip="none" rotWithShape="1">
              <a:gsLst>
                <a:gs pos="0">
                  <a:srgbClr val="04B5EC"/>
                </a:gs>
                <a:gs pos="100000">
                  <a:srgbClr val="00C898"/>
                </a:gs>
              </a:gsLst>
              <a:lin ang="5400000" scaled="0"/>
            </a:grad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816" name="Shape 816"/>
            <p:cNvSpPr/>
            <p:nvPr/>
          </p:nvSpPr>
          <p:spPr>
            <a:xfrm>
              <a:off x="3311405" y="2471103"/>
              <a:ext cx="5318538" cy="504251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4"/>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817" name="Shape 817"/>
            <p:cNvSpPr/>
            <p:nvPr/>
          </p:nvSpPr>
          <p:spPr>
            <a:xfrm>
              <a:off x="6236117" y="924063"/>
              <a:ext cx="2902496" cy="27518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818" name="Shape 818"/>
            <p:cNvSpPr/>
            <p:nvPr/>
          </p:nvSpPr>
          <p:spPr>
            <a:xfrm>
              <a:off x="585079" y="0"/>
              <a:ext cx="4999321" cy="47398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819" name="Shape 819"/>
            <p:cNvSpPr/>
            <p:nvPr/>
          </p:nvSpPr>
          <p:spPr>
            <a:xfrm rot="4680754">
              <a:off x="7183177" y="6811034"/>
              <a:ext cx="746761" cy="7467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820" name="Shape 820"/>
            <p:cNvSpPr/>
            <p:nvPr/>
          </p:nvSpPr>
          <p:spPr>
            <a:xfrm rot="15485977">
              <a:off x="7915412" y="6119538"/>
              <a:ext cx="746761" cy="7467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821" name="Shape 821"/>
            <p:cNvSpPr/>
            <p:nvPr/>
          </p:nvSpPr>
          <p:spPr>
            <a:xfrm>
              <a:off x="0" y="4052535"/>
              <a:ext cx="3902325" cy="36998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822" name="Shape 822"/>
            <p:cNvSpPr/>
            <p:nvPr/>
          </p:nvSpPr>
          <p:spPr>
            <a:xfrm rot="18571014">
              <a:off x="7594349" y="8616501"/>
              <a:ext cx="504184" cy="504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823" name="Shape 823"/>
            <p:cNvSpPr/>
            <p:nvPr/>
          </p:nvSpPr>
          <p:spPr>
            <a:xfrm rot="18571014">
              <a:off x="9042589" y="3985834"/>
              <a:ext cx="504184" cy="5041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824" name="Shape 824"/>
            <p:cNvSpPr/>
            <p:nvPr/>
          </p:nvSpPr>
          <p:spPr>
            <a:xfrm>
              <a:off x="4429075" y="8052401"/>
              <a:ext cx="3286205" cy="311566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825" name="Shape 825"/>
            <p:cNvSpPr/>
            <p:nvPr/>
          </p:nvSpPr>
          <p:spPr>
            <a:xfrm>
              <a:off x="2329223" y="6202607"/>
              <a:ext cx="3469956" cy="328987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5"/>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grpSp>
      <p:sp>
        <p:nvSpPr>
          <p:cNvPr id="827" name="Shape 827"/>
          <p:cNvSpPr>
            <a:spLocks noGrp="1"/>
          </p:cNvSpPr>
          <p:nvPr>
            <p:ph type="sldNum" sz="quarter" idx="4294967295"/>
          </p:nvPr>
        </p:nvSpPr>
        <p:spPr>
          <a:xfrm>
            <a:off x="23832506" y="13066803"/>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12</a:t>
            </a:fld>
            <a:endParaRPr/>
          </a:p>
        </p:txBody>
      </p:sp>
      <p:grpSp>
        <p:nvGrpSpPr>
          <p:cNvPr id="830" name="Group 830"/>
          <p:cNvGrpSpPr/>
          <p:nvPr/>
        </p:nvGrpSpPr>
        <p:grpSpPr>
          <a:xfrm>
            <a:off x="18622751" y="302323"/>
            <a:ext cx="5429634" cy="1062833"/>
            <a:chOff x="0" y="0"/>
            <a:chExt cx="5429633" cy="1062831"/>
          </a:xfrm>
        </p:grpSpPr>
        <p:pic>
          <p:nvPicPr>
            <p:cNvPr id="828" name="image10.tif"/>
            <p:cNvPicPr>
              <a:picLocks noChangeAspect="1"/>
            </p:cNvPicPr>
            <p:nvPr/>
          </p:nvPicPr>
          <p:blipFill>
            <a:blip r:embed="rId6">
              <a:extLst/>
            </a:blip>
            <a:srcRect t="57209" b="26124"/>
            <a:stretch>
              <a:fillRect/>
            </a:stretch>
          </p:blipFill>
          <p:spPr>
            <a:xfrm>
              <a:off x="1104723" y="0"/>
              <a:ext cx="4324911" cy="1062705"/>
            </a:xfrm>
            <a:prstGeom prst="rect">
              <a:avLst/>
            </a:prstGeom>
            <a:ln w="12700" cap="flat">
              <a:noFill/>
              <a:miter lim="400000"/>
            </a:ln>
            <a:effectLst/>
          </p:spPr>
        </p:pic>
        <p:pic>
          <p:nvPicPr>
            <p:cNvPr id="829" name="image11.tif"/>
            <p:cNvPicPr>
              <a:picLocks noChangeAspect="1"/>
            </p:cNvPicPr>
            <p:nvPr/>
          </p:nvPicPr>
          <p:blipFill>
            <a:blip r:embed="rId7">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 name="图片 831"/>
          <p:cNvPicPr>
            <a:picLocks/>
          </p:cNvPicPr>
          <p:nvPr/>
        </p:nvPicPr>
        <p:blipFill>
          <a:blip r:embed="rId2">
            <a:extLst/>
          </a:blip>
          <a:stretch>
            <a:fillRect/>
          </a:stretch>
        </p:blipFill>
        <p:spPr>
          <a:xfrm>
            <a:off x="-78649" y="1524000"/>
            <a:ext cx="24541298" cy="76200"/>
          </a:xfrm>
          <a:prstGeom prst="rect">
            <a:avLst/>
          </a:prstGeom>
        </p:spPr>
      </p:pic>
      <p:sp>
        <p:nvSpPr>
          <p:cNvPr id="834" name="Shape 834"/>
          <p:cNvSpPr>
            <a:spLocks noGrp="1"/>
          </p:cNvSpPr>
          <p:nvPr>
            <p:ph type="sldNum" sz="quarter" idx="4294967295"/>
          </p:nvPr>
        </p:nvSpPr>
        <p:spPr>
          <a:xfrm>
            <a:off x="23832506" y="13066803"/>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13</a:t>
            </a:fld>
            <a:endParaRPr/>
          </a:p>
        </p:txBody>
      </p:sp>
      <p:grpSp>
        <p:nvGrpSpPr>
          <p:cNvPr id="837" name="Group 837"/>
          <p:cNvGrpSpPr/>
          <p:nvPr/>
        </p:nvGrpSpPr>
        <p:grpSpPr>
          <a:xfrm>
            <a:off x="18622751" y="302323"/>
            <a:ext cx="5429634" cy="1062833"/>
            <a:chOff x="0" y="0"/>
            <a:chExt cx="5429633" cy="1062831"/>
          </a:xfrm>
        </p:grpSpPr>
        <p:pic>
          <p:nvPicPr>
            <p:cNvPr id="835"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836"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grpSp>
        <p:nvGrpSpPr>
          <p:cNvPr id="841" name="Group 841"/>
          <p:cNvGrpSpPr/>
          <p:nvPr/>
        </p:nvGrpSpPr>
        <p:grpSpPr>
          <a:xfrm>
            <a:off x="1351449" y="3599038"/>
            <a:ext cx="2463174" cy="2463176"/>
            <a:chOff x="0" y="0"/>
            <a:chExt cx="2463172" cy="2463174"/>
          </a:xfrm>
        </p:grpSpPr>
        <p:sp>
          <p:nvSpPr>
            <p:cNvPr id="838" name="Shape 838"/>
            <p:cNvSpPr/>
            <p:nvPr/>
          </p:nvSpPr>
          <p:spPr>
            <a:xfrm flipH="1">
              <a:off x="0" y="-1"/>
              <a:ext cx="2463173" cy="2463176"/>
            </a:xfrm>
            <a:custGeom>
              <a:avLst/>
              <a:gdLst/>
              <a:ahLst/>
              <a:cxnLst>
                <a:cxn ang="0">
                  <a:pos x="wd2" y="hd2"/>
                </a:cxn>
                <a:cxn ang="5400000">
                  <a:pos x="wd2" y="hd2"/>
                </a:cxn>
                <a:cxn ang="10800000">
                  <a:pos x="wd2" y="hd2"/>
                </a:cxn>
                <a:cxn ang="16200000">
                  <a:pos x="wd2" y="hd2"/>
                </a:cxn>
              </a:cxnLst>
              <a:rect l="0" t="0" r="r" b="b"/>
              <a:pathLst>
                <a:path w="21600" h="21600" extrusionOk="0">
                  <a:moveTo>
                    <a:pt x="21600" y="19964"/>
                  </a:moveTo>
                  <a:cubicBezTo>
                    <a:pt x="21600" y="20864"/>
                    <a:pt x="20864" y="21600"/>
                    <a:pt x="19964" y="21600"/>
                  </a:cubicBezTo>
                  <a:cubicBezTo>
                    <a:pt x="1636" y="21600"/>
                    <a:pt x="1636" y="21600"/>
                    <a:pt x="1636" y="21600"/>
                  </a:cubicBezTo>
                  <a:cubicBezTo>
                    <a:pt x="736" y="21600"/>
                    <a:pt x="0" y="20864"/>
                    <a:pt x="0" y="19964"/>
                  </a:cubicBezTo>
                  <a:cubicBezTo>
                    <a:pt x="0" y="1636"/>
                    <a:pt x="0" y="1636"/>
                    <a:pt x="0" y="1636"/>
                  </a:cubicBezTo>
                  <a:cubicBezTo>
                    <a:pt x="0" y="736"/>
                    <a:pt x="736" y="0"/>
                    <a:pt x="1636" y="0"/>
                  </a:cubicBezTo>
                  <a:cubicBezTo>
                    <a:pt x="19964" y="0"/>
                    <a:pt x="19964" y="0"/>
                    <a:pt x="19964" y="0"/>
                  </a:cubicBezTo>
                  <a:cubicBezTo>
                    <a:pt x="20864" y="0"/>
                    <a:pt x="21600" y="736"/>
                    <a:pt x="21600" y="1636"/>
                  </a:cubicBezTo>
                  <a:cubicBezTo>
                    <a:pt x="21600" y="19964"/>
                    <a:pt x="21600" y="19964"/>
                    <a:pt x="21600" y="19964"/>
                  </a:cubicBezTo>
                </a:path>
              </a:pathLst>
            </a:custGeom>
            <a:solidFill>
              <a:srgbClr val="3B68A1"/>
            </a:solidFill>
            <a:ln w="12700" cap="flat">
              <a:noFill/>
              <a:miter lim="400000"/>
            </a:ln>
            <a:effectLst/>
          </p:spPr>
          <p:txBody>
            <a:bodyPr wrap="square" lIns="91439" tIns="91439" rIns="91439" bIns="91439" numCol="1" anchor="t">
              <a:noAutofit/>
            </a:bodyPr>
            <a:lstStyle/>
            <a:p>
              <a:pPr algn="l" defTabSz="1828800">
                <a:defRPr sz="4800">
                  <a:solidFill>
                    <a:srgbClr val="808080"/>
                  </a:solidFill>
                  <a:latin typeface="Calibri"/>
                  <a:ea typeface="Calibri"/>
                  <a:cs typeface="Calibri"/>
                  <a:sym typeface="Calibri"/>
                </a:defRPr>
              </a:pPr>
              <a:endParaRPr/>
            </a:p>
          </p:txBody>
        </p:sp>
        <p:sp>
          <p:nvSpPr>
            <p:cNvPr id="839" name="Shape 839"/>
            <p:cNvSpPr/>
            <p:nvPr/>
          </p:nvSpPr>
          <p:spPr>
            <a:xfrm flipH="1">
              <a:off x="877254" y="597220"/>
              <a:ext cx="671516" cy="1343032"/>
            </a:xfrm>
            <a:custGeom>
              <a:avLst/>
              <a:gdLst/>
              <a:ahLst/>
              <a:cxnLst>
                <a:cxn ang="0">
                  <a:pos x="wd2" y="hd2"/>
                </a:cxn>
                <a:cxn ang="5400000">
                  <a:pos x="wd2" y="hd2"/>
                </a:cxn>
                <a:cxn ang="10800000">
                  <a:pos x="wd2" y="hd2"/>
                </a:cxn>
                <a:cxn ang="16200000">
                  <a:pos x="wd2" y="hd2"/>
                </a:cxn>
              </a:cxnLst>
              <a:rect l="0" t="0" r="r" b="b"/>
              <a:pathLst>
                <a:path w="21600" h="21600" extrusionOk="0">
                  <a:moveTo>
                    <a:pt x="16800" y="11700"/>
                  </a:moveTo>
                  <a:cubicBezTo>
                    <a:pt x="16800" y="3000"/>
                    <a:pt x="16800" y="3000"/>
                    <a:pt x="16800" y="3000"/>
                  </a:cubicBezTo>
                  <a:cubicBezTo>
                    <a:pt x="16800" y="1350"/>
                    <a:pt x="14100" y="0"/>
                    <a:pt x="10800" y="0"/>
                  </a:cubicBezTo>
                  <a:cubicBezTo>
                    <a:pt x="7500" y="0"/>
                    <a:pt x="4800" y="1350"/>
                    <a:pt x="4800" y="3000"/>
                  </a:cubicBezTo>
                  <a:cubicBezTo>
                    <a:pt x="4800" y="11700"/>
                    <a:pt x="4800" y="11700"/>
                    <a:pt x="4800" y="11700"/>
                  </a:cubicBezTo>
                  <a:cubicBezTo>
                    <a:pt x="1800" y="12750"/>
                    <a:pt x="0" y="14400"/>
                    <a:pt x="0" y="16200"/>
                  </a:cubicBezTo>
                  <a:cubicBezTo>
                    <a:pt x="0" y="19200"/>
                    <a:pt x="4800" y="21600"/>
                    <a:pt x="10800" y="21600"/>
                  </a:cubicBezTo>
                  <a:cubicBezTo>
                    <a:pt x="16800" y="21600"/>
                    <a:pt x="21600" y="19200"/>
                    <a:pt x="21600" y="16200"/>
                  </a:cubicBezTo>
                  <a:cubicBezTo>
                    <a:pt x="21600" y="14400"/>
                    <a:pt x="19800" y="12750"/>
                    <a:pt x="16800" y="11700"/>
                  </a:cubicBezTo>
                  <a:close/>
                  <a:moveTo>
                    <a:pt x="10800" y="20400"/>
                  </a:moveTo>
                  <a:cubicBezTo>
                    <a:pt x="6150" y="20400"/>
                    <a:pt x="2400" y="18525"/>
                    <a:pt x="2400" y="16200"/>
                  </a:cubicBezTo>
                  <a:cubicBezTo>
                    <a:pt x="2400" y="16050"/>
                    <a:pt x="2400" y="15825"/>
                    <a:pt x="2400" y="15675"/>
                  </a:cubicBezTo>
                  <a:cubicBezTo>
                    <a:pt x="2550" y="15600"/>
                    <a:pt x="2550" y="15600"/>
                    <a:pt x="2550" y="15525"/>
                  </a:cubicBezTo>
                  <a:cubicBezTo>
                    <a:pt x="2550" y="15375"/>
                    <a:pt x="2550" y="15300"/>
                    <a:pt x="2700" y="15150"/>
                  </a:cubicBezTo>
                  <a:cubicBezTo>
                    <a:pt x="2700" y="15075"/>
                    <a:pt x="2700" y="15075"/>
                    <a:pt x="2700" y="15000"/>
                  </a:cubicBezTo>
                  <a:cubicBezTo>
                    <a:pt x="2850" y="14850"/>
                    <a:pt x="2850" y="14775"/>
                    <a:pt x="3000" y="14625"/>
                  </a:cubicBezTo>
                  <a:cubicBezTo>
                    <a:pt x="3000" y="14550"/>
                    <a:pt x="3150" y="14550"/>
                    <a:pt x="3150" y="14475"/>
                  </a:cubicBezTo>
                  <a:cubicBezTo>
                    <a:pt x="3300" y="14400"/>
                    <a:pt x="3300" y="14250"/>
                    <a:pt x="3450" y="14175"/>
                  </a:cubicBezTo>
                  <a:cubicBezTo>
                    <a:pt x="3600" y="14100"/>
                    <a:pt x="3600" y="14025"/>
                    <a:pt x="3600" y="14025"/>
                  </a:cubicBezTo>
                  <a:cubicBezTo>
                    <a:pt x="3750" y="13875"/>
                    <a:pt x="3900" y="13800"/>
                    <a:pt x="4050" y="13725"/>
                  </a:cubicBezTo>
                  <a:cubicBezTo>
                    <a:pt x="4200" y="13650"/>
                    <a:pt x="4200" y="13575"/>
                    <a:pt x="4350" y="13575"/>
                  </a:cubicBezTo>
                  <a:cubicBezTo>
                    <a:pt x="4500" y="13500"/>
                    <a:pt x="4650" y="13425"/>
                    <a:pt x="4800" y="13275"/>
                  </a:cubicBezTo>
                  <a:cubicBezTo>
                    <a:pt x="4800" y="13275"/>
                    <a:pt x="4950" y="13200"/>
                    <a:pt x="5100" y="13125"/>
                  </a:cubicBezTo>
                  <a:cubicBezTo>
                    <a:pt x="5250" y="13050"/>
                    <a:pt x="5400" y="13050"/>
                    <a:pt x="5550" y="12975"/>
                  </a:cubicBezTo>
                  <a:cubicBezTo>
                    <a:pt x="5700" y="12900"/>
                    <a:pt x="5700" y="12825"/>
                    <a:pt x="5850" y="12825"/>
                  </a:cubicBezTo>
                  <a:cubicBezTo>
                    <a:pt x="6000" y="12750"/>
                    <a:pt x="6000" y="12750"/>
                    <a:pt x="6150" y="12675"/>
                  </a:cubicBezTo>
                  <a:cubicBezTo>
                    <a:pt x="6750" y="12525"/>
                    <a:pt x="7200" y="12150"/>
                    <a:pt x="7200" y="11700"/>
                  </a:cubicBezTo>
                  <a:cubicBezTo>
                    <a:pt x="7200" y="9000"/>
                    <a:pt x="7200" y="9000"/>
                    <a:pt x="7200" y="9000"/>
                  </a:cubicBezTo>
                  <a:cubicBezTo>
                    <a:pt x="7200" y="3000"/>
                    <a:pt x="7200" y="3000"/>
                    <a:pt x="7200" y="3000"/>
                  </a:cubicBezTo>
                  <a:cubicBezTo>
                    <a:pt x="7200" y="2025"/>
                    <a:pt x="8850" y="1200"/>
                    <a:pt x="10800" y="1200"/>
                  </a:cubicBezTo>
                  <a:cubicBezTo>
                    <a:pt x="12750" y="1200"/>
                    <a:pt x="14400" y="2025"/>
                    <a:pt x="14400" y="3000"/>
                  </a:cubicBezTo>
                  <a:cubicBezTo>
                    <a:pt x="14400" y="9000"/>
                    <a:pt x="14400" y="9000"/>
                    <a:pt x="14400" y="9000"/>
                  </a:cubicBezTo>
                  <a:cubicBezTo>
                    <a:pt x="14400" y="11700"/>
                    <a:pt x="14400" y="11700"/>
                    <a:pt x="14400" y="11700"/>
                  </a:cubicBezTo>
                  <a:cubicBezTo>
                    <a:pt x="14400" y="12150"/>
                    <a:pt x="14850" y="12525"/>
                    <a:pt x="15450" y="12675"/>
                  </a:cubicBezTo>
                  <a:cubicBezTo>
                    <a:pt x="15600" y="12750"/>
                    <a:pt x="15600" y="12750"/>
                    <a:pt x="15750" y="12825"/>
                  </a:cubicBezTo>
                  <a:cubicBezTo>
                    <a:pt x="15900" y="12825"/>
                    <a:pt x="15900" y="12900"/>
                    <a:pt x="16050" y="12975"/>
                  </a:cubicBezTo>
                  <a:cubicBezTo>
                    <a:pt x="16200" y="13050"/>
                    <a:pt x="16350" y="13050"/>
                    <a:pt x="16500" y="13125"/>
                  </a:cubicBezTo>
                  <a:cubicBezTo>
                    <a:pt x="16650" y="13200"/>
                    <a:pt x="16800" y="13275"/>
                    <a:pt x="16800" y="13275"/>
                  </a:cubicBezTo>
                  <a:cubicBezTo>
                    <a:pt x="16950" y="13425"/>
                    <a:pt x="17100" y="13500"/>
                    <a:pt x="17250" y="13575"/>
                  </a:cubicBezTo>
                  <a:cubicBezTo>
                    <a:pt x="17400" y="13575"/>
                    <a:pt x="17400" y="13650"/>
                    <a:pt x="17550" y="13725"/>
                  </a:cubicBezTo>
                  <a:cubicBezTo>
                    <a:pt x="17700" y="13800"/>
                    <a:pt x="17850" y="13875"/>
                    <a:pt x="18000" y="14025"/>
                  </a:cubicBezTo>
                  <a:cubicBezTo>
                    <a:pt x="18000" y="14025"/>
                    <a:pt x="18000" y="14100"/>
                    <a:pt x="18150" y="14175"/>
                  </a:cubicBezTo>
                  <a:cubicBezTo>
                    <a:pt x="18300" y="14250"/>
                    <a:pt x="18300" y="14400"/>
                    <a:pt x="18450" y="14475"/>
                  </a:cubicBezTo>
                  <a:cubicBezTo>
                    <a:pt x="18450" y="14550"/>
                    <a:pt x="18600" y="14550"/>
                    <a:pt x="18600" y="14625"/>
                  </a:cubicBezTo>
                  <a:cubicBezTo>
                    <a:pt x="18750" y="14775"/>
                    <a:pt x="18750" y="14850"/>
                    <a:pt x="18900" y="15000"/>
                  </a:cubicBezTo>
                  <a:cubicBezTo>
                    <a:pt x="18900" y="15075"/>
                    <a:pt x="18900" y="15075"/>
                    <a:pt x="18900" y="15150"/>
                  </a:cubicBezTo>
                  <a:cubicBezTo>
                    <a:pt x="19050" y="15300"/>
                    <a:pt x="19050" y="15375"/>
                    <a:pt x="19050" y="15525"/>
                  </a:cubicBezTo>
                  <a:cubicBezTo>
                    <a:pt x="19050" y="15600"/>
                    <a:pt x="19050" y="15600"/>
                    <a:pt x="19200" y="15675"/>
                  </a:cubicBezTo>
                  <a:cubicBezTo>
                    <a:pt x="19200" y="15825"/>
                    <a:pt x="19200" y="16050"/>
                    <a:pt x="19200" y="16200"/>
                  </a:cubicBezTo>
                  <a:cubicBezTo>
                    <a:pt x="19200" y="18525"/>
                    <a:pt x="15450" y="20400"/>
                    <a:pt x="10800" y="20400"/>
                  </a:cubicBezTo>
                  <a:close/>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4800">
                  <a:solidFill>
                    <a:srgbClr val="808080"/>
                  </a:solidFill>
                  <a:latin typeface="Calibri"/>
                  <a:ea typeface="Calibri"/>
                  <a:cs typeface="Calibri"/>
                  <a:sym typeface="Calibri"/>
                </a:defRPr>
              </a:pPr>
              <a:endParaRPr/>
            </a:p>
          </p:txBody>
        </p:sp>
        <p:sp>
          <p:nvSpPr>
            <p:cNvPr id="840" name="Shape 840"/>
            <p:cNvSpPr/>
            <p:nvPr/>
          </p:nvSpPr>
          <p:spPr>
            <a:xfrm flipH="1">
              <a:off x="1025844" y="1157293"/>
              <a:ext cx="374336" cy="634368"/>
            </a:xfrm>
            <a:custGeom>
              <a:avLst/>
              <a:gdLst/>
              <a:ahLst/>
              <a:cxnLst>
                <a:cxn ang="0">
                  <a:pos x="wd2" y="hd2"/>
                </a:cxn>
                <a:cxn ang="5400000">
                  <a:pos x="wd2" y="hd2"/>
                </a:cxn>
                <a:cxn ang="10800000">
                  <a:pos x="wd2" y="hd2"/>
                </a:cxn>
                <a:cxn ang="16200000">
                  <a:pos x="wd2" y="hd2"/>
                </a:cxn>
              </a:cxnLst>
              <a:rect l="0" t="0" r="r" b="b"/>
              <a:pathLst>
                <a:path w="21600" h="21600" extrusionOk="0">
                  <a:moveTo>
                    <a:pt x="21330" y="14294"/>
                  </a:moveTo>
                  <a:cubicBezTo>
                    <a:pt x="21330" y="13976"/>
                    <a:pt x="21330" y="13818"/>
                    <a:pt x="21330" y="13659"/>
                  </a:cubicBezTo>
                  <a:cubicBezTo>
                    <a:pt x="21330" y="13500"/>
                    <a:pt x="21060" y="13500"/>
                    <a:pt x="21060" y="13500"/>
                  </a:cubicBezTo>
                  <a:cubicBezTo>
                    <a:pt x="21060" y="13182"/>
                    <a:pt x="20790" y="13024"/>
                    <a:pt x="20790" y="12865"/>
                  </a:cubicBezTo>
                  <a:cubicBezTo>
                    <a:pt x="20790" y="12865"/>
                    <a:pt x="20790" y="12706"/>
                    <a:pt x="20520" y="12706"/>
                  </a:cubicBezTo>
                  <a:cubicBezTo>
                    <a:pt x="20520" y="12547"/>
                    <a:pt x="20250" y="12388"/>
                    <a:pt x="20250" y="12071"/>
                  </a:cubicBezTo>
                  <a:cubicBezTo>
                    <a:pt x="20250" y="12071"/>
                    <a:pt x="19980" y="12071"/>
                    <a:pt x="19980" y="11912"/>
                  </a:cubicBezTo>
                  <a:cubicBezTo>
                    <a:pt x="19710" y="11753"/>
                    <a:pt x="19710" y="11594"/>
                    <a:pt x="19440" y="11435"/>
                  </a:cubicBezTo>
                  <a:cubicBezTo>
                    <a:pt x="19440" y="11435"/>
                    <a:pt x="19170" y="11276"/>
                    <a:pt x="19170" y="11276"/>
                  </a:cubicBezTo>
                  <a:cubicBezTo>
                    <a:pt x="18900" y="11118"/>
                    <a:pt x="18900" y="10959"/>
                    <a:pt x="18630" y="10800"/>
                  </a:cubicBezTo>
                  <a:cubicBezTo>
                    <a:pt x="18360" y="10800"/>
                    <a:pt x="18360" y="10641"/>
                    <a:pt x="18090" y="10641"/>
                  </a:cubicBezTo>
                  <a:cubicBezTo>
                    <a:pt x="18090" y="10482"/>
                    <a:pt x="17820" y="10482"/>
                    <a:pt x="17550" y="10324"/>
                  </a:cubicBezTo>
                  <a:cubicBezTo>
                    <a:pt x="17550" y="10324"/>
                    <a:pt x="17280" y="10165"/>
                    <a:pt x="17010" y="10165"/>
                  </a:cubicBezTo>
                  <a:cubicBezTo>
                    <a:pt x="16740" y="10006"/>
                    <a:pt x="16470" y="9847"/>
                    <a:pt x="16200" y="9688"/>
                  </a:cubicBezTo>
                  <a:cubicBezTo>
                    <a:pt x="12960" y="8576"/>
                    <a:pt x="12960" y="8576"/>
                    <a:pt x="12960" y="8576"/>
                  </a:cubicBezTo>
                  <a:cubicBezTo>
                    <a:pt x="12960" y="5718"/>
                    <a:pt x="12960" y="5718"/>
                    <a:pt x="12960" y="5718"/>
                  </a:cubicBezTo>
                  <a:cubicBezTo>
                    <a:pt x="12960" y="0"/>
                    <a:pt x="12960" y="0"/>
                    <a:pt x="12960" y="0"/>
                  </a:cubicBezTo>
                  <a:cubicBezTo>
                    <a:pt x="8640" y="0"/>
                    <a:pt x="8640" y="0"/>
                    <a:pt x="8640" y="0"/>
                  </a:cubicBezTo>
                  <a:cubicBezTo>
                    <a:pt x="8640" y="5718"/>
                    <a:pt x="8640" y="5718"/>
                    <a:pt x="8640" y="5718"/>
                  </a:cubicBezTo>
                  <a:cubicBezTo>
                    <a:pt x="8640" y="8576"/>
                    <a:pt x="8640" y="8576"/>
                    <a:pt x="8640" y="8576"/>
                  </a:cubicBezTo>
                  <a:cubicBezTo>
                    <a:pt x="5400" y="9688"/>
                    <a:pt x="5400" y="9688"/>
                    <a:pt x="5400" y="9688"/>
                  </a:cubicBezTo>
                  <a:cubicBezTo>
                    <a:pt x="5130" y="9847"/>
                    <a:pt x="4860" y="10006"/>
                    <a:pt x="4590" y="10165"/>
                  </a:cubicBezTo>
                  <a:cubicBezTo>
                    <a:pt x="4320" y="10165"/>
                    <a:pt x="4050" y="10324"/>
                    <a:pt x="4050" y="10324"/>
                  </a:cubicBezTo>
                  <a:cubicBezTo>
                    <a:pt x="3780" y="10482"/>
                    <a:pt x="3510" y="10482"/>
                    <a:pt x="3510" y="10641"/>
                  </a:cubicBezTo>
                  <a:cubicBezTo>
                    <a:pt x="3240" y="10641"/>
                    <a:pt x="3240" y="10800"/>
                    <a:pt x="2970" y="10800"/>
                  </a:cubicBezTo>
                  <a:cubicBezTo>
                    <a:pt x="2700" y="10959"/>
                    <a:pt x="2700" y="11118"/>
                    <a:pt x="2430" y="11276"/>
                  </a:cubicBezTo>
                  <a:cubicBezTo>
                    <a:pt x="2430" y="11276"/>
                    <a:pt x="2160" y="11435"/>
                    <a:pt x="2160" y="11435"/>
                  </a:cubicBezTo>
                  <a:cubicBezTo>
                    <a:pt x="1890" y="11594"/>
                    <a:pt x="1890" y="11753"/>
                    <a:pt x="1620" y="11912"/>
                  </a:cubicBezTo>
                  <a:cubicBezTo>
                    <a:pt x="1620" y="12071"/>
                    <a:pt x="1350" y="12071"/>
                    <a:pt x="1350" y="12071"/>
                  </a:cubicBezTo>
                  <a:cubicBezTo>
                    <a:pt x="1350" y="12388"/>
                    <a:pt x="1080" y="12547"/>
                    <a:pt x="1080" y="12706"/>
                  </a:cubicBezTo>
                  <a:cubicBezTo>
                    <a:pt x="810" y="12706"/>
                    <a:pt x="810" y="12865"/>
                    <a:pt x="810" y="12865"/>
                  </a:cubicBezTo>
                  <a:cubicBezTo>
                    <a:pt x="540" y="13024"/>
                    <a:pt x="540" y="13182"/>
                    <a:pt x="540" y="13500"/>
                  </a:cubicBezTo>
                  <a:cubicBezTo>
                    <a:pt x="540" y="13500"/>
                    <a:pt x="270" y="13500"/>
                    <a:pt x="270" y="13659"/>
                  </a:cubicBezTo>
                  <a:cubicBezTo>
                    <a:pt x="270" y="13818"/>
                    <a:pt x="270" y="13976"/>
                    <a:pt x="270" y="14294"/>
                  </a:cubicBezTo>
                  <a:cubicBezTo>
                    <a:pt x="0" y="14294"/>
                    <a:pt x="0" y="14294"/>
                    <a:pt x="0" y="14453"/>
                  </a:cubicBezTo>
                  <a:cubicBezTo>
                    <a:pt x="0" y="14771"/>
                    <a:pt x="0" y="14929"/>
                    <a:pt x="0" y="15247"/>
                  </a:cubicBezTo>
                  <a:cubicBezTo>
                    <a:pt x="0" y="18741"/>
                    <a:pt x="4860" y="21600"/>
                    <a:pt x="10800" y="21600"/>
                  </a:cubicBezTo>
                  <a:cubicBezTo>
                    <a:pt x="16740" y="21600"/>
                    <a:pt x="21600" y="18741"/>
                    <a:pt x="21600" y="15247"/>
                  </a:cubicBezTo>
                  <a:cubicBezTo>
                    <a:pt x="21600" y="14929"/>
                    <a:pt x="21600" y="14771"/>
                    <a:pt x="21600" y="14453"/>
                  </a:cubicBezTo>
                  <a:cubicBezTo>
                    <a:pt x="21600" y="14294"/>
                    <a:pt x="21330" y="14294"/>
                    <a:pt x="21330" y="14294"/>
                  </a:cubicBezTo>
                  <a:close/>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4800">
                  <a:solidFill>
                    <a:srgbClr val="808080"/>
                  </a:solidFill>
                  <a:latin typeface="Calibri"/>
                  <a:ea typeface="Calibri"/>
                  <a:cs typeface="Calibri"/>
                  <a:sym typeface="Calibri"/>
                </a:defRPr>
              </a:pPr>
              <a:endParaRPr/>
            </a:p>
          </p:txBody>
        </p:sp>
      </p:grpSp>
      <p:sp>
        <p:nvSpPr>
          <p:cNvPr id="842" name="Shape 842"/>
          <p:cNvSpPr/>
          <p:nvPr/>
        </p:nvSpPr>
        <p:spPr>
          <a:xfrm>
            <a:off x="362779" y="392247"/>
            <a:ext cx="11975803"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228600" marR="457200" indent="-228600" algn="just" defTabSz="642937">
              <a:defRPr sz="4800" b="1">
                <a:latin typeface="微软雅黑"/>
                <a:ea typeface="微软雅黑"/>
                <a:cs typeface="微软雅黑"/>
                <a:sym typeface="微软雅黑"/>
              </a:defRPr>
            </a:pPr>
            <a:r>
              <a:t>02 集中空调</a:t>
            </a:r>
            <a:r>
              <a:rPr>
                <a:solidFill>
                  <a:schemeClr val="accent5"/>
                </a:solidFill>
              </a:rPr>
              <a:t>传统</a:t>
            </a:r>
            <a:r>
              <a:t>制冷机房系统技术服务特点</a:t>
            </a:r>
          </a:p>
        </p:txBody>
      </p:sp>
      <p:sp>
        <p:nvSpPr>
          <p:cNvPr id="843" name="Shape 843"/>
          <p:cNvSpPr/>
          <p:nvPr/>
        </p:nvSpPr>
        <p:spPr>
          <a:xfrm>
            <a:off x="4229997" y="3713989"/>
            <a:ext cx="18802554" cy="2233274"/>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342900" indent="-342900" defTabSz="457200">
              <a:lnSpc>
                <a:spcPct val="120000"/>
              </a:lnSpc>
              <a:defRPr sz="3800">
                <a:latin typeface="Helvetica Neue"/>
                <a:ea typeface="Helvetica Neue"/>
                <a:cs typeface="Helvetica Neue"/>
                <a:sym typeface="Helvetica Neue"/>
              </a:defRPr>
            </a:pPr>
            <a:r>
              <a:rPr b="1">
                <a:solidFill>
                  <a:schemeClr val="accent5"/>
                </a:solidFill>
              </a:rPr>
              <a:t> 大型综合性工程承包公司</a:t>
            </a:r>
          </a:p>
          <a:p>
            <a:pPr marL="342900" indent="-342900" algn="just" defTabSz="457200">
              <a:lnSpc>
                <a:spcPct val="120000"/>
              </a:lnSpc>
              <a:defRPr sz="3200">
                <a:latin typeface="Helvetica Neue"/>
                <a:ea typeface="Helvetica Neue"/>
                <a:cs typeface="Helvetica Neue"/>
                <a:sym typeface="Helvetica Neue"/>
              </a:defRPr>
            </a:pPr>
            <a:r>
              <a:rPr>
                <a:solidFill>
                  <a:schemeClr val="accent5"/>
                </a:solidFill>
              </a:rPr>
              <a:t> </a:t>
            </a:r>
            <a:r>
              <a:t>一般是多采用分包且用最低价形式成交。由于空调在该承包公司里金额一般占比很小，因此，在承包公司内部也往往不受重视，多采用最低价成交，无法获得最好的供应商、建设最好的空调系统。</a:t>
            </a:r>
          </a:p>
        </p:txBody>
      </p:sp>
      <p:grpSp>
        <p:nvGrpSpPr>
          <p:cNvPr id="847" name="Group 847"/>
          <p:cNvGrpSpPr/>
          <p:nvPr/>
        </p:nvGrpSpPr>
        <p:grpSpPr>
          <a:xfrm>
            <a:off x="1351449" y="7020393"/>
            <a:ext cx="2463176" cy="2463175"/>
            <a:chOff x="0" y="0"/>
            <a:chExt cx="2463174" cy="2463174"/>
          </a:xfrm>
        </p:grpSpPr>
        <p:sp>
          <p:nvSpPr>
            <p:cNvPr id="844" name="Shape 844"/>
            <p:cNvSpPr/>
            <p:nvPr/>
          </p:nvSpPr>
          <p:spPr>
            <a:xfrm flipH="1">
              <a:off x="-1" y="0"/>
              <a:ext cx="2463176" cy="2463175"/>
            </a:xfrm>
            <a:custGeom>
              <a:avLst/>
              <a:gdLst/>
              <a:ahLst/>
              <a:cxnLst>
                <a:cxn ang="0">
                  <a:pos x="wd2" y="hd2"/>
                </a:cxn>
                <a:cxn ang="5400000">
                  <a:pos x="wd2" y="hd2"/>
                </a:cxn>
                <a:cxn ang="10800000">
                  <a:pos x="wd2" y="hd2"/>
                </a:cxn>
                <a:cxn ang="16200000">
                  <a:pos x="wd2" y="hd2"/>
                </a:cxn>
              </a:cxnLst>
              <a:rect l="0" t="0" r="r" b="b"/>
              <a:pathLst>
                <a:path w="21600" h="21600" extrusionOk="0">
                  <a:moveTo>
                    <a:pt x="21600" y="19964"/>
                  </a:moveTo>
                  <a:cubicBezTo>
                    <a:pt x="21600" y="20864"/>
                    <a:pt x="20864" y="21600"/>
                    <a:pt x="19964" y="21600"/>
                  </a:cubicBezTo>
                  <a:cubicBezTo>
                    <a:pt x="1636" y="21600"/>
                    <a:pt x="1636" y="21600"/>
                    <a:pt x="1636" y="21600"/>
                  </a:cubicBezTo>
                  <a:cubicBezTo>
                    <a:pt x="736" y="21600"/>
                    <a:pt x="0" y="20864"/>
                    <a:pt x="0" y="19964"/>
                  </a:cubicBezTo>
                  <a:cubicBezTo>
                    <a:pt x="0" y="1636"/>
                    <a:pt x="0" y="1636"/>
                    <a:pt x="0" y="1636"/>
                  </a:cubicBezTo>
                  <a:cubicBezTo>
                    <a:pt x="0" y="736"/>
                    <a:pt x="736" y="0"/>
                    <a:pt x="1636" y="0"/>
                  </a:cubicBezTo>
                  <a:cubicBezTo>
                    <a:pt x="19964" y="0"/>
                    <a:pt x="19964" y="0"/>
                    <a:pt x="19964" y="0"/>
                  </a:cubicBezTo>
                  <a:cubicBezTo>
                    <a:pt x="20864" y="0"/>
                    <a:pt x="21600" y="736"/>
                    <a:pt x="21600" y="1636"/>
                  </a:cubicBezTo>
                  <a:cubicBezTo>
                    <a:pt x="21600" y="19964"/>
                    <a:pt x="21600" y="19964"/>
                    <a:pt x="21600" y="19964"/>
                  </a:cubicBezTo>
                </a:path>
              </a:pathLst>
            </a:custGeom>
            <a:solidFill>
              <a:srgbClr val="F79E5A"/>
            </a:solidFill>
            <a:ln w="12700" cap="flat">
              <a:noFill/>
              <a:miter lim="400000"/>
            </a:ln>
            <a:effectLst/>
          </p:spPr>
          <p:txBody>
            <a:bodyPr wrap="square" lIns="91439" tIns="91439" rIns="91439" bIns="91439" numCol="1" anchor="t">
              <a:noAutofit/>
            </a:bodyPr>
            <a:lstStyle/>
            <a:p>
              <a:pPr algn="l" defTabSz="1828800">
                <a:defRPr sz="4800">
                  <a:solidFill>
                    <a:srgbClr val="808080"/>
                  </a:solidFill>
                  <a:latin typeface="Calibri"/>
                  <a:ea typeface="Calibri"/>
                  <a:cs typeface="Calibri"/>
                  <a:sym typeface="Calibri"/>
                </a:defRPr>
              </a:pPr>
              <a:endParaRPr/>
            </a:p>
          </p:txBody>
        </p:sp>
        <p:sp>
          <p:nvSpPr>
            <p:cNvPr id="845" name="Shape 845"/>
            <p:cNvSpPr/>
            <p:nvPr/>
          </p:nvSpPr>
          <p:spPr>
            <a:xfrm flipH="1">
              <a:off x="521475" y="839494"/>
              <a:ext cx="1343191" cy="746657"/>
            </a:xfrm>
            <a:custGeom>
              <a:avLst/>
              <a:gdLst/>
              <a:ahLst/>
              <a:cxnLst>
                <a:cxn ang="0">
                  <a:pos x="wd2" y="hd2"/>
                </a:cxn>
                <a:cxn ang="5400000">
                  <a:pos x="wd2" y="hd2"/>
                </a:cxn>
                <a:cxn ang="10800000">
                  <a:pos x="wd2" y="hd2"/>
                </a:cxn>
                <a:cxn ang="16200000">
                  <a:pos x="wd2" y="hd2"/>
                </a:cxn>
              </a:cxnLst>
              <a:rect l="0" t="0" r="r" b="b"/>
              <a:pathLst>
                <a:path w="21600" h="21600" extrusionOk="0">
                  <a:moveTo>
                    <a:pt x="20400" y="5400"/>
                  </a:moveTo>
                  <a:cubicBezTo>
                    <a:pt x="19200" y="5400"/>
                    <a:pt x="19200" y="5400"/>
                    <a:pt x="19200" y="5400"/>
                  </a:cubicBezTo>
                  <a:cubicBezTo>
                    <a:pt x="19200" y="2160"/>
                    <a:pt x="19200" y="2160"/>
                    <a:pt x="19200" y="2160"/>
                  </a:cubicBezTo>
                  <a:cubicBezTo>
                    <a:pt x="19200" y="945"/>
                    <a:pt x="18675" y="0"/>
                    <a:pt x="18000" y="0"/>
                  </a:cubicBezTo>
                  <a:cubicBezTo>
                    <a:pt x="1200" y="0"/>
                    <a:pt x="1200" y="0"/>
                    <a:pt x="1200" y="0"/>
                  </a:cubicBezTo>
                  <a:cubicBezTo>
                    <a:pt x="525" y="0"/>
                    <a:pt x="0" y="945"/>
                    <a:pt x="0" y="2160"/>
                  </a:cubicBezTo>
                  <a:cubicBezTo>
                    <a:pt x="0" y="19440"/>
                    <a:pt x="0" y="19440"/>
                    <a:pt x="0" y="19440"/>
                  </a:cubicBezTo>
                  <a:cubicBezTo>
                    <a:pt x="0" y="20655"/>
                    <a:pt x="525" y="21600"/>
                    <a:pt x="1200" y="21600"/>
                  </a:cubicBezTo>
                  <a:cubicBezTo>
                    <a:pt x="18000" y="21600"/>
                    <a:pt x="18000" y="21600"/>
                    <a:pt x="18000" y="21600"/>
                  </a:cubicBezTo>
                  <a:cubicBezTo>
                    <a:pt x="18675" y="21600"/>
                    <a:pt x="19200" y="20655"/>
                    <a:pt x="19200" y="19440"/>
                  </a:cubicBezTo>
                  <a:cubicBezTo>
                    <a:pt x="19200" y="16200"/>
                    <a:pt x="19200" y="16200"/>
                    <a:pt x="19200" y="16200"/>
                  </a:cubicBezTo>
                  <a:cubicBezTo>
                    <a:pt x="20400" y="16200"/>
                    <a:pt x="20400" y="16200"/>
                    <a:pt x="20400" y="16200"/>
                  </a:cubicBezTo>
                  <a:cubicBezTo>
                    <a:pt x="21075" y="16200"/>
                    <a:pt x="21600" y="15255"/>
                    <a:pt x="21600" y="14040"/>
                  </a:cubicBezTo>
                  <a:cubicBezTo>
                    <a:pt x="21600" y="7560"/>
                    <a:pt x="21600" y="7560"/>
                    <a:pt x="21600" y="7560"/>
                  </a:cubicBezTo>
                  <a:cubicBezTo>
                    <a:pt x="21600" y="6345"/>
                    <a:pt x="21075" y="5400"/>
                    <a:pt x="20400" y="5400"/>
                  </a:cubicBezTo>
                  <a:close/>
                  <a:moveTo>
                    <a:pt x="18000" y="19440"/>
                  </a:moveTo>
                  <a:cubicBezTo>
                    <a:pt x="1200" y="19440"/>
                    <a:pt x="1200" y="19440"/>
                    <a:pt x="1200" y="19440"/>
                  </a:cubicBezTo>
                  <a:cubicBezTo>
                    <a:pt x="1200" y="2160"/>
                    <a:pt x="1200" y="2160"/>
                    <a:pt x="1200" y="2160"/>
                  </a:cubicBezTo>
                  <a:cubicBezTo>
                    <a:pt x="18000" y="2160"/>
                    <a:pt x="18000" y="2160"/>
                    <a:pt x="18000" y="2160"/>
                  </a:cubicBezTo>
                  <a:lnTo>
                    <a:pt x="18000" y="19440"/>
                  </a:lnTo>
                  <a:close/>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4800">
                  <a:solidFill>
                    <a:srgbClr val="808080"/>
                  </a:solidFill>
                  <a:latin typeface="Calibri"/>
                  <a:ea typeface="Calibri"/>
                  <a:cs typeface="Calibri"/>
                  <a:sym typeface="Calibri"/>
                </a:defRPr>
              </a:pPr>
              <a:endParaRPr/>
            </a:p>
          </p:txBody>
        </p:sp>
        <p:sp>
          <p:nvSpPr>
            <p:cNvPr id="846" name="Shape 846"/>
            <p:cNvSpPr/>
            <p:nvPr/>
          </p:nvSpPr>
          <p:spPr>
            <a:xfrm flipH="1">
              <a:off x="1343190" y="989615"/>
              <a:ext cx="373329" cy="448390"/>
            </a:xfrm>
            <a:prstGeom prst="rect">
              <a:avLst/>
            </a:prstGeom>
            <a:solidFill>
              <a:srgbClr val="FFFFFF"/>
            </a:solidFill>
            <a:ln w="12700" cap="flat">
              <a:noFill/>
              <a:miter lim="400000"/>
            </a:ln>
            <a:effectLst/>
          </p:spPr>
          <p:txBody>
            <a:bodyPr wrap="square" lIns="91439" tIns="91439" rIns="91439" bIns="91439" numCol="1" anchor="t">
              <a:noAutofit/>
            </a:bodyPr>
            <a:lstStyle/>
            <a:p>
              <a:pPr algn="l" defTabSz="1828800">
                <a:defRPr sz="4800">
                  <a:solidFill>
                    <a:srgbClr val="808080"/>
                  </a:solidFill>
                  <a:latin typeface="Calibri"/>
                  <a:ea typeface="Calibri"/>
                  <a:cs typeface="Calibri"/>
                  <a:sym typeface="Calibri"/>
                </a:defRPr>
              </a:pPr>
              <a:endParaRPr/>
            </a:p>
          </p:txBody>
        </p:sp>
      </p:grpSp>
      <p:sp>
        <p:nvSpPr>
          <p:cNvPr id="848" name="Shape 848"/>
          <p:cNvSpPr/>
          <p:nvPr/>
        </p:nvSpPr>
        <p:spPr>
          <a:xfrm>
            <a:off x="4229997" y="6786549"/>
            <a:ext cx="18802554" cy="2930862"/>
          </a:xfrm>
          <a:prstGeom prst="rect">
            <a:avLst/>
          </a:prstGeom>
          <a:solidFill>
            <a:srgbClr val="E4F4E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342900" indent="-342900" defTabSz="457200">
              <a:lnSpc>
                <a:spcPct val="120000"/>
              </a:lnSpc>
              <a:defRPr sz="3800">
                <a:latin typeface="Helvetica Neue"/>
                <a:ea typeface="Helvetica Neue"/>
                <a:cs typeface="Helvetica Neue"/>
                <a:sym typeface="Helvetica Neue"/>
              </a:defRPr>
            </a:pPr>
            <a:r>
              <a:rPr b="1">
                <a:solidFill>
                  <a:schemeClr val="accent5"/>
                </a:solidFill>
              </a:rPr>
              <a:t> 大型机电安装承包公司</a:t>
            </a:r>
          </a:p>
          <a:p>
            <a:pPr marL="342900" indent="-342900" algn="just" defTabSz="457200">
              <a:lnSpc>
                <a:spcPct val="120000"/>
              </a:lnSpc>
              <a:defRPr sz="3200">
                <a:latin typeface="Helvetica Neue"/>
                <a:ea typeface="Helvetica Neue"/>
                <a:cs typeface="Helvetica Neue"/>
                <a:sym typeface="Helvetica Neue"/>
              </a:defRPr>
            </a:pPr>
            <a:r>
              <a:rPr b="1">
                <a:solidFill>
                  <a:schemeClr val="accent5"/>
                </a:solidFill>
              </a:rPr>
              <a:t> </a:t>
            </a:r>
            <a:r>
              <a:t> 擅长各类机电设备、风道/水路/管件/电气等安装、能勉强满足系统相对简单的水路/风道平衡调试；一般是将空调系统进行分拆：设备供应+工程安装+自控实施。一般不另外考虑优化设计技术服务的预算。通常由设备供应商或自控集成单位兼顾。</a:t>
            </a:r>
          </a:p>
        </p:txBody>
      </p:sp>
      <p:grpSp>
        <p:nvGrpSpPr>
          <p:cNvPr id="852" name="Group 852"/>
          <p:cNvGrpSpPr/>
          <p:nvPr/>
        </p:nvGrpSpPr>
        <p:grpSpPr>
          <a:xfrm>
            <a:off x="1351449" y="10441747"/>
            <a:ext cx="2463174" cy="2463173"/>
            <a:chOff x="0" y="0"/>
            <a:chExt cx="2463172" cy="2463172"/>
          </a:xfrm>
        </p:grpSpPr>
        <p:sp>
          <p:nvSpPr>
            <p:cNvPr id="849" name="Shape 849"/>
            <p:cNvSpPr/>
            <p:nvPr/>
          </p:nvSpPr>
          <p:spPr>
            <a:xfrm flipH="1">
              <a:off x="-1" y="0"/>
              <a:ext cx="2463174" cy="2463173"/>
            </a:xfrm>
            <a:custGeom>
              <a:avLst/>
              <a:gdLst/>
              <a:ahLst/>
              <a:cxnLst>
                <a:cxn ang="0">
                  <a:pos x="wd2" y="hd2"/>
                </a:cxn>
                <a:cxn ang="5400000">
                  <a:pos x="wd2" y="hd2"/>
                </a:cxn>
                <a:cxn ang="10800000">
                  <a:pos x="wd2" y="hd2"/>
                </a:cxn>
                <a:cxn ang="16200000">
                  <a:pos x="wd2" y="hd2"/>
                </a:cxn>
              </a:cxnLst>
              <a:rect l="0" t="0" r="r" b="b"/>
              <a:pathLst>
                <a:path w="21600" h="21600" extrusionOk="0">
                  <a:moveTo>
                    <a:pt x="21600" y="19964"/>
                  </a:moveTo>
                  <a:cubicBezTo>
                    <a:pt x="21600" y="20864"/>
                    <a:pt x="20864" y="21600"/>
                    <a:pt x="19964" y="21600"/>
                  </a:cubicBezTo>
                  <a:cubicBezTo>
                    <a:pt x="1636" y="21600"/>
                    <a:pt x="1636" y="21600"/>
                    <a:pt x="1636" y="21600"/>
                  </a:cubicBezTo>
                  <a:cubicBezTo>
                    <a:pt x="736" y="21600"/>
                    <a:pt x="0" y="20864"/>
                    <a:pt x="0" y="19964"/>
                  </a:cubicBezTo>
                  <a:cubicBezTo>
                    <a:pt x="0" y="1636"/>
                    <a:pt x="0" y="1636"/>
                    <a:pt x="0" y="1636"/>
                  </a:cubicBezTo>
                  <a:cubicBezTo>
                    <a:pt x="0" y="736"/>
                    <a:pt x="736" y="0"/>
                    <a:pt x="1636" y="0"/>
                  </a:cubicBezTo>
                  <a:cubicBezTo>
                    <a:pt x="19964" y="0"/>
                    <a:pt x="19964" y="0"/>
                    <a:pt x="19964" y="0"/>
                  </a:cubicBezTo>
                  <a:cubicBezTo>
                    <a:pt x="20864" y="0"/>
                    <a:pt x="21600" y="736"/>
                    <a:pt x="21600" y="1636"/>
                  </a:cubicBezTo>
                  <a:cubicBezTo>
                    <a:pt x="21600" y="19964"/>
                    <a:pt x="21600" y="19964"/>
                    <a:pt x="21600" y="19964"/>
                  </a:cubicBezTo>
                </a:path>
              </a:pathLst>
            </a:custGeom>
            <a:solidFill>
              <a:srgbClr val="B95F95"/>
            </a:solidFill>
            <a:ln w="12700" cap="flat">
              <a:noFill/>
              <a:miter lim="400000"/>
            </a:ln>
            <a:effectLst/>
          </p:spPr>
          <p:txBody>
            <a:bodyPr wrap="square" lIns="91439" tIns="91439" rIns="91439" bIns="91439" numCol="1" anchor="t">
              <a:noAutofit/>
            </a:bodyPr>
            <a:lstStyle/>
            <a:p>
              <a:pPr algn="l" defTabSz="1828800">
                <a:defRPr sz="4800">
                  <a:solidFill>
                    <a:srgbClr val="808080"/>
                  </a:solidFill>
                  <a:latin typeface="Calibri"/>
                  <a:ea typeface="Calibri"/>
                  <a:cs typeface="Calibri"/>
                  <a:sym typeface="Calibri"/>
                </a:defRPr>
              </a:pPr>
              <a:endParaRPr/>
            </a:p>
          </p:txBody>
        </p:sp>
        <p:sp>
          <p:nvSpPr>
            <p:cNvPr id="850" name="Shape 850"/>
            <p:cNvSpPr/>
            <p:nvPr/>
          </p:nvSpPr>
          <p:spPr>
            <a:xfrm flipH="1">
              <a:off x="1082994" y="1605920"/>
              <a:ext cx="371478" cy="222886"/>
            </a:xfrm>
            <a:custGeom>
              <a:avLst/>
              <a:gdLst/>
              <a:ahLst/>
              <a:cxnLst>
                <a:cxn ang="0">
                  <a:pos x="wd2" y="hd2"/>
                </a:cxn>
                <a:cxn ang="5400000">
                  <a:pos x="wd2" y="hd2"/>
                </a:cxn>
                <a:cxn ang="10800000">
                  <a:pos x="wd2" y="hd2"/>
                </a:cxn>
                <a:cxn ang="16200000">
                  <a:pos x="wd2" y="hd2"/>
                </a:cxn>
              </a:cxnLst>
              <a:rect l="0" t="0" r="r" b="b"/>
              <a:pathLst>
                <a:path w="21600" h="21600" extrusionOk="0">
                  <a:moveTo>
                    <a:pt x="19710" y="900"/>
                  </a:moveTo>
                  <a:cubicBezTo>
                    <a:pt x="17550" y="2250"/>
                    <a:pt x="14850" y="3150"/>
                    <a:pt x="11880" y="3600"/>
                  </a:cubicBezTo>
                  <a:cubicBezTo>
                    <a:pt x="11340" y="3600"/>
                    <a:pt x="11070" y="3600"/>
                    <a:pt x="10800" y="3600"/>
                  </a:cubicBezTo>
                  <a:cubicBezTo>
                    <a:pt x="10530" y="3600"/>
                    <a:pt x="10260" y="3600"/>
                    <a:pt x="9720" y="3600"/>
                  </a:cubicBezTo>
                  <a:cubicBezTo>
                    <a:pt x="6750" y="3150"/>
                    <a:pt x="4050" y="2250"/>
                    <a:pt x="1890" y="900"/>
                  </a:cubicBezTo>
                  <a:cubicBezTo>
                    <a:pt x="810" y="450"/>
                    <a:pt x="0" y="0"/>
                    <a:pt x="0" y="0"/>
                  </a:cubicBezTo>
                  <a:cubicBezTo>
                    <a:pt x="0" y="0"/>
                    <a:pt x="0" y="0"/>
                    <a:pt x="0" y="0"/>
                  </a:cubicBezTo>
                  <a:cubicBezTo>
                    <a:pt x="0" y="12150"/>
                    <a:pt x="3510" y="21600"/>
                    <a:pt x="10800" y="21600"/>
                  </a:cubicBezTo>
                  <a:cubicBezTo>
                    <a:pt x="18090" y="21600"/>
                    <a:pt x="21600" y="12150"/>
                    <a:pt x="21600" y="0"/>
                  </a:cubicBezTo>
                  <a:cubicBezTo>
                    <a:pt x="21600" y="0"/>
                    <a:pt x="21600" y="0"/>
                    <a:pt x="21600" y="0"/>
                  </a:cubicBezTo>
                  <a:cubicBezTo>
                    <a:pt x="21600" y="0"/>
                    <a:pt x="20790" y="450"/>
                    <a:pt x="19710" y="900"/>
                  </a:cubicBezTo>
                  <a:close/>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4800">
                  <a:solidFill>
                    <a:srgbClr val="808080"/>
                  </a:solidFill>
                  <a:latin typeface="Calibri"/>
                  <a:ea typeface="Calibri"/>
                  <a:cs typeface="Calibri"/>
                  <a:sym typeface="Calibri"/>
                </a:defRPr>
              </a:pPr>
              <a:endParaRPr/>
            </a:p>
          </p:txBody>
        </p:sp>
        <p:sp>
          <p:nvSpPr>
            <p:cNvPr id="851" name="Shape 851"/>
            <p:cNvSpPr/>
            <p:nvPr/>
          </p:nvSpPr>
          <p:spPr>
            <a:xfrm flipH="1">
              <a:off x="820103" y="522923"/>
              <a:ext cx="897259" cy="10458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7" y="0"/>
                    <a:pt x="0" y="4146"/>
                    <a:pt x="0" y="9257"/>
                  </a:cubicBezTo>
                  <a:cubicBezTo>
                    <a:pt x="0" y="13886"/>
                    <a:pt x="5400" y="17743"/>
                    <a:pt x="5400" y="19286"/>
                  </a:cubicBezTo>
                  <a:cubicBezTo>
                    <a:pt x="5400" y="19768"/>
                    <a:pt x="6075" y="20539"/>
                    <a:pt x="7537" y="21118"/>
                  </a:cubicBezTo>
                  <a:cubicBezTo>
                    <a:pt x="8212" y="21214"/>
                    <a:pt x="9225" y="21504"/>
                    <a:pt x="10125" y="21600"/>
                  </a:cubicBezTo>
                  <a:cubicBezTo>
                    <a:pt x="10350" y="21600"/>
                    <a:pt x="10575" y="21600"/>
                    <a:pt x="10800" y="21600"/>
                  </a:cubicBezTo>
                  <a:cubicBezTo>
                    <a:pt x="11588" y="21600"/>
                    <a:pt x="12712" y="21407"/>
                    <a:pt x="14063" y="21021"/>
                  </a:cubicBezTo>
                  <a:cubicBezTo>
                    <a:pt x="15525" y="20539"/>
                    <a:pt x="16200" y="19768"/>
                    <a:pt x="16200" y="19286"/>
                  </a:cubicBezTo>
                  <a:cubicBezTo>
                    <a:pt x="16200" y="17743"/>
                    <a:pt x="21600" y="13886"/>
                    <a:pt x="21600" y="9257"/>
                  </a:cubicBezTo>
                  <a:cubicBezTo>
                    <a:pt x="21600" y="4146"/>
                    <a:pt x="16763" y="0"/>
                    <a:pt x="10800" y="0"/>
                  </a:cubicBezTo>
                  <a:close/>
                  <a:moveTo>
                    <a:pt x="12712" y="3857"/>
                  </a:moveTo>
                  <a:cubicBezTo>
                    <a:pt x="7650" y="3857"/>
                    <a:pt x="3487" y="7329"/>
                    <a:pt x="3487" y="11668"/>
                  </a:cubicBezTo>
                  <a:cubicBezTo>
                    <a:pt x="3487" y="11861"/>
                    <a:pt x="3487" y="12150"/>
                    <a:pt x="3487" y="12343"/>
                  </a:cubicBezTo>
                  <a:cubicBezTo>
                    <a:pt x="3037" y="11475"/>
                    <a:pt x="2700" y="10511"/>
                    <a:pt x="2700" y="9450"/>
                  </a:cubicBezTo>
                  <a:cubicBezTo>
                    <a:pt x="2700" y="5496"/>
                    <a:pt x="6525" y="2314"/>
                    <a:pt x="11138" y="2314"/>
                  </a:cubicBezTo>
                  <a:cubicBezTo>
                    <a:pt x="13950" y="2314"/>
                    <a:pt x="16425" y="3471"/>
                    <a:pt x="18000" y="5207"/>
                  </a:cubicBezTo>
                  <a:cubicBezTo>
                    <a:pt x="16538" y="4339"/>
                    <a:pt x="14738" y="3857"/>
                    <a:pt x="12712" y="3857"/>
                  </a:cubicBezTo>
                  <a:close/>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4800">
                  <a:solidFill>
                    <a:srgbClr val="808080"/>
                  </a:solidFill>
                  <a:latin typeface="Calibri"/>
                  <a:ea typeface="Calibri"/>
                  <a:cs typeface="Calibri"/>
                  <a:sym typeface="Calibri"/>
                </a:defRPr>
              </a:pPr>
              <a:endParaRPr/>
            </a:p>
          </p:txBody>
        </p:sp>
      </p:grpSp>
      <p:sp>
        <p:nvSpPr>
          <p:cNvPr id="853" name="Shape 853"/>
          <p:cNvSpPr/>
          <p:nvPr/>
        </p:nvSpPr>
        <p:spPr>
          <a:xfrm>
            <a:off x="4229997" y="10205164"/>
            <a:ext cx="18802554" cy="2936338"/>
          </a:xfrm>
          <a:prstGeom prst="rect">
            <a:avLst/>
          </a:prstGeom>
          <a:solidFill>
            <a:srgbClr val="EBF2F4"/>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342900" indent="-342900" defTabSz="457200">
              <a:lnSpc>
                <a:spcPct val="120000"/>
              </a:lnSpc>
              <a:defRPr sz="3800">
                <a:latin typeface="Helvetica Neue"/>
                <a:ea typeface="Helvetica Neue"/>
                <a:cs typeface="Helvetica Neue"/>
                <a:sym typeface="Helvetica Neue"/>
              </a:defRPr>
            </a:pPr>
            <a:r>
              <a:rPr b="1">
                <a:solidFill>
                  <a:schemeClr val="accent5"/>
                </a:solidFill>
              </a:rPr>
              <a:t> 节能工程承包公司</a:t>
            </a:r>
          </a:p>
          <a:p>
            <a:pPr marL="342900" indent="-342900" algn="just" defTabSz="457200">
              <a:lnSpc>
                <a:spcPct val="120000"/>
              </a:lnSpc>
              <a:defRPr sz="3200">
                <a:latin typeface="Helvetica Neue"/>
                <a:ea typeface="Helvetica Neue"/>
                <a:cs typeface="Helvetica Neue"/>
                <a:sym typeface="Helvetica Neue"/>
              </a:defRPr>
            </a:pPr>
            <a:r>
              <a:t>    节能领域庞大，各个领域均有涉猎，也都有专业工程师。但往往专业工程师只是在协调沟通管理项目，在专业技能上不够全面，很多方面还是需要外部分包协作。如空调领域的负荷模拟，能效模拟，</a:t>
            </a:r>
            <a:r>
              <a:rPr>
                <a:latin typeface="Times New Roman"/>
                <a:ea typeface="Times New Roman"/>
                <a:cs typeface="Times New Roman"/>
                <a:sym typeface="Times New Roman"/>
              </a:rPr>
              <a:t>BIM</a:t>
            </a:r>
            <a:r>
              <a:t>模块化安装，能效调试调适等，即使是节能公司，在面对这些细分领域的专业内容时，仍然会力不从心。</a:t>
            </a:r>
          </a:p>
        </p:txBody>
      </p:sp>
      <p:sp>
        <p:nvSpPr>
          <p:cNvPr id="854" name="Shape 854"/>
          <p:cNvSpPr/>
          <p:nvPr/>
        </p:nvSpPr>
        <p:spPr>
          <a:xfrm>
            <a:off x="99762" y="1738177"/>
            <a:ext cx="10770596"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02-1集中空调传统制冷机房系统技术服务特点</a:t>
            </a:r>
          </a:p>
        </p:txBody>
      </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 name="图片 855"/>
          <p:cNvPicPr>
            <a:picLocks/>
          </p:cNvPicPr>
          <p:nvPr/>
        </p:nvPicPr>
        <p:blipFill>
          <a:blip r:embed="rId2">
            <a:extLst/>
          </a:blip>
          <a:stretch>
            <a:fillRect/>
          </a:stretch>
        </p:blipFill>
        <p:spPr>
          <a:xfrm>
            <a:off x="-78649" y="1524000"/>
            <a:ext cx="24541298" cy="76200"/>
          </a:xfrm>
          <a:prstGeom prst="rect">
            <a:avLst/>
          </a:prstGeom>
        </p:spPr>
      </p:pic>
      <p:sp>
        <p:nvSpPr>
          <p:cNvPr id="858" name="Shape 858"/>
          <p:cNvSpPr>
            <a:spLocks noGrp="1"/>
          </p:cNvSpPr>
          <p:nvPr>
            <p:ph type="sldNum" sz="quarter" idx="4294967295"/>
          </p:nvPr>
        </p:nvSpPr>
        <p:spPr>
          <a:xfrm>
            <a:off x="23832506" y="13066803"/>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14</a:t>
            </a:fld>
            <a:endParaRPr/>
          </a:p>
        </p:txBody>
      </p:sp>
      <p:grpSp>
        <p:nvGrpSpPr>
          <p:cNvPr id="861" name="Group 861"/>
          <p:cNvGrpSpPr/>
          <p:nvPr/>
        </p:nvGrpSpPr>
        <p:grpSpPr>
          <a:xfrm>
            <a:off x="18622751" y="302323"/>
            <a:ext cx="5429634" cy="1062833"/>
            <a:chOff x="0" y="0"/>
            <a:chExt cx="5429633" cy="1062831"/>
          </a:xfrm>
        </p:grpSpPr>
        <p:pic>
          <p:nvPicPr>
            <p:cNvPr id="859"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860"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
        <p:nvSpPr>
          <p:cNvPr id="862" name="Shape 862"/>
          <p:cNvSpPr/>
          <p:nvPr/>
        </p:nvSpPr>
        <p:spPr>
          <a:xfrm>
            <a:off x="362779" y="392247"/>
            <a:ext cx="11975803"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228600" marR="457200" indent="-228600" algn="just" defTabSz="642937">
              <a:defRPr sz="4800" b="1">
                <a:latin typeface="微软雅黑"/>
                <a:ea typeface="微软雅黑"/>
                <a:cs typeface="微软雅黑"/>
                <a:sym typeface="微软雅黑"/>
              </a:defRPr>
            </a:pPr>
            <a:r>
              <a:t>02 集中空调</a:t>
            </a:r>
            <a:r>
              <a:rPr>
                <a:solidFill>
                  <a:schemeClr val="accent5"/>
                </a:solidFill>
              </a:rPr>
              <a:t>传统</a:t>
            </a:r>
            <a:r>
              <a:t>制冷机房系统技术服务特点</a:t>
            </a:r>
          </a:p>
        </p:txBody>
      </p:sp>
      <p:sp>
        <p:nvSpPr>
          <p:cNvPr id="863" name="Shape 863"/>
          <p:cNvSpPr/>
          <p:nvPr/>
        </p:nvSpPr>
        <p:spPr>
          <a:xfrm>
            <a:off x="4229997" y="3368146"/>
            <a:ext cx="18802554" cy="2924959"/>
          </a:xfrm>
          <a:prstGeom prst="rect">
            <a:avLst/>
          </a:prstGeom>
          <a:solidFill>
            <a:srgbClr val="FFF9E8"/>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342900" indent="-342900" defTabSz="457200">
              <a:lnSpc>
                <a:spcPct val="120000"/>
              </a:lnSpc>
              <a:defRPr sz="3800">
                <a:latin typeface="Helvetica Neue"/>
                <a:ea typeface="Helvetica Neue"/>
                <a:cs typeface="Helvetica Neue"/>
                <a:sym typeface="Helvetica Neue"/>
              </a:defRPr>
            </a:pPr>
            <a:r>
              <a:rPr b="1">
                <a:solidFill>
                  <a:schemeClr val="accent5"/>
                </a:solidFill>
              </a:rPr>
              <a:t> 空调工程承包公司</a:t>
            </a:r>
          </a:p>
          <a:p>
            <a:pPr marL="342900" indent="-342900" algn="just" defTabSz="457200">
              <a:lnSpc>
                <a:spcPct val="120000"/>
              </a:lnSpc>
              <a:defRPr sz="3200">
                <a:latin typeface="Helvetica Neue"/>
                <a:ea typeface="Helvetica Neue"/>
                <a:cs typeface="Helvetica Neue"/>
                <a:sym typeface="Helvetica Neue"/>
              </a:defRPr>
            </a:pPr>
            <a:r>
              <a:rPr b="1">
                <a:solidFill>
                  <a:schemeClr val="accent5"/>
                </a:solidFill>
              </a:rPr>
              <a:t> </a:t>
            </a:r>
            <a:r>
              <a:t>质上仍是一种缩小工作范围的机电安装分包，将全部涉及</a:t>
            </a:r>
            <a:r>
              <a:rPr>
                <a:latin typeface="Times New Roman"/>
                <a:ea typeface="Times New Roman"/>
                <a:cs typeface="Times New Roman"/>
                <a:sym typeface="Times New Roman"/>
              </a:rPr>
              <a:t>HVAC</a:t>
            </a:r>
            <a:r>
              <a:t>空调风水电的集成工作从总承包商工作界面中剥离，涉及到净化、通风等，同样，对如何将高效机房的空调运行逻辑转化为正确恰当的自控实施能力较为薄弱。</a:t>
            </a:r>
          </a:p>
        </p:txBody>
      </p:sp>
      <p:sp>
        <p:nvSpPr>
          <p:cNvPr id="864" name="Shape 864"/>
          <p:cNvSpPr/>
          <p:nvPr/>
        </p:nvSpPr>
        <p:spPr>
          <a:xfrm>
            <a:off x="4229997" y="7142138"/>
            <a:ext cx="18802554" cy="2219684"/>
          </a:xfrm>
          <a:prstGeom prst="rect">
            <a:avLst/>
          </a:prstGeom>
          <a:solidFill>
            <a:srgbClr val="E4F4E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342900" indent="-342900" defTabSz="457200">
              <a:lnSpc>
                <a:spcPct val="120000"/>
              </a:lnSpc>
              <a:defRPr sz="3800" b="1">
                <a:solidFill>
                  <a:schemeClr val="accent5"/>
                </a:solidFill>
                <a:latin typeface="Helvetica Neue"/>
                <a:ea typeface="Helvetica Neue"/>
                <a:cs typeface="Helvetica Neue"/>
                <a:sym typeface="Helvetica Neue"/>
              </a:defRPr>
            </a:pPr>
            <a:r>
              <a:t>设备厂家公司</a:t>
            </a:r>
          </a:p>
          <a:p>
            <a:pPr marL="342900" indent="-342900" algn="just" defTabSz="457200">
              <a:lnSpc>
                <a:spcPct val="120000"/>
              </a:lnSpc>
              <a:defRPr sz="3200">
                <a:latin typeface="Helvetica Neue"/>
                <a:ea typeface="Helvetica Neue"/>
                <a:cs typeface="Helvetica Neue"/>
                <a:sym typeface="Helvetica Neue"/>
              </a:defRPr>
            </a:pPr>
            <a:r>
              <a:rPr b="1">
                <a:solidFill>
                  <a:schemeClr val="accent5"/>
                </a:solidFill>
              </a:rPr>
              <a:t> </a:t>
            </a:r>
            <a:r>
              <a:t> 熟悉自己所属的产品集服务范围，对其他产品了解不够透彻，也无法全面的筛选合适的产品；如自控系统大而不专，只对销售设备感兴趣，大多不会将注意力放在调试调适，能效运维等环节。</a:t>
            </a:r>
          </a:p>
        </p:txBody>
      </p:sp>
      <p:sp>
        <p:nvSpPr>
          <p:cNvPr id="865" name="Shape 865"/>
          <p:cNvSpPr/>
          <p:nvPr/>
        </p:nvSpPr>
        <p:spPr>
          <a:xfrm>
            <a:off x="4229997" y="10219487"/>
            <a:ext cx="18802554" cy="2919074"/>
          </a:xfrm>
          <a:prstGeom prst="rect">
            <a:avLst/>
          </a:prstGeom>
          <a:solidFill>
            <a:srgbClr val="EBF2F4"/>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342900" indent="-342900" defTabSz="457200">
              <a:lnSpc>
                <a:spcPct val="120000"/>
              </a:lnSpc>
              <a:defRPr sz="3800">
                <a:latin typeface="Helvetica Neue"/>
                <a:ea typeface="Helvetica Neue"/>
                <a:cs typeface="Helvetica Neue"/>
                <a:sym typeface="Helvetica Neue"/>
              </a:defRPr>
            </a:pPr>
            <a:r>
              <a:rPr b="1">
                <a:solidFill>
                  <a:schemeClr val="accent5"/>
                </a:solidFill>
              </a:rPr>
              <a:t> 设计院/顾问公司</a:t>
            </a:r>
          </a:p>
          <a:p>
            <a:pPr marL="342900" indent="-342900" algn="just" defTabSz="457200">
              <a:lnSpc>
                <a:spcPct val="120000"/>
              </a:lnSpc>
              <a:defRPr sz="3200">
                <a:latin typeface="Helvetica Neue"/>
                <a:ea typeface="Helvetica Neue"/>
                <a:cs typeface="Helvetica Neue"/>
                <a:sym typeface="Helvetica Neue"/>
              </a:defRPr>
            </a:pPr>
            <a:r>
              <a:t>    通常只擅长某一环节，缺乏整体的考量，顾此失彼，在性能和价格上无法取得很好的平衡，通常和工程公司合作，但此类合作多数是临时性的，各环节的沟通效率低，也容易导致对责权利存在分歧，不利于项目的顺利实施。</a:t>
            </a:r>
          </a:p>
        </p:txBody>
      </p:sp>
      <p:sp>
        <p:nvSpPr>
          <p:cNvPr id="866" name="Shape 866"/>
          <p:cNvSpPr/>
          <p:nvPr/>
        </p:nvSpPr>
        <p:spPr>
          <a:xfrm>
            <a:off x="99762" y="1738177"/>
            <a:ext cx="10770596"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02-1集中空调传统制冷机房系统技术服务特点</a:t>
            </a:r>
          </a:p>
        </p:txBody>
      </p:sp>
      <p:grpSp>
        <p:nvGrpSpPr>
          <p:cNvPr id="869" name="Group 869"/>
          <p:cNvGrpSpPr/>
          <p:nvPr/>
        </p:nvGrpSpPr>
        <p:grpSpPr>
          <a:xfrm>
            <a:off x="1517885" y="3554116"/>
            <a:ext cx="2463176" cy="2778968"/>
            <a:chOff x="0" y="0"/>
            <a:chExt cx="2463174" cy="2778967"/>
          </a:xfrm>
        </p:grpSpPr>
        <p:sp>
          <p:nvSpPr>
            <p:cNvPr id="867" name="Shape 867"/>
            <p:cNvSpPr/>
            <p:nvPr/>
          </p:nvSpPr>
          <p:spPr>
            <a:xfrm>
              <a:off x="-1" y="-1"/>
              <a:ext cx="2463176" cy="277896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814" y="20769"/>
                    <a:pt x="5105" y="18677"/>
                    <a:pt x="3160" y="15754"/>
                  </a:cubicBezTo>
                  <a:cubicBezTo>
                    <a:pt x="1146" y="12677"/>
                    <a:pt x="0" y="8831"/>
                    <a:pt x="0" y="4892"/>
                  </a:cubicBezTo>
                  <a:cubicBezTo>
                    <a:pt x="0" y="3785"/>
                    <a:pt x="104" y="2185"/>
                    <a:pt x="243" y="892"/>
                  </a:cubicBezTo>
                  <a:cubicBezTo>
                    <a:pt x="1528" y="1969"/>
                    <a:pt x="3264" y="2585"/>
                    <a:pt x="5070" y="2585"/>
                  </a:cubicBezTo>
                  <a:cubicBezTo>
                    <a:pt x="7362" y="2585"/>
                    <a:pt x="9480" y="1600"/>
                    <a:pt x="10835" y="0"/>
                  </a:cubicBezTo>
                  <a:cubicBezTo>
                    <a:pt x="12154" y="1600"/>
                    <a:pt x="14307" y="2585"/>
                    <a:pt x="16565" y="2585"/>
                  </a:cubicBezTo>
                  <a:cubicBezTo>
                    <a:pt x="18370" y="2585"/>
                    <a:pt x="20072" y="1969"/>
                    <a:pt x="21392" y="892"/>
                  </a:cubicBezTo>
                  <a:cubicBezTo>
                    <a:pt x="21531" y="2185"/>
                    <a:pt x="21600" y="3815"/>
                    <a:pt x="21600" y="4892"/>
                  </a:cubicBezTo>
                  <a:cubicBezTo>
                    <a:pt x="21600" y="8831"/>
                    <a:pt x="20489" y="12677"/>
                    <a:pt x="18475" y="15754"/>
                  </a:cubicBezTo>
                  <a:cubicBezTo>
                    <a:pt x="16495" y="18677"/>
                    <a:pt x="13786" y="20769"/>
                    <a:pt x="10800" y="21600"/>
                  </a:cubicBezTo>
                  <a:close/>
                </a:path>
              </a:pathLst>
            </a:custGeom>
            <a:solidFill>
              <a:srgbClr val="3B68A1"/>
            </a:solidFill>
            <a:ln w="38100" cap="flat">
              <a:solidFill>
                <a:srgbClr val="FFFFFF"/>
              </a:solidFill>
              <a:prstDash val="solid"/>
              <a:miter lim="800000"/>
            </a:ln>
            <a:effectLst/>
          </p:spPr>
          <p:txBody>
            <a:bodyPr wrap="square" lIns="45719" tIns="45719" rIns="45719" bIns="45719" numCol="1" anchor="t">
              <a:noAutofit/>
            </a:bodyPr>
            <a:lstStyle/>
            <a:p>
              <a:pPr algn="l" defTabSz="914400">
                <a:defRPr sz="1800">
                  <a:solidFill>
                    <a:srgbClr val="808080"/>
                  </a:solidFill>
                  <a:latin typeface="Calibri"/>
                  <a:ea typeface="Calibri"/>
                  <a:cs typeface="Calibri"/>
                  <a:sym typeface="Calibri"/>
                </a:defRPr>
              </a:pPr>
              <a:endParaRPr/>
            </a:p>
          </p:txBody>
        </p:sp>
        <p:sp>
          <p:nvSpPr>
            <p:cNvPr id="868" name="Shape 868"/>
            <p:cNvSpPr/>
            <p:nvPr/>
          </p:nvSpPr>
          <p:spPr>
            <a:xfrm>
              <a:off x="691391" y="634969"/>
              <a:ext cx="1080389" cy="1080228"/>
            </a:xfrm>
            <a:prstGeom prst="star5">
              <a:avLst>
                <a:gd name="adj" fmla="val 19098"/>
                <a:gd name="hf" fmla="val 105146"/>
                <a:gd name="vf" fmla="val 110557"/>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2400">
                  <a:solidFill>
                    <a:srgbClr val="808080"/>
                  </a:solidFill>
                  <a:latin typeface="宋体"/>
                  <a:ea typeface="宋体"/>
                  <a:cs typeface="宋体"/>
                  <a:sym typeface="宋体"/>
                </a:defRPr>
              </a:pPr>
              <a:endParaRPr/>
            </a:p>
          </p:txBody>
        </p:sp>
      </p:grpSp>
      <p:grpSp>
        <p:nvGrpSpPr>
          <p:cNvPr id="872" name="Group 872"/>
          <p:cNvGrpSpPr/>
          <p:nvPr/>
        </p:nvGrpSpPr>
        <p:grpSpPr>
          <a:xfrm>
            <a:off x="1517886" y="6879024"/>
            <a:ext cx="2463174" cy="2781109"/>
            <a:chOff x="0" y="0"/>
            <a:chExt cx="2463172" cy="2781107"/>
          </a:xfrm>
        </p:grpSpPr>
        <p:sp>
          <p:nvSpPr>
            <p:cNvPr id="870" name="Shape 870"/>
            <p:cNvSpPr/>
            <p:nvPr/>
          </p:nvSpPr>
          <p:spPr>
            <a:xfrm>
              <a:off x="-1" y="-1"/>
              <a:ext cx="2463174" cy="27811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814" y="20769"/>
                    <a:pt x="5105" y="18677"/>
                    <a:pt x="3160" y="15754"/>
                  </a:cubicBezTo>
                  <a:cubicBezTo>
                    <a:pt x="1146" y="12677"/>
                    <a:pt x="0" y="8831"/>
                    <a:pt x="0" y="4892"/>
                  </a:cubicBezTo>
                  <a:cubicBezTo>
                    <a:pt x="0" y="3785"/>
                    <a:pt x="104" y="2185"/>
                    <a:pt x="243" y="892"/>
                  </a:cubicBezTo>
                  <a:cubicBezTo>
                    <a:pt x="1528" y="1969"/>
                    <a:pt x="3264" y="2585"/>
                    <a:pt x="5070" y="2585"/>
                  </a:cubicBezTo>
                  <a:cubicBezTo>
                    <a:pt x="7362" y="2585"/>
                    <a:pt x="9480" y="1600"/>
                    <a:pt x="10835" y="0"/>
                  </a:cubicBezTo>
                  <a:cubicBezTo>
                    <a:pt x="12154" y="1600"/>
                    <a:pt x="14307" y="2585"/>
                    <a:pt x="16565" y="2585"/>
                  </a:cubicBezTo>
                  <a:cubicBezTo>
                    <a:pt x="18370" y="2585"/>
                    <a:pt x="20072" y="1969"/>
                    <a:pt x="21392" y="892"/>
                  </a:cubicBezTo>
                  <a:cubicBezTo>
                    <a:pt x="21531" y="2185"/>
                    <a:pt x="21600" y="3815"/>
                    <a:pt x="21600" y="4892"/>
                  </a:cubicBezTo>
                  <a:cubicBezTo>
                    <a:pt x="21600" y="8831"/>
                    <a:pt x="20489" y="12677"/>
                    <a:pt x="18475" y="15754"/>
                  </a:cubicBezTo>
                  <a:cubicBezTo>
                    <a:pt x="16495" y="18677"/>
                    <a:pt x="13786" y="20769"/>
                    <a:pt x="10800" y="21600"/>
                  </a:cubicBezTo>
                  <a:close/>
                </a:path>
              </a:pathLst>
            </a:custGeom>
            <a:solidFill>
              <a:srgbClr val="F79E5A"/>
            </a:solidFill>
            <a:ln w="38100" cap="flat">
              <a:solidFill>
                <a:srgbClr val="FFFFFF"/>
              </a:solidFill>
              <a:prstDash val="solid"/>
              <a:miter lim="800000"/>
            </a:ln>
            <a:effectLst/>
          </p:spPr>
          <p:txBody>
            <a:bodyPr wrap="square" lIns="45719" tIns="45719" rIns="45719" bIns="45719" numCol="1" anchor="t">
              <a:noAutofit/>
            </a:bodyPr>
            <a:lstStyle/>
            <a:p>
              <a:pPr algn="l" defTabSz="914400">
                <a:defRPr sz="1800">
                  <a:solidFill>
                    <a:srgbClr val="808080"/>
                  </a:solidFill>
                  <a:latin typeface="Calibri"/>
                  <a:ea typeface="Calibri"/>
                  <a:cs typeface="Calibri"/>
                  <a:sym typeface="Calibri"/>
                </a:defRPr>
              </a:pPr>
              <a:endParaRPr/>
            </a:p>
          </p:txBody>
        </p:sp>
        <p:sp>
          <p:nvSpPr>
            <p:cNvPr id="871" name="Shape 871"/>
            <p:cNvSpPr/>
            <p:nvPr/>
          </p:nvSpPr>
          <p:spPr>
            <a:xfrm>
              <a:off x="403671" y="622600"/>
              <a:ext cx="1414296" cy="1191107"/>
            </a:xfrm>
            <a:custGeom>
              <a:avLst/>
              <a:gdLst/>
              <a:ahLst/>
              <a:cxnLst>
                <a:cxn ang="0">
                  <a:pos x="wd2" y="hd2"/>
                </a:cxn>
                <a:cxn ang="5400000">
                  <a:pos x="wd2" y="hd2"/>
                </a:cxn>
                <a:cxn ang="10800000">
                  <a:pos x="wd2" y="hd2"/>
                </a:cxn>
                <a:cxn ang="16200000">
                  <a:pos x="wd2" y="hd2"/>
                </a:cxn>
              </a:cxnLst>
              <a:rect l="0" t="0" r="r" b="b"/>
              <a:pathLst>
                <a:path w="21600" h="21600" extrusionOk="0">
                  <a:moveTo>
                    <a:pt x="16783" y="7315"/>
                  </a:moveTo>
                  <a:lnTo>
                    <a:pt x="16764" y="7279"/>
                  </a:lnTo>
                  <a:lnTo>
                    <a:pt x="16707" y="7140"/>
                  </a:lnTo>
                  <a:lnTo>
                    <a:pt x="16700" y="7131"/>
                  </a:lnTo>
                  <a:lnTo>
                    <a:pt x="16635" y="6978"/>
                  </a:lnTo>
                  <a:lnTo>
                    <a:pt x="16624" y="6960"/>
                  </a:lnTo>
                  <a:lnTo>
                    <a:pt x="16571" y="6843"/>
                  </a:lnTo>
                  <a:lnTo>
                    <a:pt x="16563" y="6816"/>
                  </a:lnTo>
                  <a:lnTo>
                    <a:pt x="16559" y="6816"/>
                  </a:lnTo>
                  <a:lnTo>
                    <a:pt x="16552" y="6798"/>
                  </a:lnTo>
                  <a:lnTo>
                    <a:pt x="16491" y="6672"/>
                  </a:lnTo>
                  <a:lnTo>
                    <a:pt x="16488" y="6654"/>
                  </a:lnTo>
                  <a:lnTo>
                    <a:pt x="16419" y="6524"/>
                  </a:lnTo>
                  <a:lnTo>
                    <a:pt x="16404" y="6488"/>
                  </a:lnTo>
                  <a:lnTo>
                    <a:pt x="16344" y="6367"/>
                  </a:lnTo>
                  <a:lnTo>
                    <a:pt x="16329" y="6340"/>
                  </a:lnTo>
                  <a:lnTo>
                    <a:pt x="16268" y="6214"/>
                  </a:lnTo>
                  <a:lnTo>
                    <a:pt x="16264" y="6205"/>
                  </a:lnTo>
                  <a:lnTo>
                    <a:pt x="16257" y="6200"/>
                  </a:lnTo>
                  <a:lnTo>
                    <a:pt x="16192" y="6061"/>
                  </a:lnTo>
                  <a:lnTo>
                    <a:pt x="16181" y="6047"/>
                  </a:lnTo>
                  <a:lnTo>
                    <a:pt x="16117" y="5917"/>
                  </a:lnTo>
                  <a:lnTo>
                    <a:pt x="16098" y="5886"/>
                  </a:lnTo>
                  <a:lnTo>
                    <a:pt x="16033" y="5769"/>
                  </a:lnTo>
                  <a:lnTo>
                    <a:pt x="16026" y="5760"/>
                  </a:lnTo>
                  <a:lnTo>
                    <a:pt x="16022" y="5751"/>
                  </a:lnTo>
                  <a:lnTo>
                    <a:pt x="15958" y="5638"/>
                  </a:lnTo>
                  <a:lnTo>
                    <a:pt x="15935" y="5593"/>
                  </a:lnTo>
                  <a:lnTo>
                    <a:pt x="15878" y="5494"/>
                  </a:lnTo>
                  <a:lnTo>
                    <a:pt x="15856" y="5449"/>
                  </a:lnTo>
                  <a:lnTo>
                    <a:pt x="15788" y="5333"/>
                  </a:lnTo>
                  <a:lnTo>
                    <a:pt x="15772" y="5315"/>
                  </a:lnTo>
                  <a:lnTo>
                    <a:pt x="15708" y="5207"/>
                  </a:lnTo>
                  <a:lnTo>
                    <a:pt x="15682" y="5157"/>
                  </a:lnTo>
                  <a:lnTo>
                    <a:pt x="15625" y="5067"/>
                  </a:lnTo>
                  <a:lnTo>
                    <a:pt x="15606" y="5036"/>
                  </a:lnTo>
                  <a:lnTo>
                    <a:pt x="15515" y="4892"/>
                  </a:lnTo>
                  <a:lnTo>
                    <a:pt x="15451" y="4793"/>
                  </a:lnTo>
                  <a:lnTo>
                    <a:pt x="15424" y="4753"/>
                  </a:lnTo>
                  <a:lnTo>
                    <a:pt x="15360" y="4654"/>
                  </a:lnTo>
                  <a:lnTo>
                    <a:pt x="15333" y="4613"/>
                  </a:lnTo>
                  <a:lnTo>
                    <a:pt x="15269" y="4523"/>
                  </a:lnTo>
                  <a:lnTo>
                    <a:pt x="15254" y="4492"/>
                  </a:lnTo>
                  <a:lnTo>
                    <a:pt x="15152" y="4343"/>
                  </a:lnTo>
                  <a:lnTo>
                    <a:pt x="15144" y="4334"/>
                  </a:lnTo>
                  <a:lnTo>
                    <a:pt x="15091" y="4262"/>
                  </a:lnTo>
                  <a:lnTo>
                    <a:pt x="15087" y="4258"/>
                  </a:lnTo>
                  <a:lnTo>
                    <a:pt x="15057" y="4208"/>
                  </a:lnTo>
                  <a:lnTo>
                    <a:pt x="14993" y="4123"/>
                  </a:lnTo>
                  <a:lnTo>
                    <a:pt x="14985" y="4110"/>
                  </a:lnTo>
                  <a:lnTo>
                    <a:pt x="14966" y="4087"/>
                  </a:lnTo>
                  <a:lnTo>
                    <a:pt x="14913" y="4011"/>
                  </a:lnTo>
                  <a:lnTo>
                    <a:pt x="14872" y="3966"/>
                  </a:lnTo>
                  <a:lnTo>
                    <a:pt x="14807" y="3876"/>
                  </a:lnTo>
                  <a:lnTo>
                    <a:pt x="14773" y="3831"/>
                  </a:lnTo>
                  <a:lnTo>
                    <a:pt x="14709" y="3745"/>
                  </a:lnTo>
                  <a:lnTo>
                    <a:pt x="14667" y="3696"/>
                  </a:lnTo>
                  <a:lnTo>
                    <a:pt x="14633" y="3646"/>
                  </a:lnTo>
                  <a:lnTo>
                    <a:pt x="14565" y="3561"/>
                  </a:lnTo>
                  <a:lnTo>
                    <a:pt x="14524" y="3512"/>
                  </a:lnTo>
                  <a:lnTo>
                    <a:pt x="14478" y="3462"/>
                  </a:lnTo>
                  <a:lnTo>
                    <a:pt x="14418" y="3381"/>
                  </a:lnTo>
                  <a:lnTo>
                    <a:pt x="14376" y="3336"/>
                  </a:lnTo>
                  <a:lnTo>
                    <a:pt x="14225" y="3156"/>
                  </a:lnTo>
                  <a:lnTo>
                    <a:pt x="14145" y="3066"/>
                  </a:lnTo>
                  <a:lnTo>
                    <a:pt x="14122" y="3048"/>
                  </a:lnTo>
                  <a:lnTo>
                    <a:pt x="14073" y="2990"/>
                  </a:lnTo>
                  <a:lnTo>
                    <a:pt x="14001" y="2909"/>
                  </a:lnTo>
                  <a:lnTo>
                    <a:pt x="13967" y="2873"/>
                  </a:lnTo>
                  <a:lnTo>
                    <a:pt x="13907" y="2806"/>
                  </a:lnTo>
                  <a:lnTo>
                    <a:pt x="13846" y="2743"/>
                  </a:lnTo>
                  <a:lnTo>
                    <a:pt x="13808" y="2702"/>
                  </a:lnTo>
                  <a:lnTo>
                    <a:pt x="13733" y="2626"/>
                  </a:lnTo>
                  <a:lnTo>
                    <a:pt x="13687" y="2581"/>
                  </a:lnTo>
                  <a:lnTo>
                    <a:pt x="13646" y="2531"/>
                  </a:lnTo>
                  <a:lnTo>
                    <a:pt x="13581" y="2468"/>
                  </a:lnTo>
                  <a:lnTo>
                    <a:pt x="13203" y="2100"/>
                  </a:lnTo>
                  <a:lnTo>
                    <a:pt x="13006" y="1924"/>
                  </a:lnTo>
                  <a:lnTo>
                    <a:pt x="12809" y="1758"/>
                  </a:lnTo>
                  <a:lnTo>
                    <a:pt x="12609" y="1587"/>
                  </a:lnTo>
                  <a:lnTo>
                    <a:pt x="12404" y="1421"/>
                  </a:lnTo>
                  <a:lnTo>
                    <a:pt x="12200" y="1263"/>
                  </a:lnTo>
                  <a:lnTo>
                    <a:pt x="11992" y="1111"/>
                  </a:lnTo>
                  <a:lnTo>
                    <a:pt x="11776" y="953"/>
                  </a:lnTo>
                  <a:lnTo>
                    <a:pt x="11557" y="805"/>
                  </a:lnTo>
                  <a:lnTo>
                    <a:pt x="11337" y="661"/>
                  </a:lnTo>
                  <a:lnTo>
                    <a:pt x="11118" y="526"/>
                  </a:lnTo>
                  <a:lnTo>
                    <a:pt x="10891" y="387"/>
                  </a:lnTo>
                  <a:lnTo>
                    <a:pt x="10664" y="252"/>
                  </a:lnTo>
                  <a:lnTo>
                    <a:pt x="10433" y="126"/>
                  </a:lnTo>
                  <a:lnTo>
                    <a:pt x="10195" y="0"/>
                  </a:lnTo>
                  <a:lnTo>
                    <a:pt x="5249" y="6223"/>
                  </a:lnTo>
                  <a:lnTo>
                    <a:pt x="5381" y="6538"/>
                  </a:lnTo>
                  <a:lnTo>
                    <a:pt x="5521" y="6857"/>
                  </a:lnTo>
                  <a:lnTo>
                    <a:pt x="5661" y="7167"/>
                  </a:lnTo>
                  <a:lnTo>
                    <a:pt x="5809" y="7468"/>
                  </a:lnTo>
                  <a:lnTo>
                    <a:pt x="5964" y="7770"/>
                  </a:lnTo>
                  <a:lnTo>
                    <a:pt x="6119" y="8062"/>
                  </a:lnTo>
                  <a:lnTo>
                    <a:pt x="6285" y="8350"/>
                  </a:lnTo>
                  <a:lnTo>
                    <a:pt x="6448" y="8637"/>
                  </a:lnTo>
                  <a:lnTo>
                    <a:pt x="0" y="16744"/>
                  </a:lnTo>
                  <a:lnTo>
                    <a:pt x="257" y="19253"/>
                  </a:lnTo>
                  <a:lnTo>
                    <a:pt x="1063" y="19437"/>
                  </a:lnTo>
                  <a:lnTo>
                    <a:pt x="5998" y="13241"/>
                  </a:lnTo>
                  <a:lnTo>
                    <a:pt x="6410" y="13700"/>
                  </a:lnTo>
                  <a:lnTo>
                    <a:pt x="1733" y="19586"/>
                  </a:lnTo>
                  <a:lnTo>
                    <a:pt x="2736" y="19810"/>
                  </a:lnTo>
                  <a:lnTo>
                    <a:pt x="3005" y="19473"/>
                  </a:lnTo>
                  <a:lnTo>
                    <a:pt x="3883" y="19631"/>
                  </a:lnTo>
                  <a:lnTo>
                    <a:pt x="4253" y="19163"/>
                  </a:lnTo>
                  <a:lnTo>
                    <a:pt x="4015" y="18205"/>
                  </a:lnTo>
                  <a:lnTo>
                    <a:pt x="4197" y="17972"/>
                  </a:lnTo>
                  <a:lnTo>
                    <a:pt x="5078" y="18133"/>
                  </a:lnTo>
                  <a:lnTo>
                    <a:pt x="5449" y="17666"/>
                  </a:lnTo>
                  <a:lnTo>
                    <a:pt x="5207" y="16699"/>
                  </a:lnTo>
                  <a:lnTo>
                    <a:pt x="5389" y="16474"/>
                  </a:lnTo>
                  <a:lnTo>
                    <a:pt x="6270" y="16632"/>
                  </a:lnTo>
                  <a:lnTo>
                    <a:pt x="6641" y="16164"/>
                  </a:lnTo>
                  <a:lnTo>
                    <a:pt x="6399" y="15202"/>
                  </a:lnTo>
                  <a:lnTo>
                    <a:pt x="7428" y="13907"/>
                  </a:lnTo>
                  <a:lnTo>
                    <a:pt x="8000" y="14554"/>
                  </a:lnTo>
                  <a:lnTo>
                    <a:pt x="9744" y="12365"/>
                  </a:lnTo>
                  <a:lnTo>
                    <a:pt x="9994" y="12549"/>
                  </a:lnTo>
                  <a:lnTo>
                    <a:pt x="10248" y="12729"/>
                  </a:lnTo>
                  <a:lnTo>
                    <a:pt x="10509" y="12900"/>
                  </a:lnTo>
                  <a:lnTo>
                    <a:pt x="10774" y="13071"/>
                  </a:lnTo>
                  <a:lnTo>
                    <a:pt x="11042" y="13228"/>
                  </a:lnTo>
                  <a:lnTo>
                    <a:pt x="11322" y="13381"/>
                  </a:lnTo>
                  <a:lnTo>
                    <a:pt x="11602" y="13538"/>
                  </a:lnTo>
                  <a:lnTo>
                    <a:pt x="11894" y="13682"/>
                  </a:lnTo>
                  <a:lnTo>
                    <a:pt x="13873" y="11191"/>
                  </a:lnTo>
                  <a:lnTo>
                    <a:pt x="13737" y="10876"/>
                  </a:lnTo>
                  <a:lnTo>
                    <a:pt x="13627" y="10607"/>
                  </a:lnTo>
                  <a:lnTo>
                    <a:pt x="13415" y="10040"/>
                  </a:lnTo>
                  <a:lnTo>
                    <a:pt x="13316" y="9752"/>
                  </a:lnTo>
                  <a:lnTo>
                    <a:pt x="13229" y="9460"/>
                  </a:lnTo>
                  <a:lnTo>
                    <a:pt x="13142" y="9163"/>
                  </a:lnTo>
                  <a:lnTo>
                    <a:pt x="13067" y="8867"/>
                  </a:lnTo>
                  <a:lnTo>
                    <a:pt x="12995" y="8561"/>
                  </a:lnTo>
                  <a:lnTo>
                    <a:pt x="9180" y="4276"/>
                  </a:lnTo>
                  <a:lnTo>
                    <a:pt x="10539" y="2572"/>
                  </a:lnTo>
                  <a:lnTo>
                    <a:pt x="12427" y="4699"/>
                  </a:lnTo>
                  <a:lnTo>
                    <a:pt x="14720" y="7266"/>
                  </a:lnTo>
                  <a:lnTo>
                    <a:pt x="14550" y="7495"/>
                  </a:lnTo>
                  <a:lnTo>
                    <a:pt x="14558" y="7495"/>
                  </a:lnTo>
                  <a:lnTo>
                    <a:pt x="14569" y="7621"/>
                  </a:lnTo>
                  <a:lnTo>
                    <a:pt x="14607" y="7873"/>
                  </a:lnTo>
                  <a:lnTo>
                    <a:pt x="14652" y="8129"/>
                  </a:lnTo>
                  <a:lnTo>
                    <a:pt x="14713" y="8381"/>
                  </a:lnTo>
                  <a:lnTo>
                    <a:pt x="14785" y="8637"/>
                  </a:lnTo>
                  <a:lnTo>
                    <a:pt x="14860" y="8894"/>
                  </a:lnTo>
                  <a:lnTo>
                    <a:pt x="14940" y="9141"/>
                  </a:lnTo>
                  <a:lnTo>
                    <a:pt x="15027" y="9384"/>
                  </a:lnTo>
                  <a:lnTo>
                    <a:pt x="15118" y="9617"/>
                  </a:lnTo>
                  <a:lnTo>
                    <a:pt x="15507" y="9132"/>
                  </a:lnTo>
                  <a:lnTo>
                    <a:pt x="15504" y="9118"/>
                  </a:lnTo>
                  <a:lnTo>
                    <a:pt x="16745" y="7572"/>
                  </a:lnTo>
                  <a:lnTo>
                    <a:pt x="16840" y="7459"/>
                  </a:lnTo>
                  <a:lnTo>
                    <a:pt x="16783" y="7315"/>
                  </a:lnTo>
                  <a:close/>
                  <a:moveTo>
                    <a:pt x="14319" y="7720"/>
                  </a:moveTo>
                  <a:lnTo>
                    <a:pt x="14315" y="7823"/>
                  </a:lnTo>
                  <a:lnTo>
                    <a:pt x="14319" y="7940"/>
                  </a:lnTo>
                  <a:lnTo>
                    <a:pt x="14327" y="8080"/>
                  </a:lnTo>
                  <a:lnTo>
                    <a:pt x="14346" y="8224"/>
                  </a:lnTo>
                  <a:lnTo>
                    <a:pt x="14376" y="8444"/>
                  </a:lnTo>
                  <a:lnTo>
                    <a:pt x="14421" y="8673"/>
                  </a:lnTo>
                  <a:lnTo>
                    <a:pt x="14478" y="8916"/>
                  </a:lnTo>
                  <a:lnTo>
                    <a:pt x="14543" y="9168"/>
                  </a:lnTo>
                  <a:lnTo>
                    <a:pt x="14622" y="9429"/>
                  </a:lnTo>
                  <a:lnTo>
                    <a:pt x="14713" y="9694"/>
                  </a:lnTo>
                  <a:lnTo>
                    <a:pt x="14811" y="9964"/>
                  </a:lnTo>
                  <a:lnTo>
                    <a:pt x="14917" y="10233"/>
                  </a:lnTo>
                  <a:lnTo>
                    <a:pt x="14981" y="10391"/>
                  </a:lnTo>
                  <a:lnTo>
                    <a:pt x="15046" y="10530"/>
                  </a:lnTo>
                  <a:lnTo>
                    <a:pt x="15114" y="10674"/>
                  </a:lnTo>
                  <a:lnTo>
                    <a:pt x="15182" y="10813"/>
                  </a:lnTo>
                  <a:lnTo>
                    <a:pt x="15315" y="11070"/>
                  </a:lnTo>
                  <a:lnTo>
                    <a:pt x="15383" y="11191"/>
                  </a:lnTo>
                  <a:lnTo>
                    <a:pt x="15455" y="11308"/>
                  </a:lnTo>
                  <a:lnTo>
                    <a:pt x="15757" y="10935"/>
                  </a:lnTo>
                  <a:lnTo>
                    <a:pt x="16022" y="10611"/>
                  </a:lnTo>
                  <a:lnTo>
                    <a:pt x="16832" y="9617"/>
                  </a:lnTo>
                  <a:lnTo>
                    <a:pt x="17823" y="10840"/>
                  </a:lnTo>
                  <a:lnTo>
                    <a:pt x="18875" y="12131"/>
                  </a:lnTo>
                  <a:lnTo>
                    <a:pt x="18875" y="11227"/>
                  </a:lnTo>
                  <a:lnTo>
                    <a:pt x="18618" y="11227"/>
                  </a:lnTo>
                  <a:lnTo>
                    <a:pt x="18618" y="10454"/>
                  </a:lnTo>
                  <a:lnTo>
                    <a:pt x="20446" y="10454"/>
                  </a:lnTo>
                  <a:lnTo>
                    <a:pt x="20446" y="11227"/>
                  </a:lnTo>
                  <a:lnTo>
                    <a:pt x="20158" y="11227"/>
                  </a:lnTo>
                  <a:lnTo>
                    <a:pt x="20158" y="13700"/>
                  </a:lnTo>
                  <a:lnTo>
                    <a:pt x="20529" y="14159"/>
                  </a:lnTo>
                  <a:lnTo>
                    <a:pt x="21600" y="15472"/>
                  </a:lnTo>
                  <a:lnTo>
                    <a:pt x="21244" y="16240"/>
                  </a:lnTo>
                  <a:lnTo>
                    <a:pt x="20370" y="16240"/>
                  </a:lnTo>
                  <a:lnTo>
                    <a:pt x="20370" y="21600"/>
                  </a:lnTo>
                  <a:lnTo>
                    <a:pt x="13275" y="21600"/>
                  </a:lnTo>
                  <a:lnTo>
                    <a:pt x="13275" y="16240"/>
                  </a:lnTo>
                  <a:lnTo>
                    <a:pt x="12363" y="16240"/>
                  </a:lnTo>
                  <a:lnTo>
                    <a:pt x="11977" y="15571"/>
                  </a:lnTo>
                  <a:lnTo>
                    <a:pt x="14130" y="12927"/>
                  </a:lnTo>
                  <a:lnTo>
                    <a:pt x="14520" y="12450"/>
                  </a:lnTo>
                  <a:lnTo>
                    <a:pt x="14701" y="12747"/>
                  </a:lnTo>
                  <a:lnTo>
                    <a:pt x="14796" y="12891"/>
                  </a:lnTo>
                  <a:lnTo>
                    <a:pt x="14894" y="13026"/>
                  </a:lnTo>
                  <a:lnTo>
                    <a:pt x="14993" y="13165"/>
                  </a:lnTo>
                  <a:lnTo>
                    <a:pt x="15095" y="13300"/>
                  </a:lnTo>
                  <a:lnTo>
                    <a:pt x="15201" y="13421"/>
                  </a:lnTo>
                  <a:lnTo>
                    <a:pt x="15303" y="13547"/>
                  </a:lnTo>
                  <a:lnTo>
                    <a:pt x="15439" y="13696"/>
                  </a:lnTo>
                  <a:lnTo>
                    <a:pt x="15591" y="13839"/>
                  </a:lnTo>
                  <a:lnTo>
                    <a:pt x="15670" y="13907"/>
                  </a:lnTo>
                  <a:lnTo>
                    <a:pt x="15750" y="13979"/>
                  </a:lnTo>
                  <a:lnTo>
                    <a:pt x="15833" y="14042"/>
                  </a:lnTo>
                  <a:lnTo>
                    <a:pt x="15920" y="14105"/>
                  </a:lnTo>
                  <a:lnTo>
                    <a:pt x="15954" y="14163"/>
                  </a:lnTo>
                  <a:lnTo>
                    <a:pt x="15992" y="14217"/>
                  </a:lnTo>
                  <a:lnTo>
                    <a:pt x="16033" y="14271"/>
                  </a:lnTo>
                  <a:lnTo>
                    <a:pt x="16075" y="14321"/>
                  </a:lnTo>
                  <a:lnTo>
                    <a:pt x="16124" y="14370"/>
                  </a:lnTo>
                  <a:lnTo>
                    <a:pt x="16170" y="14415"/>
                  </a:lnTo>
                  <a:lnTo>
                    <a:pt x="16276" y="14487"/>
                  </a:lnTo>
                  <a:lnTo>
                    <a:pt x="16329" y="14518"/>
                  </a:lnTo>
                  <a:lnTo>
                    <a:pt x="16385" y="14550"/>
                  </a:lnTo>
                  <a:lnTo>
                    <a:pt x="16442" y="14577"/>
                  </a:lnTo>
                  <a:lnTo>
                    <a:pt x="16503" y="14595"/>
                  </a:lnTo>
                  <a:lnTo>
                    <a:pt x="16567" y="14613"/>
                  </a:lnTo>
                  <a:lnTo>
                    <a:pt x="16628" y="14626"/>
                  </a:lnTo>
                  <a:lnTo>
                    <a:pt x="16756" y="14635"/>
                  </a:lnTo>
                  <a:lnTo>
                    <a:pt x="16817" y="14631"/>
                  </a:lnTo>
                  <a:lnTo>
                    <a:pt x="16870" y="14626"/>
                  </a:lnTo>
                  <a:lnTo>
                    <a:pt x="16930" y="14613"/>
                  </a:lnTo>
                  <a:lnTo>
                    <a:pt x="16987" y="14604"/>
                  </a:lnTo>
                  <a:lnTo>
                    <a:pt x="17040" y="14590"/>
                  </a:lnTo>
                  <a:lnTo>
                    <a:pt x="17093" y="14568"/>
                  </a:lnTo>
                  <a:lnTo>
                    <a:pt x="17142" y="14541"/>
                  </a:lnTo>
                  <a:lnTo>
                    <a:pt x="17195" y="14514"/>
                  </a:lnTo>
                  <a:lnTo>
                    <a:pt x="17244" y="14482"/>
                  </a:lnTo>
                  <a:lnTo>
                    <a:pt x="17290" y="14451"/>
                  </a:lnTo>
                  <a:lnTo>
                    <a:pt x="17339" y="14415"/>
                  </a:lnTo>
                  <a:lnTo>
                    <a:pt x="17381" y="14375"/>
                  </a:lnTo>
                  <a:lnTo>
                    <a:pt x="17426" y="14334"/>
                  </a:lnTo>
                  <a:lnTo>
                    <a:pt x="17502" y="14244"/>
                  </a:lnTo>
                  <a:lnTo>
                    <a:pt x="17536" y="14190"/>
                  </a:lnTo>
                  <a:lnTo>
                    <a:pt x="17551" y="14168"/>
                  </a:lnTo>
                  <a:lnTo>
                    <a:pt x="17555" y="14168"/>
                  </a:lnTo>
                  <a:lnTo>
                    <a:pt x="17562" y="14154"/>
                  </a:lnTo>
                  <a:lnTo>
                    <a:pt x="17562" y="14145"/>
                  </a:lnTo>
                  <a:lnTo>
                    <a:pt x="17577" y="14132"/>
                  </a:lnTo>
                  <a:lnTo>
                    <a:pt x="17577" y="14127"/>
                  </a:lnTo>
                  <a:lnTo>
                    <a:pt x="17611" y="14069"/>
                  </a:lnTo>
                  <a:lnTo>
                    <a:pt x="17615" y="14064"/>
                  </a:lnTo>
                  <a:lnTo>
                    <a:pt x="17649" y="13992"/>
                  </a:lnTo>
                  <a:lnTo>
                    <a:pt x="17680" y="13920"/>
                  </a:lnTo>
                  <a:lnTo>
                    <a:pt x="17687" y="13893"/>
                  </a:lnTo>
                  <a:lnTo>
                    <a:pt x="17733" y="13741"/>
                  </a:lnTo>
                  <a:lnTo>
                    <a:pt x="17748" y="13655"/>
                  </a:lnTo>
                  <a:lnTo>
                    <a:pt x="17755" y="13574"/>
                  </a:lnTo>
                  <a:lnTo>
                    <a:pt x="17759" y="13507"/>
                  </a:lnTo>
                  <a:lnTo>
                    <a:pt x="17763" y="13435"/>
                  </a:lnTo>
                  <a:lnTo>
                    <a:pt x="17755" y="13264"/>
                  </a:lnTo>
                  <a:lnTo>
                    <a:pt x="17744" y="13183"/>
                  </a:lnTo>
                  <a:lnTo>
                    <a:pt x="17725" y="13102"/>
                  </a:lnTo>
                  <a:lnTo>
                    <a:pt x="17702" y="13021"/>
                  </a:lnTo>
                  <a:lnTo>
                    <a:pt x="17676" y="12940"/>
                  </a:lnTo>
                  <a:lnTo>
                    <a:pt x="17646" y="12868"/>
                  </a:lnTo>
                  <a:lnTo>
                    <a:pt x="17608" y="12801"/>
                  </a:lnTo>
                  <a:lnTo>
                    <a:pt x="17574" y="12729"/>
                  </a:lnTo>
                  <a:lnTo>
                    <a:pt x="17528" y="12666"/>
                  </a:lnTo>
                  <a:lnTo>
                    <a:pt x="17483" y="12607"/>
                  </a:lnTo>
                  <a:lnTo>
                    <a:pt x="17434" y="12549"/>
                  </a:lnTo>
                  <a:lnTo>
                    <a:pt x="17384" y="12495"/>
                  </a:lnTo>
                  <a:lnTo>
                    <a:pt x="17328" y="12450"/>
                  </a:lnTo>
                  <a:lnTo>
                    <a:pt x="17267" y="12405"/>
                  </a:lnTo>
                  <a:lnTo>
                    <a:pt x="17210" y="12369"/>
                  </a:lnTo>
                  <a:lnTo>
                    <a:pt x="17244" y="12482"/>
                  </a:lnTo>
                  <a:lnTo>
                    <a:pt x="17275" y="12599"/>
                  </a:lnTo>
                  <a:lnTo>
                    <a:pt x="17290" y="12711"/>
                  </a:lnTo>
                  <a:lnTo>
                    <a:pt x="17301" y="12823"/>
                  </a:lnTo>
                  <a:lnTo>
                    <a:pt x="17294" y="12936"/>
                  </a:lnTo>
                  <a:lnTo>
                    <a:pt x="17282" y="13044"/>
                  </a:lnTo>
                  <a:lnTo>
                    <a:pt x="17260" y="13143"/>
                  </a:lnTo>
                  <a:lnTo>
                    <a:pt x="17229" y="13246"/>
                  </a:lnTo>
                  <a:lnTo>
                    <a:pt x="17184" y="13336"/>
                  </a:lnTo>
                  <a:lnTo>
                    <a:pt x="17161" y="13376"/>
                  </a:lnTo>
                  <a:lnTo>
                    <a:pt x="17135" y="13421"/>
                  </a:lnTo>
                  <a:lnTo>
                    <a:pt x="17104" y="13462"/>
                  </a:lnTo>
                  <a:lnTo>
                    <a:pt x="17036" y="13534"/>
                  </a:lnTo>
                  <a:lnTo>
                    <a:pt x="16998" y="13570"/>
                  </a:lnTo>
                  <a:lnTo>
                    <a:pt x="16964" y="13597"/>
                  </a:lnTo>
                  <a:lnTo>
                    <a:pt x="16923" y="13628"/>
                  </a:lnTo>
                  <a:lnTo>
                    <a:pt x="16881" y="13651"/>
                  </a:lnTo>
                  <a:lnTo>
                    <a:pt x="16836" y="13669"/>
                  </a:lnTo>
                  <a:lnTo>
                    <a:pt x="16787" y="13691"/>
                  </a:lnTo>
                  <a:lnTo>
                    <a:pt x="16737" y="13705"/>
                  </a:lnTo>
                  <a:lnTo>
                    <a:pt x="16688" y="13723"/>
                  </a:lnTo>
                  <a:lnTo>
                    <a:pt x="16635" y="13727"/>
                  </a:lnTo>
                  <a:lnTo>
                    <a:pt x="16571" y="13732"/>
                  </a:lnTo>
                  <a:lnTo>
                    <a:pt x="16510" y="13732"/>
                  </a:lnTo>
                  <a:lnTo>
                    <a:pt x="16446" y="13727"/>
                  </a:lnTo>
                  <a:lnTo>
                    <a:pt x="16378" y="13714"/>
                  </a:lnTo>
                  <a:lnTo>
                    <a:pt x="16317" y="13696"/>
                  </a:lnTo>
                  <a:lnTo>
                    <a:pt x="16245" y="13669"/>
                  </a:lnTo>
                  <a:lnTo>
                    <a:pt x="16177" y="13637"/>
                  </a:lnTo>
                  <a:lnTo>
                    <a:pt x="16109" y="13601"/>
                  </a:lnTo>
                  <a:lnTo>
                    <a:pt x="16041" y="13552"/>
                  </a:lnTo>
                  <a:lnTo>
                    <a:pt x="15969" y="13507"/>
                  </a:lnTo>
                  <a:lnTo>
                    <a:pt x="15897" y="13453"/>
                  </a:lnTo>
                  <a:lnTo>
                    <a:pt x="15822" y="13390"/>
                  </a:lnTo>
                  <a:lnTo>
                    <a:pt x="15750" y="13322"/>
                  </a:lnTo>
                  <a:lnTo>
                    <a:pt x="15674" y="13255"/>
                  </a:lnTo>
                  <a:lnTo>
                    <a:pt x="15602" y="13174"/>
                  </a:lnTo>
                  <a:lnTo>
                    <a:pt x="15526" y="13098"/>
                  </a:lnTo>
                  <a:lnTo>
                    <a:pt x="15447" y="12999"/>
                  </a:lnTo>
                  <a:lnTo>
                    <a:pt x="15360" y="12895"/>
                  </a:lnTo>
                  <a:lnTo>
                    <a:pt x="15277" y="12783"/>
                  </a:lnTo>
                  <a:lnTo>
                    <a:pt x="15190" y="12670"/>
                  </a:lnTo>
                  <a:lnTo>
                    <a:pt x="15106" y="12549"/>
                  </a:lnTo>
                  <a:lnTo>
                    <a:pt x="15027" y="12423"/>
                  </a:lnTo>
                  <a:lnTo>
                    <a:pt x="14940" y="12288"/>
                  </a:lnTo>
                  <a:lnTo>
                    <a:pt x="14857" y="12144"/>
                  </a:lnTo>
                  <a:lnTo>
                    <a:pt x="14770" y="12000"/>
                  </a:lnTo>
                  <a:lnTo>
                    <a:pt x="14690" y="11852"/>
                  </a:lnTo>
                  <a:lnTo>
                    <a:pt x="14611" y="11699"/>
                  </a:lnTo>
                  <a:lnTo>
                    <a:pt x="14524" y="11542"/>
                  </a:lnTo>
                  <a:lnTo>
                    <a:pt x="14448" y="11376"/>
                  </a:lnTo>
                  <a:lnTo>
                    <a:pt x="14368" y="11205"/>
                  </a:lnTo>
                  <a:lnTo>
                    <a:pt x="14293" y="11038"/>
                  </a:lnTo>
                  <a:lnTo>
                    <a:pt x="14217" y="10854"/>
                  </a:lnTo>
                  <a:lnTo>
                    <a:pt x="14141" y="10679"/>
                  </a:lnTo>
                  <a:lnTo>
                    <a:pt x="14005" y="10319"/>
                  </a:lnTo>
                  <a:lnTo>
                    <a:pt x="13945" y="10139"/>
                  </a:lnTo>
                  <a:lnTo>
                    <a:pt x="13880" y="9964"/>
                  </a:lnTo>
                  <a:lnTo>
                    <a:pt x="13774" y="9613"/>
                  </a:lnTo>
                  <a:lnTo>
                    <a:pt x="13676" y="9262"/>
                  </a:lnTo>
                  <a:lnTo>
                    <a:pt x="13634" y="9091"/>
                  </a:lnTo>
                  <a:lnTo>
                    <a:pt x="13596" y="8930"/>
                  </a:lnTo>
                  <a:lnTo>
                    <a:pt x="13559" y="8763"/>
                  </a:lnTo>
                  <a:lnTo>
                    <a:pt x="13528" y="8601"/>
                  </a:lnTo>
                  <a:lnTo>
                    <a:pt x="13475" y="8287"/>
                  </a:lnTo>
                  <a:lnTo>
                    <a:pt x="13456" y="8138"/>
                  </a:lnTo>
                  <a:lnTo>
                    <a:pt x="13434" y="7936"/>
                  </a:lnTo>
                  <a:lnTo>
                    <a:pt x="13415" y="7747"/>
                  </a:lnTo>
                  <a:lnTo>
                    <a:pt x="13407" y="7558"/>
                  </a:lnTo>
                  <a:lnTo>
                    <a:pt x="13407" y="7378"/>
                  </a:lnTo>
                  <a:lnTo>
                    <a:pt x="13411" y="7207"/>
                  </a:lnTo>
                  <a:lnTo>
                    <a:pt x="13426" y="7050"/>
                  </a:lnTo>
                  <a:lnTo>
                    <a:pt x="13441" y="6897"/>
                  </a:lnTo>
                  <a:lnTo>
                    <a:pt x="13472" y="6753"/>
                  </a:lnTo>
                  <a:lnTo>
                    <a:pt x="14319" y="7720"/>
                  </a:lnTo>
                  <a:close/>
                  <a:moveTo>
                    <a:pt x="15772" y="19352"/>
                  </a:moveTo>
                  <a:lnTo>
                    <a:pt x="15772" y="16384"/>
                  </a:lnTo>
                  <a:lnTo>
                    <a:pt x="17850" y="16384"/>
                  </a:lnTo>
                  <a:lnTo>
                    <a:pt x="17850" y="19352"/>
                  </a:lnTo>
                  <a:lnTo>
                    <a:pt x="15772" y="19352"/>
                  </a:lnTo>
                  <a:close/>
                </a:path>
              </a:pathLst>
            </a:cu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2400">
                  <a:solidFill>
                    <a:srgbClr val="808080"/>
                  </a:solidFill>
                  <a:latin typeface="Calibri"/>
                  <a:ea typeface="Calibri"/>
                  <a:cs typeface="Calibri"/>
                  <a:sym typeface="Calibri"/>
                </a:defRPr>
              </a:pPr>
              <a:endParaRPr/>
            </a:p>
          </p:txBody>
        </p:sp>
      </p:grpSp>
      <p:grpSp>
        <p:nvGrpSpPr>
          <p:cNvPr id="875" name="Group 875"/>
          <p:cNvGrpSpPr/>
          <p:nvPr/>
        </p:nvGrpSpPr>
        <p:grpSpPr>
          <a:xfrm>
            <a:off x="1517885" y="10289767"/>
            <a:ext cx="2463176" cy="2778514"/>
            <a:chOff x="0" y="0"/>
            <a:chExt cx="2463174" cy="2778513"/>
          </a:xfrm>
        </p:grpSpPr>
        <p:sp>
          <p:nvSpPr>
            <p:cNvPr id="873" name="Shape 873"/>
            <p:cNvSpPr/>
            <p:nvPr/>
          </p:nvSpPr>
          <p:spPr>
            <a:xfrm>
              <a:off x="0" y="-1"/>
              <a:ext cx="2463175" cy="277851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814" y="20769"/>
                    <a:pt x="5105" y="18677"/>
                    <a:pt x="3160" y="15754"/>
                  </a:cubicBezTo>
                  <a:cubicBezTo>
                    <a:pt x="1146" y="12677"/>
                    <a:pt x="0" y="8831"/>
                    <a:pt x="0" y="4892"/>
                  </a:cubicBezTo>
                  <a:cubicBezTo>
                    <a:pt x="0" y="3785"/>
                    <a:pt x="104" y="2185"/>
                    <a:pt x="243" y="892"/>
                  </a:cubicBezTo>
                  <a:cubicBezTo>
                    <a:pt x="1528" y="1969"/>
                    <a:pt x="3264" y="2585"/>
                    <a:pt x="5070" y="2585"/>
                  </a:cubicBezTo>
                  <a:cubicBezTo>
                    <a:pt x="7362" y="2585"/>
                    <a:pt x="9480" y="1600"/>
                    <a:pt x="10835" y="0"/>
                  </a:cubicBezTo>
                  <a:cubicBezTo>
                    <a:pt x="12154" y="1600"/>
                    <a:pt x="14307" y="2585"/>
                    <a:pt x="16565" y="2585"/>
                  </a:cubicBezTo>
                  <a:cubicBezTo>
                    <a:pt x="18370" y="2585"/>
                    <a:pt x="20072" y="1969"/>
                    <a:pt x="21392" y="892"/>
                  </a:cubicBezTo>
                  <a:cubicBezTo>
                    <a:pt x="21531" y="2185"/>
                    <a:pt x="21600" y="3815"/>
                    <a:pt x="21600" y="4892"/>
                  </a:cubicBezTo>
                  <a:cubicBezTo>
                    <a:pt x="21600" y="8831"/>
                    <a:pt x="20489" y="12677"/>
                    <a:pt x="18475" y="15754"/>
                  </a:cubicBezTo>
                  <a:cubicBezTo>
                    <a:pt x="16495" y="18677"/>
                    <a:pt x="13786" y="20769"/>
                    <a:pt x="10800" y="21600"/>
                  </a:cubicBezTo>
                  <a:close/>
                </a:path>
              </a:pathLst>
            </a:custGeom>
            <a:solidFill>
              <a:srgbClr val="4DCEB8"/>
            </a:solidFill>
            <a:ln w="38100" cap="flat">
              <a:solidFill>
                <a:srgbClr val="FFFFFF"/>
              </a:solidFill>
              <a:prstDash val="solid"/>
              <a:miter lim="800000"/>
            </a:ln>
            <a:effectLst/>
          </p:spPr>
          <p:txBody>
            <a:bodyPr wrap="square" lIns="45719" tIns="45719" rIns="45719" bIns="45719" numCol="1" anchor="t">
              <a:noAutofit/>
            </a:bodyPr>
            <a:lstStyle/>
            <a:p>
              <a:pPr algn="l" defTabSz="914400">
                <a:defRPr sz="1800">
                  <a:solidFill>
                    <a:srgbClr val="808080"/>
                  </a:solidFill>
                  <a:latin typeface="Calibri"/>
                  <a:ea typeface="Calibri"/>
                  <a:cs typeface="Calibri"/>
                  <a:sym typeface="Calibri"/>
                </a:defRPr>
              </a:pPr>
              <a:endParaRPr/>
            </a:p>
          </p:txBody>
        </p:sp>
        <p:sp>
          <p:nvSpPr>
            <p:cNvPr id="874" name="Shape 874"/>
            <p:cNvSpPr/>
            <p:nvPr/>
          </p:nvSpPr>
          <p:spPr>
            <a:xfrm>
              <a:off x="664366" y="572570"/>
              <a:ext cx="1134438" cy="1318702"/>
            </a:xfrm>
            <a:custGeom>
              <a:avLst/>
              <a:gdLst/>
              <a:ahLst/>
              <a:cxnLst>
                <a:cxn ang="0">
                  <a:pos x="wd2" y="hd2"/>
                </a:cxn>
                <a:cxn ang="5400000">
                  <a:pos x="wd2" y="hd2"/>
                </a:cxn>
                <a:cxn ang="10800000">
                  <a:pos x="wd2" y="hd2"/>
                </a:cxn>
                <a:cxn ang="16200000">
                  <a:pos x="wd2" y="hd2"/>
                </a:cxn>
              </a:cxnLst>
              <a:rect l="0" t="0" r="r" b="b"/>
              <a:pathLst>
                <a:path w="21600" h="21600" extrusionOk="0">
                  <a:moveTo>
                    <a:pt x="0" y="20296"/>
                  </a:moveTo>
                  <a:lnTo>
                    <a:pt x="479" y="20296"/>
                  </a:lnTo>
                  <a:lnTo>
                    <a:pt x="479" y="9312"/>
                  </a:lnTo>
                  <a:lnTo>
                    <a:pt x="987" y="9156"/>
                  </a:lnTo>
                  <a:lnTo>
                    <a:pt x="6585" y="7468"/>
                  </a:lnTo>
                  <a:lnTo>
                    <a:pt x="6585" y="4429"/>
                  </a:lnTo>
                  <a:lnTo>
                    <a:pt x="7019" y="4254"/>
                  </a:lnTo>
                  <a:lnTo>
                    <a:pt x="16406" y="438"/>
                  </a:lnTo>
                  <a:lnTo>
                    <a:pt x="17489" y="0"/>
                  </a:lnTo>
                  <a:lnTo>
                    <a:pt x="17489" y="179"/>
                  </a:lnTo>
                  <a:lnTo>
                    <a:pt x="20446" y="1700"/>
                  </a:lnTo>
                  <a:lnTo>
                    <a:pt x="20446" y="20216"/>
                  </a:lnTo>
                  <a:lnTo>
                    <a:pt x="21600" y="20216"/>
                  </a:lnTo>
                  <a:lnTo>
                    <a:pt x="21600" y="21520"/>
                  </a:lnTo>
                  <a:lnTo>
                    <a:pt x="15972" y="21520"/>
                  </a:lnTo>
                  <a:lnTo>
                    <a:pt x="15972" y="2055"/>
                  </a:lnTo>
                  <a:lnTo>
                    <a:pt x="8099" y="5254"/>
                  </a:lnTo>
                  <a:lnTo>
                    <a:pt x="8099" y="7011"/>
                  </a:lnTo>
                  <a:lnTo>
                    <a:pt x="10381" y="6324"/>
                  </a:lnTo>
                  <a:lnTo>
                    <a:pt x="11260" y="6056"/>
                  </a:lnTo>
                  <a:lnTo>
                    <a:pt x="11260" y="6037"/>
                  </a:lnTo>
                  <a:lnTo>
                    <a:pt x="11286" y="6046"/>
                  </a:lnTo>
                  <a:lnTo>
                    <a:pt x="11382" y="6021"/>
                  </a:lnTo>
                  <a:lnTo>
                    <a:pt x="11382" y="6101"/>
                  </a:lnTo>
                  <a:lnTo>
                    <a:pt x="14328" y="7609"/>
                  </a:lnTo>
                  <a:lnTo>
                    <a:pt x="14328" y="20175"/>
                  </a:lnTo>
                  <a:lnTo>
                    <a:pt x="15497" y="20175"/>
                  </a:lnTo>
                  <a:lnTo>
                    <a:pt x="15497" y="21482"/>
                  </a:lnTo>
                  <a:lnTo>
                    <a:pt x="9872" y="21482"/>
                  </a:lnTo>
                  <a:lnTo>
                    <a:pt x="9872" y="7855"/>
                  </a:lnTo>
                  <a:lnTo>
                    <a:pt x="1996" y="10233"/>
                  </a:lnTo>
                  <a:lnTo>
                    <a:pt x="1996" y="21600"/>
                  </a:lnTo>
                  <a:lnTo>
                    <a:pt x="0" y="21600"/>
                  </a:lnTo>
                  <a:lnTo>
                    <a:pt x="0" y="20296"/>
                  </a:lnTo>
                  <a:close/>
                  <a:moveTo>
                    <a:pt x="2879" y="21434"/>
                  </a:moveTo>
                  <a:lnTo>
                    <a:pt x="8711" y="21434"/>
                  </a:lnTo>
                  <a:lnTo>
                    <a:pt x="8711" y="19139"/>
                  </a:lnTo>
                  <a:lnTo>
                    <a:pt x="5569" y="19315"/>
                  </a:lnTo>
                  <a:lnTo>
                    <a:pt x="2879" y="19468"/>
                  </a:lnTo>
                  <a:lnTo>
                    <a:pt x="2879" y="21434"/>
                  </a:lnTo>
                  <a:close/>
                  <a:moveTo>
                    <a:pt x="2879" y="12936"/>
                  </a:moveTo>
                  <a:lnTo>
                    <a:pt x="5569" y="12278"/>
                  </a:lnTo>
                  <a:lnTo>
                    <a:pt x="8711" y="11517"/>
                  </a:lnTo>
                  <a:lnTo>
                    <a:pt x="8711" y="9213"/>
                  </a:lnTo>
                  <a:lnTo>
                    <a:pt x="5569" y="10156"/>
                  </a:lnTo>
                  <a:lnTo>
                    <a:pt x="2879" y="10965"/>
                  </a:lnTo>
                  <a:lnTo>
                    <a:pt x="2879" y="12936"/>
                  </a:lnTo>
                  <a:close/>
                  <a:moveTo>
                    <a:pt x="2879" y="15742"/>
                  </a:moveTo>
                  <a:lnTo>
                    <a:pt x="5569" y="15301"/>
                  </a:lnTo>
                  <a:lnTo>
                    <a:pt x="8711" y="14790"/>
                  </a:lnTo>
                  <a:lnTo>
                    <a:pt x="8711" y="12492"/>
                  </a:lnTo>
                  <a:lnTo>
                    <a:pt x="5569" y="13179"/>
                  </a:lnTo>
                  <a:lnTo>
                    <a:pt x="2879" y="13774"/>
                  </a:lnTo>
                  <a:lnTo>
                    <a:pt x="2879" y="15742"/>
                  </a:lnTo>
                  <a:close/>
                  <a:moveTo>
                    <a:pt x="2879" y="18570"/>
                  </a:moveTo>
                  <a:lnTo>
                    <a:pt x="5569" y="18347"/>
                  </a:lnTo>
                  <a:lnTo>
                    <a:pt x="8711" y="18091"/>
                  </a:lnTo>
                  <a:lnTo>
                    <a:pt x="8711" y="15793"/>
                  </a:lnTo>
                  <a:lnTo>
                    <a:pt x="5569" y="16228"/>
                  </a:lnTo>
                  <a:lnTo>
                    <a:pt x="2879" y="16599"/>
                  </a:lnTo>
                  <a:lnTo>
                    <a:pt x="2879" y="18570"/>
                  </a:lnTo>
                  <a:close/>
                </a:path>
              </a:pathLst>
            </a:cu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2400">
                  <a:solidFill>
                    <a:srgbClr val="808080"/>
                  </a:solidFill>
                  <a:latin typeface="Calibri"/>
                  <a:ea typeface="Calibri"/>
                  <a:cs typeface="Calibri"/>
                  <a:sym typeface="Calibri"/>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 name="图片 876"/>
          <p:cNvPicPr>
            <a:picLocks/>
          </p:cNvPicPr>
          <p:nvPr/>
        </p:nvPicPr>
        <p:blipFill>
          <a:blip r:embed="rId2">
            <a:extLst/>
          </a:blip>
          <a:stretch>
            <a:fillRect/>
          </a:stretch>
        </p:blipFill>
        <p:spPr>
          <a:xfrm>
            <a:off x="-78649" y="1524000"/>
            <a:ext cx="24541298" cy="76200"/>
          </a:xfrm>
          <a:prstGeom prst="rect">
            <a:avLst/>
          </a:prstGeom>
        </p:spPr>
      </p:pic>
      <p:sp>
        <p:nvSpPr>
          <p:cNvPr id="879" name="Shape 879"/>
          <p:cNvSpPr>
            <a:spLocks noGrp="1"/>
          </p:cNvSpPr>
          <p:nvPr>
            <p:ph type="sldNum" sz="quarter" idx="4294967295"/>
          </p:nvPr>
        </p:nvSpPr>
        <p:spPr>
          <a:xfrm>
            <a:off x="23827996" y="13026976"/>
            <a:ext cx="534518" cy="551181"/>
          </a:xfrm>
          <a:prstGeom prst="rect">
            <a:avLst/>
          </a:prstGeom>
          <a:extLst>
            <a:ext uri="{C572A759-6A51-4108-AA02-DFA0A04FC94B}">
              <ma14:wrappingTextBoxFlag xmlns:ma14="http://schemas.microsoft.com/office/mac/drawingml/2011/main" val="1"/>
            </a:ext>
          </a:extLst>
        </p:spPr>
        <p:txBody>
          <a:bodyPr/>
          <a:lstStyle>
            <a:lvl1pPr algn="ctr" defTabSz="821531">
              <a:defRPr>
                <a:solidFill>
                  <a:srgbClr val="000000"/>
                </a:solidFill>
                <a:latin typeface="+mn-lt"/>
                <a:ea typeface="+mn-ea"/>
                <a:cs typeface="+mn-cs"/>
                <a:sym typeface="Helvetica Light"/>
              </a:defRPr>
            </a:lvl1pPr>
          </a:lstStyle>
          <a:p>
            <a:fld id="{86CB4B4D-7CA3-9044-876B-883B54F8677D}" type="slidenum">
              <a:t>15</a:t>
            </a:fld>
            <a:endParaRPr/>
          </a:p>
        </p:txBody>
      </p:sp>
      <p:sp>
        <p:nvSpPr>
          <p:cNvPr id="880" name="Shape 880"/>
          <p:cNvSpPr/>
          <p:nvPr/>
        </p:nvSpPr>
        <p:spPr>
          <a:xfrm>
            <a:off x="18111978" y="14345015"/>
            <a:ext cx="5689601" cy="577647"/>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r" defTabSz="1828800">
              <a:defRPr sz="2800">
                <a:solidFill>
                  <a:srgbClr val="FFFFFF"/>
                </a:solidFill>
                <a:latin typeface="Arial"/>
                <a:ea typeface="Arial"/>
                <a:cs typeface="Arial"/>
                <a:sym typeface="Arial"/>
              </a:defRPr>
            </a:lvl1pPr>
          </a:lstStyle>
          <a:p>
            <a:r>
              <a:t>38</a:t>
            </a:r>
          </a:p>
        </p:txBody>
      </p:sp>
      <p:grpSp>
        <p:nvGrpSpPr>
          <p:cNvPr id="928" name="Group 928"/>
          <p:cNvGrpSpPr/>
          <p:nvPr/>
        </p:nvGrpSpPr>
        <p:grpSpPr>
          <a:xfrm>
            <a:off x="1135818" y="3871339"/>
            <a:ext cx="22112363" cy="5283545"/>
            <a:chOff x="0" y="0"/>
            <a:chExt cx="22112362" cy="5283544"/>
          </a:xfrm>
        </p:grpSpPr>
        <p:sp>
          <p:nvSpPr>
            <p:cNvPr id="881" name="Shape 881"/>
            <p:cNvSpPr/>
            <p:nvPr/>
          </p:nvSpPr>
          <p:spPr>
            <a:xfrm>
              <a:off x="0" y="0"/>
              <a:ext cx="3302215" cy="3302215"/>
            </a:xfrm>
            <a:prstGeom prst="rect">
              <a:avLst/>
            </a:prstGeom>
            <a:solidFill>
              <a:srgbClr val="FF771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grpSp>
          <p:nvGrpSpPr>
            <p:cNvPr id="884" name="Group 884"/>
            <p:cNvGrpSpPr/>
            <p:nvPr/>
          </p:nvGrpSpPr>
          <p:grpSpPr>
            <a:xfrm>
              <a:off x="0" y="3302214"/>
              <a:ext cx="3302215" cy="1981330"/>
              <a:chOff x="0" y="0"/>
              <a:chExt cx="3302214" cy="1981329"/>
            </a:xfrm>
          </p:grpSpPr>
          <p:sp>
            <p:nvSpPr>
              <p:cNvPr id="882" name="Shape 882"/>
              <p:cNvSpPr/>
              <p:nvPr/>
            </p:nvSpPr>
            <p:spPr>
              <a:xfrm>
                <a:off x="-1" y="-1"/>
                <a:ext cx="3302216" cy="1981331"/>
              </a:xfrm>
              <a:prstGeom prst="rect">
                <a:avLst/>
              </a:prstGeom>
              <a:solidFill>
                <a:schemeClr val="accent1">
                  <a:satOff val="-3355"/>
                  <a:lumOff val="26614"/>
                </a:schemeClr>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sp>
            <p:nvSpPr>
              <p:cNvPr id="883" name="Shape 883"/>
              <p:cNvSpPr/>
              <p:nvPr/>
            </p:nvSpPr>
            <p:spPr>
              <a:xfrm>
                <a:off x="-1" y="385902"/>
                <a:ext cx="3302216" cy="12095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方案立项阶段</a:t>
                </a:r>
              </a:p>
            </p:txBody>
          </p:sp>
        </p:grpSp>
        <p:sp>
          <p:nvSpPr>
            <p:cNvPr id="885" name="Shape 885"/>
            <p:cNvSpPr/>
            <p:nvPr/>
          </p:nvSpPr>
          <p:spPr>
            <a:xfrm>
              <a:off x="3731502" y="0"/>
              <a:ext cx="3302216" cy="3302215"/>
            </a:xfrm>
            <a:prstGeom prst="rect">
              <a:avLst/>
            </a:prstGeom>
            <a:solidFill>
              <a:srgbClr val="FF771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886" name="Shape 886"/>
            <p:cNvSpPr/>
            <p:nvPr/>
          </p:nvSpPr>
          <p:spPr>
            <a:xfrm>
              <a:off x="3731502" y="3302214"/>
              <a:ext cx="3302216" cy="1981330"/>
            </a:xfrm>
            <a:prstGeom prst="rect">
              <a:avLst/>
            </a:prstGeom>
            <a:solidFill>
              <a:srgbClr val="4F72D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sp>
          <p:nvSpPr>
            <p:cNvPr id="887" name="Shape 887"/>
            <p:cNvSpPr/>
            <p:nvPr/>
          </p:nvSpPr>
          <p:spPr>
            <a:xfrm>
              <a:off x="7463006" y="0"/>
              <a:ext cx="3302216" cy="3302215"/>
            </a:xfrm>
            <a:prstGeom prst="rect">
              <a:avLst/>
            </a:prstGeom>
            <a:solidFill>
              <a:srgbClr val="FF771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888" name="Shape 888"/>
            <p:cNvSpPr/>
            <p:nvPr/>
          </p:nvSpPr>
          <p:spPr>
            <a:xfrm>
              <a:off x="7463006" y="3302214"/>
              <a:ext cx="3302216" cy="1981330"/>
            </a:xfrm>
            <a:prstGeom prst="rect">
              <a:avLst/>
            </a:prstGeom>
            <a:solidFill>
              <a:srgbClr val="003979"/>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sp>
          <p:nvSpPr>
            <p:cNvPr id="889" name="Shape 889"/>
            <p:cNvSpPr/>
            <p:nvPr/>
          </p:nvSpPr>
          <p:spPr>
            <a:xfrm>
              <a:off x="11194508" y="0"/>
              <a:ext cx="3302216" cy="3302215"/>
            </a:xfrm>
            <a:prstGeom prst="rect">
              <a:avLst/>
            </a:prstGeom>
            <a:solidFill>
              <a:srgbClr val="FF771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890" name="Shape 890"/>
            <p:cNvSpPr/>
            <p:nvPr/>
          </p:nvSpPr>
          <p:spPr>
            <a:xfrm>
              <a:off x="11194508" y="3302214"/>
              <a:ext cx="3302216" cy="1981330"/>
            </a:xfrm>
            <a:prstGeom prst="rect">
              <a:avLst/>
            </a:prstGeom>
            <a:solidFill>
              <a:schemeClr val="accent6"/>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sp>
          <p:nvSpPr>
            <p:cNvPr id="891" name="Shape 891"/>
            <p:cNvSpPr/>
            <p:nvPr/>
          </p:nvSpPr>
          <p:spPr>
            <a:xfrm>
              <a:off x="14926009" y="0"/>
              <a:ext cx="3302216" cy="3302215"/>
            </a:xfrm>
            <a:prstGeom prst="rect">
              <a:avLst/>
            </a:prstGeom>
            <a:solidFill>
              <a:srgbClr val="FF781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892" name="Shape 892"/>
            <p:cNvSpPr/>
            <p:nvPr/>
          </p:nvSpPr>
          <p:spPr>
            <a:xfrm>
              <a:off x="14926009" y="3302214"/>
              <a:ext cx="3302216" cy="1981330"/>
            </a:xfrm>
            <a:prstGeom prst="rect">
              <a:avLst/>
            </a:prstGeom>
            <a:solidFill>
              <a:schemeClr val="accent3">
                <a:hueOff val="-333989"/>
                <a:satOff val="3917"/>
                <a:lumOff val="-6666"/>
              </a:schemeClr>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grpSp>
          <p:nvGrpSpPr>
            <p:cNvPr id="897" name="Group 897"/>
            <p:cNvGrpSpPr/>
            <p:nvPr/>
          </p:nvGrpSpPr>
          <p:grpSpPr>
            <a:xfrm>
              <a:off x="1057192" y="396265"/>
              <a:ext cx="1187830" cy="1526886"/>
              <a:chOff x="0" y="0"/>
              <a:chExt cx="1187828" cy="1526884"/>
            </a:xfrm>
          </p:grpSpPr>
          <p:sp>
            <p:nvSpPr>
              <p:cNvPr id="893" name="Shape 893"/>
              <p:cNvSpPr/>
              <p:nvPr/>
            </p:nvSpPr>
            <p:spPr>
              <a:xfrm flipH="1">
                <a:off x="0" y="1356233"/>
                <a:ext cx="168407" cy="1706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10800" y="21600"/>
                    </a:cubicBezTo>
                    <a:cubicBezTo>
                      <a:pt x="16875" y="21600"/>
                      <a:pt x="21600" y="16875"/>
                      <a:pt x="21600" y="10800"/>
                    </a:cubicBezTo>
                    <a:cubicBezTo>
                      <a:pt x="21600" y="0"/>
                      <a:pt x="21600" y="0"/>
                      <a:pt x="21600" y="0"/>
                    </a:cubicBezTo>
                    <a:cubicBezTo>
                      <a:pt x="0" y="0"/>
                      <a:pt x="0" y="0"/>
                      <a:pt x="0" y="0"/>
                    </a:cubicBezTo>
                    <a:lnTo>
                      <a:pt x="0" y="21600"/>
                    </a:lnTo>
                    <a:close/>
                  </a:path>
                </a:pathLst>
              </a:custGeom>
              <a:solidFill>
                <a:srgbClr val="FFFFFF"/>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894" name="Shape 894"/>
              <p:cNvSpPr/>
              <p:nvPr/>
            </p:nvSpPr>
            <p:spPr>
              <a:xfrm flipH="1">
                <a:off x="-1" y="-1"/>
                <a:ext cx="1187830" cy="1526886"/>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cubicBezTo>
                      <a:pt x="1543" y="0"/>
                      <a:pt x="1543" y="0"/>
                      <a:pt x="1543" y="0"/>
                    </a:cubicBezTo>
                    <a:cubicBezTo>
                      <a:pt x="675" y="0"/>
                      <a:pt x="0" y="525"/>
                      <a:pt x="0" y="1200"/>
                    </a:cubicBezTo>
                    <a:cubicBezTo>
                      <a:pt x="0" y="20400"/>
                      <a:pt x="0" y="20400"/>
                      <a:pt x="0" y="20400"/>
                    </a:cubicBezTo>
                    <a:cubicBezTo>
                      <a:pt x="0" y="21075"/>
                      <a:pt x="675" y="21600"/>
                      <a:pt x="1543" y="21600"/>
                    </a:cubicBezTo>
                    <a:cubicBezTo>
                      <a:pt x="16971" y="21600"/>
                      <a:pt x="16971" y="21600"/>
                      <a:pt x="16971" y="21600"/>
                    </a:cubicBezTo>
                    <a:cubicBezTo>
                      <a:pt x="16971" y="10800"/>
                      <a:pt x="16971" y="10800"/>
                      <a:pt x="16971" y="10800"/>
                    </a:cubicBezTo>
                    <a:cubicBezTo>
                      <a:pt x="21600" y="10800"/>
                      <a:pt x="21600" y="10800"/>
                      <a:pt x="21600" y="10800"/>
                    </a:cubicBezTo>
                    <a:cubicBezTo>
                      <a:pt x="21600" y="1200"/>
                      <a:pt x="21600" y="1200"/>
                      <a:pt x="21600" y="1200"/>
                    </a:cubicBezTo>
                    <a:cubicBezTo>
                      <a:pt x="21600" y="525"/>
                      <a:pt x="20925" y="0"/>
                      <a:pt x="20057" y="0"/>
                    </a:cubicBezTo>
                    <a:close/>
                    <a:moveTo>
                      <a:pt x="16200" y="7800"/>
                    </a:moveTo>
                    <a:cubicBezTo>
                      <a:pt x="5400" y="7800"/>
                      <a:pt x="5400" y="7800"/>
                      <a:pt x="5400" y="7800"/>
                    </a:cubicBezTo>
                    <a:cubicBezTo>
                      <a:pt x="5400" y="6600"/>
                      <a:pt x="5400" y="6600"/>
                      <a:pt x="5400" y="6600"/>
                    </a:cubicBezTo>
                    <a:cubicBezTo>
                      <a:pt x="16200" y="6600"/>
                      <a:pt x="16200" y="6600"/>
                      <a:pt x="16200" y="6600"/>
                    </a:cubicBezTo>
                    <a:lnTo>
                      <a:pt x="16200" y="7800"/>
                    </a:lnTo>
                    <a:close/>
                    <a:moveTo>
                      <a:pt x="16200" y="5400"/>
                    </a:moveTo>
                    <a:cubicBezTo>
                      <a:pt x="5400" y="5400"/>
                      <a:pt x="5400" y="5400"/>
                      <a:pt x="5400" y="5400"/>
                    </a:cubicBezTo>
                    <a:cubicBezTo>
                      <a:pt x="5400" y="4200"/>
                      <a:pt x="5400" y="4200"/>
                      <a:pt x="5400" y="4200"/>
                    </a:cubicBezTo>
                    <a:cubicBezTo>
                      <a:pt x="16200" y="4200"/>
                      <a:pt x="16200" y="4200"/>
                      <a:pt x="16200" y="4200"/>
                    </a:cubicBezTo>
                    <a:lnTo>
                      <a:pt x="16200" y="5400"/>
                    </a:ln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895" name="Shape 895"/>
              <p:cNvSpPr/>
              <p:nvPr/>
            </p:nvSpPr>
            <p:spPr>
              <a:xfrm flipH="1">
                <a:off x="1" y="848767"/>
                <a:ext cx="168406" cy="168406"/>
              </a:xfrm>
              <a:prstGeom prst="rect">
                <a:avLst/>
              </a:prstGeom>
              <a:solidFill>
                <a:srgbClr val="FFFFFF"/>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896" name="Shape 896"/>
              <p:cNvSpPr/>
              <p:nvPr/>
            </p:nvSpPr>
            <p:spPr>
              <a:xfrm flipH="1">
                <a:off x="1" y="1102500"/>
                <a:ext cx="168406" cy="170652"/>
              </a:xfrm>
              <a:prstGeom prst="rect">
                <a:avLst/>
              </a:prstGeom>
              <a:solidFill>
                <a:srgbClr val="FFFFFF"/>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sp>
          <p:nvSpPr>
            <p:cNvPr id="898" name="Shape 898"/>
            <p:cNvSpPr/>
            <p:nvPr/>
          </p:nvSpPr>
          <p:spPr>
            <a:xfrm flipH="1">
              <a:off x="4574932" y="481891"/>
              <a:ext cx="1615358" cy="1355630"/>
            </a:xfrm>
            <a:custGeom>
              <a:avLst/>
              <a:gdLst/>
              <a:ahLst/>
              <a:cxnLst>
                <a:cxn ang="0">
                  <a:pos x="wd2" y="hd2"/>
                </a:cxn>
                <a:cxn ang="5400000">
                  <a:pos x="wd2" y="hd2"/>
                </a:cxn>
                <a:cxn ang="10800000">
                  <a:pos x="wd2" y="hd2"/>
                </a:cxn>
                <a:cxn ang="16200000">
                  <a:pos x="wd2" y="hd2"/>
                </a:cxn>
              </a:cxnLst>
              <a:rect l="0" t="0" r="r" b="b"/>
              <a:pathLst>
                <a:path w="21338" h="21600" extrusionOk="0">
                  <a:moveTo>
                    <a:pt x="13053" y="1603"/>
                  </a:moveTo>
                  <a:cubicBezTo>
                    <a:pt x="12492" y="591"/>
                    <a:pt x="11651" y="0"/>
                    <a:pt x="10669" y="0"/>
                  </a:cubicBezTo>
                  <a:cubicBezTo>
                    <a:pt x="9687" y="0"/>
                    <a:pt x="8846" y="591"/>
                    <a:pt x="8285" y="1603"/>
                  </a:cubicBezTo>
                  <a:cubicBezTo>
                    <a:pt x="430" y="16453"/>
                    <a:pt x="430" y="16453"/>
                    <a:pt x="430" y="16453"/>
                  </a:cubicBezTo>
                  <a:cubicBezTo>
                    <a:pt x="-131" y="17466"/>
                    <a:pt x="-131" y="18731"/>
                    <a:pt x="360" y="19828"/>
                  </a:cubicBezTo>
                  <a:cubicBezTo>
                    <a:pt x="851" y="20925"/>
                    <a:pt x="1763" y="21600"/>
                    <a:pt x="2814" y="21600"/>
                  </a:cubicBezTo>
                  <a:cubicBezTo>
                    <a:pt x="18524" y="21600"/>
                    <a:pt x="18524" y="21600"/>
                    <a:pt x="18524" y="21600"/>
                  </a:cubicBezTo>
                  <a:cubicBezTo>
                    <a:pt x="19575" y="21600"/>
                    <a:pt x="20487" y="20925"/>
                    <a:pt x="20978" y="19828"/>
                  </a:cubicBezTo>
                  <a:cubicBezTo>
                    <a:pt x="21469" y="18731"/>
                    <a:pt x="21469" y="17466"/>
                    <a:pt x="20908" y="16453"/>
                  </a:cubicBezTo>
                  <a:lnTo>
                    <a:pt x="13053" y="1603"/>
                  </a:lnTo>
                  <a:close/>
                  <a:moveTo>
                    <a:pt x="10669" y="18225"/>
                  </a:moveTo>
                  <a:cubicBezTo>
                    <a:pt x="10038" y="18225"/>
                    <a:pt x="9547" y="17634"/>
                    <a:pt x="9547" y="16875"/>
                  </a:cubicBezTo>
                  <a:cubicBezTo>
                    <a:pt x="9547" y="16116"/>
                    <a:pt x="10038" y="15525"/>
                    <a:pt x="10669" y="15525"/>
                  </a:cubicBezTo>
                  <a:cubicBezTo>
                    <a:pt x="11300" y="15525"/>
                    <a:pt x="11791" y="16116"/>
                    <a:pt x="11791" y="16875"/>
                  </a:cubicBezTo>
                  <a:cubicBezTo>
                    <a:pt x="11791" y="17634"/>
                    <a:pt x="11300" y="18225"/>
                    <a:pt x="10669" y="18225"/>
                  </a:cubicBezTo>
                  <a:close/>
                  <a:moveTo>
                    <a:pt x="11791" y="12825"/>
                  </a:moveTo>
                  <a:cubicBezTo>
                    <a:pt x="11791" y="13584"/>
                    <a:pt x="11300" y="14175"/>
                    <a:pt x="10669" y="14175"/>
                  </a:cubicBezTo>
                  <a:cubicBezTo>
                    <a:pt x="10038" y="14175"/>
                    <a:pt x="9547" y="13584"/>
                    <a:pt x="9547" y="12825"/>
                  </a:cubicBezTo>
                  <a:cubicBezTo>
                    <a:pt x="9547" y="8100"/>
                    <a:pt x="9547" y="8100"/>
                    <a:pt x="9547" y="8100"/>
                  </a:cubicBezTo>
                  <a:cubicBezTo>
                    <a:pt x="9547" y="7341"/>
                    <a:pt x="10038" y="6750"/>
                    <a:pt x="10669" y="6750"/>
                  </a:cubicBezTo>
                  <a:cubicBezTo>
                    <a:pt x="11300" y="6750"/>
                    <a:pt x="11791" y="7341"/>
                    <a:pt x="11791" y="8100"/>
                  </a:cubicBezTo>
                  <a:lnTo>
                    <a:pt x="11791" y="12825"/>
                  </a:ln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nvGrpSpPr>
            <p:cNvPr id="901" name="Group 901"/>
            <p:cNvGrpSpPr/>
            <p:nvPr/>
          </p:nvGrpSpPr>
          <p:grpSpPr>
            <a:xfrm>
              <a:off x="8603719" y="416875"/>
              <a:ext cx="1020789" cy="1485667"/>
              <a:chOff x="0" y="0"/>
              <a:chExt cx="1020788" cy="1485666"/>
            </a:xfrm>
          </p:grpSpPr>
          <p:sp>
            <p:nvSpPr>
              <p:cNvPr id="899" name="Shape 899"/>
              <p:cNvSpPr/>
              <p:nvPr/>
            </p:nvSpPr>
            <p:spPr>
              <a:xfrm flipH="1">
                <a:off x="299082" y="1232095"/>
                <a:ext cx="422621" cy="253572"/>
              </a:xfrm>
              <a:custGeom>
                <a:avLst/>
                <a:gdLst/>
                <a:ahLst/>
                <a:cxnLst>
                  <a:cxn ang="0">
                    <a:pos x="wd2" y="hd2"/>
                  </a:cxn>
                  <a:cxn ang="5400000">
                    <a:pos x="wd2" y="hd2"/>
                  </a:cxn>
                  <a:cxn ang="10800000">
                    <a:pos x="wd2" y="hd2"/>
                  </a:cxn>
                  <a:cxn ang="16200000">
                    <a:pos x="wd2" y="hd2"/>
                  </a:cxn>
                </a:cxnLst>
                <a:rect l="0" t="0" r="r" b="b"/>
                <a:pathLst>
                  <a:path w="21600" h="21600" extrusionOk="0">
                    <a:moveTo>
                      <a:pt x="19710" y="900"/>
                    </a:moveTo>
                    <a:cubicBezTo>
                      <a:pt x="17550" y="2250"/>
                      <a:pt x="14850" y="3150"/>
                      <a:pt x="11880" y="3600"/>
                    </a:cubicBezTo>
                    <a:cubicBezTo>
                      <a:pt x="11340" y="3600"/>
                      <a:pt x="11070" y="3600"/>
                      <a:pt x="10800" y="3600"/>
                    </a:cubicBezTo>
                    <a:cubicBezTo>
                      <a:pt x="10530" y="3600"/>
                      <a:pt x="10260" y="3600"/>
                      <a:pt x="9720" y="3600"/>
                    </a:cubicBezTo>
                    <a:cubicBezTo>
                      <a:pt x="6750" y="3150"/>
                      <a:pt x="4050" y="2250"/>
                      <a:pt x="1890" y="900"/>
                    </a:cubicBezTo>
                    <a:cubicBezTo>
                      <a:pt x="810" y="450"/>
                      <a:pt x="0" y="0"/>
                      <a:pt x="0" y="0"/>
                    </a:cubicBezTo>
                    <a:cubicBezTo>
                      <a:pt x="0" y="0"/>
                      <a:pt x="0" y="0"/>
                      <a:pt x="0" y="0"/>
                    </a:cubicBezTo>
                    <a:cubicBezTo>
                      <a:pt x="0" y="12150"/>
                      <a:pt x="3510" y="21600"/>
                      <a:pt x="10800" y="21600"/>
                    </a:cubicBezTo>
                    <a:cubicBezTo>
                      <a:pt x="18090" y="21600"/>
                      <a:pt x="21600" y="12150"/>
                      <a:pt x="21600" y="0"/>
                    </a:cubicBezTo>
                    <a:cubicBezTo>
                      <a:pt x="21600" y="0"/>
                      <a:pt x="21600" y="0"/>
                      <a:pt x="21600" y="0"/>
                    </a:cubicBezTo>
                    <a:cubicBezTo>
                      <a:pt x="21600" y="0"/>
                      <a:pt x="20790" y="450"/>
                      <a:pt x="19710" y="900"/>
                    </a:cubicBez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900" name="Shape 900"/>
              <p:cNvSpPr/>
              <p:nvPr/>
            </p:nvSpPr>
            <p:spPr>
              <a:xfrm flipH="1">
                <a:off x="0" y="0"/>
                <a:ext cx="1020789" cy="1189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7" y="0"/>
                      <a:pt x="0" y="4146"/>
                      <a:pt x="0" y="9257"/>
                    </a:cubicBezTo>
                    <a:cubicBezTo>
                      <a:pt x="0" y="13886"/>
                      <a:pt x="5400" y="17743"/>
                      <a:pt x="5400" y="19286"/>
                    </a:cubicBezTo>
                    <a:cubicBezTo>
                      <a:pt x="5400" y="19768"/>
                      <a:pt x="6075" y="20539"/>
                      <a:pt x="7537" y="21118"/>
                    </a:cubicBezTo>
                    <a:cubicBezTo>
                      <a:pt x="8212" y="21214"/>
                      <a:pt x="9225" y="21504"/>
                      <a:pt x="10125" y="21600"/>
                    </a:cubicBezTo>
                    <a:cubicBezTo>
                      <a:pt x="10350" y="21600"/>
                      <a:pt x="10575" y="21600"/>
                      <a:pt x="10800" y="21600"/>
                    </a:cubicBezTo>
                    <a:cubicBezTo>
                      <a:pt x="11587" y="21600"/>
                      <a:pt x="12712" y="21407"/>
                      <a:pt x="14062" y="21021"/>
                    </a:cubicBezTo>
                    <a:cubicBezTo>
                      <a:pt x="15525" y="20539"/>
                      <a:pt x="16200" y="19768"/>
                      <a:pt x="16200" y="19286"/>
                    </a:cubicBezTo>
                    <a:cubicBezTo>
                      <a:pt x="16200" y="17743"/>
                      <a:pt x="21600" y="13886"/>
                      <a:pt x="21600" y="9257"/>
                    </a:cubicBezTo>
                    <a:cubicBezTo>
                      <a:pt x="21600" y="4146"/>
                      <a:pt x="16763" y="0"/>
                      <a:pt x="10800" y="0"/>
                    </a:cubicBezTo>
                    <a:close/>
                    <a:moveTo>
                      <a:pt x="12712" y="3857"/>
                    </a:moveTo>
                    <a:cubicBezTo>
                      <a:pt x="7650" y="3857"/>
                      <a:pt x="3488" y="7329"/>
                      <a:pt x="3488" y="11668"/>
                    </a:cubicBezTo>
                    <a:cubicBezTo>
                      <a:pt x="3488" y="11861"/>
                      <a:pt x="3488" y="12150"/>
                      <a:pt x="3488" y="12343"/>
                    </a:cubicBezTo>
                    <a:cubicBezTo>
                      <a:pt x="3038" y="11475"/>
                      <a:pt x="2700" y="10511"/>
                      <a:pt x="2700" y="9450"/>
                    </a:cubicBezTo>
                    <a:cubicBezTo>
                      <a:pt x="2700" y="5496"/>
                      <a:pt x="6525" y="2314"/>
                      <a:pt x="11138" y="2314"/>
                    </a:cubicBezTo>
                    <a:cubicBezTo>
                      <a:pt x="13950" y="2314"/>
                      <a:pt x="16425" y="3471"/>
                      <a:pt x="18000" y="5207"/>
                    </a:cubicBezTo>
                    <a:cubicBezTo>
                      <a:pt x="16537" y="4339"/>
                      <a:pt x="14737" y="3857"/>
                      <a:pt x="12712" y="3857"/>
                    </a:cubicBez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sp>
          <p:nvSpPr>
            <p:cNvPr id="902" name="Shape 902"/>
            <p:cNvSpPr/>
            <p:nvPr/>
          </p:nvSpPr>
          <p:spPr>
            <a:xfrm flipH="1">
              <a:off x="11997130" y="628183"/>
              <a:ext cx="1696968" cy="1063050"/>
            </a:xfrm>
            <a:custGeom>
              <a:avLst/>
              <a:gdLst/>
              <a:ahLst/>
              <a:cxnLst>
                <a:cxn ang="0">
                  <a:pos x="wd2" y="hd2"/>
                </a:cxn>
                <a:cxn ang="5400000">
                  <a:pos x="wd2" y="hd2"/>
                </a:cxn>
                <a:cxn ang="10800000">
                  <a:pos x="wd2" y="hd2"/>
                </a:cxn>
                <a:cxn ang="16200000">
                  <a:pos x="wd2" y="hd2"/>
                </a:cxn>
              </a:cxnLst>
              <a:rect l="0" t="0" r="r" b="b"/>
              <a:pathLst>
                <a:path w="21600" h="21600" extrusionOk="0">
                  <a:moveTo>
                    <a:pt x="17685" y="7560"/>
                  </a:moveTo>
                  <a:cubicBezTo>
                    <a:pt x="16808" y="3132"/>
                    <a:pt x="14107" y="0"/>
                    <a:pt x="11003" y="0"/>
                  </a:cubicBezTo>
                  <a:cubicBezTo>
                    <a:pt x="7290" y="0"/>
                    <a:pt x="4455" y="4428"/>
                    <a:pt x="4252" y="10152"/>
                  </a:cubicBezTo>
                  <a:cubicBezTo>
                    <a:pt x="4050" y="10152"/>
                    <a:pt x="3847" y="10044"/>
                    <a:pt x="3645" y="10044"/>
                  </a:cubicBezTo>
                  <a:cubicBezTo>
                    <a:pt x="1620" y="10044"/>
                    <a:pt x="0" y="12636"/>
                    <a:pt x="0" y="15768"/>
                  </a:cubicBezTo>
                  <a:cubicBezTo>
                    <a:pt x="0" y="18468"/>
                    <a:pt x="1282" y="21060"/>
                    <a:pt x="2902" y="21600"/>
                  </a:cubicBezTo>
                  <a:cubicBezTo>
                    <a:pt x="16942" y="21600"/>
                    <a:pt x="16942" y="21600"/>
                    <a:pt x="16942" y="21600"/>
                  </a:cubicBezTo>
                  <a:cubicBezTo>
                    <a:pt x="19372" y="21600"/>
                    <a:pt x="21600" y="18360"/>
                    <a:pt x="21600" y="14472"/>
                  </a:cubicBezTo>
                  <a:cubicBezTo>
                    <a:pt x="21600" y="10908"/>
                    <a:pt x="19912" y="7992"/>
                    <a:pt x="17685" y="7560"/>
                  </a:cubicBezTo>
                  <a:close/>
                </a:path>
              </a:pathLst>
            </a:custGeom>
            <a:solidFill>
              <a:srgbClr val="189B1A"/>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nvGrpSpPr>
            <p:cNvPr id="909" name="Group 909"/>
            <p:cNvGrpSpPr/>
            <p:nvPr/>
          </p:nvGrpSpPr>
          <p:grpSpPr>
            <a:xfrm>
              <a:off x="15853793" y="480266"/>
              <a:ext cx="1446651" cy="1358884"/>
              <a:chOff x="0" y="0"/>
              <a:chExt cx="1446649" cy="1358882"/>
            </a:xfrm>
          </p:grpSpPr>
          <p:sp>
            <p:nvSpPr>
              <p:cNvPr id="903" name="Shape 903"/>
              <p:cNvSpPr/>
              <p:nvPr/>
            </p:nvSpPr>
            <p:spPr>
              <a:xfrm flipH="1">
                <a:off x="0" y="594917"/>
                <a:ext cx="214560" cy="763966"/>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cubicBezTo>
                      <a:pt x="0" y="0"/>
                      <a:pt x="0" y="0"/>
                      <a:pt x="0" y="0"/>
                    </a:cubicBezTo>
                    <a:cubicBezTo>
                      <a:pt x="0" y="15000"/>
                      <a:pt x="0" y="15000"/>
                      <a:pt x="0" y="15000"/>
                    </a:cubicBezTo>
                    <a:cubicBezTo>
                      <a:pt x="1620" y="15300"/>
                      <a:pt x="3240" y="15750"/>
                      <a:pt x="4860" y="16200"/>
                    </a:cubicBezTo>
                    <a:cubicBezTo>
                      <a:pt x="4860" y="16350"/>
                      <a:pt x="4860" y="16350"/>
                      <a:pt x="4860" y="16350"/>
                    </a:cubicBezTo>
                    <a:cubicBezTo>
                      <a:pt x="5400" y="16350"/>
                      <a:pt x="5400" y="16500"/>
                      <a:pt x="5940" y="16650"/>
                    </a:cubicBezTo>
                    <a:cubicBezTo>
                      <a:pt x="5940" y="16800"/>
                      <a:pt x="6480" y="16800"/>
                      <a:pt x="6480" y="16950"/>
                    </a:cubicBezTo>
                    <a:cubicBezTo>
                      <a:pt x="6480" y="16950"/>
                      <a:pt x="7020" y="17100"/>
                      <a:pt x="7020" y="17250"/>
                    </a:cubicBezTo>
                    <a:cubicBezTo>
                      <a:pt x="7020" y="17250"/>
                      <a:pt x="7560" y="17400"/>
                      <a:pt x="7560" y="17550"/>
                    </a:cubicBezTo>
                    <a:cubicBezTo>
                      <a:pt x="7560" y="17700"/>
                      <a:pt x="7560" y="17700"/>
                      <a:pt x="8100" y="17850"/>
                    </a:cubicBezTo>
                    <a:cubicBezTo>
                      <a:pt x="8100" y="18000"/>
                      <a:pt x="8100" y="18150"/>
                      <a:pt x="8100" y="18300"/>
                    </a:cubicBezTo>
                    <a:cubicBezTo>
                      <a:pt x="8100" y="18300"/>
                      <a:pt x="8640" y="18450"/>
                      <a:pt x="8640" y="18450"/>
                    </a:cubicBezTo>
                    <a:cubicBezTo>
                      <a:pt x="8640" y="18750"/>
                      <a:pt x="8640" y="18900"/>
                      <a:pt x="8640" y="19200"/>
                    </a:cubicBezTo>
                    <a:cubicBezTo>
                      <a:pt x="8640" y="19500"/>
                      <a:pt x="8640" y="19800"/>
                      <a:pt x="8100" y="19950"/>
                    </a:cubicBezTo>
                    <a:cubicBezTo>
                      <a:pt x="8100" y="20100"/>
                      <a:pt x="8100" y="20250"/>
                      <a:pt x="8100" y="20400"/>
                    </a:cubicBezTo>
                    <a:cubicBezTo>
                      <a:pt x="8100" y="20400"/>
                      <a:pt x="8100" y="20550"/>
                      <a:pt x="7560" y="20700"/>
                    </a:cubicBezTo>
                    <a:cubicBezTo>
                      <a:pt x="7560" y="21000"/>
                      <a:pt x="7020" y="21300"/>
                      <a:pt x="6480" y="21600"/>
                    </a:cubicBezTo>
                    <a:cubicBezTo>
                      <a:pt x="12960" y="21600"/>
                      <a:pt x="12960" y="21600"/>
                      <a:pt x="12960" y="21600"/>
                    </a:cubicBezTo>
                    <a:cubicBezTo>
                      <a:pt x="17820" y="21600"/>
                      <a:pt x="21600" y="20550"/>
                      <a:pt x="21600" y="19200"/>
                    </a:cubicBezTo>
                    <a:cubicBezTo>
                      <a:pt x="21600" y="2400"/>
                      <a:pt x="21600" y="2400"/>
                      <a:pt x="21600" y="2400"/>
                    </a:cubicBezTo>
                    <a:cubicBezTo>
                      <a:pt x="21600" y="1050"/>
                      <a:pt x="17820" y="0"/>
                      <a:pt x="12960" y="0"/>
                    </a:cubicBez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904" name="Shape 904"/>
              <p:cNvSpPr/>
              <p:nvPr/>
            </p:nvSpPr>
            <p:spPr>
              <a:xfrm flipH="1">
                <a:off x="214559" y="1189831"/>
                <a:ext cx="1017535" cy="169049"/>
              </a:xfrm>
              <a:custGeom>
                <a:avLst/>
                <a:gdLst/>
                <a:ahLst/>
                <a:cxnLst>
                  <a:cxn ang="0">
                    <a:pos x="wd2" y="hd2"/>
                  </a:cxn>
                  <a:cxn ang="5400000">
                    <a:pos x="wd2" y="hd2"/>
                  </a:cxn>
                  <a:cxn ang="10800000">
                    <a:pos x="wd2" y="hd2"/>
                  </a:cxn>
                  <a:cxn ang="16200000">
                    <a:pos x="wd2" y="hd2"/>
                  </a:cxn>
                </a:cxnLst>
                <a:rect l="0" t="0" r="r" b="b"/>
                <a:pathLst>
                  <a:path w="21600" h="21600" extrusionOk="0">
                    <a:moveTo>
                      <a:pt x="21487" y="6750"/>
                    </a:moveTo>
                    <a:cubicBezTo>
                      <a:pt x="21375" y="6075"/>
                      <a:pt x="21375" y="5400"/>
                      <a:pt x="21263" y="5400"/>
                    </a:cubicBezTo>
                    <a:cubicBezTo>
                      <a:pt x="21263" y="4725"/>
                      <a:pt x="21150" y="4050"/>
                      <a:pt x="21150" y="4050"/>
                    </a:cubicBezTo>
                    <a:cubicBezTo>
                      <a:pt x="21150" y="3375"/>
                      <a:pt x="21037" y="3375"/>
                      <a:pt x="21037" y="2700"/>
                    </a:cubicBezTo>
                    <a:cubicBezTo>
                      <a:pt x="20925" y="2700"/>
                      <a:pt x="20813" y="2025"/>
                      <a:pt x="20700" y="2025"/>
                    </a:cubicBezTo>
                    <a:cubicBezTo>
                      <a:pt x="20587" y="1350"/>
                      <a:pt x="20475" y="675"/>
                      <a:pt x="20363" y="675"/>
                    </a:cubicBezTo>
                    <a:cubicBezTo>
                      <a:pt x="20250" y="0"/>
                      <a:pt x="20025" y="0"/>
                      <a:pt x="19800" y="0"/>
                    </a:cubicBezTo>
                    <a:cubicBezTo>
                      <a:pt x="1800" y="0"/>
                      <a:pt x="1800" y="0"/>
                      <a:pt x="1800" y="0"/>
                    </a:cubicBezTo>
                    <a:cubicBezTo>
                      <a:pt x="1575" y="0"/>
                      <a:pt x="1350" y="0"/>
                      <a:pt x="1238" y="675"/>
                    </a:cubicBezTo>
                    <a:cubicBezTo>
                      <a:pt x="1125" y="675"/>
                      <a:pt x="1013" y="1350"/>
                      <a:pt x="900" y="2025"/>
                    </a:cubicBezTo>
                    <a:cubicBezTo>
                      <a:pt x="788" y="2025"/>
                      <a:pt x="675" y="2700"/>
                      <a:pt x="563" y="2700"/>
                    </a:cubicBezTo>
                    <a:cubicBezTo>
                      <a:pt x="563" y="3375"/>
                      <a:pt x="450" y="3375"/>
                      <a:pt x="450" y="4050"/>
                    </a:cubicBezTo>
                    <a:cubicBezTo>
                      <a:pt x="450" y="4050"/>
                      <a:pt x="338" y="4725"/>
                      <a:pt x="338" y="5400"/>
                    </a:cubicBezTo>
                    <a:cubicBezTo>
                      <a:pt x="225" y="5400"/>
                      <a:pt x="225" y="6075"/>
                      <a:pt x="113" y="6750"/>
                    </a:cubicBezTo>
                    <a:cubicBezTo>
                      <a:pt x="113" y="6750"/>
                      <a:pt x="113" y="7425"/>
                      <a:pt x="113" y="7425"/>
                    </a:cubicBezTo>
                    <a:cubicBezTo>
                      <a:pt x="0" y="8775"/>
                      <a:pt x="0" y="9450"/>
                      <a:pt x="0" y="10800"/>
                    </a:cubicBezTo>
                    <a:cubicBezTo>
                      <a:pt x="0" y="12825"/>
                      <a:pt x="113" y="14175"/>
                      <a:pt x="225" y="16200"/>
                    </a:cubicBezTo>
                    <a:cubicBezTo>
                      <a:pt x="338" y="16875"/>
                      <a:pt x="338" y="16875"/>
                      <a:pt x="338" y="16875"/>
                    </a:cubicBezTo>
                    <a:cubicBezTo>
                      <a:pt x="563" y="19575"/>
                      <a:pt x="1125" y="21600"/>
                      <a:pt x="1800" y="21600"/>
                    </a:cubicBezTo>
                    <a:cubicBezTo>
                      <a:pt x="19800" y="21600"/>
                      <a:pt x="19800" y="21600"/>
                      <a:pt x="19800" y="21600"/>
                    </a:cubicBezTo>
                    <a:cubicBezTo>
                      <a:pt x="20475" y="21600"/>
                      <a:pt x="21037" y="19575"/>
                      <a:pt x="21263" y="16875"/>
                    </a:cubicBezTo>
                    <a:cubicBezTo>
                      <a:pt x="21375" y="16200"/>
                      <a:pt x="21375" y="16200"/>
                      <a:pt x="21375" y="16200"/>
                    </a:cubicBezTo>
                    <a:cubicBezTo>
                      <a:pt x="21487" y="14175"/>
                      <a:pt x="21600" y="12825"/>
                      <a:pt x="21600" y="10800"/>
                    </a:cubicBezTo>
                    <a:cubicBezTo>
                      <a:pt x="21600" y="9450"/>
                      <a:pt x="21600" y="8775"/>
                      <a:pt x="21487" y="7425"/>
                    </a:cubicBezTo>
                    <a:cubicBezTo>
                      <a:pt x="21487" y="7425"/>
                      <a:pt x="21487" y="6750"/>
                      <a:pt x="21487" y="6750"/>
                    </a:cubicBez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905" name="Shape 905"/>
              <p:cNvSpPr/>
              <p:nvPr/>
            </p:nvSpPr>
            <p:spPr>
              <a:xfrm flipH="1">
                <a:off x="1232090" y="594917"/>
                <a:ext cx="214560" cy="763966"/>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9600"/>
                      <a:pt x="21600" y="9600"/>
                      <a:pt x="21600" y="9600"/>
                    </a:cubicBezTo>
                    <a:cubicBezTo>
                      <a:pt x="12960" y="9600"/>
                      <a:pt x="12960" y="9600"/>
                      <a:pt x="12960" y="9600"/>
                    </a:cubicBezTo>
                    <a:cubicBezTo>
                      <a:pt x="12960" y="7200"/>
                      <a:pt x="12960" y="7200"/>
                      <a:pt x="12960" y="7200"/>
                    </a:cubicBezTo>
                    <a:cubicBezTo>
                      <a:pt x="21600" y="7200"/>
                      <a:pt x="21600" y="7200"/>
                      <a:pt x="21600" y="7200"/>
                    </a:cubicBezTo>
                    <a:cubicBezTo>
                      <a:pt x="21600" y="4800"/>
                      <a:pt x="21600" y="4800"/>
                      <a:pt x="21600" y="4800"/>
                    </a:cubicBezTo>
                    <a:cubicBezTo>
                      <a:pt x="12960" y="4800"/>
                      <a:pt x="12960" y="4800"/>
                      <a:pt x="12960" y="4800"/>
                    </a:cubicBezTo>
                    <a:cubicBezTo>
                      <a:pt x="12960" y="2400"/>
                      <a:pt x="12960" y="2400"/>
                      <a:pt x="12960" y="2400"/>
                    </a:cubicBezTo>
                    <a:cubicBezTo>
                      <a:pt x="21600" y="2400"/>
                      <a:pt x="21600" y="2400"/>
                      <a:pt x="21600" y="2400"/>
                    </a:cubicBezTo>
                    <a:cubicBezTo>
                      <a:pt x="21600" y="0"/>
                      <a:pt x="21600" y="0"/>
                      <a:pt x="21600" y="0"/>
                    </a:cubicBezTo>
                    <a:cubicBezTo>
                      <a:pt x="8640" y="0"/>
                      <a:pt x="8640" y="0"/>
                      <a:pt x="8640" y="0"/>
                    </a:cubicBezTo>
                    <a:cubicBezTo>
                      <a:pt x="3780" y="0"/>
                      <a:pt x="0" y="1050"/>
                      <a:pt x="0" y="2400"/>
                    </a:cubicBezTo>
                    <a:cubicBezTo>
                      <a:pt x="0" y="19200"/>
                      <a:pt x="0" y="19200"/>
                      <a:pt x="0" y="19200"/>
                    </a:cubicBezTo>
                    <a:cubicBezTo>
                      <a:pt x="0" y="20550"/>
                      <a:pt x="3780" y="21600"/>
                      <a:pt x="8640" y="21600"/>
                    </a:cubicBezTo>
                    <a:cubicBezTo>
                      <a:pt x="15120" y="21600"/>
                      <a:pt x="15120" y="21600"/>
                      <a:pt x="15120" y="21600"/>
                    </a:cubicBezTo>
                    <a:cubicBezTo>
                      <a:pt x="14580" y="21300"/>
                      <a:pt x="14040" y="21000"/>
                      <a:pt x="14040" y="20700"/>
                    </a:cubicBezTo>
                    <a:cubicBezTo>
                      <a:pt x="13500" y="20550"/>
                      <a:pt x="13500" y="20400"/>
                      <a:pt x="13500" y="20400"/>
                    </a:cubicBezTo>
                    <a:cubicBezTo>
                      <a:pt x="13500" y="20250"/>
                      <a:pt x="13500" y="20100"/>
                      <a:pt x="13500" y="19950"/>
                    </a:cubicBezTo>
                    <a:cubicBezTo>
                      <a:pt x="12960" y="19800"/>
                      <a:pt x="12960" y="19500"/>
                      <a:pt x="12960" y="19200"/>
                    </a:cubicBezTo>
                    <a:cubicBezTo>
                      <a:pt x="12960" y="18900"/>
                      <a:pt x="12960" y="18750"/>
                      <a:pt x="12960" y="18450"/>
                    </a:cubicBezTo>
                    <a:cubicBezTo>
                      <a:pt x="12960" y="18450"/>
                      <a:pt x="13500" y="18300"/>
                      <a:pt x="13500" y="18300"/>
                    </a:cubicBezTo>
                    <a:cubicBezTo>
                      <a:pt x="13500" y="18150"/>
                      <a:pt x="13500" y="18000"/>
                      <a:pt x="13500" y="17850"/>
                    </a:cubicBezTo>
                    <a:cubicBezTo>
                      <a:pt x="14040" y="17700"/>
                      <a:pt x="14040" y="17700"/>
                      <a:pt x="14040" y="17550"/>
                    </a:cubicBezTo>
                    <a:cubicBezTo>
                      <a:pt x="14040" y="17400"/>
                      <a:pt x="14580" y="17250"/>
                      <a:pt x="14580" y="17250"/>
                    </a:cubicBezTo>
                    <a:cubicBezTo>
                      <a:pt x="14580" y="17100"/>
                      <a:pt x="15120" y="16950"/>
                      <a:pt x="15120" y="16950"/>
                    </a:cubicBezTo>
                    <a:cubicBezTo>
                      <a:pt x="15120" y="16800"/>
                      <a:pt x="15660" y="16800"/>
                      <a:pt x="15660" y="16650"/>
                    </a:cubicBezTo>
                    <a:cubicBezTo>
                      <a:pt x="16200" y="16500"/>
                      <a:pt x="16200" y="16350"/>
                      <a:pt x="16740" y="16350"/>
                    </a:cubicBezTo>
                    <a:cubicBezTo>
                      <a:pt x="16740" y="16200"/>
                      <a:pt x="16740" y="16200"/>
                      <a:pt x="16740" y="16200"/>
                    </a:cubicBezTo>
                    <a:cubicBezTo>
                      <a:pt x="18360" y="15750"/>
                      <a:pt x="19980" y="15300"/>
                      <a:pt x="21600" y="15000"/>
                    </a:cubicBezTo>
                    <a:lnTo>
                      <a:pt x="21600" y="14400"/>
                    </a:ln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906" name="Shape 906"/>
              <p:cNvSpPr/>
              <p:nvPr/>
            </p:nvSpPr>
            <p:spPr>
              <a:xfrm flipH="1">
                <a:off x="256820" y="-1"/>
                <a:ext cx="295832" cy="295834"/>
              </a:xfrm>
              <a:custGeom>
                <a:avLst/>
                <a:gdLst/>
                <a:ahLst/>
                <a:cxnLst>
                  <a:cxn ang="0">
                    <a:pos x="wd2" y="hd2"/>
                  </a:cxn>
                  <a:cxn ang="5400000">
                    <a:pos x="wd2" y="hd2"/>
                  </a:cxn>
                  <a:cxn ang="10800000">
                    <a:pos x="wd2" y="hd2"/>
                  </a:cxn>
                  <a:cxn ang="16200000">
                    <a:pos x="wd2" y="hd2"/>
                  </a:cxn>
                </a:cxnLst>
                <a:rect l="0" t="0" r="r" b="b"/>
                <a:pathLst>
                  <a:path w="21600" h="21600" extrusionOk="0">
                    <a:moveTo>
                      <a:pt x="6171" y="21600"/>
                    </a:moveTo>
                    <a:cubicBezTo>
                      <a:pt x="21600" y="21600"/>
                      <a:pt x="21600" y="21600"/>
                      <a:pt x="21600" y="21600"/>
                    </a:cubicBezTo>
                    <a:cubicBezTo>
                      <a:pt x="0" y="0"/>
                      <a:pt x="0" y="0"/>
                      <a:pt x="0" y="0"/>
                    </a:cubicBezTo>
                    <a:cubicBezTo>
                      <a:pt x="0" y="15429"/>
                      <a:pt x="0" y="15429"/>
                      <a:pt x="0" y="15429"/>
                    </a:cubicBezTo>
                    <a:cubicBezTo>
                      <a:pt x="0" y="18900"/>
                      <a:pt x="2700" y="21600"/>
                      <a:pt x="6171" y="21600"/>
                    </a:cubicBezTo>
                    <a:close/>
                  </a:path>
                </a:pathLst>
              </a:custGeom>
              <a:solidFill>
                <a:srgbClr val="FFFFFF"/>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907" name="Shape 907"/>
              <p:cNvSpPr/>
              <p:nvPr/>
            </p:nvSpPr>
            <p:spPr>
              <a:xfrm flipH="1">
                <a:off x="256820" y="-1"/>
                <a:ext cx="933010" cy="510396"/>
              </a:xfrm>
              <a:custGeom>
                <a:avLst/>
                <a:gdLst/>
                <a:ahLst/>
                <a:cxnLst>
                  <a:cxn ang="0">
                    <a:pos x="wd2" y="hd2"/>
                  </a:cxn>
                  <a:cxn ang="5400000">
                    <a:pos x="wd2" y="hd2"/>
                  </a:cxn>
                  <a:cxn ang="10800000">
                    <a:pos x="wd2" y="hd2"/>
                  </a:cxn>
                  <a:cxn ang="16200000">
                    <a:pos x="wd2" y="hd2"/>
                  </a:cxn>
                </a:cxnLst>
                <a:rect l="0" t="0" r="r" b="b"/>
                <a:pathLst>
                  <a:path w="21600" h="21600" extrusionOk="0">
                    <a:moveTo>
                      <a:pt x="21600" y="16200"/>
                    </a:moveTo>
                    <a:cubicBezTo>
                      <a:pt x="14727" y="16200"/>
                      <a:pt x="14727" y="16200"/>
                      <a:pt x="14727" y="16200"/>
                    </a:cubicBezTo>
                    <a:cubicBezTo>
                      <a:pt x="13623" y="16200"/>
                      <a:pt x="12764" y="14625"/>
                      <a:pt x="12764" y="12600"/>
                    </a:cubicBezTo>
                    <a:cubicBezTo>
                      <a:pt x="12764" y="9000"/>
                      <a:pt x="12764" y="9000"/>
                      <a:pt x="12764" y="9000"/>
                    </a:cubicBezTo>
                    <a:cubicBezTo>
                      <a:pt x="12764" y="0"/>
                      <a:pt x="12764" y="0"/>
                      <a:pt x="12764" y="0"/>
                    </a:cubicBezTo>
                    <a:cubicBezTo>
                      <a:pt x="1964" y="0"/>
                      <a:pt x="1964" y="0"/>
                      <a:pt x="1964" y="0"/>
                    </a:cubicBezTo>
                    <a:cubicBezTo>
                      <a:pt x="859" y="0"/>
                      <a:pt x="0" y="1575"/>
                      <a:pt x="0" y="3600"/>
                    </a:cubicBezTo>
                    <a:cubicBezTo>
                      <a:pt x="0" y="21600"/>
                      <a:pt x="0" y="21600"/>
                      <a:pt x="0" y="21600"/>
                    </a:cubicBezTo>
                    <a:cubicBezTo>
                      <a:pt x="21600" y="21600"/>
                      <a:pt x="21600" y="21600"/>
                      <a:pt x="21600" y="21600"/>
                    </a:cubicBezTo>
                    <a:lnTo>
                      <a:pt x="21600" y="16200"/>
                    </a:ln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908" name="Shape 908"/>
              <p:cNvSpPr/>
              <p:nvPr/>
            </p:nvSpPr>
            <p:spPr>
              <a:xfrm flipH="1">
                <a:off x="299083" y="594917"/>
                <a:ext cx="848486" cy="507141"/>
              </a:xfrm>
              <a:prstGeom prst="rect">
                <a:avLst/>
              </a:pr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sp>
          <p:nvSpPr>
            <p:cNvPr id="910" name="Shape 910"/>
            <p:cNvSpPr/>
            <p:nvPr/>
          </p:nvSpPr>
          <p:spPr>
            <a:xfrm>
              <a:off x="1452974" y="2377594"/>
              <a:ext cx="396267" cy="396266"/>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911" name="Shape 911"/>
            <p:cNvSpPr/>
            <p:nvPr/>
          </p:nvSpPr>
          <p:spPr>
            <a:xfrm>
              <a:off x="5111947" y="2377594"/>
              <a:ext cx="396267" cy="396266"/>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912" name="Shape 912"/>
            <p:cNvSpPr/>
            <p:nvPr/>
          </p:nvSpPr>
          <p:spPr>
            <a:xfrm>
              <a:off x="8915980" y="2377594"/>
              <a:ext cx="396267" cy="396266"/>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913" name="Shape 913"/>
            <p:cNvSpPr/>
            <p:nvPr/>
          </p:nvSpPr>
          <p:spPr>
            <a:xfrm>
              <a:off x="12647483" y="2377594"/>
              <a:ext cx="396266" cy="396266"/>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914" name="Shape 914"/>
            <p:cNvSpPr/>
            <p:nvPr/>
          </p:nvSpPr>
          <p:spPr>
            <a:xfrm>
              <a:off x="16378984" y="2377594"/>
              <a:ext cx="396267" cy="396266"/>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915" name="Shape 915"/>
            <p:cNvSpPr/>
            <p:nvPr/>
          </p:nvSpPr>
          <p:spPr>
            <a:xfrm>
              <a:off x="1528561" y="2533795"/>
              <a:ext cx="14926014" cy="83866"/>
            </a:xfrm>
            <a:prstGeom prst="rect">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916" name="Shape 916"/>
            <p:cNvSpPr/>
            <p:nvPr/>
          </p:nvSpPr>
          <p:spPr>
            <a:xfrm>
              <a:off x="3731502" y="3917807"/>
              <a:ext cx="3302216" cy="750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设计出图阶段</a:t>
              </a:r>
            </a:p>
          </p:txBody>
        </p:sp>
        <p:sp>
          <p:nvSpPr>
            <p:cNvPr id="917" name="Shape 917"/>
            <p:cNvSpPr/>
            <p:nvPr/>
          </p:nvSpPr>
          <p:spPr>
            <a:xfrm>
              <a:off x="7463005" y="3917807"/>
              <a:ext cx="3302216" cy="750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招采阶段</a:t>
              </a:r>
            </a:p>
          </p:txBody>
        </p:sp>
        <p:sp>
          <p:nvSpPr>
            <p:cNvPr id="918" name="Shape 918"/>
            <p:cNvSpPr/>
            <p:nvPr/>
          </p:nvSpPr>
          <p:spPr>
            <a:xfrm>
              <a:off x="11194508" y="3917807"/>
              <a:ext cx="3302216" cy="750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施工阶段</a:t>
              </a:r>
            </a:p>
          </p:txBody>
        </p:sp>
        <p:sp>
          <p:nvSpPr>
            <p:cNvPr id="919" name="Shape 919"/>
            <p:cNvSpPr/>
            <p:nvPr/>
          </p:nvSpPr>
          <p:spPr>
            <a:xfrm>
              <a:off x="14926009" y="3721918"/>
              <a:ext cx="3302216" cy="11419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调试运营阶段</a:t>
              </a:r>
            </a:p>
          </p:txBody>
        </p:sp>
        <p:sp>
          <p:nvSpPr>
            <p:cNvPr id="920" name="Shape 920"/>
            <p:cNvSpPr/>
            <p:nvPr/>
          </p:nvSpPr>
          <p:spPr>
            <a:xfrm>
              <a:off x="18810147" y="0"/>
              <a:ext cx="3302216" cy="3302216"/>
            </a:xfrm>
            <a:prstGeom prst="rect">
              <a:avLst/>
            </a:prstGeom>
            <a:solidFill>
              <a:srgbClr val="FF781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921" name="Shape 921"/>
            <p:cNvSpPr/>
            <p:nvPr/>
          </p:nvSpPr>
          <p:spPr>
            <a:xfrm>
              <a:off x="18810147" y="3302215"/>
              <a:ext cx="3302216" cy="1981330"/>
            </a:xfrm>
            <a:prstGeom prst="rect">
              <a:avLst/>
            </a:prstGeom>
            <a:solidFill>
              <a:schemeClr val="accent2"/>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sp>
          <p:nvSpPr>
            <p:cNvPr id="922" name="Shape 922"/>
            <p:cNvSpPr/>
            <p:nvPr/>
          </p:nvSpPr>
          <p:spPr>
            <a:xfrm>
              <a:off x="20263122" y="2377594"/>
              <a:ext cx="396267" cy="396267"/>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923" name="Shape 923"/>
            <p:cNvSpPr/>
            <p:nvPr/>
          </p:nvSpPr>
          <p:spPr>
            <a:xfrm>
              <a:off x="5412699" y="2533795"/>
              <a:ext cx="14926014" cy="83867"/>
            </a:xfrm>
            <a:prstGeom prst="rect">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924" name="Shape 924"/>
            <p:cNvSpPr/>
            <p:nvPr/>
          </p:nvSpPr>
          <p:spPr>
            <a:xfrm>
              <a:off x="18810147" y="3917808"/>
              <a:ext cx="3302216" cy="750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维保阶段</a:t>
              </a:r>
            </a:p>
          </p:txBody>
        </p:sp>
        <p:grpSp>
          <p:nvGrpSpPr>
            <p:cNvPr id="927" name="Group 927"/>
            <p:cNvGrpSpPr/>
            <p:nvPr/>
          </p:nvGrpSpPr>
          <p:grpSpPr>
            <a:xfrm>
              <a:off x="19664326" y="255385"/>
              <a:ext cx="1593859" cy="1593858"/>
              <a:chOff x="0" y="0"/>
              <a:chExt cx="1593857" cy="1593857"/>
            </a:xfrm>
          </p:grpSpPr>
          <p:sp>
            <p:nvSpPr>
              <p:cNvPr id="925" name="Shape 925"/>
              <p:cNvSpPr/>
              <p:nvPr/>
            </p:nvSpPr>
            <p:spPr>
              <a:xfrm flipH="1">
                <a:off x="0" y="0"/>
                <a:ext cx="1593858" cy="1593858"/>
              </a:xfrm>
              <a:custGeom>
                <a:avLst/>
                <a:gdLst/>
                <a:ahLst/>
                <a:cxnLst>
                  <a:cxn ang="0">
                    <a:pos x="wd2" y="hd2"/>
                  </a:cxn>
                  <a:cxn ang="5400000">
                    <a:pos x="wd2" y="hd2"/>
                  </a:cxn>
                  <a:cxn ang="10800000">
                    <a:pos x="wd2" y="hd2"/>
                  </a:cxn>
                  <a:cxn ang="16200000">
                    <a:pos x="wd2" y="hd2"/>
                  </a:cxn>
                </a:cxnLst>
                <a:rect l="0" t="0" r="r" b="b"/>
                <a:pathLst>
                  <a:path w="21600" h="21600" extrusionOk="0">
                    <a:moveTo>
                      <a:pt x="4220" y="0"/>
                    </a:moveTo>
                    <a:lnTo>
                      <a:pt x="21600" y="0"/>
                    </a:lnTo>
                    <a:lnTo>
                      <a:pt x="21600" y="21600"/>
                    </a:lnTo>
                    <a:lnTo>
                      <a:pt x="4220" y="21600"/>
                    </a:lnTo>
                    <a:cubicBezTo>
                      <a:pt x="1889" y="21600"/>
                      <a:pt x="0" y="19711"/>
                      <a:pt x="0" y="17380"/>
                    </a:cubicBezTo>
                    <a:lnTo>
                      <a:pt x="0" y="4220"/>
                    </a:lnTo>
                    <a:cubicBezTo>
                      <a:pt x="0" y="1889"/>
                      <a:pt x="1889" y="0"/>
                      <a:pt x="4220" y="0"/>
                    </a:cubicBezTo>
                    <a:close/>
                  </a:path>
                </a:pathLst>
              </a:custGeom>
              <a:solidFill>
                <a:srgbClr val="4FC34E"/>
              </a:solidFill>
              <a:ln w="12700" cap="flat">
                <a:noFill/>
                <a:miter lim="400000"/>
              </a:ln>
              <a:effectLst/>
            </p:spPr>
            <p:txBody>
              <a:bodyPr wrap="square" lIns="45719" tIns="45719" rIns="45719" bIns="45719" numCol="1" anchor="ctr">
                <a:noAutofit/>
              </a:bodyPr>
              <a:lstStyle/>
              <a:p>
                <a:pPr defTabSz="914400">
                  <a:defRPr sz="1200">
                    <a:solidFill>
                      <a:srgbClr val="FFFFFF"/>
                    </a:solidFill>
                    <a:latin typeface="Calibri"/>
                    <a:ea typeface="Calibri"/>
                    <a:cs typeface="Calibri"/>
                    <a:sym typeface="Calibri"/>
                  </a:defRPr>
                </a:pPr>
                <a:endParaRPr/>
              </a:p>
            </p:txBody>
          </p:sp>
          <p:sp>
            <p:nvSpPr>
              <p:cNvPr id="926" name="Shape 926"/>
              <p:cNvSpPr/>
              <p:nvPr/>
            </p:nvSpPr>
            <p:spPr>
              <a:xfrm>
                <a:off x="293215" y="428743"/>
                <a:ext cx="1007416" cy="721851"/>
              </a:xfrm>
              <a:custGeom>
                <a:avLst/>
                <a:gdLst/>
                <a:ahLst/>
                <a:cxnLst>
                  <a:cxn ang="0">
                    <a:pos x="wd2" y="hd2"/>
                  </a:cxn>
                  <a:cxn ang="5400000">
                    <a:pos x="wd2" y="hd2"/>
                  </a:cxn>
                  <a:cxn ang="10800000">
                    <a:pos x="wd2" y="hd2"/>
                  </a:cxn>
                  <a:cxn ang="16200000">
                    <a:pos x="wd2" y="hd2"/>
                  </a:cxn>
                </a:cxnLst>
                <a:rect l="0" t="0" r="r" b="b"/>
                <a:pathLst>
                  <a:path w="21600" h="21600" extrusionOk="0">
                    <a:moveTo>
                      <a:pt x="10800" y="5481"/>
                    </a:moveTo>
                    <a:cubicBezTo>
                      <a:pt x="8732" y="5481"/>
                      <a:pt x="7123" y="7737"/>
                      <a:pt x="7123" y="10639"/>
                    </a:cubicBezTo>
                    <a:cubicBezTo>
                      <a:pt x="7123" y="13540"/>
                      <a:pt x="8732" y="15797"/>
                      <a:pt x="10800" y="15797"/>
                    </a:cubicBezTo>
                    <a:cubicBezTo>
                      <a:pt x="12868" y="15797"/>
                      <a:pt x="14477" y="13540"/>
                      <a:pt x="14477" y="10639"/>
                    </a:cubicBezTo>
                    <a:cubicBezTo>
                      <a:pt x="14477" y="7737"/>
                      <a:pt x="12868" y="5481"/>
                      <a:pt x="10800" y="5481"/>
                    </a:cubicBezTo>
                    <a:close/>
                    <a:moveTo>
                      <a:pt x="16315" y="3224"/>
                    </a:moveTo>
                    <a:cubicBezTo>
                      <a:pt x="14936" y="4836"/>
                      <a:pt x="14936" y="4836"/>
                      <a:pt x="14936" y="4836"/>
                    </a:cubicBezTo>
                    <a:cubicBezTo>
                      <a:pt x="15855" y="6448"/>
                      <a:pt x="16545" y="8382"/>
                      <a:pt x="16545" y="10639"/>
                    </a:cubicBezTo>
                    <a:cubicBezTo>
                      <a:pt x="16545" y="12896"/>
                      <a:pt x="15855" y="14830"/>
                      <a:pt x="14936" y="16442"/>
                    </a:cubicBezTo>
                    <a:cubicBezTo>
                      <a:pt x="16315" y="18376"/>
                      <a:pt x="16315" y="18376"/>
                      <a:pt x="16315" y="18376"/>
                    </a:cubicBezTo>
                    <a:cubicBezTo>
                      <a:pt x="17694" y="16119"/>
                      <a:pt x="18383" y="13540"/>
                      <a:pt x="18383" y="10639"/>
                    </a:cubicBezTo>
                    <a:cubicBezTo>
                      <a:pt x="18383" y="7737"/>
                      <a:pt x="17694" y="5158"/>
                      <a:pt x="16315" y="3224"/>
                    </a:cubicBezTo>
                    <a:close/>
                    <a:moveTo>
                      <a:pt x="18613" y="0"/>
                    </a:moveTo>
                    <a:cubicBezTo>
                      <a:pt x="17234" y="1612"/>
                      <a:pt x="17234" y="1612"/>
                      <a:pt x="17234" y="1612"/>
                    </a:cubicBezTo>
                    <a:cubicBezTo>
                      <a:pt x="18843" y="4191"/>
                      <a:pt x="19762" y="7093"/>
                      <a:pt x="19762" y="10639"/>
                    </a:cubicBezTo>
                    <a:cubicBezTo>
                      <a:pt x="19762" y="14185"/>
                      <a:pt x="18843" y="17409"/>
                      <a:pt x="17234" y="19666"/>
                    </a:cubicBezTo>
                    <a:cubicBezTo>
                      <a:pt x="18613" y="21600"/>
                      <a:pt x="18613" y="21600"/>
                      <a:pt x="18613" y="21600"/>
                    </a:cubicBezTo>
                    <a:cubicBezTo>
                      <a:pt x="20451" y="18699"/>
                      <a:pt x="21600" y="14830"/>
                      <a:pt x="21600" y="10639"/>
                    </a:cubicBezTo>
                    <a:cubicBezTo>
                      <a:pt x="21600" y="6448"/>
                      <a:pt x="20451" y="2579"/>
                      <a:pt x="18613" y="0"/>
                    </a:cubicBezTo>
                    <a:close/>
                    <a:moveTo>
                      <a:pt x="5515" y="3224"/>
                    </a:moveTo>
                    <a:cubicBezTo>
                      <a:pt x="4136" y="5158"/>
                      <a:pt x="3217" y="7737"/>
                      <a:pt x="3217" y="10639"/>
                    </a:cubicBezTo>
                    <a:cubicBezTo>
                      <a:pt x="3217" y="13540"/>
                      <a:pt x="4136" y="16119"/>
                      <a:pt x="5515" y="18376"/>
                    </a:cubicBezTo>
                    <a:cubicBezTo>
                      <a:pt x="6894" y="16442"/>
                      <a:pt x="6894" y="16442"/>
                      <a:pt x="6894" y="16442"/>
                    </a:cubicBezTo>
                    <a:cubicBezTo>
                      <a:pt x="5745" y="14830"/>
                      <a:pt x="5055" y="12896"/>
                      <a:pt x="5055" y="10639"/>
                    </a:cubicBezTo>
                    <a:cubicBezTo>
                      <a:pt x="5055" y="8382"/>
                      <a:pt x="5745" y="6448"/>
                      <a:pt x="6894" y="4836"/>
                    </a:cubicBezTo>
                    <a:lnTo>
                      <a:pt x="5515" y="3224"/>
                    </a:lnTo>
                    <a:close/>
                    <a:moveTo>
                      <a:pt x="4366" y="1612"/>
                    </a:moveTo>
                    <a:cubicBezTo>
                      <a:pt x="3217" y="0"/>
                      <a:pt x="3217" y="0"/>
                      <a:pt x="3217" y="0"/>
                    </a:cubicBezTo>
                    <a:cubicBezTo>
                      <a:pt x="1149" y="2579"/>
                      <a:pt x="0" y="6448"/>
                      <a:pt x="0" y="10639"/>
                    </a:cubicBezTo>
                    <a:cubicBezTo>
                      <a:pt x="0" y="14830"/>
                      <a:pt x="1149" y="18699"/>
                      <a:pt x="3217" y="21600"/>
                    </a:cubicBezTo>
                    <a:cubicBezTo>
                      <a:pt x="4366" y="19666"/>
                      <a:pt x="4366" y="19666"/>
                      <a:pt x="4366" y="19666"/>
                    </a:cubicBezTo>
                    <a:cubicBezTo>
                      <a:pt x="2757" y="17409"/>
                      <a:pt x="1838" y="14185"/>
                      <a:pt x="1838" y="10639"/>
                    </a:cubicBezTo>
                    <a:cubicBezTo>
                      <a:pt x="1838" y="7093"/>
                      <a:pt x="2757" y="3869"/>
                      <a:pt x="4366" y="1612"/>
                    </a:cubicBezTo>
                    <a:close/>
                  </a:path>
                </a:pathLst>
              </a:custGeom>
              <a:solidFill>
                <a:srgbClr val="FFFFFF"/>
              </a:solidFill>
              <a:ln w="12700" cap="flat">
                <a:noFill/>
                <a:miter lim="4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grpSp>
      <p:sp>
        <p:nvSpPr>
          <p:cNvPr id="929" name="Shape 929"/>
          <p:cNvSpPr/>
          <p:nvPr/>
        </p:nvSpPr>
        <p:spPr>
          <a:xfrm>
            <a:off x="166550" y="1703056"/>
            <a:ext cx="10770596"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gn="l">
              <a:defRPr sz="3600" b="1">
                <a:solidFill>
                  <a:srgbClr val="FFFFFF"/>
                </a:solidFill>
                <a:latin typeface="微软雅黑"/>
                <a:ea typeface="微软雅黑"/>
                <a:cs typeface="微软雅黑"/>
                <a:sym typeface="微软雅黑"/>
              </a:defRPr>
            </a:pPr>
            <a:r>
              <a:t>   02-2集中空调传统制冷机房系承包服务采购模式</a:t>
            </a:r>
          </a:p>
        </p:txBody>
      </p:sp>
      <p:sp>
        <p:nvSpPr>
          <p:cNvPr id="930" name="Shape 930"/>
          <p:cNvSpPr/>
          <p:nvPr/>
        </p:nvSpPr>
        <p:spPr>
          <a:xfrm>
            <a:off x="1382044" y="9697639"/>
            <a:ext cx="22020897" cy="1400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1828800">
              <a:lnSpc>
                <a:spcPct val="120000"/>
              </a:lnSpc>
              <a:spcBef>
                <a:spcPts val="2400"/>
              </a:spcBef>
              <a:defRPr sz="3200" b="1">
                <a:latin typeface="微软雅黑"/>
                <a:ea typeface="微软雅黑"/>
                <a:cs typeface="微软雅黑"/>
                <a:sym typeface="微软雅黑"/>
              </a:defRPr>
            </a:pPr>
            <a:r>
              <a:t>        中央空调制冷机房的实施过程涉及单位广，建设周期长，专业组成分散，从设计到投入运营，历经机电顾问、设计院、设备厂家、施工单位、监理、运维部门等多家单位或部门，实施过程必定会出现技术配合脱节，形成漏斗效应。</a:t>
            </a:r>
          </a:p>
        </p:txBody>
      </p:sp>
      <p:sp>
        <p:nvSpPr>
          <p:cNvPr id="931" name="Shape 931"/>
          <p:cNvSpPr/>
          <p:nvPr/>
        </p:nvSpPr>
        <p:spPr>
          <a:xfrm>
            <a:off x="581638" y="11640571"/>
            <a:ext cx="22112363" cy="83616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defRPr sz="3600" b="1" u="sng">
                <a:solidFill>
                  <a:schemeClr val="accent5"/>
                </a:solidFill>
                <a:latin typeface="等线"/>
                <a:ea typeface="等线"/>
                <a:cs typeface="等线"/>
                <a:sym typeface="等线"/>
              </a:defRPr>
            </a:pPr>
            <a:r>
              <a:rPr>
                <a:solidFill>
                  <a:srgbClr val="000000"/>
                </a:solidFill>
              </a:rPr>
              <a:t>在建设过程中，</a:t>
            </a:r>
            <a:r>
              <a:t>从一开始就没有能效目标，最终也无一家单位为实际运行能效负责</a:t>
            </a:r>
          </a:p>
        </p:txBody>
      </p:sp>
      <p:grpSp>
        <p:nvGrpSpPr>
          <p:cNvPr id="934" name="Group 934"/>
          <p:cNvGrpSpPr/>
          <p:nvPr/>
        </p:nvGrpSpPr>
        <p:grpSpPr>
          <a:xfrm>
            <a:off x="18622751" y="302323"/>
            <a:ext cx="5429634" cy="1062833"/>
            <a:chOff x="0" y="0"/>
            <a:chExt cx="5429633" cy="1062831"/>
          </a:xfrm>
        </p:grpSpPr>
        <p:pic>
          <p:nvPicPr>
            <p:cNvPr id="932"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933"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
        <p:nvSpPr>
          <p:cNvPr id="935" name="Shape 935"/>
          <p:cNvSpPr/>
          <p:nvPr/>
        </p:nvSpPr>
        <p:spPr>
          <a:xfrm>
            <a:off x="362779" y="392247"/>
            <a:ext cx="10147003"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228600" marR="457200" indent="-228600" algn="just" defTabSz="642937">
              <a:defRPr sz="4800" b="1">
                <a:latin typeface="微软雅黑"/>
                <a:ea typeface="微软雅黑"/>
                <a:cs typeface="微软雅黑"/>
                <a:sym typeface="微软雅黑"/>
              </a:defRPr>
            </a:pPr>
            <a:r>
              <a:t>02 集中空调</a:t>
            </a:r>
            <a:r>
              <a:rPr>
                <a:solidFill>
                  <a:schemeClr val="accent5"/>
                </a:solidFill>
              </a:rPr>
              <a:t>传统</a:t>
            </a:r>
            <a:r>
              <a:t>制冷机房系承包服务</a:t>
            </a:r>
          </a:p>
        </p:txBody>
      </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7" name="图片 936"/>
          <p:cNvPicPr>
            <a:picLocks/>
          </p:cNvPicPr>
          <p:nvPr/>
        </p:nvPicPr>
        <p:blipFill>
          <a:blip r:embed="rId2">
            <a:extLst/>
          </a:blip>
          <a:stretch>
            <a:fillRect/>
          </a:stretch>
        </p:blipFill>
        <p:spPr>
          <a:xfrm>
            <a:off x="-78649" y="1524000"/>
            <a:ext cx="24541298" cy="76200"/>
          </a:xfrm>
          <a:prstGeom prst="rect">
            <a:avLst/>
          </a:prstGeom>
        </p:spPr>
      </p:pic>
      <p:sp>
        <p:nvSpPr>
          <p:cNvPr id="939" name="Shape 939"/>
          <p:cNvSpPr>
            <a:spLocks noGrp="1"/>
          </p:cNvSpPr>
          <p:nvPr>
            <p:ph type="sldNum" sz="quarter" idx="4294967295"/>
          </p:nvPr>
        </p:nvSpPr>
        <p:spPr>
          <a:xfrm>
            <a:off x="23832506" y="13066803"/>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16</a:t>
            </a:fld>
            <a:endParaRPr/>
          </a:p>
        </p:txBody>
      </p:sp>
      <p:grpSp>
        <p:nvGrpSpPr>
          <p:cNvPr id="942" name="Group 942"/>
          <p:cNvGrpSpPr/>
          <p:nvPr/>
        </p:nvGrpSpPr>
        <p:grpSpPr>
          <a:xfrm>
            <a:off x="18622751" y="302323"/>
            <a:ext cx="5429634" cy="1062833"/>
            <a:chOff x="0" y="0"/>
            <a:chExt cx="5429633" cy="1062831"/>
          </a:xfrm>
        </p:grpSpPr>
        <p:pic>
          <p:nvPicPr>
            <p:cNvPr id="940"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941"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
        <p:nvSpPr>
          <p:cNvPr id="943" name="Shape 943"/>
          <p:cNvSpPr/>
          <p:nvPr/>
        </p:nvSpPr>
        <p:spPr>
          <a:xfrm>
            <a:off x="362779" y="392247"/>
            <a:ext cx="11975803"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228600" marR="457200" indent="-228600" algn="just" defTabSz="642937">
              <a:defRPr sz="4800" b="1">
                <a:latin typeface="微软雅黑"/>
                <a:ea typeface="微软雅黑"/>
                <a:cs typeface="微软雅黑"/>
                <a:sym typeface="微软雅黑"/>
              </a:defRPr>
            </a:pPr>
            <a:r>
              <a:t>02 集中空调</a:t>
            </a:r>
            <a:r>
              <a:rPr>
                <a:solidFill>
                  <a:schemeClr val="accent5"/>
                </a:solidFill>
              </a:rPr>
              <a:t>传统</a:t>
            </a:r>
            <a:r>
              <a:t>制冷机房系统技术服务特点</a:t>
            </a:r>
          </a:p>
        </p:txBody>
      </p:sp>
      <p:sp>
        <p:nvSpPr>
          <p:cNvPr id="944" name="Shape 944"/>
          <p:cNvSpPr/>
          <p:nvPr/>
        </p:nvSpPr>
        <p:spPr>
          <a:xfrm>
            <a:off x="99762" y="1738177"/>
            <a:ext cx="10770596"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02-3集中空调传统制冷机房系统技术服务痛点归结</a:t>
            </a:r>
          </a:p>
        </p:txBody>
      </p:sp>
      <p:sp>
        <p:nvSpPr>
          <p:cNvPr id="945" name="Shape 945"/>
          <p:cNvSpPr/>
          <p:nvPr/>
        </p:nvSpPr>
        <p:spPr>
          <a:xfrm>
            <a:off x="443392" y="3146154"/>
            <a:ext cx="23497216" cy="10032101"/>
          </a:xfrm>
          <a:prstGeom prst="rect">
            <a:avLst/>
          </a:prstGeom>
          <a:blipFill>
            <a:blip r:embed="rId5"/>
            <a:stretch>
              <a:fillRect/>
            </a:stretch>
          </a:blipFill>
          <a:ln w="12700">
            <a:miter lim="400000"/>
            <a:tailEnd type="triangle"/>
          </a:ln>
        </p:spPr>
        <p:txBody>
          <a:bodyPr lIns="45719" rIns="45719" anchor="ctr"/>
          <a:lstStyle/>
          <a:p>
            <a:pPr defTabSz="914400">
              <a:defRPr sz="2400">
                <a:solidFill>
                  <a:srgbClr val="FFFFFF"/>
                </a:solidFill>
                <a:latin typeface="Calibri"/>
                <a:ea typeface="Calibri"/>
                <a:cs typeface="Calibri"/>
                <a:sym typeface="Calibri"/>
              </a:defRPr>
            </a:pPr>
            <a:endParaRPr/>
          </a:p>
        </p:txBody>
      </p:sp>
      <p:sp>
        <p:nvSpPr>
          <p:cNvPr id="946" name="Shape 946"/>
          <p:cNvSpPr/>
          <p:nvPr/>
        </p:nvSpPr>
        <p:spPr>
          <a:xfrm>
            <a:off x="443391" y="4793116"/>
            <a:ext cx="23497217" cy="5080771"/>
          </a:xfrm>
          <a:prstGeom prst="rect">
            <a:avLst/>
          </a:prstGeom>
          <a:solidFill>
            <a:srgbClr val="FEFEF9"/>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342900" indent="-342900" defTabSz="457200">
              <a:lnSpc>
                <a:spcPct val="120000"/>
              </a:lnSpc>
              <a:defRPr b="1">
                <a:solidFill>
                  <a:schemeClr val="accent5"/>
                </a:solidFill>
                <a:latin typeface="Helvetica Neue"/>
                <a:ea typeface="Helvetica Neue"/>
                <a:cs typeface="Helvetica Neue"/>
                <a:sym typeface="Helvetica Neue"/>
              </a:defRPr>
            </a:pPr>
            <a:endParaRPr/>
          </a:p>
          <a:p>
            <a:pPr marL="342900" indent="-342900" defTabSz="457200">
              <a:lnSpc>
                <a:spcPct val="120000"/>
              </a:lnSpc>
              <a:defRPr b="1">
                <a:solidFill>
                  <a:schemeClr val="accent5"/>
                </a:solidFill>
                <a:latin typeface="Helvetica Neue"/>
                <a:ea typeface="Helvetica Neue"/>
                <a:cs typeface="Helvetica Neue"/>
                <a:sym typeface="Helvetica Neue"/>
              </a:defRPr>
            </a:pPr>
            <a:r>
              <a:t>“铁路警察，各管一段”</a:t>
            </a:r>
          </a:p>
          <a:p>
            <a:pPr marL="342900" indent="-342900" defTabSz="457200">
              <a:lnSpc>
                <a:spcPct val="120000"/>
              </a:lnSpc>
              <a:defRPr b="1">
                <a:solidFill>
                  <a:schemeClr val="accent5"/>
                </a:solidFill>
                <a:latin typeface="Helvetica Neue"/>
                <a:ea typeface="Helvetica Neue"/>
                <a:cs typeface="Helvetica Neue"/>
                <a:sym typeface="Helvetica Neue"/>
              </a:defRPr>
            </a:pPr>
            <a:r>
              <a:t>“以小充大，以次充好”</a:t>
            </a:r>
          </a:p>
          <a:p>
            <a:pPr marL="342900" indent="-342900" defTabSz="457200">
              <a:lnSpc>
                <a:spcPct val="120000"/>
              </a:lnSpc>
              <a:defRPr b="1">
                <a:solidFill>
                  <a:schemeClr val="accent5"/>
                </a:solidFill>
                <a:latin typeface="Helvetica Neue"/>
                <a:ea typeface="Helvetica Neue"/>
                <a:cs typeface="Helvetica Neue"/>
                <a:sym typeface="Helvetica Neue"/>
              </a:defRPr>
            </a:pPr>
            <a:r>
              <a:t>“实际能效，无人问津”</a:t>
            </a:r>
          </a:p>
        </p:txBody>
      </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 name="图片 947"/>
          <p:cNvPicPr>
            <a:picLocks/>
          </p:cNvPicPr>
          <p:nvPr/>
        </p:nvPicPr>
        <p:blipFill>
          <a:blip r:embed="rId2">
            <a:extLst/>
          </a:blip>
          <a:stretch>
            <a:fillRect/>
          </a:stretch>
        </p:blipFill>
        <p:spPr>
          <a:xfrm>
            <a:off x="-78649" y="1524000"/>
            <a:ext cx="24541298" cy="76200"/>
          </a:xfrm>
          <a:prstGeom prst="rect">
            <a:avLst/>
          </a:prstGeom>
        </p:spPr>
      </p:pic>
      <p:sp>
        <p:nvSpPr>
          <p:cNvPr id="950" name="Shape 950"/>
          <p:cNvSpPr/>
          <p:nvPr/>
        </p:nvSpPr>
        <p:spPr>
          <a:xfrm>
            <a:off x="700274" y="392247"/>
            <a:ext cx="1374776"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目录</a:t>
            </a:r>
          </a:p>
        </p:txBody>
      </p:sp>
      <p:sp>
        <p:nvSpPr>
          <p:cNvPr id="951" name="Shape 951"/>
          <p:cNvSpPr/>
          <p:nvPr/>
        </p:nvSpPr>
        <p:spPr>
          <a:xfrm>
            <a:off x="10611854" y="5899384"/>
            <a:ext cx="13262419" cy="1917232"/>
          </a:xfrm>
          <a:prstGeom prst="rect">
            <a:avLst/>
          </a:prstGeom>
          <a:gradFill>
            <a:gsLst>
              <a:gs pos="0">
                <a:srgbClr val="04B5EC"/>
              </a:gs>
              <a:gs pos="100000">
                <a:srgbClr val="00C898"/>
              </a:gs>
            </a:gsLst>
          </a:gradFill>
          <a:ln w="12700">
            <a:miter lim="400000"/>
          </a:ln>
          <a:effectLst>
            <a:outerShdw blurRad="203200" dist="88900" dir="2700000" rotWithShape="0">
              <a:srgbClr val="000000">
                <a:alpha val="21000"/>
              </a:srgbClr>
            </a:outerShdw>
          </a:effectLst>
        </p:spPr>
        <p:txBody>
          <a:bodyPr lIns="64293" tIns="64293" rIns="64293" bIns="64293" anchor="ctr"/>
          <a:lstStyle/>
          <a:p>
            <a:pPr defTabSz="964406">
              <a:defRPr sz="1400">
                <a:solidFill>
                  <a:srgbClr val="FFFFFF"/>
                </a:solidFill>
                <a:latin typeface="Calibri"/>
                <a:ea typeface="Calibri"/>
                <a:cs typeface="Calibri"/>
                <a:sym typeface="Calibri"/>
              </a:defRPr>
            </a:pPr>
            <a:endParaRPr/>
          </a:p>
        </p:txBody>
      </p:sp>
      <p:sp>
        <p:nvSpPr>
          <p:cNvPr id="952" name="Shape 952"/>
          <p:cNvSpPr/>
          <p:nvPr/>
        </p:nvSpPr>
        <p:spPr>
          <a:xfrm>
            <a:off x="10729150" y="6337399"/>
            <a:ext cx="13027828" cy="104120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4293" tIns="64293" rIns="64293" bIns="64293"/>
          <a:lstStyle/>
          <a:p>
            <a:pPr algn="l" defTabSz="964406">
              <a:lnSpc>
                <a:spcPct val="120000"/>
              </a:lnSpc>
              <a:defRPr sz="4800" b="1">
                <a:latin typeface="微软雅黑"/>
                <a:ea typeface="微软雅黑"/>
                <a:cs typeface="微软雅黑"/>
                <a:sym typeface="微软雅黑"/>
              </a:defRPr>
            </a:pPr>
            <a:r>
              <a:t>03  集中空调</a:t>
            </a:r>
            <a:r>
              <a:rPr>
                <a:solidFill>
                  <a:schemeClr val="accent5"/>
                </a:solidFill>
              </a:rPr>
              <a:t>高效制冷机房</a:t>
            </a:r>
            <a:r>
              <a:t>系统</a:t>
            </a:r>
            <a:r>
              <a:rPr>
                <a:solidFill>
                  <a:schemeClr val="accent5"/>
                </a:solidFill>
              </a:rPr>
              <a:t>集成承包</a:t>
            </a:r>
            <a:r>
              <a:t>服务</a:t>
            </a:r>
          </a:p>
        </p:txBody>
      </p:sp>
      <p:grpSp>
        <p:nvGrpSpPr>
          <p:cNvPr id="955" name="Group 955"/>
          <p:cNvGrpSpPr/>
          <p:nvPr/>
        </p:nvGrpSpPr>
        <p:grpSpPr>
          <a:xfrm>
            <a:off x="8743129" y="5899384"/>
            <a:ext cx="1917232" cy="1917232"/>
            <a:chOff x="0" y="0"/>
            <a:chExt cx="1917230" cy="1917230"/>
          </a:xfrm>
        </p:grpSpPr>
        <p:sp>
          <p:nvSpPr>
            <p:cNvPr id="953" name="Shape 953"/>
            <p:cNvSpPr/>
            <p:nvPr/>
          </p:nvSpPr>
          <p:spPr>
            <a:xfrm>
              <a:off x="-1" y="-1"/>
              <a:ext cx="1917232" cy="1917232"/>
            </a:xfrm>
            <a:prstGeom prst="rect">
              <a:avLst/>
            </a:prstGeom>
            <a:solidFill>
              <a:srgbClr val="0091C4"/>
            </a:solidFill>
            <a:ln w="12700" cap="flat">
              <a:noFill/>
              <a:miter lim="400000"/>
            </a:ln>
            <a:effectLst/>
          </p:spPr>
          <p:txBody>
            <a:bodyPr wrap="square" lIns="64293" tIns="64293" rIns="64293" bIns="64293" numCol="1" anchor="ctr">
              <a:noAutofit/>
            </a:bodyPr>
            <a:lstStyle/>
            <a:p>
              <a:pPr defTabSz="964406">
                <a:defRPr sz="1400">
                  <a:solidFill>
                    <a:srgbClr val="FFFFFF"/>
                  </a:solidFill>
                  <a:latin typeface="宋体"/>
                  <a:ea typeface="宋体"/>
                  <a:cs typeface="宋体"/>
                  <a:sym typeface="宋体"/>
                </a:defRPr>
              </a:pPr>
              <a:endParaRPr/>
            </a:p>
          </p:txBody>
        </p:sp>
        <p:pic>
          <p:nvPicPr>
            <p:cNvPr id="954" name="image22.png"/>
            <p:cNvPicPr>
              <a:picLocks noChangeAspect="1"/>
            </p:cNvPicPr>
            <p:nvPr/>
          </p:nvPicPr>
          <p:blipFill>
            <a:blip r:embed="rId3">
              <a:extLst/>
            </a:blip>
            <a:stretch>
              <a:fillRect/>
            </a:stretch>
          </p:blipFill>
          <p:spPr>
            <a:xfrm>
              <a:off x="504859" y="328314"/>
              <a:ext cx="947777" cy="1186268"/>
            </a:xfrm>
            <a:prstGeom prst="rect">
              <a:avLst/>
            </a:prstGeom>
            <a:ln w="12700" cap="flat">
              <a:noFill/>
              <a:miter lim="400000"/>
            </a:ln>
            <a:effectLst/>
          </p:spPr>
        </p:pic>
      </p:grpSp>
      <p:grpSp>
        <p:nvGrpSpPr>
          <p:cNvPr id="967" name="Group 967"/>
          <p:cNvGrpSpPr/>
          <p:nvPr/>
        </p:nvGrpSpPr>
        <p:grpSpPr>
          <a:xfrm>
            <a:off x="17852" y="1785285"/>
            <a:ext cx="9649562" cy="11168061"/>
            <a:chOff x="0" y="0"/>
            <a:chExt cx="9649560" cy="11168060"/>
          </a:xfrm>
        </p:grpSpPr>
        <p:sp>
          <p:nvSpPr>
            <p:cNvPr id="956" name="Shape 956"/>
            <p:cNvSpPr/>
            <p:nvPr/>
          </p:nvSpPr>
          <p:spPr>
            <a:xfrm flipH="1">
              <a:off x="8030829" y="7138258"/>
              <a:ext cx="669918" cy="1493282"/>
            </a:xfrm>
            <a:prstGeom prst="rect">
              <a:avLst/>
            </a:prstGeom>
            <a:gradFill flip="none" rotWithShape="1">
              <a:gsLst>
                <a:gs pos="0">
                  <a:srgbClr val="04B5EC"/>
                </a:gs>
                <a:gs pos="100000">
                  <a:srgbClr val="00C898"/>
                </a:gs>
              </a:gsLst>
              <a:lin ang="5400000" scaled="0"/>
            </a:grad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957" name="Shape 957"/>
            <p:cNvSpPr/>
            <p:nvPr/>
          </p:nvSpPr>
          <p:spPr>
            <a:xfrm>
              <a:off x="3311405" y="2471103"/>
              <a:ext cx="5318538" cy="504251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4"/>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958" name="Shape 958"/>
            <p:cNvSpPr/>
            <p:nvPr/>
          </p:nvSpPr>
          <p:spPr>
            <a:xfrm>
              <a:off x="6236117" y="924063"/>
              <a:ext cx="2902496" cy="27518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959" name="Shape 959"/>
            <p:cNvSpPr/>
            <p:nvPr/>
          </p:nvSpPr>
          <p:spPr>
            <a:xfrm>
              <a:off x="585079" y="0"/>
              <a:ext cx="4999321" cy="47398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960" name="Shape 960"/>
            <p:cNvSpPr/>
            <p:nvPr/>
          </p:nvSpPr>
          <p:spPr>
            <a:xfrm rot="4680754">
              <a:off x="7183177" y="6811034"/>
              <a:ext cx="746761" cy="7467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961" name="Shape 961"/>
            <p:cNvSpPr/>
            <p:nvPr/>
          </p:nvSpPr>
          <p:spPr>
            <a:xfrm rot="15485977">
              <a:off x="7915412" y="6119538"/>
              <a:ext cx="746761" cy="7467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962" name="Shape 962"/>
            <p:cNvSpPr/>
            <p:nvPr/>
          </p:nvSpPr>
          <p:spPr>
            <a:xfrm>
              <a:off x="0" y="4052535"/>
              <a:ext cx="3902325" cy="36998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963" name="Shape 963"/>
            <p:cNvSpPr/>
            <p:nvPr/>
          </p:nvSpPr>
          <p:spPr>
            <a:xfrm rot="18571014">
              <a:off x="7594349" y="8616501"/>
              <a:ext cx="504184" cy="504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964" name="Shape 964"/>
            <p:cNvSpPr/>
            <p:nvPr/>
          </p:nvSpPr>
          <p:spPr>
            <a:xfrm rot="18571014">
              <a:off x="9042589" y="3985834"/>
              <a:ext cx="504184" cy="5041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965" name="Shape 965"/>
            <p:cNvSpPr/>
            <p:nvPr/>
          </p:nvSpPr>
          <p:spPr>
            <a:xfrm>
              <a:off x="4429075" y="8052401"/>
              <a:ext cx="3286205" cy="311566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966" name="Shape 966"/>
            <p:cNvSpPr/>
            <p:nvPr/>
          </p:nvSpPr>
          <p:spPr>
            <a:xfrm>
              <a:off x="2329223" y="6202607"/>
              <a:ext cx="3469956" cy="328987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5"/>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grpSp>
      <p:sp>
        <p:nvSpPr>
          <p:cNvPr id="968" name="Shape 968"/>
          <p:cNvSpPr>
            <a:spLocks noGrp="1"/>
          </p:cNvSpPr>
          <p:nvPr>
            <p:ph type="sldNum" sz="quarter" idx="4294967295"/>
          </p:nvPr>
        </p:nvSpPr>
        <p:spPr>
          <a:xfrm>
            <a:off x="23832506" y="13066803"/>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17</a:t>
            </a:fld>
            <a:endParaRPr/>
          </a:p>
        </p:txBody>
      </p:sp>
      <p:grpSp>
        <p:nvGrpSpPr>
          <p:cNvPr id="971" name="Group 971"/>
          <p:cNvGrpSpPr/>
          <p:nvPr/>
        </p:nvGrpSpPr>
        <p:grpSpPr>
          <a:xfrm>
            <a:off x="18622751" y="302323"/>
            <a:ext cx="5429634" cy="1062833"/>
            <a:chOff x="0" y="0"/>
            <a:chExt cx="5429633" cy="1062831"/>
          </a:xfrm>
        </p:grpSpPr>
        <p:pic>
          <p:nvPicPr>
            <p:cNvPr id="969" name="image10.tif"/>
            <p:cNvPicPr>
              <a:picLocks noChangeAspect="1"/>
            </p:cNvPicPr>
            <p:nvPr/>
          </p:nvPicPr>
          <p:blipFill>
            <a:blip r:embed="rId6">
              <a:extLst/>
            </a:blip>
            <a:srcRect t="57209" b="26124"/>
            <a:stretch>
              <a:fillRect/>
            </a:stretch>
          </p:blipFill>
          <p:spPr>
            <a:xfrm>
              <a:off x="1104723" y="0"/>
              <a:ext cx="4324911" cy="1062705"/>
            </a:xfrm>
            <a:prstGeom prst="rect">
              <a:avLst/>
            </a:prstGeom>
            <a:ln w="12700" cap="flat">
              <a:noFill/>
              <a:miter lim="400000"/>
            </a:ln>
            <a:effectLst/>
          </p:spPr>
        </p:pic>
        <p:pic>
          <p:nvPicPr>
            <p:cNvPr id="970" name="image11.tif"/>
            <p:cNvPicPr>
              <a:picLocks noChangeAspect="1"/>
            </p:cNvPicPr>
            <p:nvPr/>
          </p:nvPicPr>
          <p:blipFill>
            <a:blip r:embed="rId7">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 name="图片 972"/>
          <p:cNvPicPr>
            <a:picLocks/>
          </p:cNvPicPr>
          <p:nvPr/>
        </p:nvPicPr>
        <p:blipFill>
          <a:blip r:embed="rId2">
            <a:extLst/>
          </a:blip>
          <a:stretch>
            <a:fillRect/>
          </a:stretch>
        </p:blipFill>
        <p:spPr>
          <a:xfrm>
            <a:off x="-78649" y="1524000"/>
            <a:ext cx="24541298" cy="76200"/>
          </a:xfrm>
          <a:prstGeom prst="rect">
            <a:avLst/>
          </a:prstGeom>
        </p:spPr>
      </p:pic>
      <p:sp>
        <p:nvSpPr>
          <p:cNvPr id="975" name="Shape 975"/>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sp>
        <p:nvSpPr>
          <p:cNvPr id="976" name="Shape 976"/>
          <p:cNvSpPr/>
          <p:nvPr/>
        </p:nvSpPr>
        <p:spPr>
          <a:xfrm>
            <a:off x="6030262" y="2358030"/>
            <a:ext cx="11119807" cy="1145780"/>
          </a:xfrm>
          <a:prstGeom prst="rect">
            <a:avLst/>
          </a:prstGeom>
          <a:solidFill>
            <a:srgbClr val="E8FDB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400" b="1">
                <a:latin typeface="微软雅黑"/>
                <a:ea typeface="微软雅黑"/>
                <a:cs typeface="微软雅黑"/>
                <a:sym typeface="微软雅黑"/>
              </a:defRPr>
            </a:lvl1pPr>
          </a:lstStyle>
          <a:p>
            <a:r>
              <a:t>集中空调高效制冷机房系统集成承包服务特点</a:t>
            </a:r>
          </a:p>
        </p:txBody>
      </p:sp>
      <p:sp>
        <p:nvSpPr>
          <p:cNvPr id="977" name="Shape 977"/>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18</a:t>
            </a:fld>
            <a:endParaRPr/>
          </a:p>
        </p:txBody>
      </p:sp>
      <p:sp>
        <p:nvSpPr>
          <p:cNvPr id="978" name="Shape 978"/>
          <p:cNvSpPr/>
          <p:nvPr/>
        </p:nvSpPr>
        <p:spPr>
          <a:xfrm>
            <a:off x="1777006" y="4295033"/>
            <a:ext cx="4534101" cy="1971660"/>
          </a:xfrm>
          <a:prstGeom prst="rect">
            <a:avLst/>
          </a:prstGeom>
          <a:solidFill>
            <a:srgbClr val="EFF6FD"/>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sz="3400" b="1">
                <a:solidFill>
                  <a:schemeClr val="accent5"/>
                </a:solidFill>
                <a:latin typeface="Helvetica Neue"/>
                <a:ea typeface="Helvetica Neue"/>
                <a:cs typeface="Helvetica Neue"/>
                <a:sym typeface="Helvetica Neue"/>
              </a:defRPr>
            </a:lvl1pPr>
          </a:lstStyle>
          <a:p>
            <a:r>
              <a:t>高效设计（设计优化）</a:t>
            </a:r>
          </a:p>
        </p:txBody>
      </p:sp>
      <p:sp>
        <p:nvSpPr>
          <p:cNvPr id="979" name="Shape 979"/>
          <p:cNvSpPr/>
          <p:nvPr/>
        </p:nvSpPr>
        <p:spPr>
          <a:xfrm>
            <a:off x="13473700" y="4295033"/>
            <a:ext cx="4534100" cy="1971660"/>
          </a:xfrm>
          <a:prstGeom prst="rect">
            <a:avLst/>
          </a:prstGeom>
          <a:solidFill>
            <a:srgbClr val="EFF6FD"/>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sz="3400" b="1">
                <a:solidFill>
                  <a:schemeClr val="accent5"/>
                </a:solidFill>
                <a:latin typeface="Helvetica Neue"/>
                <a:ea typeface="Helvetica Neue"/>
                <a:cs typeface="Helvetica Neue"/>
                <a:sym typeface="Helvetica Neue"/>
              </a:defRPr>
            </a:lvl1pPr>
          </a:lstStyle>
          <a:p>
            <a:r>
              <a:t>高效控制（机房群控）</a:t>
            </a:r>
          </a:p>
        </p:txBody>
      </p:sp>
      <p:sp>
        <p:nvSpPr>
          <p:cNvPr id="980" name="Shape 980"/>
          <p:cNvSpPr/>
          <p:nvPr/>
        </p:nvSpPr>
        <p:spPr>
          <a:xfrm>
            <a:off x="7634306" y="4261640"/>
            <a:ext cx="4534100" cy="1971659"/>
          </a:xfrm>
          <a:prstGeom prst="rect">
            <a:avLst/>
          </a:prstGeom>
          <a:solidFill>
            <a:srgbClr val="EFF6FD"/>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sz="3400" b="1">
                <a:solidFill>
                  <a:schemeClr val="accent5"/>
                </a:solidFill>
                <a:latin typeface="Helvetica Neue"/>
                <a:ea typeface="Helvetica Neue"/>
                <a:cs typeface="Helvetica Neue"/>
                <a:sym typeface="Helvetica Neue"/>
              </a:defRPr>
            </a:lvl1pPr>
          </a:lstStyle>
          <a:p>
            <a:r>
              <a:t>高效实施（施工督导）</a:t>
            </a:r>
          </a:p>
        </p:txBody>
      </p:sp>
      <p:sp>
        <p:nvSpPr>
          <p:cNvPr id="981" name="Shape 981"/>
          <p:cNvSpPr/>
          <p:nvPr/>
        </p:nvSpPr>
        <p:spPr>
          <a:xfrm>
            <a:off x="19330999" y="4261640"/>
            <a:ext cx="4534101" cy="1971659"/>
          </a:xfrm>
          <a:prstGeom prst="rect">
            <a:avLst/>
          </a:prstGeom>
          <a:solidFill>
            <a:srgbClr val="EFF6FD"/>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sz="3400" b="1">
                <a:solidFill>
                  <a:schemeClr val="accent5"/>
                </a:solidFill>
                <a:latin typeface="Helvetica Neue"/>
                <a:ea typeface="Helvetica Neue"/>
                <a:cs typeface="Helvetica Neue"/>
                <a:sym typeface="Helvetica Neue"/>
              </a:defRPr>
            </a:lvl1pPr>
          </a:lstStyle>
          <a:p>
            <a:r>
              <a:t>高效运维（调适运维）</a:t>
            </a:r>
          </a:p>
        </p:txBody>
      </p:sp>
      <p:sp>
        <p:nvSpPr>
          <p:cNvPr id="982" name="Shape 982"/>
          <p:cNvSpPr/>
          <p:nvPr/>
        </p:nvSpPr>
        <p:spPr>
          <a:xfrm>
            <a:off x="503341" y="4323507"/>
            <a:ext cx="1252652" cy="1863912"/>
          </a:xfrm>
          <a:prstGeom prst="rect">
            <a:avLst/>
          </a:prstGeom>
          <a:solidFill>
            <a:schemeClr val="accent6"/>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7500">
                <a:solidFill>
                  <a:srgbClr val="FFFFFF"/>
                </a:solidFill>
              </a:defRPr>
            </a:lvl1pPr>
          </a:lstStyle>
          <a:p>
            <a:r>
              <a:t>1</a:t>
            </a:r>
          </a:p>
        </p:txBody>
      </p:sp>
      <p:sp>
        <p:nvSpPr>
          <p:cNvPr id="983" name="Shape 983"/>
          <p:cNvSpPr/>
          <p:nvPr/>
        </p:nvSpPr>
        <p:spPr>
          <a:xfrm>
            <a:off x="6360640" y="4315513"/>
            <a:ext cx="1252652" cy="1863913"/>
          </a:xfrm>
          <a:prstGeom prst="rect">
            <a:avLst/>
          </a:prstGeom>
          <a:solidFill>
            <a:schemeClr val="accent6"/>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7500">
                <a:solidFill>
                  <a:srgbClr val="FFFFFF"/>
                </a:solidFill>
              </a:defRPr>
            </a:lvl1pPr>
          </a:lstStyle>
          <a:p>
            <a:r>
              <a:t>2</a:t>
            </a:r>
          </a:p>
        </p:txBody>
      </p:sp>
      <p:sp>
        <p:nvSpPr>
          <p:cNvPr id="984" name="Shape 984"/>
          <p:cNvSpPr/>
          <p:nvPr/>
        </p:nvSpPr>
        <p:spPr>
          <a:xfrm>
            <a:off x="12217940" y="4348907"/>
            <a:ext cx="1252652" cy="1863912"/>
          </a:xfrm>
          <a:prstGeom prst="rect">
            <a:avLst/>
          </a:prstGeom>
          <a:solidFill>
            <a:schemeClr val="accent6"/>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7500">
                <a:solidFill>
                  <a:srgbClr val="FFFFFF"/>
                </a:solidFill>
              </a:defRPr>
            </a:lvl1pPr>
          </a:lstStyle>
          <a:p>
            <a:r>
              <a:t>3</a:t>
            </a:r>
          </a:p>
        </p:txBody>
      </p:sp>
      <p:sp>
        <p:nvSpPr>
          <p:cNvPr id="985" name="Shape 985"/>
          <p:cNvSpPr/>
          <p:nvPr/>
        </p:nvSpPr>
        <p:spPr>
          <a:xfrm>
            <a:off x="18075239" y="4315513"/>
            <a:ext cx="1252652" cy="1863913"/>
          </a:xfrm>
          <a:prstGeom prst="rect">
            <a:avLst/>
          </a:prstGeom>
          <a:solidFill>
            <a:schemeClr val="accent6"/>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7500">
                <a:solidFill>
                  <a:srgbClr val="FFFFFF"/>
                </a:solidFill>
              </a:defRPr>
            </a:lvl1pPr>
          </a:lstStyle>
          <a:p>
            <a:r>
              <a:t>4</a:t>
            </a:r>
          </a:p>
        </p:txBody>
      </p:sp>
      <p:sp>
        <p:nvSpPr>
          <p:cNvPr id="986" name="Shape 986"/>
          <p:cNvSpPr/>
          <p:nvPr/>
        </p:nvSpPr>
        <p:spPr>
          <a:xfrm>
            <a:off x="532361" y="6231380"/>
            <a:ext cx="5802245" cy="478345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全年空调负荷能源模拟</a:t>
            </a:r>
          </a:p>
          <a:p>
            <a:pPr algn="just" defTabSz="1828800">
              <a:lnSpc>
                <a:spcPct val="120000"/>
              </a:lnSpc>
              <a:defRPr sz="3200">
                <a:latin typeface="微软雅黑"/>
                <a:ea typeface="微软雅黑"/>
                <a:cs typeface="微软雅黑"/>
                <a:sym typeface="微软雅黑"/>
              </a:defRPr>
            </a:pPr>
            <a:r>
              <a:t>2. 主要设备优化选选对比分析</a:t>
            </a:r>
          </a:p>
          <a:p>
            <a:pPr algn="just" defTabSz="1828800">
              <a:lnSpc>
                <a:spcPct val="120000"/>
              </a:lnSpc>
              <a:defRPr sz="3200">
                <a:latin typeface="微软雅黑"/>
                <a:ea typeface="微软雅黑"/>
                <a:cs typeface="微软雅黑"/>
                <a:sym typeface="微软雅黑"/>
              </a:defRPr>
            </a:pPr>
            <a:r>
              <a:t>3. 管路优化水力核算</a:t>
            </a:r>
          </a:p>
          <a:p>
            <a:pPr algn="just" defTabSz="1828800">
              <a:lnSpc>
                <a:spcPct val="120000"/>
              </a:lnSpc>
              <a:defRPr sz="3200">
                <a:latin typeface="微软雅黑"/>
                <a:ea typeface="微软雅黑"/>
                <a:cs typeface="微软雅黑"/>
                <a:sym typeface="微软雅黑"/>
              </a:defRPr>
            </a:pPr>
            <a:r>
              <a:t>4. 末端优化水力平衡分析</a:t>
            </a:r>
          </a:p>
          <a:p>
            <a:pPr algn="just" defTabSz="1828800">
              <a:lnSpc>
                <a:spcPct val="120000"/>
              </a:lnSpc>
              <a:defRPr sz="3200">
                <a:latin typeface="微软雅黑"/>
                <a:ea typeface="微软雅黑"/>
                <a:cs typeface="微软雅黑"/>
                <a:sym typeface="微软雅黑"/>
              </a:defRPr>
            </a:pPr>
            <a:r>
              <a:t>5.运行能效模拟对比分析</a:t>
            </a:r>
          </a:p>
          <a:p>
            <a:pPr algn="just" defTabSz="1828800">
              <a:lnSpc>
                <a:spcPct val="120000"/>
              </a:lnSpc>
              <a:defRPr sz="3200">
                <a:latin typeface="微软雅黑"/>
                <a:ea typeface="微软雅黑"/>
                <a:cs typeface="微软雅黑"/>
                <a:sym typeface="微软雅黑"/>
              </a:defRPr>
            </a:pPr>
            <a:r>
              <a:t>6.运行模拟能效承诺</a:t>
            </a:r>
          </a:p>
        </p:txBody>
      </p:sp>
      <p:sp>
        <p:nvSpPr>
          <p:cNvPr id="987" name="Shape 987"/>
          <p:cNvSpPr/>
          <p:nvPr/>
        </p:nvSpPr>
        <p:spPr>
          <a:xfrm>
            <a:off x="6388801" y="6231380"/>
            <a:ext cx="5802244" cy="330517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BIM施工图3D信息模型</a:t>
            </a:r>
          </a:p>
          <a:p>
            <a:pPr algn="just" defTabSz="1828800">
              <a:lnSpc>
                <a:spcPct val="120000"/>
              </a:lnSpc>
              <a:defRPr sz="3200">
                <a:latin typeface="微软雅黑"/>
                <a:ea typeface="微软雅黑"/>
                <a:cs typeface="微软雅黑"/>
                <a:sym typeface="微软雅黑"/>
              </a:defRPr>
            </a:pPr>
            <a:r>
              <a:t>2. BIM施工督导</a:t>
            </a:r>
          </a:p>
          <a:p>
            <a:pPr algn="just" defTabSz="1828800">
              <a:lnSpc>
                <a:spcPct val="120000"/>
              </a:lnSpc>
              <a:defRPr sz="3200">
                <a:latin typeface="微软雅黑"/>
                <a:ea typeface="微软雅黑"/>
                <a:cs typeface="微软雅黑"/>
                <a:sym typeface="微软雅黑"/>
              </a:defRPr>
            </a:pPr>
            <a:r>
              <a:t>3. 主要设备监造</a:t>
            </a:r>
          </a:p>
          <a:p>
            <a:pPr algn="just" defTabSz="1828800">
              <a:lnSpc>
                <a:spcPct val="120000"/>
              </a:lnSpc>
              <a:defRPr sz="3200">
                <a:latin typeface="微软雅黑"/>
                <a:ea typeface="微软雅黑"/>
                <a:cs typeface="微软雅黑"/>
                <a:sym typeface="微软雅黑"/>
              </a:defRPr>
            </a:pPr>
            <a:endParaRPr/>
          </a:p>
        </p:txBody>
      </p:sp>
      <p:sp>
        <p:nvSpPr>
          <p:cNvPr id="988" name="Shape 988"/>
          <p:cNvSpPr/>
          <p:nvPr/>
        </p:nvSpPr>
        <p:spPr>
          <a:xfrm>
            <a:off x="12242067" y="6231380"/>
            <a:ext cx="5802244" cy="204025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精准计量系统</a:t>
            </a:r>
          </a:p>
          <a:p>
            <a:pPr algn="just" defTabSz="1828800">
              <a:lnSpc>
                <a:spcPct val="120000"/>
              </a:lnSpc>
              <a:defRPr sz="3200">
                <a:latin typeface="微软雅黑"/>
                <a:ea typeface="微软雅黑"/>
                <a:cs typeface="微软雅黑"/>
                <a:sym typeface="微软雅黑"/>
              </a:defRPr>
            </a:pPr>
            <a:r>
              <a:t>2. 智能控制系统</a:t>
            </a:r>
          </a:p>
        </p:txBody>
      </p:sp>
      <p:sp>
        <p:nvSpPr>
          <p:cNvPr id="989" name="Shape 989"/>
          <p:cNvSpPr/>
          <p:nvPr/>
        </p:nvSpPr>
        <p:spPr>
          <a:xfrm>
            <a:off x="18076826" y="6231380"/>
            <a:ext cx="5802245" cy="409765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单机设备调试</a:t>
            </a:r>
          </a:p>
          <a:p>
            <a:pPr algn="just" defTabSz="1828800">
              <a:lnSpc>
                <a:spcPct val="120000"/>
              </a:lnSpc>
              <a:defRPr sz="3200">
                <a:latin typeface="微软雅黑"/>
                <a:ea typeface="微软雅黑"/>
                <a:cs typeface="微软雅黑"/>
                <a:sym typeface="微软雅黑"/>
              </a:defRPr>
            </a:pPr>
            <a:r>
              <a:t>2. 系统调适服务</a:t>
            </a:r>
          </a:p>
          <a:p>
            <a:pPr algn="just" defTabSz="1828800">
              <a:lnSpc>
                <a:spcPct val="120000"/>
              </a:lnSpc>
              <a:defRPr sz="3200">
                <a:latin typeface="微软雅黑"/>
                <a:ea typeface="微软雅黑"/>
                <a:cs typeface="微软雅黑"/>
                <a:sym typeface="微软雅黑"/>
              </a:defRPr>
            </a:pPr>
            <a:r>
              <a:t>3. 能效跟踪服务</a:t>
            </a:r>
          </a:p>
          <a:p>
            <a:pPr algn="just" defTabSz="1828800">
              <a:lnSpc>
                <a:spcPct val="120000"/>
              </a:lnSpc>
              <a:defRPr sz="3200">
                <a:latin typeface="微软雅黑"/>
                <a:ea typeface="微软雅黑"/>
                <a:cs typeface="微软雅黑"/>
                <a:sym typeface="微软雅黑"/>
              </a:defRPr>
            </a:pPr>
            <a:r>
              <a:t>4. 能效第三方验证</a:t>
            </a:r>
          </a:p>
          <a:p>
            <a:pPr algn="just" defTabSz="1828800">
              <a:lnSpc>
                <a:spcPct val="120000"/>
              </a:lnSpc>
              <a:defRPr sz="3200">
                <a:latin typeface="微软雅黑"/>
                <a:ea typeface="微软雅黑"/>
                <a:cs typeface="微软雅黑"/>
                <a:sym typeface="微软雅黑"/>
              </a:defRPr>
            </a:pPr>
            <a:r>
              <a:t>5.设备运维服务</a:t>
            </a:r>
          </a:p>
        </p:txBody>
      </p:sp>
      <p:sp>
        <p:nvSpPr>
          <p:cNvPr id="990" name="Shape 990"/>
          <p:cNvSpPr/>
          <p:nvPr/>
        </p:nvSpPr>
        <p:spPr>
          <a:xfrm>
            <a:off x="517062" y="3927810"/>
            <a:ext cx="23334315" cy="1"/>
          </a:xfrm>
          <a:prstGeom prst="line">
            <a:avLst/>
          </a:prstGeom>
          <a:ln w="114300">
            <a:solidFill>
              <a:schemeClr val="accent5"/>
            </a:solidFill>
            <a:miter lim="400000"/>
            <a:tailEnd type="triangle"/>
          </a:ln>
        </p:spPr>
        <p:txBody>
          <a:bodyPr lIns="71437" tIns="71437" rIns="71437" bIns="71437" anchor="ctr"/>
          <a:lstStyle/>
          <a:p>
            <a:pPr>
              <a:defRPr sz="3200"/>
            </a:pPr>
            <a:endParaRPr/>
          </a:p>
        </p:txBody>
      </p:sp>
      <p:sp>
        <p:nvSpPr>
          <p:cNvPr id="991" name="Shape 991"/>
          <p:cNvSpPr/>
          <p:nvPr/>
        </p:nvSpPr>
        <p:spPr>
          <a:xfrm>
            <a:off x="840695" y="11619145"/>
            <a:ext cx="5805420" cy="1469804"/>
          </a:xfrm>
          <a:prstGeom prst="rect">
            <a:avLst/>
          </a:prstGeom>
          <a:solidFill>
            <a:srgbClr val="763F9B"/>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400" b="1">
                <a:solidFill>
                  <a:srgbClr val="FFFFFF"/>
                </a:solidFill>
                <a:latin typeface="微软雅黑"/>
                <a:ea typeface="微软雅黑"/>
                <a:cs typeface="微软雅黑"/>
                <a:sym typeface="微软雅黑"/>
              </a:defRPr>
            </a:lvl1pPr>
          </a:lstStyle>
          <a:p>
            <a:r>
              <a:t>高效机房系统服务特点</a:t>
            </a:r>
          </a:p>
        </p:txBody>
      </p:sp>
      <p:sp>
        <p:nvSpPr>
          <p:cNvPr id="992" name="Shape 992"/>
          <p:cNvSpPr/>
          <p:nvPr/>
        </p:nvSpPr>
        <p:spPr>
          <a:xfrm>
            <a:off x="6387213" y="11619145"/>
            <a:ext cx="5805420" cy="1469804"/>
          </a:xfrm>
          <a:prstGeom prst="rect">
            <a:avLst/>
          </a:prstGeom>
          <a:solidFill>
            <a:srgbClr val="E8FDBC"/>
          </a:solidFill>
          <a:ln w="3175">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a:defRPr sz="3400" b="1">
                <a:latin typeface="微软雅黑"/>
                <a:ea typeface="微软雅黑"/>
                <a:cs typeface="微软雅黑"/>
                <a:sym typeface="微软雅黑"/>
              </a:defRPr>
            </a:lvl1pPr>
          </a:lstStyle>
          <a:p>
            <a:r>
              <a:t>全过程技术服务</a:t>
            </a:r>
          </a:p>
        </p:txBody>
      </p:sp>
      <p:sp>
        <p:nvSpPr>
          <p:cNvPr id="993" name="Shape 993"/>
          <p:cNvSpPr/>
          <p:nvPr/>
        </p:nvSpPr>
        <p:spPr>
          <a:xfrm>
            <a:off x="11987601" y="11619145"/>
            <a:ext cx="5805420" cy="1469804"/>
          </a:xfrm>
          <a:prstGeom prst="rect">
            <a:avLst/>
          </a:prstGeom>
          <a:solidFill>
            <a:srgbClr val="E8FDBC"/>
          </a:solidFill>
          <a:ln w="3175">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a:defRPr sz="3400" b="1">
                <a:latin typeface="微软雅黑"/>
                <a:ea typeface="微软雅黑"/>
                <a:cs typeface="微软雅黑"/>
                <a:sym typeface="微软雅黑"/>
              </a:defRPr>
            </a:lvl1pPr>
          </a:lstStyle>
          <a:p>
            <a:r>
              <a:t>确定机房系统能效目标</a:t>
            </a:r>
          </a:p>
        </p:txBody>
      </p:sp>
      <p:sp>
        <p:nvSpPr>
          <p:cNvPr id="994" name="Shape 994"/>
          <p:cNvSpPr/>
          <p:nvPr/>
        </p:nvSpPr>
        <p:spPr>
          <a:xfrm>
            <a:off x="17435983" y="11619145"/>
            <a:ext cx="5805420" cy="1469804"/>
          </a:xfrm>
          <a:prstGeom prst="rect">
            <a:avLst/>
          </a:prstGeom>
          <a:solidFill>
            <a:srgbClr val="E8FDBC"/>
          </a:solidFill>
          <a:ln w="3175">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a:defRPr sz="3400" b="1">
                <a:solidFill>
                  <a:schemeClr val="accent5"/>
                </a:solidFill>
                <a:latin typeface="微软雅黑"/>
                <a:ea typeface="微软雅黑"/>
                <a:cs typeface="微软雅黑"/>
                <a:sym typeface="微软雅黑"/>
              </a:defRPr>
            </a:lvl1pPr>
          </a:lstStyle>
          <a:p>
            <a:r>
              <a:t>承诺机房系统能效目标</a:t>
            </a:r>
          </a:p>
        </p:txBody>
      </p:sp>
      <p:pic>
        <p:nvPicPr>
          <p:cNvPr id="995" name="图片 994"/>
          <p:cNvPicPr>
            <a:picLocks/>
          </p:cNvPicPr>
          <p:nvPr/>
        </p:nvPicPr>
        <p:blipFill>
          <a:blip r:embed="rId2">
            <a:extLst/>
          </a:blip>
          <a:stretch>
            <a:fillRect/>
          </a:stretch>
        </p:blipFill>
        <p:spPr>
          <a:xfrm>
            <a:off x="-78649" y="1524000"/>
            <a:ext cx="24541298" cy="76200"/>
          </a:xfrm>
          <a:prstGeom prst="rect">
            <a:avLst/>
          </a:prstGeom>
        </p:spPr>
      </p:pic>
      <p:grpSp>
        <p:nvGrpSpPr>
          <p:cNvPr id="999" name="Group 999"/>
          <p:cNvGrpSpPr/>
          <p:nvPr/>
        </p:nvGrpSpPr>
        <p:grpSpPr>
          <a:xfrm>
            <a:off x="18622751" y="302323"/>
            <a:ext cx="5429634" cy="1062833"/>
            <a:chOff x="0" y="0"/>
            <a:chExt cx="5429633" cy="1062831"/>
          </a:xfrm>
        </p:grpSpPr>
        <p:pic>
          <p:nvPicPr>
            <p:cNvPr id="997"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998"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 name="图片 1000"/>
          <p:cNvPicPr>
            <a:picLocks/>
          </p:cNvPicPr>
          <p:nvPr/>
        </p:nvPicPr>
        <p:blipFill>
          <a:blip r:embed="rId2">
            <a:extLst/>
          </a:blip>
          <a:stretch>
            <a:fillRect/>
          </a:stretch>
        </p:blipFill>
        <p:spPr>
          <a:xfrm>
            <a:off x="-78649" y="1524000"/>
            <a:ext cx="24541298" cy="76200"/>
          </a:xfrm>
          <a:prstGeom prst="rect">
            <a:avLst/>
          </a:prstGeom>
        </p:spPr>
      </p:pic>
      <p:sp>
        <p:nvSpPr>
          <p:cNvPr id="1003" name="Shape 1003"/>
          <p:cNvSpPr/>
          <p:nvPr/>
        </p:nvSpPr>
        <p:spPr>
          <a:xfrm>
            <a:off x="18111978" y="14345015"/>
            <a:ext cx="5689601" cy="577647"/>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r" defTabSz="1828800">
              <a:defRPr sz="2800">
                <a:solidFill>
                  <a:srgbClr val="FFFFFF"/>
                </a:solidFill>
                <a:latin typeface="Arial"/>
                <a:ea typeface="Arial"/>
                <a:cs typeface="Arial"/>
                <a:sym typeface="Arial"/>
              </a:defRPr>
            </a:lvl1pPr>
          </a:lstStyle>
          <a:p>
            <a:r>
              <a:t>38</a:t>
            </a:r>
          </a:p>
        </p:txBody>
      </p:sp>
      <p:grpSp>
        <p:nvGrpSpPr>
          <p:cNvPr id="1051" name="Group 1051"/>
          <p:cNvGrpSpPr/>
          <p:nvPr/>
        </p:nvGrpSpPr>
        <p:grpSpPr>
          <a:xfrm>
            <a:off x="1135818" y="3180716"/>
            <a:ext cx="22112363" cy="5283545"/>
            <a:chOff x="0" y="0"/>
            <a:chExt cx="22112362" cy="5283544"/>
          </a:xfrm>
        </p:grpSpPr>
        <p:sp>
          <p:nvSpPr>
            <p:cNvPr id="1004" name="Shape 1004"/>
            <p:cNvSpPr/>
            <p:nvPr/>
          </p:nvSpPr>
          <p:spPr>
            <a:xfrm>
              <a:off x="0" y="0"/>
              <a:ext cx="3302215" cy="3302215"/>
            </a:xfrm>
            <a:prstGeom prst="rect">
              <a:avLst/>
            </a:prstGeom>
            <a:solidFill>
              <a:srgbClr val="971817"/>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grpSp>
          <p:nvGrpSpPr>
            <p:cNvPr id="1007" name="Group 1007"/>
            <p:cNvGrpSpPr/>
            <p:nvPr/>
          </p:nvGrpSpPr>
          <p:grpSpPr>
            <a:xfrm>
              <a:off x="0" y="3302214"/>
              <a:ext cx="3302215" cy="1981330"/>
              <a:chOff x="0" y="0"/>
              <a:chExt cx="3302214" cy="1981329"/>
            </a:xfrm>
          </p:grpSpPr>
          <p:sp>
            <p:nvSpPr>
              <p:cNvPr id="1005" name="Shape 1005"/>
              <p:cNvSpPr/>
              <p:nvPr/>
            </p:nvSpPr>
            <p:spPr>
              <a:xfrm>
                <a:off x="-1" y="-1"/>
                <a:ext cx="3302216" cy="1981331"/>
              </a:xfrm>
              <a:prstGeom prst="rect">
                <a:avLst/>
              </a:prstGeom>
              <a:solidFill>
                <a:srgbClr val="003979"/>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sp>
            <p:nvSpPr>
              <p:cNvPr id="1006" name="Shape 1006"/>
              <p:cNvSpPr/>
              <p:nvPr/>
            </p:nvSpPr>
            <p:spPr>
              <a:xfrm>
                <a:off x="-1" y="385902"/>
                <a:ext cx="3302216" cy="12095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方案立项阶段</a:t>
                </a:r>
              </a:p>
            </p:txBody>
          </p:sp>
        </p:grpSp>
        <p:sp>
          <p:nvSpPr>
            <p:cNvPr id="1008" name="Shape 1008"/>
            <p:cNvSpPr/>
            <p:nvPr/>
          </p:nvSpPr>
          <p:spPr>
            <a:xfrm>
              <a:off x="3731502" y="0"/>
              <a:ext cx="3302216" cy="3302215"/>
            </a:xfrm>
            <a:prstGeom prst="rect">
              <a:avLst/>
            </a:prstGeom>
            <a:solidFill>
              <a:srgbClr val="FF771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09" name="Shape 1009"/>
            <p:cNvSpPr/>
            <p:nvPr/>
          </p:nvSpPr>
          <p:spPr>
            <a:xfrm>
              <a:off x="3731502" y="3302214"/>
              <a:ext cx="3302216" cy="1981330"/>
            </a:xfrm>
            <a:prstGeom prst="rect">
              <a:avLst/>
            </a:prstGeom>
            <a:solidFill>
              <a:srgbClr val="003979"/>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sp>
          <p:nvSpPr>
            <p:cNvPr id="1010" name="Shape 1010"/>
            <p:cNvSpPr/>
            <p:nvPr/>
          </p:nvSpPr>
          <p:spPr>
            <a:xfrm>
              <a:off x="7463006" y="0"/>
              <a:ext cx="3302216" cy="3302215"/>
            </a:xfrm>
            <a:prstGeom prst="rect">
              <a:avLst/>
            </a:prstGeom>
            <a:solidFill>
              <a:srgbClr val="FF771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11" name="Shape 1011"/>
            <p:cNvSpPr/>
            <p:nvPr/>
          </p:nvSpPr>
          <p:spPr>
            <a:xfrm>
              <a:off x="7463006" y="3302214"/>
              <a:ext cx="3302216" cy="1981330"/>
            </a:xfrm>
            <a:prstGeom prst="rect">
              <a:avLst/>
            </a:prstGeom>
            <a:solidFill>
              <a:srgbClr val="003979"/>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sp>
          <p:nvSpPr>
            <p:cNvPr id="1012" name="Shape 1012"/>
            <p:cNvSpPr/>
            <p:nvPr/>
          </p:nvSpPr>
          <p:spPr>
            <a:xfrm>
              <a:off x="11194508" y="0"/>
              <a:ext cx="3302216" cy="3302215"/>
            </a:xfrm>
            <a:prstGeom prst="rect">
              <a:avLst/>
            </a:prstGeom>
            <a:solidFill>
              <a:srgbClr val="FF771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13" name="Shape 1013"/>
            <p:cNvSpPr/>
            <p:nvPr/>
          </p:nvSpPr>
          <p:spPr>
            <a:xfrm>
              <a:off x="11194508" y="3302214"/>
              <a:ext cx="3302216" cy="1981330"/>
            </a:xfrm>
            <a:prstGeom prst="rect">
              <a:avLst/>
            </a:prstGeom>
            <a:solidFill>
              <a:srgbClr val="003979"/>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sp>
          <p:nvSpPr>
            <p:cNvPr id="1014" name="Shape 1014"/>
            <p:cNvSpPr/>
            <p:nvPr/>
          </p:nvSpPr>
          <p:spPr>
            <a:xfrm>
              <a:off x="14926009" y="0"/>
              <a:ext cx="3302216" cy="3302215"/>
            </a:xfrm>
            <a:prstGeom prst="rect">
              <a:avLst/>
            </a:prstGeom>
            <a:solidFill>
              <a:srgbClr val="FF781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15" name="Shape 1015"/>
            <p:cNvSpPr/>
            <p:nvPr/>
          </p:nvSpPr>
          <p:spPr>
            <a:xfrm>
              <a:off x="14926009" y="3302214"/>
              <a:ext cx="3302216" cy="1981330"/>
            </a:xfrm>
            <a:prstGeom prst="rect">
              <a:avLst/>
            </a:prstGeom>
            <a:solidFill>
              <a:srgbClr val="00397A"/>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grpSp>
          <p:nvGrpSpPr>
            <p:cNvPr id="1020" name="Group 1020"/>
            <p:cNvGrpSpPr/>
            <p:nvPr/>
          </p:nvGrpSpPr>
          <p:grpSpPr>
            <a:xfrm>
              <a:off x="1057192" y="396265"/>
              <a:ext cx="1187830" cy="1526886"/>
              <a:chOff x="0" y="0"/>
              <a:chExt cx="1187828" cy="1526884"/>
            </a:xfrm>
          </p:grpSpPr>
          <p:sp>
            <p:nvSpPr>
              <p:cNvPr id="1016" name="Shape 1016"/>
              <p:cNvSpPr/>
              <p:nvPr/>
            </p:nvSpPr>
            <p:spPr>
              <a:xfrm flipH="1">
                <a:off x="0" y="1356233"/>
                <a:ext cx="168407" cy="1706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0800" y="21600"/>
                      <a:pt x="10800" y="21600"/>
                      <a:pt x="10800" y="21600"/>
                    </a:cubicBezTo>
                    <a:cubicBezTo>
                      <a:pt x="16875" y="21600"/>
                      <a:pt x="21600" y="16875"/>
                      <a:pt x="21600" y="10800"/>
                    </a:cubicBezTo>
                    <a:cubicBezTo>
                      <a:pt x="21600" y="0"/>
                      <a:pt x="21600" y="0"/>
                      <a:pt x="21600" y="0"/>
                    </a:cubicBezTo>
                    <a:cubicBezTo>
                      <a:pt x="0" y="0"/>
                      <a:pt x="0" y="0"/>
                      <a:pt x="0" y="0"/>
                    </a:cubicBezTo>
                    <a:lnTo>
                      <a:pt x="0" y="21600"/>
                    </a:lnTo>
                    <a:close/>
                  </a:path>
                </a:pathLst>
              </a:custGeom>
              <a:solidFill>
                <a:srgbClr val="FFFFFF"/>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017" name="Shape 1017"/>
              <p:cNvSpPr/>
              <p:nvPr/>
            </p:nvSpPr>
            <p:spPr>
              <a:xfrm flipH="1">
                <a:off x="-1" y="-1"/>
                <a:ext cx="1187830" cy="1526886"/>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cubicBezTo>
                      <a:pt x="1543" y="0"/>
                      <a:pt x="1543" y="0"/>
                      <a:pt x="1543" y="0"/>
                    </a:cubicBezTo>
                    <a:cubicBezTo>
                      <a:pt x="675" y="0"/>
                      <a:pt x="0" y="525"/>
                      <a:pt x="0" y="1200"/>
                    </a:cubicBezTo>
                    <a:cubicBezTo>
                      <a:pt x="0" y="20400"/>
                      <a:pt x="0" y="20400"/>
                      <a:pt x="0" y="20400"/>
                    </a:cubicBezTo>
                    <a:cubicBezTo>
                      <a:pt x="0" y="21075"/>
                      <a:pt x="675" y="21600"/>
                      <a:pt x="1543" y="21600"/>
                    </a:cubicBezTo>
                    <a:cubicBezTo>
                      <a:pt x="16971" y="21600"/>
                      <a:pt x="16971" y="21600"/>
                      <a:pt x="16971" y="21600"/>
                    </a:cubicBezTo>
                    <a:cubicBezTo>
                      <a:pt x="16971" y="10800"/>
                      <a:pt x="16971" y="10800"/>
                      <a:pt x="16971" y="10800"/>
                    </a:cubicBezTo>
                    <a:cubicBezTo>
                      <a:pt x="21600" y="10800"/>
                      <a:pt x="21600" y="10800"/>
                      <a:pt x="21600" y="10800"/>
                    </a:cubicBezTo>
                    <a:cubicBezTo>
                      <a:pt x="21600" y="1200"/>
                      <a:pt x="21600" y="1200"/>
                      <a:pt x="21600" y="1200"/>
                    </a:cubicBezTo>
                    <a:cubicBezTo>
                      <a:pt x="21600" y="525"/>
                      <a:pt x="20925" y="0"/>
                      <a:pt x="20057" y="0"/>
                    </a:cubicBezTo>
                    <a:close/>
                    <a:moveTo>
                      <a:pt x="16200" y="7800"/>
                    </a:moveTo>
                    <a:cubicBezTo>
                      <a:pt x="5400" y="7800"/>
                      <a:pt x="5400" y="7800"/>
                      <a:pt x="5400" y="7800"/>
                    </a:cubicBezTo>
                    <a:cubicBezTo>
                      <a:pt x="5400" y="6600"/>
                      <a:pt x="5400" y="6600"/>
                      <a:pt x="5400" y="6600"/>
                    </a:cubicBezTo>
                    <a:cubicBezTo>
                      <a:pt x="16200" y="6600"/>
                      <a:pt x="16200" y="6600"/>
                      <a:pt x="16200" y="6600"/>
                    </a:cubicBezTo>
                    <a:lnTo>
                      <a:pt x="16200" y="7800"/>
                    </a:lnTo>
                    <a:close/>
                    <a:moveTo>
                      <a:pt x="16200" y="5400"/>
                    </a:moveTo>
                    <a:cubicBezTo>
                      <a:pt x="5400" y="5400"/>
                      <a:pt x="5400" y="5400"/>
                      <a:pt x="5400" y="5400"/>
                    </a:cubicBezTo>
                    <a:cubicBezTo>
                      <a:pt x="5400" y="4200"/>
                      <a:pt x="5400" y="4200"/>
                      <a:pt x="5400" y="4200"/>
                    </a:cubicBezTo>
                    <a:cubicBezTo>
                      <a:pt x="16200" y="4200"/>
                      <a:pt x="16200" y="4200"/>
                      <a:pt x="16200" y="4200"/>
                    </a:cubicBezTo>
                    <a:lnTo>
                      <a:pt x="16200" y="5400"/>
                    </a:ln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018" name="Shape 1018"/>
              <p:cNvSpPr/>
              <p:nvPr/>
            </p:nvSpPr>
            <p:spPr>
              <a:xfrm flipH="1">
                <a:off x="1" y="848767"/>
                <a:ext cx="168406" cy="168406"/>
              </a:xfrm>
              <a:prstGeom prst="rect">
                <a:avLst/>
              </a:prstGeom>
              <a:solidFill>
                <a:srgbClr val="FFFFFF"/>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019" name="Shape 1019"/>
              <p:cNvSpPr/>
              <p:nvPr/>
            </p:nvSpPr>
            <p:spPr>
              <a:xfrm flipH="1">
                <a:off x="1" y="1102500"/>
                <a:ext cx="168406" cy="170652"/>
              </a:xfrm>
              <a:prstGeom prst="rect">
                <a:avLst/>
              </a:prstGeom>
              <a:solidFill>
                <a:srgbClr val="FFFFFF"/>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sp>
          <p:nvSpPr>
            <p:cNvPr id="1021" name="Shape 1021"/>
            <p:cNvSpPr/>
            <p:nvPr/>
          </p:nvSpPr>
          <p:spPr>
            <a:xfrm flipH="1">
              <a:off x="4574932" y="481891"/>
              <a:ext cx="1615358" cy="1355630"/>
            </a:xfrm>
            <a:custGeom>
              <a:avLst/>
              <a:gdLst/>
              <a:ahLst/>
              <a:cxnLst>
                <a:cxn ang="0">
                  <a:pos x="wd2" y="hd2"/>
                </a:cxn>
                <a:cxn ang="5400000">
                  <a:pos x="wd2" y="hd2"/>
                </a:cxn>
                <a:cxn ang="10800000">
                  <a:pos x="wd2" y="hd2"/>
                </a:cxn>
                <a:cxn ang="16200000">
                  <a:pos x="wd2" y="hd2"/>
                </a:cxn>
              </a:cxnLst>
              <a:rect l="0" t="0" r="r" b="b"/>
              <a:pathLst>
                <a:path w="21338" h="21600" extrusionOk="0">
                  <a:moveTo>
                    <a:pt x="13053" y="1603"/>
                  </a:moveTo>
                  <a:cubicBezTo>
                    <a:pt x="12492" y="591"/>
                    <a:pt x="11651" y="0"/>
                    <a:pt x="10669" y="0"/>
                  </a:cubicBezTo>
                  <a:cubicBezTo>
                    <a:pt x="9687" y="0"/>
                    <a:pt x="8846" y="591"/>
                    <a:pt x="8285" y="1603"/>
                  </a:cubicBezTo>
                  <a:cubicBezTo>
                    <a:pt x="430" y="16453"/>
                    <a:pt x="430" y="16453"/>
                    <a:pt x="430" y="16453"/>
                  </a:cubicBezTo>
                  <a:cubicBezTo>
                    <a:pt x="-131" y="17466"/>
                    <a:pt x="-131" y="18731"/>
                    <a:pt x="360" y="19828"/>
                  </a:cubicBezTo>
                  <a:cubicBezTo>
                    <a:pt x="851" y="20925"/>
                    <a:pt x="1763" y="21600"/>
                    <a:pt x="2814" y="21600"/>
                  </a:cubicBezTo>
                  <a:cubicBezTo>
                    <a:pt x="18524" y="21600"/>
                    <a:pt x="18524" y="21600"/>
                    <a:pt x="18524" y="21600"/>
                  </a:cubicBezTo>
                  <a:cubicBezTo>
                    <a:pt x="19575" y="21600"/>
                    <a:pt x="20487" y="20925"/>
                    <a:pt x="20978" y="19828"/>
                  </a:cubicBezTo>
                  <a:cubicBezTo>
                    <a:pt x="21469" y="18731"/>
                    <a:pt x="21469" y="17466"/>
                    <a:pt x="20908" y="16453"/>
                  </a:cubicBezTo>
                  <a:lnTo>
                    <a:pt x="13053" y="1603"/>
                  </a:lnTo>
                  <a:close/>
                  <a:moveTo>
                    <a:pt x="10669" y="18225"/>
                  </a:moveTo>
                  <a:cubicBezTo>
                    <a:pt x="10038" y="18225"/>
                    <a:pt x="9547" y="17634"/>
                    <a:pt x="9547" y="16875"/>
                  </a:cubicBezTo>
                  <a:cubicBezTo>
                    <a:pt x="9547" y="16116"/>
                    <a:pt x="10038" y="15525"/>
                    <a:pt x="10669" y="15525"/>
                  </a:cubicBezTo>
                  <a:cubicBezTo>
                    <a:pt x="11300" y="15525"/>
                    <a:pt x="11791" y="16116"/>
                    <a:pt x="11791" y="16875"/>
                  </a:cubicBezTo>
                  <a:cubicBezTo>
                    <a:pt x="11791" y="17634"/>
                    <a:pt x="11300" y="18225"/>
                    <a:pt x="10669" y="18225"/>
                  </a:cubicBezTo>
                  <a:close/>
                  <a:moveTo>
                    <a:pt x="11791" y="12825"/>
                  </a:moveTo>
                  <a:cubicBezTo>
                    <a:pt x="11791" y="13584"/>
                    <a:pt x="11300" y="14175"/>
                    <a:pt x="10669" y="14175"/>
                  </a:cubicBezTo>
                  <a:cubicBezTo>
                    <a:pt x="10038" y="14175"/>
                    <a:pt x="9547" y="13584"/>
                    <a:pt x="9547" y="12825"/>
                  </a:cubicBezTo>
                  <a:cubicBezTo>
                    <a:pt x="9547" y="8100"/>
                    <a:pt x="9547" y="8100"/>
                    <a:pt x="9547" y="8100"/>
                  </a:cubicBezTo>
                  <a:cubicBezTo>
                    <a:pt x="9547" y="7341"/>
                    <a:pt x="10038" y="6750"/>
                    <a:pt x="10669" y="6750"/>
                  </a:cubicBezTo>
                  <a:cubicBezTo>
                    <a:pt x="11300" y="6750"/>
                    <a:pt x="11791" y="7341"/>
                    <a:pt x="11791" y="8100"/>
                  </a:cubicBezTo>
                  <a:lnTo>
                    <a:pt x="11791" y="12825"/>
                  </a:ln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nvGrpSpPr>
            <p:cNvPr id="1024" name="Group 1024"/>
            <p:cNvGrpSpPr/>
            <p:nvPr/>
          </p:nvGrpSpPr>
          <p:grpSpPr>
            <a:xfrm>
              <a:off x="8603719" y="416875"/>
              <a:ext cx="1020789" cy="1485667"/>
              <a:chOff x="0" y="0"/>
              <a:chExt cx="1020788" cy="1485666"/>
            </a:xfrm>
          </p:grpSpPr>
          <p:sp>
            <p:nvSpPr>
              <p:cNvPr id="1022" name="Shape 1022"/>
              <p:cNvSpPr/>
              <p:nvPr/>
            </p:nvSpPr>
            <p:spPr>
              <a:xfrm flipH="1">
                <a:off x="299082" y="1232095"/>
                <a:ext cx="422621" cy="253572"/>
              </a:xfrm>
              <a:custGeom>
                <a:avLst/>
                <a:gdLst/>
                <a:ahLst/>
                <a:cxnLst>
                  <a:cxn ang="0">
                    <a:pos x="wd2" y="hd2"/>
                  </a:cxn>
                  <a:cxn ang="5400000">
                    <a:pos x="wd2" y="hd2"/>
                  </a:cxn>
                  <a:cxn ang="10800000">
                    <a:pos x="wd2" y="hd2"/>
                  </a:cxn>
                  <a:cxn ang="16200000">
                    <a:pos x="wd2" y="hd2"/>
                  </a:cxn>
                </a:cxnLst>
                <a:rect l="0" t="0" r="r" b="b"/>
                <a:pathLst>
                  <a:path w="21600" h="21600" extrusionOk="0">
                    <a:moveTo>
                      <a:pt x="19710" y="900"/>
                    </a:moveTo>
                    <a:cubicBezTo>
                      <a:pt x="17550" y="2250"/>
                      <a:pt x="14850" y="3150"/>
                      <a:pt x="11880" y="3600"/>
                    </a:cubicBezTo>
                    <a:cubicBezTo>
                      <a:pt x="11340" y="3600"/>
                      <a:pt x="11070" y="3600"/>
                      <a:pt x="10800" y="3600"/>
                    </a:cubicBezTo>
                    <a:cubicBezTo>
                      <a:pt x="10530" y="3600"/>
                      <a:pt x="10260" y="3600"/>
                      <a:pt x="9720" y="3600"/>
                    </a:cubicBezTo>
                    <a:cubicBezTo>
                      <a:pt x="6750" y="3150"/>
                      <a:pt x="4050" y="2250"/>
                      <a:pt x="1890" y="900"/>
                    </a:cubicBezTo>
                    <a:cubicBezTo>
                      <a:pt x="810" y="450"/>
                      <a:pt x="0" y="0"/>
                      <a:pt x="0" y="0"/>
                    </a:cubicBezTo>
                    <a:cubicBezTo>
                      <a:pt x="0" y="0"/>
                      <a:pt x="0" y="0"/>
                      <a:pt x="0" y="0"/>
                    </a:cubicBezTo>
                    <a:cubicBezTo>
                      <a:pt x="0" y="12150"/>
                      <a:pt x="3510" y="21600"/>
                      <a:pt x="10800" y="21600"/>
                    </a:cubicBezTo>
                    <a:cubicBezTo>
                      <a:pt x="18090" y="21600"/>
                      <a:pt x="21600" y="12150"/>
                      <a:pt x="21600" y="0"/>
                    </a:cubicBezTo>
                    <a:cubicBezTo>
                      <a:pt x="21600" y="0"/>
                      <a:pt x="21600" y="0"/>
                      <a:pt x="21600" y="0"/>
                    </a:cubicBezTo>
                    <a:cubicBezTo>
                      <a:pt x="21600" y="0"/>
                      <a:pt x="20790" y="450"/>
                      <a:pt x="19710" y="900"/>
                    </a:cubicBez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023" name="Shape 1023"/>
              <p:cNvSpPr/>
              <p:nvPr/>
            </p:nvSpPr>
            <p:spPr>
              <a:xfrm flipH="1">
                <a:off x="0" y="0"/>
                <a:ext cx="1020789" cy="1189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7" y="0"/>
                      <a:pt x="0" y="4146"/>
                      <a:pt x="0" y="9257"/>
                    </a:cubicBezTo>
                    <a:cubicBezTo>
                      <a:pt x="0" y="13886"/>
                      <a:pt x="5400" y="17743"/>
                      <a:pt x="5400" y="19286"/>
                    </a:cubicBezTo>
                    <a:cubicBezTo>
                      <a:pt x="5400" y="19768"/>
                      <a:pt x="6075" y="20539"/>
                      <a:pt x="7537" y="21118"/>
                    </a:cubicBezTo>
                    <a:cubicBezTo>
                      <a:pt x="8212" y="21214"/>
                      <a:pt x="9225" y="21504"/>
                      <a:pt x="10125" y="21600"/>
                    </a:cubicBezTo>
                    <a:cubicBezTo>
                      <a:pt x="10350" y="21600"/>
                      <a:pt x="10575" y="21600"/>
                      <a:pt x="10800" y="21600"/>
                    </a:cubicBezTo>
                    <a:cubicBezTo>
                      <a:pt x="11587" y="21600"/>
                      <a:pt x="12712" y="21407"/>
                      <a:pt x="14062" y="21021"/>
                    </a:cubicBezTo>
                    <a:cubicBezTo>
                      <a:pt x="15525" y="20539"/>
                      <a:pt x="16200" y="19768"/>
                      <a:pt x="16200" y="19286"/>
                    </a:cubicBezTo>
                    <a:cubicBezTo>
                      <a:pt x="16200" y="17743"/>
                      <a:pt x="21600" y="13886"/>
                      <a:pt x="21600" y="9257"/>
                    </a:cubicBezTo>
                    <a:cubicBezTo>
                      <a:pt x="21600" y="4146"/>
                      <a:pt x="16763" y="0"/>
                      <a:pt x="10800" y="0"/>
                    </a:cubicBezTo>
                    <a:close/>
                    <a:moveTo>
                      <a:pt x="12712" y="3857"/>
                    </a:moveTo>
                    <a:cubicBezTo>
                      <a:pt x="7650" y="3857"/>
                      <a:pt x="3488" y="7329"/>
                      <a:pt x="3488" y="11668"/>
                    </a:cubicBezTo>
                    <a:cubicBezTo>
                      <a:pt x="3488" y="11861"/>
                      <a:pt x="3488" y="12150"/>
                      <a:pt x="3488" y="12343"/>
                    </a:cubicBezTo>
                    <a:cubicBezTo>
                      <a:pt x="3038" y="11475"/>
                      <a:pt x="2700" y="10511"/>
                      <a:pt x="2700" y="9450"/>
                    </a:cubicBezTo>
                    <a:cubicBezTo>
                      <a:pt x="2700" y="5496"/>
                      <a:pt x="6525" y="2314"/>
                      <a:pt x="11138" y="2314"/>
                    </a:cubicBezTo>
                    <a:cubicBezTo>
                      <a:pt x="13950" y="2314"/>
                      <a:pt x="16425" y="3471"/>
                      <a:pt x="18000" y="5207"/>
                    </a:cubicBezTo>
                    <a:cubicBezTo>
                      <a:pt x="16537" y="4339"/>
                      <a:pt x="14737" y="3857"/>
                      <a:pt x="12712" y="3857"/>
                    </a:cubicBez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sp>
          <p:nvSpPr>
            <p:cNvPr id="1025" name="Shape 1025"/>
            <p:cNvSpPr/>
            <p:nvPr/>
          </p:nvSpPr>
          <p:spPr>
            <a:xfrm flipH="1">
              <a:off x="11997130" y="628183"/>
              <a:ext cx="1696968" cy="1063050"/>
            </a:xfrm>
            <a:custGeom>
              <a:avLst/>
              <a:gdLst/>
              <a:ahLst/>
              <a:cxnLst>
                <a:cxn ang="0">
                  <a:pos x="wd2" y="hd2"/>
                </a:cxn>
                <a:cxn ang="5400000">
                  <a:pos x="wd2" y="hd2"/>
                </a:cxn>
                <a:cxn ang="10800000">
                  <a:pos x="wd2" y="hd2"/>
                </a:cxn>
                <a:cxn ang="16200000">
                  <a:pos x="wd2" y="hd2"/>
                </a:cxn>
              </a:cxnLst>
              <a:rect l="0" t="0" r="r" b="b"/>
              <a:pathLst>
                <a:path w="21600" h="21600" extrusionOk="0">
                  <a:moveTo>
                    <a:pt x="17685" y="7560"/>
                  </a:moveTo>
                  <a:cubicBezTo>
                    <a:pt x="16808" y="3132"/>
                    <a:pt x="14107" y="0"/>
                    <a:pt x="11003" y="0"/>
                  </a:cubicBezTo>
                  <a:cubicBezTo>
                    <a:pt x="7290" y="0"/>
                    <a:pt x="4455" y="4428"/>
                    <a:pt x="4252" y="10152"/>
                  </a:cubicBezTo>
                  <a:cubicBezTo>
                    <a:pt x="4050" y="10152"/>
                    <a:pt x="3847" y="10044"/>
                    <a:pt x="3645" y="10044"/>
                  </a:cubicBezTo>
                  <a:cubicBezTo>
                    <a:pt x="1620" y="10044"/>
                    <a:pt x="0" y="12636"/>
                    <a:pt x="0" y="15768"/>
                  </a:cubicBezTo>
                  <a:cubicBezTo>
                    <a:pt x="0" y="18468"/>
                    <a:pt x="1282" y="21060"/>
                    <a:pt x="2902" y="21600"/>
                  </a:cubicBezTo>
                  <a:cubicBezTo>
                    <a:pt x="16942" y="21600"/>
                    <a:pt x="16942" y="21600"/>
                    <a:pt x="16942" y="21600"/>
                  </a:cubicBezTo>
                  <a:cubicBezTo>
                    <a:pt x="19372" y="21600"/>
                    <a:pt x="21600" y="18360"/>
                    <a:pt x="21600" y="14472"/>
                  </a:cubicBezTo>
                  <a:cubicBezTo>
                    <a:pt x="21600" y="10908"/>
                    <a:pt x="19912" y="7992"/>
                    <a:pt x="17685" y="7560"/>
                  </a:cubicBezTo>
                  <a:close/>
                </a:path>
              </a:pathLst>
            </a:custGeom>
            <a:solidFill>
              <a:srgbClr val="189B1A"/>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nvGrpSpPr>
            <p:cNvPr id="1032" name="Group 1032"/>
            <p:cNvGrpSpPr/>
            <p:nvPr/>
          </p:nvGrpSpPr>
          <p:grpSpPr>
            <a:xfrm>
              <a:off x="15853793" y="480266"/>
              <a:ext cx="1446651" cy="1358884"/>
              <a:chOff x="0" y="0"/>
              <a:chExt cx="1446649" cy="1358882"/>
            </a:xfrm>
          </p:grpSpPr>
          <p:sp>
            <p:nvSpPr>
              <p:cNvPr id="1026" name="Shape 1026"/>
              <p:cNvSpPr/>
              <p:nvPr/>
            </p:nvSpPr>
            <p:spPr>
              <a:xfrm flipH="1">
                <a:off x="0" y="594917"/>
                <a:ext cx="214560" cy="763966"/>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cubicBezTo>
                      <a:pt x="0" y="0"/>
                      <a:pt x="0" y="0"/>
                      <a:pt x="0" y="0"/>
                    </a:cubicBezTo>
                    <a:cubicBezTo>
                      <a:pt x="0" y="15000"/>
                      <a:pt x="0" y="15000"/>
                      <a:pt x="0" y="15000"/>
                    </a:cubicBezTo>
                    <a:cubicBezTo>
                      <a:pt x="1620" y="15300"/>
                      <a:pt x="3240" y="15750"/>
                      <a:pt x="4860" y="16200"/>
                    </a:cubicBezTo>
                    <a:cubicBezTo>
                      <a:pt x="4860" y="16350"/>
                      <a:pt x="4860" y="16350"/>
                      <a:pt x="4860" y="16350"/>
                    </a:cubicBezTo>
                    <a:cubicBezTo>
                      <a:pt x="5400" y="16350"/>
                      <a:pt x="5400" y="16500"/>
                      <a:pt x="5940" y="16650"/>
                    </a:cubicBezTo>
                    <a:cubicBezTo>
                      <a:pt x="5940" y="16800"/>
                      <a:pt x="6480" y="16800"/>
                      <a:pt x="6480" y="16950"/>
                    </a:cubicBezTo>
                    <a:cubicBezTo>
                      <a:pt x="6480" y="16950"/>
                      <a:pt x="7020" y="17100"/>
                      <a:pt x="7020" y="17250"/>
                    </a:cubicBezTo>
                    <a:cubicBezTo>
                      <a:pt x="7020" y="17250"/>
                      <a:pt x="7560" y="17400"/>
                      <a:pt x="7560" y="17550"/>
                    </a:cubicBezTo>
                    <a:cubicBezTo>
                      <a:pt x="7560" y="17700"/>
                      <a:pt x="7560" y="17700"/>
                      <a:pt x="8100" y="17850"/>
                    </a:cubicBezTo>
                    <a:cubicBezTo>
                      <a:pt x="8100" y="18000"/>
                      <a:pt x="8100" y="18150"/>
                      <a:pt x="8100" y="18300"/>
                    </a:cubicBezTo>
                    <a:cubicBezTo>
                      <a:pt x="8100" y="18300"/>
                      <a:pt x="8640" y="18450"/>
                      <a:pt x="8640" y="18450"/>
                    </a:cubicBezTo>
                    <a:cubicBezTo>
                      <a:pt x="8640" y="18750"/>
                      <a:pt x="8640" y="18900"/>
                      <a:pt x="8640" y="19200"/>
                    </a:cubicBezTo>
                    <a:cubicBezTo>
                      <a:pt x="8640" y="19500"/>
                      <a:pt x="8640" y="19800"/>
                      <a:pt x="8100" y="19950"/>
                    </a:cubicBezTo>
                    <a:cubicBezTo>
                      <a:pt x="8100" y="20100"/>
                      <a:pt x="8100" y="20250"/>
                      <a:pt x="8100" y="20400"/>
                    </a:cubicBezTo>
                    <a:cubicBezTo>
                      <a:pt x="8100" y="20400"/>
                      <a:pt x="8100" y="20550"/>
                      <a:pt x="7560" y="20700"/>
                    </a:cubicBezTo>
                    <a:cubicBezTo>
                      <a:pt x="7560" y="21000"/>
                      <a:pt x="7020" y="21300"/>
                      <a:pt x="6480" y="21600"/>
                    </a:cubicBezTo>
                    <a:cubicBezTo>
                      <a:pt x="12960" y="21600"/>
                      <a:pt x="12960" y="21600"/>
                      <a:pt x="12960" y="21600"/>
                    </a:cubicBezTo>
                    <a:cubicBezTo>
                      <a:pt x="17820" y="21600"/>
                      <a:pt x="21600" y="20550"/>
                      <a:pt x="21600" y="19200"/>
                    </a:cubicBezTo>
                    <a:cubicBezTo>
                      <a:pt x="21600" y="2400"/>
                      <a:pt x="21600" y="2400"/>
                      <a:pt x="21600" y="2400"/>
                    </a:cubicBezTo>
                    <a:cubicBezTo>
                      <a:pt x="21600" y="1050"/>
                      <a:pt x="17820" y="0"/>
                      <a:pt x="12960" y="0"/>
                    </a:cubicBez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027" name="Shape 1027"/>
              <p:cNvSpPr/>
              <p:nvPr/>
            </p:nvSpPr>
            <p:spPr>
              <a:xfrm flipH="1">
                <a:off x="214559" y="1189831"/>
                <a:ext cx="1017535" cy="169049"/>
              </a:xfrm>
              <a:custGeom>
                <a:avLst/>
                <a:gdLst/>
                <a:ahLst/>
                <a:cxnLst>
                  <a:cxn ang="0">
                    <a:pos x="wd2" y="hd2"/>
                  </a:cxn>
                  <a:cxn ang="5400000">
                    <a:pos x="wd2" y="hd2"/>
                  </a:cxn>
                  <a:cxn ang="10800000">
                    <a:pos x="wd2" y="hd2"/>
                  </a:cxn>
                  <a:cxn ang="16200000">
                    <a:pos x="wd2" y="hd2"/>
                  </a:cxn>
                </a:cxnLst>
                <a:rect l="0" t="0" r="r" b="b"/>
                <a:pathLst>
                  <a:path w="21600" h="21600" extrusionOk="0">
                    <a:moveTo>
                      <a:pt x="21487" y="6750"/>
                    </a:moveTo>
                    <a:cubicBezTo>
                      <a:pt x="21375" y="6075"/>
                      <a:pt x="21375" y="5400"/>
                      <a:pt x="21263" y="5400"/>
                    </a:cubicBezTo>
                    <a:cubicBezTo>
                      <a:pt x="21263" y="4725"/>
                      <a:pt x="21150" y="4050"/>
                      <a:pt x="21150" y="4050"/>
                    </a:cubicBezTo>
                    <a:cubicBezTo>
                      <a:pt x="21150" y="3375"/>
                      <a:pt x="21037" y="3375"/>
                      <a:pt x="21037" y="2700"/>
                    </a:cubicBezTo>
                    <a:cubicBezTo>
                      <a:pt x="20925" y="2700"/>
                      <a:pt x="20813" y="2025"/>
                      <a:pt x="20700" y="2025"/>
                    </a:cubicBezTo>
                    <a:cubicBezTo>
                      <a:pt x="20587" y="1350"/>
                      <a:pt x="20475" y="675"/>
                      <a:pt x="20363" y="675"/>
                    </a:cubicBezTo>
                    <a:cubicBezTo>
                      <a:pt x="20250" y="0"/>
                      <a:pt x="20025" y="0"/>
                      <a:pt x="19800" y="0"/>
                    </a:cubicBezTo>
                    <a:cubicBezTo>
                      <a:pt x="1800" y="0"/>
                      <a:pt x="1800" y="0"/>
                      <a:pt x="1800" y="0"/>
                    </a:cubicBezTo>
                    <a:cubicBezTo>
                      <a:pt x="1575" y="0"/>
                      <a:pt x="1350" y="0"/>
                      <a:pt x="1238" y="675"/>
                    </a:cubicBezTo>
                    <a:cubicBezTo>
                      <a:pt x="1125" y="675"/>
                      <a:pt x="1013" y="1350"/>
                      <a:pt x="900" y="2025"/>
                    </a:cubicBezTo>
                    <a:cubicBezTo>
                      <a:pt x="788" y="2025"/>
                      <a:pt x="675" y="2700"/>
                      <a:pt x="563" y="2700"/>
                    </a:cubicBezTo>
                    <a:cubicBezTo>
                      <a:pt x="563" y="3375"/>
                      <a:pt x="450" y="3375"/>
                      <a:pt x="450" y="4050"/>
                    </a:cubicBezTo>
                    <a:cubicBezTo>
                      <a:pt x="450" y="4050"/>
                      <a:pt x="338" y="4725"/>
                      <a:pt x="338" y="5400"/>
                    </a:cubicBezTo>
                    <a:cubicBezTo>
                      <a:pt x="225" y="5400"/>
                      <a:pt x="225" y="6075"/>
                      <a:pt x="113" y="6750"/>
                    </a:cubicBezTo>
                    <a:cubicBezTo>
                      <a:pt x="113" y="6750"/>
                      <a:pt x="113" y="7425"/>
                      <a:pt x="113" y="7425"/>
                    </a:cubicBezTo>
                    <a:cubicBezTo>
                      <a:pt x="0" y="8775"/>
                      <a:pt x="0" y="9450"/>
                      <a:pt x="0" y="10800"/>
                    </a:cubicBezTo>
                    <a:cubicBezTo>
                      <a:pt x="0" y="12825"/>
                      <a:pt x="113" y="14175"/>
                      <a:pt x="225" y="16200"/>
                    </a:cubicBezTo>
                    <a:cubicBezTo>
                      <a:pt x="338" y="16875"/>
                      <a:pt x="338" y="16875"/>
                      <a:pt x="338" y="16875"/>
                    </a:cubicBezTo>
                    <a:cubicBezTo>
                      <a:pt x="563" y="19575"/>
                      <a:pt x="1125" y="21600"/>
                      <a:pt x="1800" y="21600"/>
                    </a:cubicBezTo>
                    <a:cubicBezTo>
                      <a:pt x="19800" y="21600"/>
                      <a:pt x="19800" y="21600"/>
                      <a:pt x="19800" y="21600"/>
                    </a:cubicBezTo>
                    <a:cubicBezTo>
                      <a:pt x="20475" y="21600"/>
                      <a:pt x="21037" y="19575"/>
                      <a:pt x="21263" y="16875"/>
                    </a:cubicBezTo>
                    <a:cubicBezTo>
                      <a:pt x="21375" y="16200"/>
                      <a:pt x="21375" y="16200"/>
                      <a:pt x="21375" y="16200"/>
                    </a:cubicBezTo>
                    <a:cubicBezTo>
                      <a:pt x="21487" y="14175"/>
                      <a:pt x="21600" y="12825"/>
                      <a:pt x="21600" y="10800"/>
                    </a:cubicBezTo>
                    <a:cubicBezTo>
                      <a:pt x="21600" y="9450"/>
                      <a:pt x="21600" y="8775"/>
                      <a:pt x="21487" y="7425"/>
                    </a:cubicBezTo>
                    <a:cubicBezTo>
                      <a:pt x="21487" y="7425"/>
                      <a:pt x="21487" y="6750"/>
                      <a:pt x="21487" y="6750"/>
                    </a:cubicBez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028" name="Shape 1028"/>
              <p:cNvSpPr/>
              <p:nvPr/>
            </p:nvSpPr>
            <p:spPr>
              <a:xfrm flipH="1">
                <a:off x="1232090" y="594917"/>
                <a:ext cx="214560" cy="763966"/>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9600"/>
                      <a:pt x="21600" y="9600"/>
                      <a:pt x="21600" y="9600"/>
                    </a:cubicBezTo>
                    <a:cubicBezTo>
                      <a:pt x="12960" y="9600"/>
                      <a:pt x="12960" y="9600"/>
                      <a:pt x="12960" y="9600"/>
                    </a:cubicBezTo>
                    <a:cubicBezTo>
                      <a:pt x="12960" y="7200"/>
                      <a:pt x="12960" y="7200"/>
                      <a:pt x="12960" y="7200"/>
                    </a:cubicBezTo>
                    <a:cubicBezTo>
                      <a:pt x="21600" y="7200"/>
                      <a:pt x="21600" y="7200"/>
                      <a:pt x="21600" y="7200"/>
                    </a:cubicBezTo>
                    <a:cubicBezTo>
                      <a:pt x="21600" y="4800"/>
                      <a:pt x="21600" y="4800"/>
                      <a:pt x="21600" y="4800"/>
                    </a:cubicBezTo>
                    <a:cubicBezTo>
                      <a:pt x="12960" y="4800"/>
                      <a:pt x="12960" y="4800"/>
                      <a:pt x="12960" y="4800"/>
                    </a:cubicBezTo>
                    <a:cubicBezTo>
                      <a:pt x="12960" y="2400"/>
                      <a:pt x="12960" y="2400"/>
                      <a:pt x="12960" y="2400"/>
                    </a:cubicBezTo>
                    <a:cubicBezTo>
                      <a:pt x="21600" y="2400"/>
                      <a:pt x="21600" y="2400"/>
                      <a:pt x="21600" y="2400"/>
                    </a:cubicBezTo>
                    <a:cubicBezTo>
                      <a:pt x="21600" y="0"/>
                      <a:pt x="21600" y="0"/>
                      <a:pt x="21600" y="0"/>
                    </a:cubicBezTo>
                    <a:cubicBezTo>
                      <a:pt x="8640" y="0"/>
                      <a:pt x="8640" y="0"/>
                      <a:pt x="8640" y="0"/>
                    </a:cubicBezTo>
                    <a:cubicBezTo>
                      <a:pt x="3780" y="0"/>
                      <a:pt x="0" y="1050"/>
                      <a:pt x="0" y="2400"/>
                    </a:cubicBezTo>
                    <a:cubicBezTo>
                      <a:pt x="0" y="19200"/>
                      <a:pt x="0" y="19200"/>
                      <a:pt x="0" y="19200"/>
                    </a:cubicBezTo>
                    <a:cubicBezTo>
                      <a:pt x="0" y="20550"/>
                      <a:pt x="3780" y="21600"/>
                      <a:pt x="8640" y="21600"/>
                    </a:cubicBezTo>
                    <a:cubicBezTo>
                      <a:pt x="15120" y="21600"/>
                      <a:pt x="15120" y="21600"/>
                      <a:pt x="15120" y="21600"/>
                    </a:cubicBezTo>
                    <a:cubicBezTo>
                      <a:pt x="14580" y="21300"/>
                      <a:pt x="14040" y="21000"/>
                      <a:pt x="14040" y="20700"/>
                    </a:cubicBezTo>
                    <a:cubicBezTo>
                      <a:pt x="13500" y="20550"/>
                      <a:pt x="13500" y="20400"/>
                      <a:pt x="13500" y="20400"/>
                    </a:cubicBezTo>
                    <a:cubicBezTo>
                      <a:pt x="13500" y="20250"/>
                      <a:pt x="13500" y="20100"/>
                      <a:pt x="13500" y="19950"/>
                    </a:cubicBezTo>
                    <a:cubicBezTo>
                      <a:pt x="12960" y="19800"/>
                      <a:pt x="12960" y="19500"/>
                      <a:pt x="12960" y="19200"/>
                    </a:cubicBezTo>
                    <a:cubicBezTo>
                      <a:pt x="12960" y="18900"/>
                      <a:pt x="12960" y="18750"/>
                      <a:pt x="12960" y="18450"/>
                    </a:cubicBezTo>
                    <a:cubicBezTo>
                      <a:pt x="12960" y="18450"/>
                      <a:pt x="13500" y="18300"/>
                      <a:pt x="13500" y="18300"/>
                    </a:cubicBezTo>
                    <a:cubicBezTo>
                      <a:pt x="13500" y="18150"/>
                      <a:pt x="13500" y="18000"/>
                      <a:pt x="13500" y="17850"/>
                    </a:cubicBezTo>
                    <a:cubicBezTo>
                      <a:pt x="14040" y="17700"/>
                      <a:pt x="14040" y="17700"/>
                      <a:pt x="14040" y="17550"/>
                    </a:cubicBezTo>
                    <a:cubicBezTo>
                      <a:pt x="14040" y="17400"/>
                      <a:pt x="14580" y="17250"/>
                      <a:pt x="14580" y="17250"/>
                    </a:cubicBezTo>
                    <a:cubicBezTo>
                      <a:pt x="14580" y="17100"/>
                      <a:pt x="15120" y="16950"/>
                      <a:pt x="15120" y="16950"/>
                    </a:cubicBezTo>
                    <a:cubicBezTo>
                      <a:pt x="15120" y="16800"/>
                      <a:pt x="15660" y="16800"/>
                      <a:pt x="15660" y="16650"/>
                    </a:cubicBezTo>
                    <a:cubicBezTo>
                      <a:pt x="16200" y="16500"/>
                      <a:pt x="16200" y="16350"/>
                      <a:pt x="16740" y="16350"/>
                    </a:cubicBezTo>
                    <a:cubicBezTo>
                      <a:pt x="16740" y="16200"/>
                      <a:pt x="16740" y="16200"/>
                      <a:pt x="16740" y="16200"/>
                    </a:cubicBezTo>
                    <a:cubicBezTo>
                      <a:pt x="18360" y="15750"/>
                      <a:pt x="19980" y="15300"/>
                      <a:pt x="21600" y="15000"/>
                    </a:cubicBezTo>
                    <a:lnTo>
                      <a:pt x="21600" y="14400"/>
                    </a:ln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029" name="Shape 1029"/>
              <p:cNvSpPr/>
              <p:nvPr/>
            </p:nvSpPr>
            <p:spPr>
              <a:xfrm flipH="1">
                <a:off x="256820" y="-1"/>
                <a:ext cx="295832" cy="295834"/>
              </a:xfrm>
              <a:custGeom>
                <a:avLst/>
                <a:gdLst/>
                <a:ahLst/>
                <a:cxnLst>
                  <a:cxn ang="0">
                    <a:pos x="wd2" y="hd2"/>
                  </a:cxn>
                  <a:cxn ang="5400000">
                    <a:pos x="wd2" y="hd2"/>
                  </a:cxn>
                  <a:cxn ang="10800000">
                    <a:pos x="wd2" y="hd2"/>
                  </a:cxn>
                  <a:cxn ang="16200000">
                    <a:pos x="wd2" y="hd2"/>
                  </a:cxn>
                </a:cxnLst>
                <a:rect l="0" t="0" r="r" b="b"/>
                <a:pathLst>
                  <a:path w="21600" h="21600" extrusionOk="0">
                    <a:moveTo>
                      <a:pt x="6171" y="21600"/>
                    </a:moveTo>
                    <a:cubicBezTo>
                      <a:pt x="21600" y="21600"/>
                      <a:pt x="21600" y="21600"/>
                      <a:pt x="21600" y="21600"/>
                    </a:cubicBezTo>
                    <a:cubicBezTo>
                      <a:pt x="0" y="0"/>
                      <a:pt x="0" y="0"/>
                      <a:pt x="0" y="0"/>
                    </a:cubicBezTo>
                    <a:cubicBezTo>
                      <a:pt x="0" y="15429"/>
                      <a:pt x="0" y="15429"/>
                      <a:pt x="0" y="15429"/>
                    </a:cubicBezTo>
                    <a:cubicBezTo>
                      <a:pt x="0" y="18900"/>
                      <a:pt x="2700" y="21600"/>
                      <a:pt x="6171" y="21600"/>
                    </a:cubicBezTo>
                    <a:close/>
                  </a:path>
                </a:pathLst>
              </a:custGeom>
              <a:solidFill>
                <a:srgbClr val="FFFFFF"/>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030" name="Shape 1030"/>
              <p:cNvSpPr/>
              <p:nvPr/>
            </p:nvSpPr>
            <p:spPr>
              <a:xfrm flipH="1">
                <a:off x="256820" y="-1"/>
                <a:ext cx="933010" cy="510396"/>
              </a:xfrm>
              <a:custGeom>
                <a:avLst/>
                <a:gdLst/>
                <a:ahLst/>
                <a:cxnLst>
                  <a:cxn ang="0">
                    <a:pos x="wd2" y="hd2"/>
                  </a:cxn>
                  <a:cxn ang="5400000">
                    <a:pos x="wd2" y="hd2"/>
                  </a:cxn>
                  <a:cxn ang="10800000">
                    <a:pos x="wd2" y="hd2"/>
                  </a:cxn>
                  <a:cxn ang="16200000">
                    <a:pos x="wd2" y="hd2"/>
                  </a:cxn>
                </a:cxnLst>
                <a:rect l="0" t="0" r="r" b="b"/>
                <a:pathLst>
                  <a:path w="21600" h="21600" extrusionOk="0">
                    <a:moveTo>
                      <a:pt x="21600" y="16200"/>
                    </a:moveTo>
                    <a:cubicBezTo>
                      <a:pt x="14727" y="16200"/>
                      <a:pt x="14727" y="16200"/>
                      <a:pt x="14727" y="16200"/>
                    </a:cubicBezTo>
                    <a:cubicBezTo>
                      <a:pt x="13623" y="16200"/>
                      <a:pt x="12764" y="14625"/>
                      <a:pt x="12764" y="12600"/>
                    </a:cubicBezTo>
                    <a:cubicBezTo>
                      <a:pt x="12764" y="9000"/>
                      <a:pt x="12764" y="9000"/>
                      <a:pt x="12764" y="9000"/>
                    </a:cubicBezTo>
                    <a:cubicBezTo>
                      <a:pt x="12764" y="0"/>
                      <a:pt x="12764" y="0"/>
                      <a:pt x="12764" y="0"/>
                    </a:cubicBezTo>
                    <a:cubicBezTo>
                      <a:pt x="1964" y="0"/>
                      <a:pt x="1964" y="0"/>
                      <a:pt x="1964" y="0"/>
                    </a:cubicBezTo>
                    <a:cubicBezTo>
                      <a:pt x="859" y="0"/>
                      <a:pt x="0" y="1575"/>
                      <a:pt x="0" y="3600"/>
                    </a:cubicBezTo>
                    <a:cubicBezTo>
                      <a:pt x="0" y="21600"/>
                      <a:pt x="0" y="21600"/>
                      <a:pt x="0" y="21600"/>
                    </a:cubicBezTo>
                    <a:cubicBezTo>
                      <a:pt x="21600" y="21600"/>
                      <a:pt x="21600" y="21600"/>
                      <a:pt x="21600" y="21600"/>
                    </a:cubicBezTo>
                    <a:lnTo>
                      <a:pt x="21600" y="16200"/>
                    </a:lnTo>
                    <a:close/>
                  </a:path>
                </a:pathLst>
              </a:cu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031" name="Shape 1031"/>
              <p:cNvSpPr/>
              <p:nvPr/>
            </p:nvSpPr>
            <p:spPr>
              <a:xfrm flipH="1">
                <a:off x="299083" y="594917"/>
                <a:ext cx="848486" cy="507141"/>
              </a:xfrm>
              <a:prstGeom prst="rect">
                <a:avLst/>
              </a:prstGeom>
              <a:solidFill>
                <a:srgbClr val="75DB3C"/>
              </a:solidFill>
              <a:ln w="12700" cap="flat">
                <a:noFill/>
                <a:miter lim="400000"/>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sp>
          <p:nvSpPr>
            <p:cNvPr id="1033" name="Shape 1033"/>
            <p:cNvSpPr/>
            <p:nvPr/>
          </p:nvSpPr>
          <p:spPr>
            <a:xfrm>
              <a:off x="1452974" y="2377594"/>
              <a:ext cx="396267" cy="396266"/>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34" name="Shape 1034"/>
            <p:cNvSpPr/>
            <p:nvPr/>
          </p:nvSpPr>
          <p:spPr>
            <a:xfrm>
              <a:off x="5111947" y="2377594"/>
              <a:ext cx="396267" cy="396266"/>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35" name="Shape 1035"/>
            <p:cNvSpPr/>
            <p:nvPr/>
          </p:nvSpPr>
          <p:spPr>
            <a:xfrm>
              <a:off x="8915980" y="2377594"/>
              <a:ext cx="396267" cy="396266"/>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36" name="Shape 1036"/>
            <p:cNvSpPr/>
            <p:nvPr/>
          </p:nvSpPr>
          <p:spPr>
            <a:xfrm>
              <a:off x="12647483" y="2377594"/>
              <a:ext cx="396266" cy="396266"/>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37" name="Shape 1037"/>
            <p:cNvSpPr/>
            <p:nvPr/>
          </p:nvSpPr>
          <p:spPr>
            <a:xfrm>
              <a:off x="16378984" y="2377594"/>
              <a:ext cx="396267" cy="396266"/>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38" name="Shape 1038"/>
            <p:cNvSpPr/>
            <p:nvPr/>
          </p:nvSpPr>
          <p:spPr>
            <a:xfrm>
              <a:off x="1528561" y="2533795"/>
              <a:ext cx="14926014" cy="83866"/>
            </a:xfrm>
            <a:prstGeom prst="rect">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39" name="Shape 1039"/>
            <p:cNvSpPr/>
            <p:nvPr/>
          </p:nvSpPr>
          <p:spPr>
            <a:xfrm>
              <a:off x="3731502" y="3917807"/>
              <a:ext cx="3302216" cy="750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设计出图阶段</a:t>
              </a:r>
            </a:p>
          </p:txBody>
        </p:sp>
        <p:sp>
          <p:nvSpPr>
            <p:cNvPr id="1040" name="Shape 1040"/>
            <p:cNvSpPr/>
            <p:nvPr/>
          </p:nvSpPr>
          <p:spPr>
            <a:xfrm>
              <a:off x="7463005" y="3917807"/>
              <a:ext cx="3302216" cy="750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招采阶段</a:t>
              </a:r>
            </a:p>
          </p:txBody>
        </p:sp>
        <p:sp>
          <p:nvSpPr>
            <p:cNvPr id="1041" name="Shape 1041"/>
            <p:cNvSpPr/>
            <p:nvPr/>
          </p:nvSpPr>
          <p:spPr>
            <a:xfrm>
              <a:off x="11194508" y="3917807"/>
              <a:ext cx="3302216" cy="750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施工阶段</a:t>
              </a:r>
            </a:p>
          </p:txBody>
        </p:sp>
        <p:sp>
          <p:nvSpPr>
            <p:cNvPr id="1042" name="Shape 1042"/>
            <p:cNvSpPr/>
            <p:nvPr/>
          </p:nvSpPr>
          <p:spPr>
            <a:xfrm>
              <a:off x="14926009" y="3721918"/>
              <a:ext cx="3302216" cy="11419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调试运营阶段</a:t>
              </a:r>
            </a:p>
          </p:txBody>
        </p:sp>
        <p:sp>
          <p:nvSpPr>
            <p:cNvPr id="1043" name="Shape 1043"/>
            <p:cNvSpPr/>
            <p:nvPr/>
          </p:nvSpPr>
          <p:spPr>
            <a:xfrm>
              <a:off x="18810147" y="0"/>
              <a:ext cx="3302216" cy="3302216"/>
            </a:xfrm>
            <a:prstGeom prst="rect">
              <a:avLst/>
            </a:prstGeom>
            <a:solidFill>
              <a:srgbClr val="FF781D"/>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44" name="Shape 1044"/>
            <p:cNvSpPr/>
            <p:nvPr/>
          </p:nvSpPr>
          <p:spPr>
            <a:xfrm>
              <a:off x="18810147" y="3302215"/>
              <a:ext cx="3302216" cy="1981330"/>
            </a:xfrm>
            <a:prstGeom prst="rect">
              <a:avLst/>
            </a:prstGeom>
            <a:solidFill>
              <a:srgbClr val="00397A"/>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华文细黑"/>
                  <a:ea typeface="华文细黑"/>
                  <a:cs typeface="华文细黑"/>
                  <a:sym typeface="华文细黑"/>
                </a:defRPr>
              </a:pPr>
              <a:endParaRPr/>
            </a:p>
          </p:txBody>
        </p:sp>
        <p:sp>
          <p:nvSpPr>
            <p:cNvPr id="1045" name="Shape 1045"/>
            <p:cNvSpPr/>
            <p:nvPr/>
          </p:nvSpPr>
          <p:spPr>
            <a:xfrm>
              <a:off x="20263122" y="2377594"/>
              <a:ext cx="396267" cy="396267"/>
            </a:xfrm>
            <a:prstGeom prst="ellipse">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46" name="Shape 1046"/>
            <p:cNvSpPr/>
            <p:nvPr/>
          </p:nvSpPr>
          <p:spPr>
            <a:xfrm>
              <a:off x="5412699" y="2533795"/>
              <a:ext cx="14926014" cy="83867"/>
            </a:xfrm>
            <a:prstGeom prst="rect">
              <a:avLst/>
            </a:prstGeom>
            <a:solidFill>
              <a:srgbClr val="FFFFFF"/>
            </a:solidFill>
            <a:ln w="12700" cap="flat">
              <a:noFill/>
              <a:miter lim="400000"/>
              <a:tailEnd type="triangle" w="med" len="me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1047" name="Shape 1047"/>
            <p:cNvSpPr/>
            <p:nvPr/>
          </p:nvSpPr>
          <p:spPr>
            <a:xfrm>
              <a:off x="18810147" y="3917808"/>
              <a:ext cx="3302216" cy="750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维保阶段</a:t>
              </a:r>
            </a:p>
          </p:txBody>
        </p:sp>
        <p:grpSp>
          <p:nvGrpSpPr>
            <p:cNvPr id="1050" name="Group 1050"/>
            <p:cNvGrpSpPr/>
            <p:nvPr/>
          </p:nvGrpSpPr>
          <p:grpSpPr>
            <a:xfrm>
              <a:off x="19664326" y="255385"/>
              <a:ext cx="1593859" cy="1593858"/>
              <a:chOff x="0" y="0"/>
              <a:chExt cx="1593857" cy="1593857"/>
            </a:xfrm>
          </p:grpSpPr>
          <p:sp>
            <p:nvSpPr>
              <p:cNvPr id="1048" name="Shape 1048"/>
              <p:cNvSpPr/>
              <p:nvPr/>
            </p:nvSpPr>
            <p:spPr>
              <a:xfrm flipH="1">
                <a:off x="0" y="0"/>
                <a:ext cx="1593858" cy="1593858"/>
              </a:xfrm>
              <a:custGeom>
                <a:avLst/>
                <a:gdLst/>
                <a:ahLst/>
                <a:cxnLst>
                  <a:cxn ang="0">
                    <a:pos x="wd2" y="hd2"/>
                  </a:cxn>
                  <a:cxn ang="5400000">
                    <a:pos x="wd2" y="hd2"/>
                  </a:cxn>
                  <a:cxn ang="10800000">
                    <a:pos x="wd2" y="hd2"/>
                  </a:cxn>
                  <a:cxn ang="16200000">
                    <a:pos x="wd2" y="hd2"/>
                  </a:cxn>
                </a:cxnLst>
                <a:rect l="0" t="0" r="r" b="b"/>
                <a:pathLst>
                  <a:path w="21600" h="21600" extrusionOk="0">
                    <a:moveTo>
                      <a:pt x="4220" y="0"/>
                    </a:moveTo>
                    <a:lnTo>
                      <a:pt x="21600" y="0"/>
                    </a:lnTo>
                    <a:lnTo>
                      <a:pt x="21600" y="21600"/>
                    </a:lnTo>
                    <a:lnTo>
                      <a:pt x="4220" y="21600"/>
                    </a:lnTo>
                    <a:cubicBezTo>
                      <a:pt x="1889" y="21600"/>
                      <a:pt x="0" y="19711"/>
                      <a:pt x="0" y="17380"/>
                    </a:cubicBezTo>
                    <a:lnTo>
                      <a:pt x="0" y="4220"/>
                    </a:lnTo>
                    <a:cubicBezTo>
                      <a:pt x="0" y="1889"/>
                      <a:pt x="1889" y="0"/>
                      <a:pt x="4220" y="0"/>
                    </a:cubicBezTo>
                    <a:close/>
                  </a:path>
                </a:pathLst>
              </a:custGeom>
              <a:solidFill>
                <a:srgbClr val="4FC34E"/>
              </a:solidFill>
              <a:ln w="12700" cap="flat">
                <a:noFill/>
                <a:miter lim="400000"/>
              </a:ln>
              <a:effectLst/>
            </p:spPr>
            <p:txBody>
              <a:bodyPr wrap="square" lIns="45719" tIns="45719" rIns="45719" bIns="45719" numCol="1" anchor="ctr">
                <a:noAutofit/>
              </a:bodyPr>
              <a:lstStyle/>
              <a:p>
                <a:pPr defTabSz="914400">
                  <a:defRPr sz="1200">
                    <a:solidFill>
                      <a:srgbClr val="FFFFFF"/>
                    </a:solidFill>
                    <a:latin typeface="Calibri"/>
                    <a:ea typeface="Calibri"/>
                    <a:cs typeface="Calibri"/>
                    <a:sym typeface="Calibri"/>
                  </a:defRPr>
                </a:pPr>
                <a:endParaRPr/>
              </a:p>
            </p:txBody>
          </p:sp>
          <p:sp>
            <p:nvSpPr>
              <p:cNvPr id="1049" name="Shape 1049"/>
              <p:cNvSpPr/>
              <p:nvPr/>
            </p:nvSpPr>
            <p:spPr>
              <a:xfrm>
                <a:off x="293215" y="428743"/>
                <a:ext cx="1007416" cy="721851"/>
              </a:xfrm>
              <a:custGeom>
                <a:avLst/>
                <a:gdLst/>
                <a:ahLst/>
                <a:cxnLst>
                  <a:cxn ang="0">
                    <a:pos x="wd2" y="hd2"/>
                  </a:cxn>
                  <a:cxn ang="5400000">
                    <a:pos x="wd2" y="hd2"/>
                  </a:cxn>
                  <a:cxn ang="10800000">
                    <a:pos x="wd2" y="hd2"/>
                  </a:cxn>
                  <a:cxn ang="16200000">
                    <a:pos x="wd2" y="hd2"/>
                  </a:cxn>
                </a:cxnLst>
                <a:rect l="0" t="0" r="r" b="b"/>
                <a:pathLst>
                  <a:path w="21600" h="21600" extrusionOk="0">
                    <a:moveTo>
                      <a:pt x="10800" y="5481"/>
                    </a:moveTo>
                    <a:cubicBezTo>
                      <a:pt x="8732" y="5481"/>
                      <a:pt x="7123" y="7737"/>
                      <a:pt x="7123" y="10639"/>
                    </a:cubicBezTo>
                    <a:cubicBezTo>
                      <a:pt x="7123" y="13540"/>
                      <a:pt x="8732" y="15797"/>
                      <a:pt x="10800" y="15797"/>
                    </a:cubicBezTo>
                    <a:cubicBezTo>
                      <a:pt x="12868" y="15797"/>
                      <a:pt x="14477" y="13540"/>
                      <a:pt x="14477" y="10639"/>
                    </a:cubicBezTo>
                    <a:cubicBezTo>
                      <a:pt x="14477" y="7737"/>
                      <a:pt x="12868" y="5481"/>
                      <a:pt x="10800" y="5481"/>
                    </a:cubicBezTo>
                    <a:close/>
                    <a:moveTo>
                      <a:pt x="16315" y="3224"/>
                    </a:moveTo>
                    <a:cubicBezTo>
                      <a:pt x="14936" y="4836"/>
                      <a:pt x="14936" y="4836"/>
                      <a:pt x="14936" y="4836"/>
                    </a:cubicBezTo>
                    <a:cubicBezTo>
                      <a:pt x="15855" y="6448"/>
                      <a:pt x="16545" y="8382"/>
                      <a:pt x="16545" y="10639"/>
                    </a:cubicBezTo>
                    <a:cubicBezTo>
                      <a:pt x="16545" y="12896"/>
                      <a:pt x="15855" y="14830"/>
                      <a:pt x="14936" y="16442"/>
                    </a:cubicBezTo>
                    <a:cubicBezTo>
                      <a:pt x="16315" y="18376"/>
                      <a:pt x="16315" y="18376"/>
                      <a:pt x="16315" y="18376"/>
                    </a:cubicBezTo>
                    <a:cubicBezTo>
                      <a:pt x="17694" y="16119"/>
                      <a:pt x="18383" y="13540"/>
                      <a:pt x="18383" y="10639"/>
                    </a:cubicBezTo>
                    <a:cubicBezTo>
                      <a:pt x="18383" y="7737"/>
                      <a:pt x="17694" y="5158"/>
                      <a:pt x="16315" y="3224"/>
                    </a:cubicBezTo>
                    <a:close/>
                    <a:moveTo>
                      <a:pt x="18613" y="0"/>
                    </a:moveTo>
                    <a:cubicBezTo>
                      <a:pt x="17234" y="1612"/>
                      <a:pt x="17234" y="1612"/>
                      <a:pt x="17234" y="1612"/>
                    </a:cubicBezTo>
                    <a:cubicBezTo>
                      <a:pt x="18843" y="4191"/>
                      <a:pt x="19762" y="7093"/>
                      <a:pt x="19762" y="10639"/>
                    </a:cubicBezTo>
                    <a:cubicBezTo>
                      <a:pt x="19762" y="14185"/>
                      <a:pt x="18843" y="17409"/>
                      <a:pt x="17234" y="19666"/>
                    </a:cubicBezTo>
                    <a:cubicBezTo>
                      <a:pt x="18613" y="21600"/>
                      <a:pt x="18613" y="21600"/>
                      <a:pt x="18613" y="21600"/>
                    </a:cubicBezTo>
                    <a:cubicBezTo>
                      <a:pt x="20451" y="18699"/>
                      <a:pt x="21600" y="14830"/>
                      <a:pt x="21600" y="10639"/>
                    </a:cubicBezTo>
                    <a:cubicBezTo>
                      <a:pt x="21600" y="6448"/>
                      <a:pt x="20451" y="2579"/>
                      <a:pt x="18613" y="0"/>
                    </a:cubicBezTo>
                    <a:close/>
                    <a:moveTo>
                      <a:pt x="5515" y="3224"/>
                    </a:moveTo>
                    <a:cubicBezTo>
                      <a:pt x="4136" y="5158"/>
                      <a:pt x="3217" y="7737"/>
                      <a:pt x="3217" y="10639"/>
                    </a:cubicBezTo>
                    <a:cubicBezTo>
                      <a:pt x="3217" y="13540"/>
                      <a:pt x="4136" y="16119"/>
                      <a:pt x="5515" y="18376"/>
                    </a:cubicBezTo>
                    <a:cubicBezTo>
                      <a:pt x="6894" y="16442"/>
                      <a:pt x="6894" y="16442"/>
                      <a:pt x="6894" y="16442"/>
                    </a:cubicBezTo>
                    <a:cubicBezTo>
                      <a:pt x="5745" y="14830"/>
                      <a:pt x="5055" y="12896"/>
                      <a:pt x="5055" y="10639"/>
                    </a:cubicBezTo>
                    <a:cubicBezTo>
                      <a:pt x="5055" y="8382"/>
                      <a:pt x="5745" y="6448"/>
                      <a:pt x="6894" y="4836"/>
                    </a:cubicBezTo>
                    <a:lnTo>
                      <a:pt x="5515" y="3224"/>
                    </a:lnTo>
                    <a:close/>
                    <a:moveTo>
                      <a:pt x="4366" y="1612"/>
                    </a:moveTo>
                    <a:cubicBezTo>
                      <a:pt x="3217" y="0"/>
                      <a:pt x="3217" y="0"/>
                      <a:pt x="3217" y="0"/>
                    </a:cubicBezTo>
                    <a:cubicBezTo>
                      <a:pt x="1149" y="2579"/>
                      <a:pt x="0" y="6448"/>
                      <a:pt x="0" y="10639"/>
                    </a:cubicBezTo>
                    <a:cubicBezTo>
                      <a:pt x="0" y="14830"/>
                      <a:pt x="1149" y="18699"/>
                      <a:pt x="3217" y="21600"/>
                    </a:cubicBezTo>
                    <a:cubicBezTo>
                      <a:pt x="4366" y="19666"/>
                      <a:pt x="4366" y="19666"/>
                      <a:pt x="4366" y="19666"/>
                    </a:cubicBezTo>
                    <a:cubicBezTo>
                      <a:pt x="2757" y="17409"/>
                      <a:pt x="1838" y="14185"/>
                      <a:pt x="1838" y="10639"/>
                    </a:cubicBezTo>
                    <a:cubicBezTo>
                      <a:pt x="1838" y="7093"/>
                      <a:pt x="2757" y="3869"/>
                      <a:pt x="4366" y="1612"/>
                    </a:cubicBezTo>
                    <a:close/>
                  </a:path>
                </a:pathLst>
              </a:custGeom>
              <a:solidFill>
                <a:srgbClr val="FFFFFF"/>
              </a:solidFill>
              <a:ln w="12700" cap="flat">
                <a:noFill/>
                <a:miter lim="4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grpSp>
      <p:sp>
        <p:nvSpPr>
          <p:cNvPr id="1052" name="Shape 1052"/>
          <p:cNvSpPr/>
          <p:nvPr/>
        </p:nvSpPr>
        <p:spPr>
          <a:xfrm>
            <a:off x="1268167" y="10398653"/>
            <a:ext cx="21847667" cy="2085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defTabSz="1828800">
              <a:lnSpc>
                <a:spcPct val="120000"/>
              </a:lnSpc>
              <a:spcBef>
                <a:spcPts val="2400"/>
              </a:spcBef>
              <a:defRPr sz="3200" b="1">
                <a:latin typeface="微软雅黑"/>
                <a:ea typeface="微软雅黑"/>
                <a:cs typeface="微软雅黑"/>
                <a:sym typeface="微软雅黑"/>
              </a:defRPr>
            </a:pPr>
            <a:r>
              <a:t>        中央空调高效制冷机房的实施过程是环环相扣，采用闭环商业模式。设计阶段进行施工图深化设计，以确定所有系统和设备是最佳设计指标；招采阶段严格控制所有空调设备选型参数；施工采用BIM技术及施工督导；不仅做到设备单机调试功能，而且做到系统调试；后期专业运维，以保证制冷机房获得高能效运行。</a:t>
            </a:r>
          </a:p>
        </p:txBody>
      </p:sp>
      <p:sp>
        <p:nvSpPr>
          <p:cNvPr id="1053" name="Shape 1053"/>
          <p:cNvSpPr/>
          <p:nvPr/>
        </p:nvSpPr>
        <p:spPr>
          <a:xfrm flipV="1">
            <a:off x="1639170" y="9624426"/>
            <a:ext cx="21506650" cy="3422"/>
          </a:xfrm>
          <a:prstGeom prst="line">
            <a:avLst/>
          </a:prstGeom>
          <a:ln w="63500">
            <a:solidFill>
              <a:schemeClr val="accent2">
                <a:hueOff val="-2473793"/>
                <a:satOff val="-50209"/>
                <a:lumOff val="23543"/>
              </a:schemeClr>
            </a:solidFill>
            <a:miter lim="400000"/>
            <a:tailEnd type="triangle"/>
          </a:ln>
        </p:spPr>
        <p:txBody>
          <a:bodyPr lIns="71437" tIns="71437" rIns="71437" bIns="71437" anchor="ctr"/>
          <a:lstStyle/>
          <a:p>
            <a:pPr>
              <a:defRPr sz="3200"/>
            </a:pPr>
            <a:endParaRPr/>
          </a:p>
        </p:txBody>
      </p:sp>
      <p:sp>
        <p:nvSpPr>
          <p:cNvPr id="1054" name="Shape 1054"/>
          <p:cNvSpPr/>
          <p:nvPr/>
        </p:nvSpPr>
        <p:spPr>
          <a:xfrm>
            <a:off x="1135819" y="8671920"/>
            <a:ext cx="22112362" cy="817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defRPr sz="3600" b="1">
                <a:latin typeface="等线"/>
                <a:ea typeface="等线"/>
                <a:cs typeface="等线"/>
                <a:sym typeface="等线"/>
              </a:defRPr>
            </a:pPr>
            <a:r>
              <a:t>在建设过程中，</a:t>
            </a:r>
            <a:r>
              <a:rPr>
                <a:solidFill>
                  <a:schemeClr val="accent5"/>
                </a:solidFill>
              </a:rPr>
              <a:t>由一家单位集成实施，提出能效目标并且承诺能效</a:t>
            </a:r>
            <a:r>
              <a:t>。</a:t>
            </a:r>
          </a:p>
        </p:txBody>
      </p:sp>
      <p:sp>
        <p:nvSpPr>
          <p:cNvPr id="1055" name="Shape 1055"/>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058" name="Group 1058"/>
          <p:cNvGrpSpPr/>
          <p:nvPr/>
        </p:nvGrpSpPr>
        <p:grpSpPr>
          <a:xfrm>
            <a:off x="18622751" y="302323"/>
            <a:ext cx="5429634" cy="1062833"/>
            <a:chOff x="0" y="0"/>
            <a:chExt cx="5429633" cy="1062831"/>
          </a:xfrm>
        </p:grpSpPr>
        <p:pic>
          <p:nvPicPr>
            <p:cNvPr id="1056"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1057"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
        <p:nvSpPr>
          <p:cNvPr id="1059" name="Shape 1059"/>
          <p:cNvSpPr/>
          <p:nvPr/>
        </p:nvSpPr>
        <p:spPr>
          <a:xfrm>
            <a:off x="5996868" y="1827276"/>
            <a:ext cx="11119807" cy="1145781"/>
          </a:xfrm>
          <a:prstGeom prst="rect">
            <a:avLst/>
          </a:prstGeom>
          <a:solidFill>
            <a:srgbClr val="E8FDBC"/>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400" b="1">
                <a:latin typeface="微软雅黑"/>
                <a:ea typeface="微软雅黑"/>
                <a:cs typeface="微软雅黑"/>
                <a:sym typeface="微软雅黑"/>
              </a:defRPr>
            </a:lvl1pPr>
          </a:lstStyle>
          <a:p>
            <a:r>
              <a:t>集中空调高效制冷机房系统集成承包服务特点</a:t>
            </a:r>
          </a:p>
        </p:txBody>
      </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图片 514"/>
          <p:cNvPicPr>
            <a:picLocks/>
          </p:cNvPicPr>
          <p:nvPr/>
        </p:nvPicPr>
        <p:blipFill>
          <a:blip r:embed="rId2">
            <a:extLst/>
          </a:blip>
          <a:stretch>
            <a:fillRect/>
          </a:stretch>
        </p:blipFill>
        <p:spPr>
          <a:xfrm>
            <a:off x="-78649" y="1524000"/>
            <a:ext cx="24541298" cy="76200"/>
          </a:xfrm>
          <a:prstGeom prst="rect">
            <a:avLst/>
          </a:prstGeom>
        </p:spPr>
      </p:pic>
      <p:sp>
        <p:nvSpPr>
          <p:cNvPr id="517" name="Shape 517"/>
          <p:cNvSpPr/>
          <p:nvPr/>
        </p:nvSpPr>
        <p:spPr>
          <a:xfrm>
            <a:off x="700274" y="392247"/>
            <a:ext cx="1374776"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目录</a:t>
            </a:r>
          </a:p>
        </p:txBody>
      </p:sp>
      <p:sp>
        <p:nvSpPr>
          <p:cNvPr id="518" name="Shape 518"/>
          <p:cNvSpPr/>
          <p:nvPr/>
        </p:nvSpPr>
        <p:spPr>
          <a:xfrm>
            <a:off x="1354962" y="3208837"/>
            <a:ext cx="8712716" cy="4224724"/>
          </a:xfrm>
          <a:prstGeom prst="rect">
            <a:avLst/>
          </a:prstGeom>
          <a:blipFill>
            <a:blip r:embed="rId3"/>
            <a:stretch>
              <a:fillRect/>
            </a:stretch>
          </a:blipFill>
          <a:ln w="12700">
            <a:miter lim="400000"/>
          </a:ln>
        </p:spPr>
        <p:txBody>
          <a:bodyPr lIns="64293" tIns="64293" rIns="64293" bIns="64293" anchor="ctr"/>
          <a:lstStyle/>
          <a:p>
            <a:pPr defTabSz="964406">
              <a:defRPr sz="1400">
                <a:solidFill>
                  <a:srgbClr val="FFFFFF"/>
                </a:solidFill>
                <a:latin typeface="宋体"/>
                <a:ea typeface="宋体"/>
                <a:cs typeface="宋体"/>
                <a:sym typeface="宋体"/>
              </a:defRPr>
            </a:pPr>
            <a:endParaRPr/>
          </a:p>
        </p:txBody>
      </p:sp>
      <p:sp>
        <p:nvSpPr>
          <p:cNvPr id="519" name="Shape 519"/>
          <p:cNvSpPr/>
          <p:nvPr/>
        </p:nvSpPr>
        <p:spPr>
          <a:xfrm>
            <a:off x="1354965" y="7675150"/>
            <a:ext cx="3626943" cy="4227819"/>
          </a:xfrm>
          <a:prstGeom prst="rect">
            <a:avLst/>
          </a:prstGeom>
          <a:blipFill>
            <a:blip r:embed="rId4"/>
            <a:stretch>
              <a:fillRect/>
            </a:stretch>
          </a:blipFill>
          <a:ln w="12700">
            <a:miter lim="400000"/>
          </a:ln>
        </p:spPr>
        <p:txBody>
          <a:bodyPr lIns="64293" tIns="64293" rIns="64293" bIns="64293" anchor="ctr"/>
          <a:lstStyle/>
          <a:p>
            <a:pPr defTabSz="964406">
              <a:defRPr sz="1400">
                <a:solidFill>
                  <a:srgbClr val="FFFFFF"/>
                </a:solidFill>
                <a:latin typeface="宋体"/>
                <a:ea typeface="宋体"/>
                <a:cs typeface="宋体"/>
                <a:sym typeface="宋体"/>
              </a:defRPr>
            </a:pPr>
            <a:endParaRPr/>
          </a:p>
        </p:txBody>
      </p:sp>
      <p:sp>
        <p:nvSpPr>
          <p:cNvPr id="520" name="Shape 520"/>
          <p:cNvSpPr/>
          <p:nvPr/>
        </p:nvSpPr>
        <p:spPr>
          <a:xfrm>
            <a:off x="5245174" y="7675150"/>
            <a:ext cx="4822505" cy="4227819"/>
          </a:xfrm>
          <a:prstGeom prst="rect">
            <a:avLst/>
          </a:prstGeom>
          <a:blipFill>
            <a:blip r:embed="rId5"/>
            <a:stretch>
              <a:fillRect/>
            </a:stretch>
          </a:blipFill>
          <a:ln w="12700">
            <a:miter lim="400000"/>
          </a:ln>
        </p:spPr>
        <p:txBody>
          <a:bodyPr lIns="64293" tIns="64293" rIns="64293" bIns="64293" anchor="ctr"/>
          <a:lstStyle/>
          <a:p>
            <a:pPr defTabSz="964406">
              <a:defRPr sz="1400">
                <a:solidFill>
                  <a:srgbClr val="FFFFFF"/>
                </a:solidFill>
                <a:latin typeface="宋体"/>
                <a:ea typeface="宋体"/>
                <a:cs typeface="宋体"/>
                <a:sym typeface="宋体"/>
              </a:defRPr>
            </a:pPr>
            <a:endParaRPr/>
          </a:p>
        </p:txBody>
      </p:sp>
      <p:sp>
        <p:nvSpPr>
          <p:cNvPr id="521" name="Shape 521"/>
          <p:cNvSpPr/>
          <p:nvPr/>
        </p:nvSpPr>
        <p:spPr>
          <a:xfrm>
            <a:off x="12759392" y="2518373"/>
            <a:ext cx="10567435" cy="1656161"/>
          </a:xfrm>
          <a:prstGeom prst="rect">
            <a:avLst/>
          </a:prstGeom>
          <a:gradFill>
            <a:gsLst>
              <a:gs pos="0">
                <a:srgbClr val="04B5EC"/>
              </a:gs>
              <a:gs pos="100000">
                <a:srgbClr val="00C898"/>
              </a:gs>
            </a:gsLst>
          </a:gradFill>
          <a:ln w="12700">
            <a:miter lim="400000"/>
          </a:ln>
          <a:effectLst>
            <a:outerShdw blurRad="203200" dist="88900" dir="2700000" rotWithShape="0">
              <a:srgbClr val="000000">
                <a:alpha val="21000"/>
              </a:srgbClr>
            </a:outerShdw>
          </a:effectLst>
        </p:spPr>
        <p:txBody>
          <a:bodyPr lIns="64293" tIns="64293" rIns="64293" bIns="64293" anchor="ctr"/>
          <a:lstStyle/>
          <a:p>
            <a:pPr defTabSz="964406">
              <a:defRPr sz="1400">
                <a:solidFill>
                  <a:srgbClr val="FFFFFF"/>
                </a:solidFill>
                <a:latin typeface="Calibri"/>
                <a:ea typeface="Calibri"/>
                <a:cs typeface="Calibri"/>
                <a:sym typeface="Calibri"/>
              </a:defRPr>
            </a:pPr>
            <a:endParaRPr/>
          </a:p>
        </p:txBody>
      </p:sp>
      <p:sp>
        <p:nvSpPr>
          <p:cNvPr id="522" name="Shape 522"/>
          <p:cNvSpPr/>
          <p:nvPr/>
        </p:nvSpPr>
        <p:spPr>
          <a:xfrm>
            <a:off x="12837711" y="4493118"/>
            <a:ext cx="10491460" cy="1656161"/>
          </a:xfrm>
          <a:prstGeom prst="rect">
            <a:avLst/>
          </a:prstGeom>
          <a:gradFill>
            <a:gsLst>
              <a:gs pos="0">
                <a:srgbClr val="04B5EC"/>
              </a:gs>
              <a:gs pos="100000">
                <a:srgbClr val="00C898"/>
              </a:gs>
            </a:gsLst>
          </a:gradFill>
          <a:ln w="12700">
            <a:miter lim="400000"/>
          </a:ln>
          <a:effectLst>
            <a:outerShdw blurRad="203200" dist="88900" dir="2700000" rotWithShape="0">
              <a:srgbClr val="000000">
                <a:alpha val="21000"/>
              </a:srgbClr>
            </a:outerShdw>
          </a:effectLst>
        </p:spPr>
        <p:txBody>
          <a:bodyPr lIns="64293" tIns="64293" rIns="64293" bIns="64293" anchor="ctr"/>
          <a:lstStyle/>
          <a:p>
            <a:pPr defTabSz="964406">
              <a:defRPr sz="1400">
                <a:solidFill>
                  <a:srgbClr val="FFFFFF"/>
                </a:solidFill>
                <a:latin typeface="Calibri"/>
                <a:ea typeface="Calibri"/>
                <a:cs typeface="Calibri"/>
                <a:sym typeface="Calibri"/>
              </a:defRPr>
            </a:pPr>
            <a:endParaRPr/>
          </a:p>
        </p:txBody>
      </p:sp>
      <p:sp>
        <p:nvSpPr>
          <p:cNvPr id="523" name="Shape 523"/>
          <p:cNvSpPr/>
          <p:nvPr/>
        </p:nvSpPr>
        <p:spPr>
          <a:xfrm>
            <a:off x="12805241" y="8419210"/>
            <a:ext cx="10520006" cy="1656162"/>
          </a:xfrm>
          <a:prstGeom prst="rect">
            <a:avLst/>
          </a:prstGeom>
          <a:gradFill>
            <a:gsLst>
              <a:gs pos="0">
                <a:srgbClr val="04B5EC"/>
              </a:gs>
              <a:gs pos="100000">
                <a:srgbClr val="00C898"/>
              </a:gs>
            </a:gsLst>
          </a:gradFill>
          <a:ln w="12700">
            <a:miter lim="400000"/>
          </a:ln>
          <a:effectLst>
            <a:outerShdw blurRad="203200" dist="88900" dir="2700000" rotWithShape="0">
              <a:srgbClr val="000000">
                <a:alpha val="21000"/>
              </a:srgbClr>
            </a:outerShdw>
          </a:effectLst>
        </p:spPr>
        <p:txBody>
          <a:bodyPr lIns="64293" tIns="64293" rIns="64293" bIns="64293" anchor="ctr"/>
          <a:lstStyle/>
          <a:p>
            <a:pPr defTabSz="964406">
              <a:defRPr sz="4000">
                <a:solidFill>
                  <a:srgbClr val="FFFFFF"/>
                </a:solidFill>
                <a:latin typeface="Calibri"/>
                <a:ea typeface="Calibri"/>
                <a:cs typeface="Calibri"/>
                <a:sym typeface="Calibri"/>
              </a:defRPr>
            </a:pPr>
            <a:endParaRPr/>
          </a:p>
        </p:txBody>
      </p:sp>
      <p:sp>
        <p:nvSpPr>
          <p:cNvPr id="524" name="Shape 524"/>
          <p:cNvSpPr/>
          <p:nvPr/>
        </p:nvSpPr>
        <p:spPr>
          <a:xfrm>
            <a:off x="12805241" y="10476703"/>
            <a:ext cx="10541694" cy="1656162"/>
          </a:xfrm>
          <a:prstGeom prst="rect">
            <a:avLst/>
          </a:prstGeom>
          <a:gradFill>
            <a:gsLst>
              <a:gs pos="0">
                <a:srgbClr val="04B5EC"/>
              </a:gs>
              <a:gs pos="100000">
                <a:srgbClr val="00C898"/>
              </a:gs>
            </a:gsLst>
          </a:gradFill>
          <a:ln w="12700">
            <a:miter lim="400000"/>
          </a:ln>
          <a:effectLst>
            <a:outerShdw blurRad="203200" dist="88900" dir="2700000" rotWithShape="0">
              <a:srgbClr val="000000">
                <a:alpha val="21000"/>
              </a:srgbClr>
            </a:outerShdw>
          </a:effectLst>
        </p:spPr>
        <p:txBody>
          <a:bodyPr lIns="64293" tIns="64293" rIns="64293" bIns="64293" anchor="ctr"/>
          <a:lstStyle/>
          <a:p>
            <a:pPr defTabSz="964406">
              <a:defRPr sz="1400">
                <a:solidFill>
                  <a:srgbClr val="FFFFFF"/>
                </a:solidFill>
                <a:latin typeface="Calibri"/>
                <a:ea typeface="Calibri"/>
                <a:cs typeface="Calibri"/>
                <a:sym typeface="Calibri"/>
              </a:defRPr>
            </a:pPr>
            <a:endParaRPr/>
          </a:p>
        </p:txBody>
      </p:sp>
      <p:grpSp>
        <p:nvGrpSpPr>
          <p:cNvPr id="527" name="Group 527"/>
          <p:cNvGrpSpPr/>
          <p:nvPr/>
        </p:nvGrpSpPr>
        <p:grpSpPr>
          <a:xfrm>
            <a:off x="10710654" y="4493118"/>
            <a:ext cx="1656162" cy="1656161"/>
            <a:chOff x="0" y="0"/>
            <a:chExt cx="1656160" cy="1656160"/>
          </a:xfrm>
        </p:grpSpPr>
        <p:sp>
          <p:nvSpPr>
            <p:cNvPr id="525" name="Shape 525"/>
            <p:cNvSpPr/>
            <p:nvPr/>
          </p:nvSpPr>
          <p:spPr>
            <a:xfrm>
              <a:off x="-1" y="-1"/>
              <a:ext cx="1656162" cy="1656162"/>
            </a:xfrm>
            <a:prstGeom prst="rect">
              <a:avLst/>
            </a:prstGeom>
            <a:solidFill>
              <a:srgbClr val="00A1DA"/>
            </a:solidFill>
            <a:ln w="12700" cap="flat">
              <a:noFill/>
              <a:miter lim="400000"/>
            </a:ln>
            <a:effectLst/>
          </p:spPr>
          <p:txBody>
            <a:bodyPr wrap="square" lIns="64293" tIns="64293" rIns="64293" bIns="64293" numCol="1" anchor="ctr">
              <a:noAutofit/>
            </a:bodyPr>
            <a:lstStyle/>
            <a:p>
              <a:pPr defTabSz="964406">
                <a:defRPr sz="1400">
                  <a:solidFill>
                    <a:srgbClr val="FFFFFF"/>
                  </a:solidFill>
                  <a:latin typeface="宋体"/>
                  <a:ea typeface="宋体"/>
                  <a:cs typeface="宋体"/>
                  <a:sym typeface="宋体"/>
                </a:defRPr>
              </a:pPr>
              <a:endParaRPr/>
            </a:p>
          </p:txBody>
        </p:sp>
        <p:pic>
          <p:nvPicPr>
            <p:cNvPr id="526" name="image19.png"/>
            <p:cNvPicPr>
              <a:picLocks noChangeAspect="1"/>
            </p:cNvPicPr>
            <p:nvPr/>
          </p:nvPicPr>
          <p:blipFill>
            <a:blip r:embed="rId6">
              <a:extLst/>
            </a:blip>
            <a:stretch>
              <a:fillRect/>
            </a:stretch>
          </p:blipFill>
          <p:spPr>
            <a:xfrm>
              <a:off x="302335" y="286282"/>
              <a:ext cx="1051491" cy="1051490"/>
            </a:xfrm>
            <a:prstGeom prst="rect">
              <a:avLst/>
            </a:prstGeom>
            <a:ln w="12700" cap="flat">
              <a:noFill/>
              <a:miter lim="400000"/>
            </a:ln>
            <a:effectLst/>
          </p:spPr>
        </p:pic>
      </p:grpSp>
      <p:grpSp>
        <p:nvGrpSpPr>
          <p:cNvPr id="530" name="Group 530"/>
          <p:cNvGrpSpPr/>
          <p:nvPr/>
        </p:nvGrpSpPr>
        <p:grpSpPr>
          <a:xfrm>
            <a:off x="10678184" y="8419210"/>
            <a:ext cx="1656162" cy="1656162"/>
            <a:chOff x="0" y="0"/>
            <a:chExt cx="1656160" cy="1656160"/>
          </a:xfrm>
        </p:grpSpPr>
        <p:sp>
          <p:nvSpPr>
            <p:cNvPr id="528" name="Shape 528"/>
            <p:cNvSpPr/>
            <p:nvPr/>
          </p:nvSpPr>
          <p:spPr>
            <a:xfrm>
              <a:off x="-1" y="-1"/>
              <a:ext cx="1656162" cy="1656162"/>
            </a:xfrm>
            <a:prstGeom prst="rect">
              <a:avLst/>
            </a:prstGeom>
            <a:solidFill>
              <a:srgbClr val="00C898"/>
            </a:solidFill>
            <a:ln w="12700" cap="flat">
              <a:noFill/>
              <a:miter lim="400000"/>
            </a:ln>
            <a:effectLst/>
          </p:spPr>
          <p:txBody>
            <a:bodyPr wrap="square" lIns="64293" tIns="64293" rIns="64293" bIns="64293" numCol="1" anchor="ctr">
              <a:noAutofit/>
            </a:bodyPr>
            <a:lstStyle/>
            <a:p>
              <a:pPr defTabSz="964406">
                <a:defRPr sz="1400">
                  <a:solidFill>
                    <a:srgbClr val="FFFFFF"/>
                  </a:solidFill>
                  <a:latin typeface="宋体"/>
                  <a:ea typeface="宋体"/>
                  <a:cs typeface="宋体"/>
                  <a:sym typeface="宋体"/>
                </a:defRPr>
              </a:pPr>
              <a:endParaRPr/>
            </a:p>
          </p:txBody>
        </p:sp>
        <p:pic>
          <p:nvPicPr>
            <p:cNvPr id="529" name="image20.png"/>
            <p:cNvPicPr>
              <a:picLocks noChangeAspect="1"/>
            </p:cNvPicPr>
            <p:nvPr/>
          </p:nvPicPr>
          <p:blipFill>
            <a:blip r:embed="rId7">
              <a:extLst/>
            </a:blip>
            <a:stretch>
              <a:fillRect/>
            </a:stretch>
          </p:blipFill>
          <p:spPr>
            <a:xfrm>
              <a:off x="331767" y="404006"/>
              <a:ext cx="989952" cy="711695"/>
            </a:xfrm>
            <a:prstGeom prst="rect">
              <a:avLst/>
            </a:prstGeom>
            <a:ln w="12700" cap="flat">
              <a:noFill/>
              <a:miter lim="400000"/>
            </a:ln>
            <a:effectLst/>
          </p:spPr>
        </p:pic>
      </p:grpSp>
      <p:grpSp>
        <p:nvGrpSpPr>
          <p:cNvPr id="533" name="Group 533"/>
          <p:cNvGrpSpPr/>
          <p:nvPr/>
        </p:nvGrpSpPr>
        <p:grpSpPr>
          <a:xfrm>
            <a:off x="10678184" y="10476703"/>
            <a:ext cx="1656162" cy="1656162"/>
            <a:chOff x="0" y="0"/>
            <a:chExt cx="1656160" cy="1656160"/>
          </a:xfrm>
        </p:grpSpPr>
        <p:sp>
          <p:nvSpPr>
            <p:cNvPr id="531" name="Shape 531"/>
            <p:cNvSpPr/>
            <p:nvPr/>
          </p:nvSpPr>
          <p:spPr>
            <a:xfrm>
              <a:off x="-1" y="-1"/>
              <a:ext cx="1656162" cy="1656162"/>
            </a:xfrm>
            <a:prstGeom prst="rect">
              <a:avLst/>
            </a:prstGeom>
            <a:solidFill>
              <a:srgbClr val="92D050"/>
            </a:solidFill>
            <a:ln w="12700" cap="flat">
              <a:noFill/>
              <a:miter lim="400000"/>
            </a:ln>
            <a:effectLst/>
          </p:spPr>
          <p:txBody>
            <a:bodyPr wrap="square" lIns="64293" tIns="64293" rIns="64293" bIns="64293" numCol="1" anchor="ctr">
              <a:noAutofit/>
            </a:bodyPr>
            <a:lstStyle/>
            <a:p>
              <a:pPr defTabSz="964406">
                <a:defRPr sz="1400">
                  <a:solidFill>
                    <a:srgbClr val="FFFFFF"/>
                  </a:solidFill>
                  <a:latin typeface="宋体"/>
                  <a:ea typeface="宋体"/>
                  <a:cs typeface="宋体"/>
                  <a:sym typeface="宋体"/>
                </a:defRPr>
              </a:pPr>
              <a:endParaRPr/>
            </a:p>
          </p:txBody>
        </p:sp>
        <p:pic>
          <p:nvPicPr>
            <p:cNvPr id="532" name="image21.png"/>
            <p:cNvPicPr>
              <a:picLocks noChangeAspect="1"/>
            </p:cNvPicPr>
            <p:nvPr/>
          </p:nvPicPr>
          <p:blipFill>
            <a:blip r:embed="rId8">
              <a:extLst/>
            </a:blip>
            <a:stretch>
              <a:fillRect/>
            </a:stretch>
          </p:blipFill>
          <p:spPr>
            <a:xfrm>
              <a:off x="452166" y="406682"/>
              <a:ext cx="861526" cy="842797"/>
            </a:xfrm>
            <a:prstGeom prst="rect">
              <a:avLst/>
            </a:prstGeom>
            <a:ln w="12700" cap="flat">
              <a:noFill/>
              <a:miter lim="400000"/>
            </a:ln>
            <a:effectLst/>
          </p:spPr>
        </p:pic>
      </p:grpSp>
      <p:sp>
        <p:nvSpPr>
          <p:cNvPr id="534" name="Shape 534"/>
          <p:cNvSpPr/>
          <p:nvPr/>
        </p:nvSpPr>
        <p:spPr>
          <a:xfrm>
            <a:off x="13047285" y="2896743"/>
            <a:ext cx="9656267" cy="899421"/>
          </a:xfrm>
          <a:prstGeom prst="rect">
            <a:avLst/>
          </a:prstGeom>
          <a:ln w="12700">
            <a:miter lim="400000"/>
          </a:ln>
          <a:extLst>
            <a:ext uri="{C572A759-6A51-4108-AA02-DFA0A04FC94B}">
              <ma14:wrappingTextBoxFlag xmlns:ma14="http://schemas.microsoft.com/office/mac/drawingml/2011/main" val="1"/>
            </a:ext>
          </a:extLst>
        </p:spPr>
        <p:txBody>
          <a:bodyPr lIns="64293" tIns="64293" rIns="64293" bIns="64293"/>
          <a:lstStyle>
            <a:lvl1pPr algn="l" defTabSz="964406">
              <a:lnSpc>
                <a:spcPct val="120000"/>
              </a:lnSpc>
              <a:defRPr sz="3800" b="1">
                <a:solidFill>
                  <a:srgbClr val="FFFFFF"/>
                </a:solidFill>
                <a:latin typeface="微软雅黑"/>
                <a:ea typeface="微软雅黑"/>
                <a:cs typeface="微软雅黑"/>
                <a:sym typeface="微软雅黑"/>
              </a:defRPr>
            </a:lvl1pPr>
          </a:lstStyle>
          <a:p>
            <a:r>
              <a:t>01 集中空调高效制冷机房系统介绍</a:t>
            </a:r>
          </a:p>
        </p:txBody>
      </p:sp>
      <p:grpSp>
        <p:nvGrpSpPr>
          <p:cNvPr id="537" name="Group 537"/>
          <p:cNvGrpSpPr/>
          <p:nvPr/>
        </p:nvGrpSpPr>
        <p:grpSpPr>
          <a:xfrm>
            <a:off x="10645714" y="2518373"/>
            <a:ext cx="1656162" cy="1656161"/>
            <a:chOff x="0" y="0"/>
            <a:chExt cx="1656160" cy="1656160"/>
          </a:xfrm>
        </p:grpSpPr>
        <p:sp>
          <p:nvSpPr>
            <p:cNvPr id="535" name="Shape 535"/>
            <p:cNvSpPr/>
            <p:nvPr/>
          </p:nvSpPr>
          <p:spPr>
            <a:xfrm>
              <a:off x="-1" y="-1"/>
              <a:ext cx="1656162" cy="1656162"/>
            </a:xfrm>
            <a:prstGeom prst="rect">
              <a:avLst/>
            </a:prstGeom>
            <a:solidFill>
              <a:srgbClr val="0091C4"/>
            </a:solidFill>
            <a:ln w="12700" cap="flat">
              <a:noFill/>
              <a:miter lim="400000"/>
            </a:ln>
            <a:effectLst/>
          </p:spPr>
          <p:txBody>
            <a:bodyPr wrap="square" lIns="64293" tIns="64293" rIns="64293" bIns="64293" numCol="1" anchor="ctr">
              <a:noAutofit/>
            </a:bodyPr>
            <a:lstStyle/>
            <a:p>
              <a:pPr defTabSz="964406">
                <a:defRPr sz="1400">
                  <a:solidFill>
                    <a:srgbClr val="FFFFFF"/>
                  </a:solidFill>
                  <a:latin typeface="宋体"/>
                  <a:ea typeface="宋体"/>
                  <a:cs typeface="宋体"/>
                  <a:sym typeface="宋体"/>
                </a:defRPr>
              </a:pPr>
              <a:endParaRPr/>
            </a:p>
          </p:txBody>
        </p:sp>
        <p:pic>
          <p:nvPicPr>
            <p:cNvPr id="536" name="image22.png"/>
            <p:cNvPicPr>
              <a:picLocks noChangeAspect="1"/>
            </p:cNvPicPr>
            <p:nvPr/>
          </p:nvPicPr>
          <p:blipFill>
            <a:blip r:embed="rId9">
              <a:extLst/>
            </a:blip>
            <a:stretch>
              <a:fillRect/>
            </a:stretch>
          </p:blipFill>
          <p:spPr>
            <a:xfrm>
              <a:off x="436112" y="283607"/>
              <a:ext cx="818718" cy="1024734"/>
            </a:xfrm>
            <a:prstGeom prst="rect">
              <a:avLst/>
            </a:prstGeom>
            <a:ln w="12700" cap="flat">
              <a:noFill/>
              <a:miter lim="400000"/>
            </a:ln>
            <a:effectLst/>
          </p:spPr>
        </p:pic>
      </p:grpSp>
      <p:sp>
        <p:nvSpPr>
          <p:cNvPr id="538" name="Shape 538"/>
          <p:cNvSpPr/>
          <p:nvPr/>
        </p:nvSpPr>
        <p:spPr>
          <a:xfrm>
            <a:off x="13019209" y="4871488"/>
            <a:ext cx="10216188" cy="899421"/>
          </a:xfrm>
          <a:prstGeom prst="rect">
            <a:avLst/>
          </a:prstGeom>
          <a:ln w="12700">
            <a:miter lim="400000"/>
          </a:ln>
          <a:extLst>
            <a:ext uri="{C572A759-6A51-4108-AA02-DFA0A04FC94B}">
              <ma14:wrappingTextBoxFlag xmlns:ma14="http://schemas.microsoft.com/office/mac/drawingml/2011/main" val="1"/>
            </a:ext>
          </a:extLst>
        </p:spPr>
        <p:txBody>
          <a:bodyPr lIns="64293" tIns="64293" rIns="64293" bIns="64293"/>
          <a:lstStyle/>
          <a:p>
            <a:pPr algn="l" defTabSz="964406">
              <a:lnSpc>
                <a:spcPct val="120000"/>
              </a:lnSpc>
              <a:defRPr sz="3800" b="1">
                <a:solidFill>
                  <a:srgbClr val="FFFFFF"/>
                </a:solidFill>
                <a:latin typeface="微软雅黑"/>
                <a:ea typeface="微软雅黑"/>
                <a:cs typeface="微软雅黑"/>
                <a:sym typeface="微软雅黑"/>
              </a:defRPr>
            </a:pPr>
            <a:r>
              <a:t>02 集中空调传统制冷机房系承包服务</a:t>
            </a:r>
          </a:p>
        </p:txBody>
      </p:sp>
      <p:sp>
        <p:nvSpPr>
          <p:cNvPr id="539" name="Shape 539"/>
          <p:cNvSpPr/>
          <p:nvPr/>
        </p:nvSpPr>
        <p:spPr>
          <a:xfrm>
            <a:off x="13067988" y="8735245"/>
            <a:ext cx="10118631" cy="899421"/>
          </a:xfrm>
          <a:prstGeom prst="rect">
            <a:avLst/>
          </a:prstGeom>
          <a:ln w="12700">
            <a:miter lim="400000"/>
          </a:ln>
          <a:extLst>
            <a:ext uri="{C572A759-6A51-4108-AA02-DFA0A04FC94B}">
              <ma14:wrappingTextBoxFlag xmlns:ma14="http://schemas.microsoft.com/office/mac/drawingml/2011/main" val="1"/>
            </a:ext>
          </a:extLst>
        </p:spPr>
        <p:txBody>
          <a:bodyPr lIns="64293" tIns="64293" rIns="64293" bIns="64293"/>
          <a:lstStyle/>
          <a:p>
            <a:pPr algn="l" defTabSz="964406">
              <a:lnSpc>
                <a:spcPct val="120000"/>
              </a:lnSpc>
              <a:defRPr sz="3800" b="1">
                <a:solidFill>
                  <a:srgbClr val="FFFFFF"/>
                </a:solidFill>
                <a:latin typeface="微软雅黑"/>
                <a:ea typeface="微软雅黑"/>
                <a:cs typeface="微软雅黑"/>
                <a:sym typeface="微软雅黑"/>
              </a:defRPr>
            </a:pPr>
            <a:r>
              <a:t>04 集中空调高效制冷机房系统集成承包服务</a:t>
            </a:r>
          </a:p>
        </p:txBody>
      </p:sp>
      <p:sp>
        <p:nvSpPr>
          <p:cNvPr id="540" name="Shape 540"/>
          <p:cNvSpPr/>
          <p:nvPr/>
        </p:nvSpPr>
        <p:spPr>
          <a:xfrm>
            <a:off x="13067988" y="10970369"/>
            <a:ext cx="9856983" cy="899421"/>
          </a:xfrm>
          <a:prstGeom prst="rect">
            <a:avLst/>
          </a:prstGeom>
          <a:ln w="12700">
            <a:miter lim="400000"/>
          </a:ln>
          <a:extLst>
            <a:ext uri="{C572A759-6A51-4108-AA02-DFA0A04FC94B}">
              <ma14:wrappingTextBoxFlag xmlns:ma14="http://schemas.microsoft.com/office/mac/drawingml/2011/main" val="1"/>
            </a:ext>
          </a:extLst>
        </p:spPr>
        <p:txBody>
          <a:bodyPr lIns="64293" tIns="64293" rIns="64293" bIns="64293"/>
          <a:lstStyle>
            <a:lvl1pPr algn="l" defTabSz="964406">
              <a:lnSpc>
                <a:spcPct val="120000"/>
              </a:lnSpc>
              <a:defRPr sz="3800" b="1">
                <a:solidFill>
                  <a:srgbClr val="FFFFFF"/>
                </a:solidFill>
                <a:latin typeface="微软雅黑"/>
                <a:ea typeface="微软雅黑"/>
                <a:cs typeface="微软雅黑"/>
                <a:sym typeface="微软雅黑"/>
              </a:defRPr>
            </a:lvl1pPr>
          </a:lstStyle>
          <a:p>
            <a:r>
              <a:t>05 我们的优势</a:t>
            </a:r>
          </a:p>
        </p:txBody>
      </p:sp>
      <p:sp>
        <p:nvSpPr>
          <p:cNvPr id="541" name="Shape 541"/>
          <p:cNvSpPr>
            <a:spLocks noGrp="1"/>
          </p:cNvSpPr>
          <p:nvPr>
            <p:ph type="sldNum" sz="quarter" idx="4294967295"/>
          </p:nvPr>
        </p:nvSpPr>
        <p:spPr>
          <a:xfrm>
            <a:off x="24001614" y="13094927"/>
            <a:ext cx="32504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2</a:t>
            </a:fld>
            <a:endParaRPr/>
          </a:p>
        </p:txBody>
      </p:sp>
      <p:sp>
        <p:nvSpPr>
          <p:cNvPr id="542" name="Shape 542"/>
          <p:cNvSpPr/>
          <p:nvPr/>
        </p:nvSpPr>
        <p:spPr>
          <a:xfrm>
            <a:off x="12867301" y="6385117"/>
            <a:ext cx="10520005" cy="1656162"/>
          </a:xfrm>
          <a:prstGeom prst="rect">
            <a:avLst/>
          </a:prstGeom>
          <a:gradFill>
            <a:gsLst>
              <a:gs pos="0">
                <a:srgbClr val="04B5EC"/>
              </a:gs>
              <a:gs pos="100000">
                <a:srgbClr val="00C898"/>
              </a:gs>
            </a:gsLst>
          </a:gradFill>
          <a:ln w="12700">
            <a:miter lim="400000"/>
          </a:ln>
          <a:effectLst>
            <a:outerShdw blurRad="203200" dist="88900" dir="2700000" rotWithShape="0">
              <a:srgbClr val="000000">
                <a:alpha val="21000"/>
              </a:srgbClr>
            </a:outerShdw>
          </a:effectLst>
        </p:spPr>
        <p:txBody>
          <a:bodyPr lIns="64293" tIns="64293" rIns="64293" bIns="64293" anchor="ctr"/>
          <a:lstStyle/>
          <a:p>
            <a:pPr defTabSz="964406">
              <a:defRPr sz="4000">
                <a:solidFill>
                  <a:srgbClr val="FFFFFF"/>
                </a:solidFill>
                <a:latin typeface="Calibri"/>
                <a:ea typeface="Calibri"/>
                <a:cs typeface="Calibri"/>
                <a:sym typeface="Calibri"/>
              </a:defRPr>
            </a:pPr>
            <a:endParaRPr/>
          </a:p>
        </p:txBody>
      </p:sp>
      <p:sp>
        <p:nvSpPr>
          <p:cNvPr id="543" name="Shape 543"/>
          <p:cNvSpPr/>
          <p:nvPr/>
        </p:nvSpPr>
        <p:spPr>
          <a:xfrm>
            <a:off x="10740244" y="6385117"/>
            <a:ext cx="1656162" cy="1656162"/>
          </a:xfrm>
          <a:prstGeom prst="rect">
            <a:avLst/>
          </a:prstGeom>
          <a:solidFill>
            <a:srgbClr val="04BEC2"/>
          </a:solidFill>
          <a:ln w="12700">
            <a:miter lim="400000"/>
          </a:ln>
        </p:spPr>
        <p:txBody>
          <a:bodyPr lIns="64293" tIns="64293" rIns="64293" bIns="64293" anchor="ctr"/>
          <a:lstStyle/>
          <a:p>
            <a:pPr defTabSz="964406">
              <a:defRPr sz="1400">
                <a:solidFill>
                  <a:srgbClr val="FFFFFF"/>
                </a:solidFill>
                <a:latin typeface="宋体"/>
                <a:ea typeface="宋体"/>
                <a:cs typeface="宋体"/>
                <a:sym typeface="宋体"/>
              </a:defRPr>
            </a:pPr>
            <a:endParaRPr/>
          </a:p>
        </p:txBody>
      </p:sp>
      <p:sp>
        <p:nvSpPr>
          <p:cNvPr id="544" name="Shape 544"/>
          <p:cNvSpPr/>
          <p:nvPr/>
        </p:nvSpPr>
        <p:spPr>
          <a:xfrm>
            <a:off x="13130048" y="6701152"/>
            <a:ext cx="9732863" cy="899421"/>
          </a:xfrm>
          <a:prstGeom prst="rect">
            <a:avLst/>
          </a:prstGeom>
          <a:ln w="12700">
            <a:miter lim="400000"/>
          </a:ln>
          <a:extLst>
            <a:ext uri="{C572A759-6A51-4108-AA02-DFA0A04FC94B}">
              <ma14:wrappingTextBoxFlag xmlns:ma14="http://schemas.microsoft.com/office/mac/drawingml/2011/main" val="1"/>
            </a:ext>
          </a:extLst>
        </p:spPr>
        <p:txBody>
          <a:bodyPr lIns="64293" tIns="64293" rIns="64293" bIns="64293"/>
          <a:lstStyle>
            <a:lvl1pPr algn="l" defTabSz="964406">
              <a:lnSpc>
                <a:spcPct val="120000"/>
              </a:lnSpc>
              <a:defRPr sz="3800" b="1">
                <a:solidFill>
                  <a:srgbClr val="FFFFFF"/>
                </a:solidFill>
                <a:latin typeface="微软雅黑"/>
                <a:ea typeface="微软雅黑"/>
                <a:cs typeface="微软雅黑"/>
                <a:sym typeface="微软雅黑"/>
              </a:defRPr>
            </a:lvl1pPr>
          </a:lstStyle>
          <a:p>
            <a:r>
              <a:t>03集中空调高效制冷机房系统经济性分析</a:t>
            </a:r>
          </a:p>
        </p:txBody>
      </p:sp>
      <p:sp>
        <p:nvSpPr>
          <p:cNvPr id="545" name="Shape 545"/>
          <p:cNvSpPr/>
          <p:nvPr/>
        </p:nvSpPr>
        <p:spPr>
          <a:xfrm>
            <a:off x="11147469" y="6701152"/>
            <a:ext cx="717593" cy="942045"/>
          </a:xfrm>
          <a:custGeom>
            <a:avLst/>
            <a:gdLst/>
            <a:ahLst/>
            <a:cxnLst>
              <a:cxn ang="0">
                <a:pos x="wd2" y="hd2"/>
              </a:cxn>
              <a:cxn ang="5400000">
                <a:pos x="wd2" y="hd2"/>
              </a:cxn>
              <a:cxn ang="10800000">
                <a:pos x="wd2" y="hd2"/>
              </a:cxn>
              <a:cxn ang="16200000">
                <a:pos x="wd2" y="hd2"/>
              </a:cxn>
            </a:cxnLst>
            <a:rect l="0" t="0" r="r" b="b"/>
            <a:pathLst>
              <a:path w="21600" h="21600" extrusionOk="0">
                <a:moveTo>
                  <a:pt x="4696" y="1421"/>
                </a:moveTo>
                <a:cubicBezTo>
                  <a:pt x="1878" y="0"/>
                  <a:pt x="1878" y="0"/>
                  <a:pt x="1878" y="0"/>
                </a:cubicBezTo>
                <a:cubicBezTo>
                  <a:pt x="0" y="10800"/>
                  <a:pt x="0" y="10800"/>
                  <a:pt x="0" y="10800"/>
                </a:cubicBezTo>
                <a:cubicBezTo>
                  <a:pt x="2630" y="11937"/>
                  <a:pt x="2630" y="11937"/>
                  <a:pt x="2630" y="11937"/>
                </a:cubicBezTo>
                <a:cubicBezTo>
                  <a:pt x="3005" y="10232"/>
                  <a:pt x="3005" y="10232"/>
                  <a:pt x="3005" y="10232"/>
                </a:cubicBezTo>
                <a:cubicBezTo>
                  <a:pt x="4508" y="12221"/>
                  <a:pt x="4508" y="12221"/>
                  <a:pt x="4508" y="12221"/>
                </a:cubicBezTo>
                <a:cubicBezTo>
                  <a:pt x="8077" y="7958"/>
                  <a:pt x="8077" y="7958"/>
                  <a:pt x="8077" y="7958"/>
                </a:cubicBezTo>
                <a:cubicBezTo>
                  <a:pt x="10143" y="6821"/>
                  <a:pt x="10143" y="6821"/>
                  <a:pt x="10143" y="6821"/>
                </a:cubicBezTo>
                <a:cubicBezTo>
                  <a:pt x="12584" y="9095"/>
                  <a:pt x="12584" y="9095"/>
                  <a:pt x="12584" y="9095"/>
                </a:cubicBezTo>
                <a:cubicBezTo>
                  <a:pt x="13336" y="7958"/>
                  <a:pt x="13336" y="7958"/>
                  <a:pt x="13336" y="7958"/>
                </a:cubicBezTo>
                <a:cubicBezTo>
                  <a:pt x="11457" y="3695"/>
                  <a:pt x="11457" y="3695"/>
                  <a:pt x="11457" y="3695"/>
                </a:cubicBezTo>
                <a:cubicBezTo>
                  <a:pt x="7889" y="3411"/>
                  <a:pt x="7889" y="3411"/>
                  <a:pt x="7889" y="3411"/>
                </a:cubicBezTo>
                <a:cubicBezTo>
                  <a:pt x="5259" y="3979"/>
                  <a:pt x="5259" y="3979"/>
                  <a:pt x="5259" y="3979"/>
                </a:cubicBezTo>
                <a:cubicBezTo>
                  <a:pt x="4883" y="3695"/>
                  <a:pt x="4883" y="3695"/>
                  <a:pt x="4883" y="3695"/>
                </a:cubicBezTo>
                <a:cubicBezTo>
                  <a:pt x="3944" y="6537"/>
                  <a:pt x="3944" y="6537"/>
                  <a:pt x="3944" y="6537"/>
                </a:cubicBezTo>
                <a:cubicBezTo>
                  <a:pt x="3757" y="6253"/>
                  <a:pt x="3757" y="6253"/>
                  <a:pt x="3757" y="6253"/>
                </a:cubicBezTo>
                <a:cubicBezTo>
                  <a:pt x="4320" y="3126"/>
                  <a:pt x="4320" y="3126"/>
                  <a:pt x="4320" y="3126"/>
                </a:cubicBezTo>
                <a:cubicBezTo>
                  <a:pt x="4696" y="1421"/>
                  <a:pt x="4696" y="1421"/>
                  <a:pt x="4696" y="1421"/>
                </a:cubicBezTo>
                <a:close/>
                <a:moveTo>
                  <a:pt x="17092" y="568"/>
                </a:moveTo>
                <a:cubicBezTo>
                  <a:pt x="21600" y="9095"/>
                  <a:pt x="21600" y="9095"/>
                  <a:pt x="21600" y="9095"/>
                </a:cubicBezTo>
                <a:cubicBezTo>
                  <a:pt x="19346" y="11937"/>
                  <a:pt x="19346" y="11937"/>
                  <a:pt x="19346" y="11937"/>
                </a:cubicBezTo>
                <a:cubicBezTo>
                  <a:pt x="18783" y="10800"/>
                  <a:pt x="18783" y="10800"/>
                  <a:pt x="18783" y="10800"/>
                </a:cubicBezTo>
                <a:cubicBezTo>
                  <a:pt x="17280" y="13642"/>
                  <a:pt x="17280" y="13642"/>
                  <a:pt x="17280" y="13642"/>
                </a:cubicBezTo>
                <a:cubicBezTo>
                  <a:pt x="15777" y="13074"/>
                  <a:pt x="15777" y="13074"/>
                  <a:pt x="15777" y="13074"/>
                </a:cubicBezTo>
                <a:cubicBezTo>
                  <a:pt x="14650" y="13926"/>
                  <a:pt x="13336" y="15632"/>
                  <a:pt x="13148" y="17621"/>
                </a:cubicBezTo>
                <a:cubicBezTo>
                  <a:pt x="13899" y="19611"/>
                  <a:pt x="13899" y="19611"/>
                  <a:pt x="13899" y="19611"/>
                </a:cubicBezTo>
                <a:cubicBezTo>
                  <a:pt x="13711" y="20179"/>
                  <a:pt x="13711" y="20179"/>
                  <a:pt x="13711" y="20179"/>
                </a:cubicBezTo>
                <a:cubicBezTo>
                  <a:pt x="13336" y="20747"/>
                  <a:pt x="12960" y="21032"/>
                  <a:pt x="12584" y="21600"/>
                </a:cubicBezTo>
                <a:cubicBezTo>
                  <a:pt x="12209" y="21316"/>
                  <a:pt x="11833" y="20747"/>
                  <a:pt x="11457" y="20463"/>
                </a:cubicBezTo>
                <a:cubicBezTo>
                  <a:pt x="11457" y="19611"/>
                  <a:pt x="12021" y="18474"/>
                  <a:pt x="12021" y="18189"/>
                </a:cubicBezTo>
                <a:cubicBezTo>
                  <a:pt x="11833" y="17905"/>
                  <a:pt x="11833" y="17905"/>
                  <a:pt x="11833" y="17905"/>
                </a:cubicBezTo>
                <a:cubicBezTo>
                  <a:pt x="11457" y="18758"/>
                  <a:pt x="10330" y="20179"/>
                  <a:pt x="9955" y="20747"/>
                </a:cubicBezTo>
                <a:cubicBezTo>
                  <a:pt x="9579" y="20463"/>
                  <a:pt x="9203" y="20179"/>
                  <a:pt x="8640" y="19611"/>
                </a:cubicBezTo>
                <a:cubicBezTo>
                  <a:pt x="8828" y="19042"/>
                  <a:pt x="9767" y="17337"/>
                  <a:pt x="9955" y="16768"/>
                </a:cubicBezTo>
                <a:cubicBezTo>
                  <a:pt x="9767" y="16484"/>
                  <a:pt x="9767" y="16484"/>
                  <a:pt x="9767" y="16484"/>
                </a:cubicBezTo>
                <a:cubicBezTo>
                  <a:pt x="9016" y="17905"/>
                  <a:pt x="8077" y="19042"/>
                  <a:pt x="7513" y="19326"/>
                </a:cubicBezTo>
                <a:cubicBezTo>
                  <a:pt x="6198" y="17905"/>
                  <a:pt x="6198" y="17905"/>
                  <a:pt x="6198" y="17905"/>
                </a:cubicBezTo>
                <a:cubicBezTo>
                  <a:pt x="6950" y="16200"/>
                  <a:pt x="8077" y="14779"/>
                  <a:pt x="9016" y="13642"/>
                </a:cubicBezTo>
                <a:cubicBezTo>
                  <a:pt x="8828" y="13074"/>
                  <a:pt x="8828" y="13074"/>
                  <a:pt x="8828" y="13074"/>
                </a:cubicBezTo>
                <a:cubicBezTo>
                  <a:pt x="8077" y="13926"/>
                  <a:pt x="6574" y="15916"/>
                  <a:pt x="5823" y="16768"/>
                </a:cubicBezTo>
                <a:cubicBezTo>
                  <a:pt x="5071" y="16484"/>
                  <a:pt x="4696" y="15916"/>
                  <a:pt x="4508" y="14779"/>
                </a:cubicBezTo>
                <a:cubicBezTo>
                  <a:pt x="6010" y="12789"/>
                  <a:pt x="7701" y="10516"/>
                  <a:pt x="9391" y="8526"/>
                </a:cubicBezTo>
                <a:cubicBezTo>
                  <a:pt x="10330" y="8242"/>
                  <a:pt x="10330" y="8242"/>
                  <a:pt x="10330" y="8242"/>
                </a:cubicBezTo>
                <a:cubicBezTo>
                  <a:pt x="12960" y="10516"/>
                  <a:pt x="12960" y="10516"/>
                  <a:pt x="12960" y="10516"/>
                </a:cubicBezTo>
                <a:cubicBezTo>
                  <a:pt x="14275" y="8526"/>
                  <a:pt x="14275" y="8526"/>
                  <a:pt x="14275" y="8526"/>
                </a:cubicBezTo>
                <a:cubicBezTo>
                  <a:pt x="12960" y="5400"/>
                  <a:pt x="12960" y="5400"/>
                  <a:pt x="12960" y="5400"/>
                </a:cubicBezTo>
                <a:cubicBezTo>
                  <a:pt x="13523" y="4832"/>
                  <a:pt x="13899" y="4547"/>
                  <a:pt x="14275" y="4263"/>
                </a:cubicBezTo>
                <a:cubicBezTo>
                  <a:pt x="16717" y="7674"/>
                  <a:pt x="16717" y="7674"/>
                  <a:pt x="16717" y="7674"/>
                </a:cubicBezTo>
                <a:cubicBezTo>
                  <a:pt x="16904" y="7389"/>
                  <a:pt x="16904" y="7389"/>
                  <a:pt x="16904" y="7389"/>
                </a:cubicBezTo>
                <a:cubicBezTo>
                  <a:pt x="15214" y="3979"/>
                  <a:pt x="15214" y="3979"/>
                  <a:pt x="15214" y="3979"/>
                </a:cubicBezTo>
                <a:cubicBezTo>
                  <a:pt x="15214" y="3979"/>
                  <a:pt x="15214" y="3979"/>
                  <a:pt x="15214" y="3979"/>
                </a:cubicBezTo>
                <a:cubicBezTo>
                  <a:pt x="14838" y="3411"/>
                  <a:pt x="14838" y="3411"/>
                  <a:pt x="14838" y="3411"/>
                </a:cubicBezTo>
                <a:cubicBezTo>
                  <a:pt x="17092" y="568"/>
                  <a:pt x="17092" y="568"/>
                  <a:pt x="17092" y="568"/>
                </a:cubicBezTo>
                <a:close/>
                <a:moveTo>
                  <a:pt x="18219" y="14779"/>
                </a:moveTo>
                <a:cubicBezTo>
                  <a:pt x="16341" y="14211"/>
                  <a:pt x="16341" y="14211"/>
                  <a:pt x="16341" y="14211"/>
                </a:cubicBezTo>
                <a:cubicBezTo>
                  <a:pt x="15965" y="15063"/>
                  <a:pt x="15965" y="15063"/>
                  <a:pt x="15965" y="15063"/>
                </a:cubicBezTo>
                <a:cubicBezTo>
                  <a:pt x="17468" y="16484"/>
                  <a:pt x="17468" y="16484"/>
                  <a:pt x="17468" y="16484"/>
                </a:cubicBezTo>
                <a:cubicBezTo>
                  <a:pt x="17656" y="15916"/>
                  <a:pt x="17843" y="15347"/>
                  <a:pt x="18219" y="14779"/>
                </a:cubicBezTo>
                <a:close/>
                <a:moveTo>
                  <a:pt x="15026" y="20179"/>
                </a:moveTo>
                <a:cubicBezTo>
                  <a:pt x="15402" y="19895"/>
                  <a:pt x="15777" y="19326"/>
                  <a:pt x="16153" y="19042"/>
                </a:cubicBezTo>
                <a:cubicBezTo>
                  <a:pt x="14650" y="17337"/>
                  <a:pt x="14650" y="17337"/>
                  <a:pt x="14650" y="17337"/>
                </a:cubicBezTo>
                <a:cubicBezTo>
                  <a:pt x="14275" y="17905"/>
                  <a:pt x="14275" y="17905"/>
                  <a:pt x="14275" y="17905"/>
                </a:cubicBezTo>
                <a:cubicBezTo>
                  <a:pt x="15026" y="20179"/>
                  <a:pt x="15026" y="20179"/>
                  <a:pt x="15026" y="20179"/>
                </a:cubicBezTo>
                <a:close/>
                <a:moveTo>
                  <a:pt x="16341" y="18474"/>
                </a:moveTo>
                <a:cubicBezTo>
                  <a:pt x="16717" y="18189"/>
                  <a:pt x="16904" y="17621"/>
                  <a:pt x="17092" y="17053"/>
                </a:cubicBezTo>
                <a:cubicBezTo>
                  <a:pt x="15214" y="15347"/>
                  <a:pt x="15214" y="15347"/>
                  <a:pt x="15214" y="15347"/>
                </a:cubicBezTo>
                <a:cubicBezTo>
                  <a:pt x="14650" y="16200"/>
                  <a:pt x="14650" y="16200"/>
                  <a:pt x="14650" y="16200"/>
                </a:cubicBezTo>
                <a:lnTo>
                  <a:pt x="16341" y="18474"/>
                </a:lnTo>
                <a:close/>
              </a:path>
            </a:pathLst>
          </a:custGeom>
          <a:solidFill>
            <a:srgbClr val="FFFFFF"/>
          </a:solidFill>
          <a:ln w="12700">
            <a:miter lim="400000"/>
          </a:ln>
        </p:spPr>
        <p:txBody>
          <a:bodyPr lIns="45719" rIns="45719"/>
          <a:lstStyle/>
          <a:p>
            <a:pPr algn="l" defTabSz="914400">
              <a:defRPr sz="1800">
                <a:latin typeface="Calibri"/>
                <a:ea typeface="Calibri"/>
                <a:cs typeface="Calibri"/>
                <a:sym typeface="Calibri"/>
              </a:defRPr>
            </a:pPr>
            <a:endParaRPr/>
          </a:p>
        </p:txBody>
      </p:sp>
      <p:grpSp>
        <p:nvGrpSpPr>
          <p:cNvPr id="548" name="Group 548"/>
          <p:cNvGrpSpPr/>
          <p:nvPr/>
        </p:nvGrpSpPr>
        <p:grpSpPr>
          <a:xfrm>
            <a:off x="18622751" y="302323"/>
            <a:ext cx="5429634" cy="1062833"/>
            <a:chOff x="0" y="0"/>
            <a:chExt cx="5429633" cy="1062831"/>
          </a:xfrm>
        </p:grpSpPr>
        <p:pic>
          <p:nvPicPr>
            <p:cNvPr id="546" name="image10.tif"/>
            <p:cNvPicPr>
              <a:picLocks noChangeAspect="1"/>
            </p:cNvPicPr>
            <p:nvPr/>
          </p:nvPicPr>
          <p:blipFill>
            <a:blip r:embed="rId10">
              <a:extLst/>
            </a:blip>
            <a:srcRect t="57209" b="26124"/>
            <a:stretch>
              <a:fillRect/>
            </a:stretch>
          </p:blipFill>
          <p:spPr>
            <a:xfrm>
              <a:off x="1104723" y="0"/>
              <a:ext cx="4324911" cy="1062705"/>
            </a:xfrm>
            <a:prstGeom prst="rect">
              <a:avLst/>
            </a:prstGeom>
            <a:ln w="12700" cap="flat">
              <a:noFill/>
              <a:miter lim="400000"/>
            </a:ln>
            <a:effectLst/>
          </p:spPr>
        </p:pic>
        <p:pic>
          <p:nvPicPr>
            <p:cNvPr id="547" name="image11.tif"/>
            <p:cNvPicPr>
              <a:picLocks noChangeAspect="1"/>
            </p:cNvPicPr>
            <p:nvPr/>
          </p:nvPicPr>
          <p:blipFill>
            <a:blip r:embed="rId11">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 name="图片 1060"/>
          <p:cNvPicPr>
            <a:picLocks/>
          </p:cNvPicPr>
          <p:nvPr/>
        </p:nvPicPr>
        <p:blipFill>
          <a:blip r:embed="rId2">
            <a:extLst/>
          </a:blip>
          <a:stretch>
            <a:fillRect/>
          </a:stretch>
        </p:blipFill>
        <p:spPr>
          <a:xfrm>
            <a:off x="-78649" y="1524000"/>
            <a:ext cx="24541298" cy="76200"/>
          </a:xfrm>
          <a:prstGeom prst="rect">
            <a:avLst/>
          </a:prstGeom>
        </p:spPr>
      </p:pic>
      <p:sp>
        <p:nvSpPr>
          <p:cNvPr id="1063" name="Shape 1063"/>
          <p:cNvSpPr/>
          <p:nvPr/>
        </p:nvSpPr>
        <p:spPr>
          <a:xfrm>
            <a:off x="2773593" y="11490539"/>
            <a:ext cx="18836813" cy="1440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indent="914400" algn="l" defTabSz="1828800">
              <a:lnSpc>
                <a:spcPct val="120000"/>
              </a:lnSpc>
              <a:defRPr sz="3200" b="1">
                <a:latin typeface="微软雅黑"/>
                <a:ea typeface="微软雅黑"/>
                <a:cs typeface="微软雅黑"/>
                <a:sym typeface="微软雅黑"/>
              </a:defRPr>
            </a:pPr>
            <a:r>
              <a:t>根据能源模拟结果，该项目的全年实际运行空调负荷约为1140万冷吨；全年制冷机房运行电量预计约为720万度电，项目尖峰负荷发生在七月份，尖峰冷量负荷为3867.24冷吨。</a:t>
            </a:r>
          </a:p>
        </p:txBody>
      </p:sp>
      <p:grpSp>
        <p:nvGrpSpPr>
          <p:cNvPr id="1066" name="Group 1066"/>
          <p:cNvGrpSpPr/>
          <p:nvPr/>
        </p:nvGrpSpPr>
        <p:grpSpPr>
          <a:xfrm>
            <a:off x="868121" y="3616104"/>
            <a:ext cx="9595272" cy="5858865"/>
            <a:chOff x="0" y="0"/>
            <a:chExt cx="9595271" cy="5858864"/>
          </a:xfrm>
        </p:grpSpPr>
        <p:pic>
          <p:nvPicPr>
            <p:cNvPr id="1065" name="image19.png"/>
            <p:cNvPicPr>
              <a:picLocks noChangeAspect="1"/>
            </p:cNvPicPr>
            <p:nvPr/>
          </p:nvPicPr>
          <p:blipFill>
            <a:blip r:embed="rId3">
              <a:extLst/>
            </a:blip>
            <a:stretch>
              <a:fillRect/>
            </a:stretch>
          </p:blipFill>
          <p:spPr>
            <a:xfrm>
              <a:off x="50800" y="50800"/>
              <a:ext cx="9493672" cy="5757265"/>
            </a:xfrm>
            <a:prstGeom prst="rect">
              <a:avLst/>
            </a:prstGeom>
            <a:ln>
              <a:noFill/>
            </a:ln>
            <a:effectLst/>
          </p:spPr>
        </p:pic>
        <p:pic>
          <p:nvPicPr>
            <p:cNvPr id="1064" name="图片 1063"/>
            <p:cNvPicPr>
              <a:picLocks/>
            </p:cNvPicPr>
            <p:nvPr/>
          </p:nvPicPr>
          <p:blipFill>
            <a:blip r:embed="rId4">
              <a:extLst/>
            </a:blip>
            <a:stretch>
              <a:fillRect/>
            </a:stretch>
          </p:blipFill>
          <p:spPr>
            <a:xfrm>
              <a:off x="0" y="0"/>
              <a:ext cx="9595272" cy="5858865"/>
            </a:xfrm>
            <a:prstGeom prst="rect">
              <a:avLst/>
            </a:prstGeom>
            <a:effectLst/>
          </p:spPr>
        </p:pic>
      </p:grpSp>
      <p:pic>
        <p:nvPicPr>
          <p:cNvPr id="1067" name="image20.png"/>
          <p:cNvPicPr>
            <a:picLocks noChangeAspect="1"/>
          </p:cNvPicPr>
          <p:nvPr/>
        </p:nvPicPr>
        <p:blipFill>
          <a:blip r:embed="rId5">
            <a:extLst/>
          </a:blip>
          <a:stretch>
            <a:fillRect/>
          </a:stretch>
        </p:blipFill>
        <p:spPr>
          <a:xfrm>
            <a:off x="22260597" y="3714262"/>
            <a:ext cx="1797347" cy="5662312"/>
          </a:xfrm>
          <a:prstGeom prst="rect">
            <a:avLst/>
          </a:prstGeom>
          <a:ln w="12700">
            <a:miter lim="400000"/>
          </a:ln>
        </p:spPr>
      </p:pic>
      <p:grpSp>
        <p:nvGrpSpPr>
          <p:cNvPr id="1070" name="Group 1070"/>
          <p:cNvGrpSpPr/>
          <p:nvPr/>
        </p:nvGrpSpPr>
        <p:grpSpPr>
          <a:xfrm>
            <a:off x="10701293" y="3615937"/>
            <a:ext cx="11321406" cy="5859032"/>
            <a:chOff x="0" y="0"/>
            <a:chExt cx="11321405" cy="5859030"/>
          </a:xfrm>
        </p:grpSpPr>
        <p:pic>
          <p:nvPicPr>
            <p:cNvPr id="1069" name="image21.png"/>
            <p:cNvPicPr>
              <a:picLocks noChangeAspect="1"/>
            </p:cNvPicPr>
            <p:nvPr/>
          </p:nvPicPr>
          <p:blipFill>
            <a:blip r:embed="rId6">
              <a:extLst/>
            </a:blip>
            <a:srcRect/>
            <a:stretch>
              <a:fillRect/>
            </a:stretch>
          </p:blipFill>
          <p:spPr>
            <a:xfrm>
              <a:off x="50800" y="50800"/>
              <a:ext cx="11219806" cy="5757431"/>
            </a:xfrm>
            <a:prstGeom prst="rect">
              <a:avLst/>
            </a:prstGeom>
            <a:ln>
              <a:noFill/>
            </a:ln>
            <a:effectLst/>
          </p:spPr>
        </p:pic>
        <p:pic>
          <p:nvPicPr>
            <p:cNvPr id="1068" name="图片 1067"/>
            <p:cNvPicPr>
              <a:picLocks/>
            </p:cNvPicPr>
            <p:nvPr/>
          </p:nvPicPr>
          <p:blipFill>
            <a:blip r:embed="rId7">
              <a:extLst/>
            </a:blip>
            <a:stretch>
              <a:fillRect/>
            </a:stretch>
          </p:blipFill>
          <p:spPr>
            <a:xfrm>
              <a:off x="0" y="-1"/>
              <a:ext cx="11321406" cy="5859032"/>
            </a:xfrm>
            <a:prstGeom prst="rect">
              <a:avLst/>
            </a:prstGeom>
            <a:effectLst/>
          </p:spPr>
        </p:pic>
      </p:grpSp>
      <p:sp>
        <p:nvSpPr>
          <p:cNvPr id="1071" name="Shape 1071"/>
          <p:cNvSpPr/>
          <p:nvPr/>
        </p:nvSpPr>
        <p:spPr>
          <a:xfrm>
            <a:off x="3031877" y="9959536"/>
            <a:ext cx="18603469" cy="1440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indent="914400" algn="l" defTabSz="1828800">
              <a:lnSpc>
                <a:spcPct val="120000"/>
              </a:lnSpc>
              <a:defRPr sz="3200" b="1">
                <a:latin typeface="微软雅黑"/>
                <a:ea typeface="微软雅黑"/>
                <a:cs typeface="微软雅黑"/>
                <a:sym typeface="微软雅黑"/>
              </a:defRPr>
            </a:pPr>
            <a:r>
              <a:t>通过能源模拟分析软件，动态模拟建筑空调全年8760动态负荷，了解和分析全</a:t>
            </a:r>
            <a:r>
              <a:rPr>
                <a:solidFill>
                  <a:schemeClr val="accent5"/>
                </a:solidFill>
              </a:rPr>
              <a:t>年空调负荷特性，包括空调逐时负荷、空调峰值负荷、空调负荷比重分布</a:t>
            </a:r>
            <a:r>
              <a:t>等重要信息。</a:t>
            </a:r>
          </a:p>
        </p:txBody>
      </p:sp>
      <p:sp>
        <p:nvSpPr>
          <p:cNvPr id="1072" name="Shape 1072"/>
          <p:cNvSpPr/>
          <p:nvPr/>
        </p:nvSpPr>
        <p:spPr>
          <a:xfrm>
            <a:off x="166550" y="1703056"/>
            <a:ext cx="7901779"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03-1建筑空调动态负荷分析计算</a:t>
            </a:r>
          </a:p>
        </p:txBody>
      </p:sp>
      <p:sp>
        <p:nvSpPr>
          <p:cNvPr id="1073" name="Shape 1073"/>
          <p:cNvSpPr>
            <a:spLocks noGrp="1"/>
          </p:cNvSpPr>
          <p:nvPr>
            <p:ph type="sldNum" sz="quarter" idx="4294967295"/>
          </p:nvPr>
        </p:nvSpPr>
        <p:spPr>
          <a:xfrm>
            <a:off x="23607509" y="130949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20</a:t>
            </a:fld>
            <a:endParaRPr/>
          </a:p>
        </p:txBody>
      </p:sp>
      <p:sp>
        <p:nvSpPr>
          <p:cNvPr id="1074" name="Shape 1074"/>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077" name="Group 1077"/>
          <p:cNvGrpSpPr/>
          <p:nvPr/>
        </p:nvGrpSpPr>
        <p:grpSpPr>
          <a:xfrm>
            <a:off x="18622751" y="302323"/>
            <a:ext cx="5429634" cy="1062833"/>
            <a:chOff x="0" y="0"/>
            <a:chExt cx="5429633" cy="1062831"/>
          </a:xfrm>
        </p:grpSpPr>
        <p:pic>
          <p:nvPicPr>
            <p:cNvPr id="1075" name="image10.tif"/>
            <p:cNvPicPr>
              <a:picLocks noChangeAspect="1"/>
            </p:cNvPicPr>
            <p:nvPr/>
          </p:nvPicPr>
          <p:blipFill>
            <a:blip r:embed="rId8">
              <a:extLst/>
            </a:blip>
            <a:srcRect t="57209" b="26124"/>
            <a:stretch>
              <a:fillRect/>
            </a:stretch>
          </p:blipFill>
          <p:spPr>
            <a:xfrm>
              <a:off x="1104723" y="0"/>
              <a:ext cx="4324911" cy="1062705"/>
            </a:xfrm>
            <a:prstGeom prst="rect">
              <a:avLst/>
            </a:prstGeom>
            <a:ln w="12700" cap="flat">
              <a:noFill/>
              <a:miter lim="400000"/>
            </a:ln>
            <a:effectLst/>
          </p:spPr>
        </p:pic>
        <p:pic>
          <p:nvPicPr>
            <p:cNvPr id="1076" name="image11.tif"/>
            <p:cNvPicPr>
              <a:picLocks noChangeAspect="1"/>
            </p:cNvPicPr>
            <p:nvPr/>
          </p:nvPicPr>
          <p:blipFill>
            <a:blip r:embed="rId9">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 name="图片 1078"/>
          <p:cNvPicPr>
            <a:picLocks/>
          </p:cNvPicPr>
          <p:nvPr/>
        </p:nvPicPr>
        <p:blipFill>
          <a:blip r:embed="rId2">
            <a:extLst/>
          </a:blip>
          <a:stretch>
            <a:fillRect/>
          </a:stretch>
        </p:blipFill>
        <p:spPr>
          <a:xfrm>
            <a:off x="-78649" y="1524000"/>
            <a:ext cx="24541298" cy="76200"/>
          </a:xfrm>
          <a:prstGeom prst="rect">
            <a:avLst/>
          </a:prstGeom>
        </p:spPr>
      </p:pic>
      <p:sp>
        <p:nvSpPr>
          <p:cNvPr id="1081" name="Shape 1081"/>
          <p:cNvSpPr>
            <a:spLocks noGrp="1"/>
          </p:cNvSpPr>
          <p:nvPr>
            <p:ph type="sldNum" sz="quarter" idx="4294967295"/>
          </p:nvPr>
        </p:nvSpPr>
        <p:spPr>
          <a:xfrm>
            <a:off x="23945005" y="1315117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21</a:t>
            </a:fld>
            <a:endParaRPr/>
          </a:p>
        </p:txBody>
      </p:sp>
      <p:pic>
        <p:nvPicPr>
          <p:cNvPr id="1082" name="image32.png"/>
          <p:cNvPicPr>
            <a:picLocks noChangeAspect="1"/>
          </p:cNvPicPr>
          <p:nvPr/>
        </p:nvPicPr>
        <p:blipFill>
          <a:blip r:embed="rId3">
            <a:extLst/>
          </a:blip>
          <a:stretch>
            <a:fillRect/>
          </a:stretch>
        </p:blipFill>
        <p:spPr>
          <a:xfrm>
            <a:off x="2767205" y="2934995"/>
            <a:ext cx="8459535" cy="5687010"/>
          </a:xfrm>
          <a:prstGeom prst="rect">
            <a:avLst/>
          </a:prstGeom>
          <a:ln w="12700">
            <a:miter lim="400000"/>
          </a:ln>
        </p:spPr>
      </p:pic>
      <p:pic>
        <p:nvPicPr>
          <p:cNvPr id="1083" name="image34.png"/>
          <p:cNvPicPr>
            <a:picLocks noChangeAspect="1"/>
          </p:cNvPicPr>
          <p:nvPr/>
        </p:nvPicPr>
        <p:blipFill>
          <a:blip r:embed="rId4">
            <a:extLst/>
          </a:blip>
          <a:stretch>
            <a:fillRect/>
          </a:stretch>
        </p:blipFill>
        <p:spPr>
          <a:xfrm>
            <a:off x="14035079" y="2861272"/>
            <a:ext cx="9216963" cy="5783656"/>
          </a:xfrm>
          <a:prstGeom prst="rect">
            <a:avLst/>
          </a:prstGeom>
          <a:ln w="12700">
            <a:miter lim="400000"/>
          </a:ln>
        </p:spPr>
      </p:pic>
      <p:pic>
        <p:nvPicPr>
          <p:cNvPr id="1084" name="image33.pdf"/>
          <p:cNvPicPr>
            <a:picLocks noChangeAspect="1"/>
          </p:cNvPicPr>
          <p:nvPr/>
        </p:nvPicPr>
        <p:blipFill>
          <a:blip r:embed="rId5">
            <a:extLst/>
          </a:blip>
          <a:stretch>
            <a:fillRect/>
          </a:stretch>
        </p:blipFill>
        <p:spPr>
          <a:xfrm>
            <a:off x="453271" y="5510017"/>
            <a:ext cx="2306638" cy="3118878"/>
          </a:xfrm>
          <a:prstGeom prst="rect">
            <a:avLst/>
          </a:prstGeom>
          <a:ln w="12700">
            <a:miter lim="400000"/>
          </a:ln>
        </p:spPr>
      </p:pic>
      <p:pic>
        <p:nvPicPr>
          <p:cNvPr id="1085" name="image35.pdf"/>
          <p:cNvPicPr>
            <a:picLocks noChangeAspect="1"/>
          </p:cNvPicPr>
          <p:nvPr/>
        </p:nvPicPr>
        <p:blipFill>
          <a:blip r:embed="rId6">
            <a:extLst/>
          </a:blip>
          <a:stretch>
            <a:fillRect/>
          </a:stretch>
        </p:blipFill>
        <p:spPr>
          <a:xfrm>
            <a:off x="11464429" y="4867847"/>
            <a:ext cx="2552918" cy="3780799"/>
          </a:xfrm>
          <a:prstGeom prst="rect">
            <a:avLst/>
          </a:prstGeom>
          <a:ln w="12700">
            <a:miter lim="400000"/>
          </a:ln>
        </p:spPr>
      </p:pic>
      <p:sp>
        <p:nvSpPr>
          <p:cNvPr id="1086" name="Shape 1086"/>
          <p:cNvSpPr/>
          <p:nvPr/>
        </p:nvSpPr>
        <p:spPr>
          <a:xfrm>
            <a:off x="1469897" y="8731878"/>
            <a:ext cx="21977330" cy="2085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R="457200" indent="355600" algn="l" defTabSz="642937">
              <a:lnSpc>
                <a:spcPct val="120000"/>
              </a:lnSpc>
              <a:spcBef>
                <a:spcPts val="1000"/>
              </a:spcBef>
              <a:defRPr sz="3200" b="1">
                <a:latin typeface="微软雅黑"/>
                <a:ea typeface="微软雅黑"/>
                <a:cs typeface="微软雅黑"/>
                <a:sym typeface="微软雅黑"/>
              </a:defRPr>
            </a:pPr>
            <a:r>
              <a:rPr>
                <a:solidFill>
                  <a:schemeClr val="accent5"/>
                </a:solidFill>
              </a:rPr>
              <a:t>根据类似建筑modelA</a:t>
            </a:r>
            <a:r>
              <a:t>塔逐月尖峰负荷趋势图做负荷比重图分析，</a:t>
            </a:r>
            <a:r>
              <a:rPr>
                <a:solidFill>
                  <a:schemeClr val="accent5"/>
                </a:solidFill>
              </a:rPr>
              <a:t>负荷＜200RT占16%，负荷≤400RT占27%，800RT≤负荷≤1000RT占17%</a:t>
            </a:r>
            <a:r>
              <a:t>，按照无限极广场原设计配备300RT变频螺杆机组以满足项目低负荷需求，有效避免离心机组在低负荷运行时的喘振问题。另，配备1000RT变频离心机组满足</a:t>
            </a:r>
            <a:r>
              <a:rPr>
                <a:solidFill>
                  <a:schemeClr val="accent5"/>
                </a:solidFill>
              </a:rPr>
              <a:t>17%占比</a:t>
            </a:r>
            <a:r>
              <a:t>的800RT≤负荷≤1000RT负荷需求。</a:t>
            </a:r>
          </a:p>
        </p:txBody>
      </p:sp>
      <p:sp>
        <p:nvSpPr>
          <p:cNvPr id="1087" name="Shape 1087"/>
          <p:cNvSpPr/>
          <p:nvPr/>
        </p:nvSpPr>
        <p:spPr>
          <a:xfrm>
            <a:off x="1203334" y="10920837"/>
            <a:ext cx="21977331" cy="2085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R="457200" indent="355600" algn="l" defTabSz="642937">
              <a:lnSpc>
                <a:spcPct val="120000"/>
              </a:lnSpc>
              <a:spcBef>
                <a:spcPts val="1000"/>
              </a:spcBef>
              <a:defRPr sz="3200" b="1">
                <a:latin typeface="微软雅黑"/>
                <a:ea typeface="微软雅黑"/>
                <a:cs typeface="微软雅黑"/>
                <a:sym typeface="微软雅黑"/>
              </a:defRPr>
            </a:pPr>
            <a:r>
              <a:rPr>
                <a:solidFill>
                  <a:schemeClr val="accent5"/>
                </a:solidFill>
              </a:rPr>
              <a:t>根据类似建筑modelB</a:t>
            </a:r>
            <a:r>
              <a:t>塔逐月尖峰负荷趋势图做负荷比重图分析</a:t>
            </a:r>
            <a:r>
              <a:rPr>
                <a:solidFill>
                  <a:schemeClr val="accent5"/>
                </a:solidFill>
              </a:rPr>
              <a:t>，负荷＜300RT占15%，负荷≤700RT占57%，400RT≤负荷≤500RT占26%</a:t>
            </a:r>
            <a:r>
              <a:t>，按照无限极广场原设计配备250RT变频螺杆机组以满足项目低负荷需求，有效避免离心机组在低负荷运行时的喘振问题。另，配备500RT变频离心机组满足</a:t>
            </a:r>
            <a:r>
              <a:rPr>
                <a:solidFill>
                  <a:schemeClr val="accent5"/>
                </a:solidFill>
              </a:rPr>
              <a:t>26%占比</a:t>
            </a:r>
            <a:r>
              <a:t>的400RT≤负荷≤500RT需求。</a:t>
            </a:r>
          </a:p>
        </p:txBody>
      </p:sp>
      <p:sp>
        <p:nvSpPr>
          <p:cNvPr id="1088" name="Shape 1088"/>
          <p:cNvSpPr/>
          <p:nvPr/>
        </p:nvSpPr>
        <p:spPr>
          <a:xfrm>
            <a:off x="166550" y="1703056"/>
            <a:ext cx="7901779"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03-1建筑空调动态负荷分析计算</a:t>
            </a:r>
          </a:p>
        </p:txBody>
      </p:sp>
      <p:sp>
        <p:nvSpPr>
          <p:cNvPr id="1089" name="Shape 1089"/>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092" name="Group 1092"/>
          <p:cNvGrpSpPr/>
          <p:nvPr/>
        </p:nvGrpSpPr>
        <p:grpSpPr>
          <a:xfrm>
            <a:off x="18622751" y="302323"/>
            <a:ext cx="5429634" cy="1062833"/>
            <a:chOff x="0" y="0"/>
            <a:chExt cx="5429633" cy="1062831"/>
          </a:xfrm>
        </p:grpSpPr>
        <p:pic>
          <p:nvPicPr>
            <p:cNvPr id="1090" name="image10.tif"/>
            <p:cNvPicPr>
              <a:picLocks noChangeAspect="1"/>
            </p:cNvPicPr>
            <p:nvPr/>
          </p:nvPicPr>
          <p:blipFill>
            <a:blip r:embed="rId7">
              <a:extLst/>
            </a:blip>
            <a:srcRect t="57209" b="26124"/>
            <a:stretch>
              <a:fillRect/>
            </a:stretch>
          </p:blipFill>
          <p:spPr>
            <a:xfrm>
              <a:off x="1104723" y="0"/>
              <a:ext cx="4324911" cy="1062705"/>
            </a:xfrm>
            <a:prstGeom prst="rect">
              <a:avLst/>
            </a:prstGeom>
            <a:ln w="12700" cap="flat">
              <a:noFill/>
              <a:miter lim="400000"/>
            </a:ln>
            <a:effectLst/>
          </p:spPr>
        </p:pic>
        <p:pic>
          <p:nvPicPr>
            <p:cNvPr id="1091" name="image11.tif"/>
            <p:cNvPicPr>
              <a:picLocks noChangeAspect="1"/>
            </p:cNvPicPr>
            <p:nvPr/>
          </p:nvPicPr>
          <p:blipFill>
            <a:blip r:embed="rId8">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4" name="图片 1093"/>
          <p:cNvPicPr>
            <a:picLocks/>
          </p:cNvPicPr>
          <p:nvPr/>
        </p:nvPicPr>
        <p:blipFill>
          <a:blip r:embed="rId2">
            <a:extLst/>
          </a:blip>
          <a:stretch>
            <a:fillRect/>
          </a:stretch>
        </p:blipFill>
        <p:spPr>
          <a:xfrm>
            <a:off x="-78649" y="1524000"/>
            <a:ext cx="24541298" cy="76200"/>
          </a:xfrm>
          <a:prstGeom prst="rect">
            <a:avLst/>
          </a:prstGeom>
        </p:spPr>
      </p:pic>
      <p:sp>
        <p:nvSpPr>
          <p:cNvPr id="1096" name="Shape 1096"/>
          <p:cNvSpPr/>
          <p:nvPr/>
        </p:nvSpPr>
        <p:spPr>
          <a:xfrm>
            <a:off x="166550" y="1703056"/>
            <a:ext cx="7901779"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03-2优化空调系统制冷机组设备</a:t>
            </a:r>
          </a:p>
        </p:txBody>
      </p:sp>
      <p:sp>
        <p:nvSpPr>
          <p:cNvPr id="1097" name="Shape 1097"/>
          <p:cNvSpPr>
            <a:spLocks noGrp="1"/>
          </p:cNvSpPr>
          <p:nvPr>
            <p:ph type="sldNum" sz="quarter" idx="4294967295"/>
          </p:nvPr>
        </p:nvSpPr>
        <p:spPr>
          <a:xfrm>
            <a:off x="23607509" y="130949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22</a:t>
            </a:fld>
            <a:endParaRPr/>
          </a:p>
        </p:txBody>
      </p:sp>
      <p:pic>
        <p:nvPicPr>
          <p:cNvPr id="1098" name="image.jpg"/>
          <p:cNvPicPr>
            <a:picLocks noChangeAspect="1"/>
          </p:cNvPicPr>
          <p:nvPr/>
        </p:nvPicPr>
        <p:blipFill>
          <a:blip r:embed="rId3">
            <a:extLst/>
          </a:blip>
          <a:stretch>
            <a:fillRect/>
          </a:stretch>
        </p:blipFill>
        <p:spPr>
          <a:xfrm>
            <a:off x="8172810" y="5689600"/>
            <a:ext cx="2381886" cy="1168400"/>
          </a:xfrm>
          <a:prstGeom prst="rect">
            <a:avLst/>
          </a:prstGeom>
          <a:ln w="12700">
            <a:miter lim="400000"/>
          </a:ln>
        </p:spPr>
      </p:pic>
      <p:sp>
        <p:nvSpPr>
          <p:cNvPr id="1099" name="Shape 1099"/>
          <p:cNvSpPr/>
          <p:nvPr/>
        </p:nvSpPr>
        <p:spPr>
          <a:xfrm>
            <a:off x="1148696" y="3493967"/>
            <a:ext cx="10166782" cy="7711567"/>
          </a:xfrm>
          <a:prstGeom prst="rect">
            <a:avLst/>
          </a:prstGeom>
          <a:solidFill>
            <a:srgbClr val="F9F9E9"/>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533400" algn="l" defTabSz="457200">
              <a:lnSpc>
                <a:spcPct val="150000"/>
              </a:lnSpc>
              <a:spcBef>
                <a:spcPts val="300"/>
              </a:spcBef>
              <a:defRPr sz="3200" b="1" u="sng">
                <a:uFill>
                  <a:solidFill>
                    <a:srgbClr val="000000"/>
                  </a:solidFill>
                </a:uFill>
                <a:latin typeface="微软雅黑"/>
                <a:ea typeface="微软雅黑"/>
                <a:cs typeface="微软雅黑"/>
                <a:sym typeface="微软雅黑"/>
              </a:defRPr>
            </a:pPr>
            <a:r>
              <a:rPr spc="-45"/>
              <a:t>A</a:t>
            </a:r>
            <a:r>
              <a:rPr spc="15"/>
              <a:t>、冷水机组选型</a:t>
            </a:r>
            <a:r>
              <a:t>性能</a:t>
            </a:r>
            <a:r>
              <a:rPr spc="15"/>
              <a:t>参数</a:t>
            </a:r>
            <a:r>
              <a:t>选型</a:t>
            </a:r>
          </a:p>
          <a:p>
            <a:pPr marL="533400" algn="l" defTabSz="457200">
              <a:lnSpc>
                <a:spcPct val="150000"/>
              </a:lnSpc>
              <a:spcBef>
                <a:spcPts val="300"/>
              </a:spcBef>
              <a:defRPr sz="3200" b="1" u="sng">
                <a:uFill>
                  <a:solidFill>
                    <a:srgbClr val="000000"/>
                  </a:solidFill>
                </a:uFill>
                <a:latin typeface="微软雅黑"/>
                <a:ea typeface="微软雅黑"/>
                <a:cs typeface="微软雅黑"/>
                <a:sym typeface="微软雅黑"/>
              </a:defRPr>
            </a:pPr>
            <a:r>
              <a:rPr spc="30"/>
              <a:t>B</a:t>
            </a:r>
            <a:r>
              <a:t>、冷水机组优化参数与原设计参数对比</a:t>
            </a:r>
          </a:p>
          <a:p>
            <a:pPr marL="533400" algn="l" defTabSz="457200">
              <a:lnSpc>
                <a:spcPct val="150000"/>
              </a:lnSpc>
              <a:spcBef>
                <a:spcPts val="300"/>
              </a:spcBef>
              <a:defRPr sz="3200" b="1" u="sng">
                <a:solidFill>
                  <a:schemeClr val="accent5"/>
                </a:solidFill>
                <a:uFill>
                  <a:solidFill>
                    <a:srgbClr val="000000"/>
                  </a:solidFill>
                </a:uFill>
                <a:latin typeface="微软雅黑"/>
                <a:ea typeface="微软雅黑"/>
                <a:cs typeface="微软雅黑"/>
                <a:sym typeface="微软雅黑"/>
              </a:defRPr>
            </a:pPr>
            <a:r>
              <a:rPr spc="30"/>
              <a:t>C</a:t>
            </a:r>
            <a:r>
              <a:t>、冷水机组不同负载率</a:t>
            </a:r>
            <a:r>
              <a:rPr spc="15"/>
              <a:t> </a:t>
            </a:r>
            <a:r>
              <a:t>COP </a:t>
            </a:r>
            <a:r>
              <a:rPr spc="15"/>
              <a:t>曲线图</a:t>
            </a:r>
            <a:endParaRPr spc="-20"/>
          </a:p>
          <a:p>
            <a:pPr marL="533400" algn="l" defTabSz="457200">
              <a:lnSpc>
                <a:spcPct val="150000"/>
              </a:lnSpc>
              <a:spcBef>
                <a:spcPts val="300"/>
              </a:spcBef>
              <a:defRPr sz="3200" b="1" u="sng">
                <a:solidFill>
                  <a:schemeClr val="accent5"/>
                </a:solidFill>
                <a:uFill>
                  <a:solidFill>
                    <a:srgbClr val="000000"/>
                  </a:solidFill>
                </a:uFill>
                <a:latin typeface="微软雅黑"/>
                <a:ea typeface="微软雅黑"/>
                <a:cs typeface="微软雅黑"/>
                <a:sym typeface="微软雅黑"/>
              </a:defRPr>
            </a:pPr>
            <a:r>
              <a:rPr spc="30"/>
              <a:t>D</a:t>
            </a:r>
            <a:r>
              <a:t>、冷水机组不同工况满负荷</a:t>
            </a:r>
            <a:r>
              <a:rPr spc="-15"/>
              <a:t> </a:t>
            </a:r>
            <a:r>
              <a:rPr spc="15"/>
              <a:t>COP</a:t>
            </a:r>
            <a:r>
              <a:rPr spc="-15"/>
              <a:t> </a:t>
            </a:r>
            <a:r>
              <a:t>值曲线图</a:t>
            </a:r>
          </a:p>
          <a:p>
            <a:pPr marL="533400" algn="l" defTabSz="457200">
              <a:lnSpc>
                <a:spcPct val="150000"/>
              </a:lnSpc>
              <a:spcBef>
                <a:spcPts val="300"/>
              </a:spcBef>
              <a:defRPr sz="3200" b="1" u="sng">
                <a:uFill>
                  <a:solidFill>
                    <a:srgbClr val="000000"/>
                  </a:solidFill>
                </a:uFill>
                <a:latin typeface="微软雅黑"/>
                <a:ea typeface="微软雅黑"/>
                <a:cs typeface="微软雅黑"/>
                <a:sym typeface="微软雅黑"/>
              </a:defRPr>
            </a:pPr>
            <a:r>
              <a:rPr spc="30"/>
              <a:t>E</a:t>
            </a:r>
            <a:r>
              <a:rPr spc="15"/>
              <a:t>、主机定冷却水温部分负荷曲线图</a:t>
            </a:r>
          </a:p>
          <a:p>
            <a:pPr marL="533400" algn="l" defTabSz="457200">
              <a:lnSpc>
                <a:spcPct val="150000"/>
              </a:lnSpc>
              <a:spcBef>
                <a:spcPts val="300"/>
              </a:spcBef>
              <a:defRPr sz="3200" b="1" u="sng">
                <a:uFill>
                  <a:solidFill>
                    <a:srgbClr val="000000"/>
                  </a:solidFill>
                </a:uFill>
                <a:latin typeface="微软雅黑"/>
                <a:ea typeface="微软雅黑"/>
                <a:cs typeface="微软雅黑"/>
                <a:sym typeface="微软雅黑"/>
              </a:defRPr>
            </a:pPr>
            <a:r>
              <a:rPr spc="15"/>
              <a:t>F</a:t>
            </a:r>
            <a:r>
              <a:t>、</a:t>
            </a:r>
            <a:r>
              <a:rPr spc="-380"/>
              <a:t> </a:t>
            </a:r>
            <a:r>
              <a:t>冷水机组</a:t>
            </a:r>
            <a:r>
              <a:rPr spc="30"/>
              <a:t> </a:t>
            </a:r>
            <a:r>
              <a:rPr spc="-30"/>
              <a:t>AHRI-NPLV</a:t>
            </a:r>
            <a:r>
              <a:rPr spc="30"/>
              <a:t> </a:t>
            </a:r>
            <a:r>
              <a:t>选型报告</a:t>
            </a:r>
          </a:p>
          <a:p>
            <a:pPr marL="533400" algn="l" defTabSz="457200">
              <a:lnSpc>
                <a:spcPct val="150000"/>
              </a:lnSpc>
              <a:spcBef>
                <a:spcPts val="300"/>
              </a:spcBef>
              <a:defRPr sz="3200" b="1" u="sng">
                <a:uFill>
                  <a:solidFill>
                    <a:srgbClr val="000000"/>
                  </a:solidFill>
                </a:uFill>
                <a:latin typeface="微软雅黑"/>
                <a:ea typeface="微软雅黑"/>
                <a:cs typeface="微软雅黑"/>
                <a:sym typeface="微软雅黑"/>
              </a:defRPr>
            </a:pPr>
            <a:r>
              <a:t>G、</a:t>
            </a:r>
            <a:r>
              <a:rPr spc="-91"/>
              <a:t> </a:t>
            </a:r>
            <a:r>
              <a:t>冷水机组</a:t>
            </a:r>
            <a:r>
              <a:rPr spc="30"/>
              <a:t> </a:t>
            </a:r>
            <a:r>
              <a:t>30.5-35.5</a:t>
            </a:r>
            <a:r>
              <a:rPr spc="-15"/>
              <a:t> </a:t>
            </a:r>
            <a:r>
              <a:rPr spc="15"/>
              <a:t>部分负荷表</a:t>
            </a:r>
          </a:p>
          <a:p>
            <a:pPr marL="533400" algn="l" defTabSz="457200">
              <a:lnSpc>
                <a:spcPct val="150000"/>
              </a:lnSpc>
              <a:spcBef>
                <a:spcPts val="300"/>
              </a:spcBef>
              <a:defRPr sz="3200" b="1" u="sng">
                <a:uFill>
                  <a:solidFill>
                    <a:srgbClr val="000000"/>
                  </a:solidFill>
                </a:uFill>
                <a:latin typeface="微软雅黑"/>
                <a:ea typeface="微软雅黑"/>
                <a:cs typeface="微软雅黑"/>
                <a:sym typeface="微软雅黑"/>
              </a:defRPr>
            </a:pPr>
            <a:r>
              <a:rPr spc="30"/>
              <a:t>H</a:t>
            </a:r>
            <a:r>
              <a:rPr spc="15"/>
              <a:t>、冷水机组选型报告</a:t>
            </a:r>
            <a:endParaRPr sz="1050"/>
          </a:p>
        </p:txBody>
      </p:sp>
      <p:pic>
        <p:nvPicPr>
          <p:cNvPr id="1100" name="pasted-image.png"/>
          <p:cNvPicPr>
            <a:picLocks noChangeAspect="1"/>
          </p:cNvPicPr>
          <p:nvPr/>
        </p:nvPicPr>
        <p:blipFill>
          <a:blip r:embed="rId4">
            <a:extLst/>
          </a:blip>
          <a:srcRect b="11125"/>
          <a:stretch>
            <a:fillRect/>
          </a:stretch>
        </p:blipFill>
        <p:spPr>
          <a:xfrm>
            <a:off x="11972417" y="3457328"/>
            <a:ext cx="10683200" cy="7578162"/>
          </a:xfrm>
          <a:prstGeom prst="rect">
            <a:avLst/>
          </a:prstGeom>
          <a:ln w="12700">
            <a:solidFill>
              <a:srgbClr val="FFFFFF"/>
            </a:solidFill>
            <a:miter lim="400000"/>
          </a:ln>
          <a:effectLst>
            <a:outerShdw blurRad="381000" dist="119618" rotWithShape="0">
              <a:srgbClr val="000000">
                <a:alpha val="75000"/>
              </a:srgbClr>
            </a:outerShdw>
          </a:effectLst>
        </p:spPr>
      </p:pic>
      <p:sp>
        <p:nvSpPr>
          <p:cNvPr id="1101" name="Shape 1101"/>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104" name="Group 1104"/>
          <p:cNvGrpSpPr/>
          <p:nvPr/>
        </p:nvGrpSpPr>
        <p:grpSpPr>
          <a:xfrm>
            <a:off x="18622751" y="302323"/>
            <a:ext cx="5429634" cy="1062833"/>
            <a:chOff x="0" y="0"/>
            <a:chExt cx="5429633" cy="1062831"/>
          </a:xfrm>
        </p:grpSpPr>
        <p:pic>
          <p:nvPicPr>
            <p:cNvPr id="1102"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1103"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
        <p:nvSpPr>
          <p:cNvPr id="1105" name="Shape 1105"/>
          <p:cNvSpPr/>
          <p:nvPr/>
        </p:nvSpPr>
        <p:spPr>
          <a:xfrm>
            <a:off x="-194944" y="11726444"/>
            <a:ext cx="24966996" cy="2132623"/>
          </a:xfrm>
          <a:prstGeom prst="rect">
            <a:avLst/>
          </a:prstGeom>
          <a:solidFill>
            <a:srgbClr val="157840"/>
          </a:solidFill>
          <a:ln w="12700">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7" name="图片 1106"/>
          <p:cNvPicPr>
            <a:picLocks/>
          </p:cNvPicPr>
          <p:nvPr/>
        </p:nvPicPr>
        <p:blipFill>
          <a:blip r:embed="rId2">
            <a:extLst/>
          </a:blip>
          <a:stretch>
            <a:fillRect/>
          </a:stretch>
        </p:blipFill>
        <p:spPr>
          <a:xfrm>
            <a:off x="-78649" y="1524000"/>
            <a:ext cx="24541298" cy="76200"/>
          </a:xfrm>
          <a:prstGeom prst="rect">
            <a:avLst/>
          </a:prstGeom>
        </p:spPr>
      </p:pic>
      <p:sp>
        <p:nvSpPr>
          <p:cNvPr id="1109" name="Shape 1109"/>
          <p:cNvSpPr/>
          <p:nvPr/>
        </p:nvSpPr>
        <p:spPr>
          <a:xfrm>
            <a:off x="166550" y="1703056"/>
            <a:ext cx="7901779"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03-2优化空调系统制冷机组设备</a:t>
            </a:r>
          </a:p>
        </p:txBody>
      </p:sp>
      <p:sp>
        <p:nvSpPr>
          <p:cNvPr id="1110" name="Shape 1110"/>
          <p:cNvSpPr>
            <a:spLocks noGrp="1"/>
          </p:cNvSpPr>
          <p:nvPr>
            <p:ph type="sldNum" sz="quarter" idx="4294967295"/>
          </p:nvPr>
        </p:nvSpPr>
        <p:spPr>
          <a:xfrm>
            <a:off x="23607509" y="130949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23</a:t>
            </a:fld>
            <a:endParaRPr/>
          </a:p>
        </p:txBody>
      </p:sp>
      <p:pic>
        <p:nvPicPr>
          <p:cNvPr id="1111" name="image.jpg"/>
          <p:cNvPicPr>
            <a:picLocks noChangeAspect="1"/>
          </p:cNvPicPr>
          <p:nvPr/>
        </p:nvPicPr>
        <p:blipFill>
          <a:blip r:embed="rId3">
            <a:extLst/>
          </a:blip>
          <a:stretch>
            <a:fillRect/>
          </a:stretch>
        </p:blipFill>
        <p:spPr>
          <a:xfrm>
            <a:off x="8172810" y="5689600"/>
            <a:ext cx="2381886" cy="1168400"/>
          </a:xfrm>
          <a:prstGeom prst="rect">
            <a:avLst/>
          </a:prstGeom>
          <a:ln w="12700">
            <a:miter lim="400000"/>
          </a:ln>
        </p:spPr>
      </p:pic>
      <p:pic>
        <p:nvPicPr>
          <p:cNvPr id="1112" name="屏幕快照 2019-03-26 下午4.36.25.png"/>
          <p:cNvPicPr>
            <a:picLocks noChangeAspect="1"/>
          </p:cNvPicPr>
          <p:nvPr/>
        </p:nvPicPr>
        <p:blipFill>
          <a:blip r:embed="rId4">
            <a:extLst/>
          </a:blip>
          <a:srcRect l="16745" t="59984" r="53639" b="17581"/>
          <a:stretch>
            <a:fillRect/>
          </a:stretch>
        </p:blipFill>
        <p:spPr>
          <a:xfrm>
            <a:off x="180798" y="4192429"/>
            <a:ext cx="11612867" cy="5498019"/>
          </a:xfrm>
          <a:prstGeom prst="rect">
            <a:avLst/>
          </a:prstGeom>
          <a:ln w="12700">
            <a:solidFill>
              <a:srgbClr val="FFFFFF"/>
            </a:solidFill>
            <a:miter lim="400000"/>
          </a:ln>
        </p:spPr>
      </p:pic>
      <p:pic>
        <p:nvPicPr>
          <p:cNvPr id="1113" name="屏幕快照 2019-03-26 下午4.36.25.png"/>
          <p:cNvPicPr>
            <a:picLocks noChangeAspect="1"/>
          </p:cNvPicPr>
          <p:nvPr/>
        </p:nvPicPr>
        <p:blipFill>
          <a:blip r:embed="rId4">
            <a:extLst/>
          </a:blip>
          <a:srcRect l="47053" t="60201" r="22892" b="17646"/>
          <a:stretch>
            <a:fillRect/>
          </a:stretch>
        </p:blipFill>
        <p:spPr>
          <a:xfrm>
            <a:off x="12248257" y="4163061"/>
            <a:ext cx="12061796" cy="5556640"/>
          </a:xfrm>
          <a:prstGeom prst="rect">
            <a:avLst/>
          </a:prstGeom>
          <a:ln w="12700">
            <a:solidFill>
              <a:srgbClr val="FFFFFF"/>
            </a:solidFill>
            <a:miter lim="400000"/>
          </a:ln>
        </p:spPr>
      </p:pic>
      <p:sp>
        <p:nvSpPr>
          <p:cNvPr id="1114" name="Shape 1114"/>
          <p:cNvSpPr/>
          <p:nvPr/>
        </p:nvSpPr>
        <p:spPr>
          <a:xfrm>
            <a:off x="1417933" y="10286424"/>
            <a:ext cx="21548133" cy="1440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indent="914400" algn="l" defTabSz="1828800">
              <a:lnSpc>
                <a:spcPct val="120000"/>
              </a:lnSpc>
              <a:defRPr sz="3200" b="1">
                <a:latin typeface="微软雅黑"/>
                <a:ea typeface="微软雅黑"/>
                <a:cs typeface="微软雅黑"/>
                <a:sym typeface="微软雅黑"/>
              </a:defRPr>
            </a:pPr>
            <a:r>
              <a:t>优化空调系统制冷机组蒸发器阻力和冷凝器阻力，为降低整个空调系统能耗创造了条件，同时根据机组特性曲线，</a:t>
            </a:r>
            <a:r>
              <a:rPr>
                <a:solidFill>
                  <a:schemeClr val="accent5"/>
                </a:solidFill>
              </a:rPr>
              <a:t>计算分析出机组在各冷却水进水温度下COP值，</a:t>
            </a:r>
            <a:r>
              <a:t>为后期评估和优化空调制冷机房年平均能效提供数据参考和支持。</a:t>
            </a:r>
          </a:p>
        </p:txBody>
      </p:sp>
      <p:sp>
        <p:nvSpPr>
          <p:cNvPr id="1115" name="Shape 1115"/>
          <p:cNvSpPr/>
          <p:nvPr/>
        </p:nvSpPr>
        <p:spPr>
          <a:xfrm>
            <a:off x="336731" y="4914072"/>
            <a:ext cx="11301095" cy="549820"/>
          </a:xfrm>
          <a:prstGeom prst="rect">
            <a:avLst/>
          </a:prstGeom>
          <a:ln w="76200">
            <a:solidFill>
              <a:schemeClr val="accent5"/>
            </a:solidFill>
            <a:custDash>
              <a:ds d="600000" sp="600000"/>
            </a:custDash>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1116" name="Shape 1116"/>
          <p:cNvSpPr/>
          <p:nvPr/>
        </p:nvSpPr>
        <p:spPr>
          <a:xfrm>
            <a:off x="12321137" y="4850572"/>
            <a:ext cx="11865265" cy="549820"/>
          </a:xfrm>
          <a:prstGeom prst="rect">
            <a:avLst/>
          </a:prstGeom>
          <a:ln w="76200">
            <a:solidFill>
              <a:schemeClr val="accent5"/>
            </a:solidFill>
            <a:custDash>
              <a:ds d="600000" sp="600000"/>
            </a:custDash>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1117" name="Shape 1117"/>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120" name="Group 1120"/>
          <p:cNvGrpSpPr/>
          <p:nvPr/>
        </p:nvGrpSpPr>
        <p:grpSpPr>
          <a:xfrm>
            <a:off x="18622751" y="302323"/>
            <a:ext cx="5429634" cy="1062833"/>
            <a:chOff x="0" y="0"/>
            <a:chExt cx="5429633" cy="1062831"/>
          </a:xfrm>
        </p:grpSpPr>
        <p:pic>
          <p:nvPicPr>
            <p:cNvPr id="1118"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1119"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2" name="图片 1121"/>
          <p:cNvPicPr>
            <a:picLocks/>
          </p:cNvPicPr>
          <p:nvPr/>
        </p:nvPicPr>
        <p:blipFill>
          <a:blip r:embed="rId2">
            <a:extLst/>
          </a:blip>
          <a:stretch>
            <a:fillRect/>
          </a:stretch>
        </p:blipFill>
        <p:spPr>
          <a:xfrm>
            <a:off x="-78649" y="1524000"/>
            <a:ext cx="24541298" cy="76200"/>
          </a:xfrm>
          <a:prstGeom prst="rect">
            <a:avLst/>
          </a:prstGeom>
        </p:spPr>
      </p:pic>
      <p:sp>
        <p:nvSpPr>
          <p:cNvPr id="1124" name="Shape 1124"/>
          <p:cNvSpPr/>
          <p:nvPr/>
        </p:nvSpPr>
        <p:spPr>
          <a:xfrm>
            <a:off x="166550" y="1703056"/>
            <a:ext cx="7901779"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03-2优化空调系统制冷机组设备</a:t>
            </a:r>
          </a:p>
        </p:txBody>
      </p:sp>
      <p:sp>
        <p:nvSpPr>
          <p:cNvPr id="1125" name="Shape 1125"/>
          <p:cNvSpPr>
            <a:spLocks noGrp="1"/>
          </p:cNvSpPr>
          <p:nvPr>
            <p:ph type="sldNum" sz="quarter" idx="4294967295"/>
          </p:nvPr>
        </p:nvSpPr>
        <p:spPr>
          <a:xfrm>
            <a:off x="23607509" y="130949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24</a:t>
            </a:fld>
            <a:endParaRPr/>
          </a:p>
        </p:txBody>
      </p:sp>
      <p:sp>
        <p:nvSpPr>
          <p:cNvPr id="1126" name="Shape 1126"/>
          <p:cNvSpPr/>
          <p:nvPr/>
        </p:nvSpPr>
        <p:spPr>
          <a:xfrm>
            <a:off x="1594733" y="11008797"/>
            <a:ext cx="21194534" cy="1440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indent="914400" algn="l" defTabSz="1828800">
              <a:lnSpc>
                <a:spcPct val="120000"/>
              </a:lnSpc>
              <a:defRPr sz="3200" b="1">
                <a:latin typeface="微软雅黑"/>
                <a:ea typeface="微软雅黑"/>
                <a:cs typeface="微软雅黑"/>
                <a:sym typeface="微软雅黑"/>
              </a:defRPr>
            </a:pPr>
            <a:r>
              <a:t>优化空调系统制冷机组蒸发器阻力和冷凝器阻力，为降低整个空调系统能耗创造了条件，同时根据机组特性曲线，</a:t>
            </a:r>
            <a:r>
              <a:rPr>
                <a:solidFill>
                  <a:schemeClr val="accent5"/>
                </a:solidFill>
              </a:rPr>
              <a:t>计算分析出机组在各冷却水进水温度下COP值，</a:t>
            </a:r>
            <a:r>
              <a:t>为后期评估和优化空调制冷机房年平均能效提供数据参考和支持。</a:t>
            </a:r>
          </a:p>
        </p:txBody>
      </p:sp>
      <p:pic>
        <p:nvPicPr>
          <p:cNvPr id="1127" name="pasted-image.png"/>
          <p:cNvPicPr>
            <a:picLocks noChangeAspect="1"/>
          </p:cNvPicPr>
          <p:nvPr/>
        </p:nvPicPr>
        <p:blipFill>
          <a:blip r:embed="rId3">
            <a:extLst/>
          </a:blip>
          <a:stretch>
            <a:fillRect/>
          </a:stretch>
        </p:blipFill>
        <p:spPr>
          <a:xfrm>
            <a:off x="1657692" y="3384637"/>
            <a:ext cx="9556563" cy="6137244"/>
          </a:xfrm>
          <a:prstGeom prst="rect">
            <a:avLst/>
          </a:prstGeom>
          <a:ln w="12700">
            <a:solidFill>
              <a:srgbClr val="000000"/>
            </a:solidFill>
            <a:miter lim="400000"/>
          </a:ln>
        </p:spPr>
      </p:pic>
      <p:sp>
        <p:nvSpPr>
          <p:cNvPr id="1128" name="Shape 1128"/>
          <p:cNvSpPr/>
          <p:nvPr/>
        </p:nvSpPr>
        <p:spPr>
          <a:xfrm>
            <a:off x="1510279" y="9583332"/>
            <a:ext cx="9691984" cy="754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indent="914400" algn="l" defTabSz="1828800">
              <a:lnSpc>
                <a:spcPct val="120000"/>
              </a:lnSpc>
              <a:defRPr sz="3200" b="1">
                <a:solidFill>
                  <a:schemeClr val="accent5"/>
                </a:solidFill>
                <a:latin typeface="微软雅黑"/>
                <a:ea typeface="微软雅黑"/>
                <a:cs typeface="微软雅黑"/>
                <a:sym typeface="微软雅黑"/>
              </a:defRPr>
            </a:lvl1pPr>
          </a:lstStyle>
          <a:p>
            <a:r>
              <a:t>额定工况下不同负载率COP曲线趋势图</a:t>
            </a:r>
          </a:p>
        </p:txBody>
      </p:sp>
      <p:grpSp>
        <p:nvGrpSpPr>
          <p:cNvPr id="1131" name="Group 1131"/>
          <p:cNvGrpSpPr/>
          <p:nvPr/>
        </p:nvGrpSpPr>
        <p:grpSpPr>
          <a:xfrm>
            <a:off x="12035527" y="3472156"/>
            <a:ext cx="10528273" cy="6064925"/>
            <a:chOff x="0" y="0"/>
            <a:chExt cx="10528272" cy="6064924"/>
          </a:xfrm>
        </p:grpSpPr>
        <p:pic>
          <p:nvPicPr>
            <p:cNvPr id="1130" name="屏幕快照 2018-04-28 上午9.28.45.png"/>
            <p:cNvPicPr>
              <a:picLocks noChangeAspect="1"/>
            </p:cNvPicPr>
            <p:nvPr/>
          </p:nvPicPr>
          <p:blipFill>
            <a:blip r:embed="rId4">
              <a:extLst/>
            </a:blip>
            <a:stretch>
              <a:fillRect/>
            </a:stretch>
          </p:blipFill>
          <p:spPr>
            <a:xfrm>
              <a:off x="50800" y="50800"/>
              <a:ext cx="10426673" cy="5963325"/>
            </a:xfrm>
            <a:prstGeom prst="rect">
              <a:avLst/>
            </a:prstGeom>
            <a:ln>
              <a:noFill/>
            </a:ln>
            <a:effectLst/>
          </p:spPr>
        </p:pic>
        <p:pic>
          <p:nvPicPr>
            <p:cNvPr id="1129" name="图片 1128"/>
            <p:cNvPicPr>
              <a:picLocks/>
            </p:cNvPicPr>
            <p:nvPr/>
          </p:nvPicPr>
          <p:blipFill>
            <a:blip r:embed="rId5">
              <a:extLst/>
            </a:blip>
            <a:stretch>
              <a:fillRect/>
            </a:stretch>
          </p:blipFill>
          <p:spPr>
            <a:xfrm>
              <a:off x="0" y="0"/>
              <a:ext cx="10528273" cy="6064925"/>
            </a:xfrm>
            <a:prstGeom prst="rect">
              <a:avLst/>
            </a:prstGeom>
            <a:effectLst/>
          </p:spPr>
        </p:pic>
      </p:grpSp>
      <p:sp>
        <p:nvSpPr>
          <p:cNvPr id="1132" name="Shape 1132"/>
          <p:cNvSpPr/>
          <p:nvPr/>
        </p:nvSpPr>
        <p:spPr>
          <a:xfrm>
            <a:off x="12453671" y="9501069"/>
            <a:ext cx="9691985" cy="754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indent="914400" algn="l" defTabSz="1828800">
              <a:lnSpc>
                <a:spcPct val="120000"/>
              </a:lnSpc>
              <a:defRPr sz="3200" b="1">
                <a:solidFill>
                  <a:schemeClr val="accent5"/>
                </a:solidFill>
                <a:latin typeface="微软雅黑"/>
                <a:ea typeface="微软雅黑"/>
                <a:cs typeface="微软雅黑"/>
                <a:sym typeface="微软雅黑"/>
              </a:defRPr>
            </a:lvl1pPr>
          </a:lstStyle>
          <a:p>
            <a:r>
              <a:t>不同冷却水温度不同负载率COP曲线趋势图</a:t>
            </a:r>
          </a:p>
        </p:txBody>
      </p:sp>
      <p:sp>
        <p:nvSpPr>
          <p:cNvPr id="1133" name="Shape 1133"/>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136" name="Group 1136"/>
          <p:cNvGrpSpPr/>
          <p:nvPr/>
        </p:nvGrpSpPr>
        <p:grpSpPr>
          <a:xfrm>
            <a:off x="18622751" y="302323"/>
            <a:ext cx="5429634" cy="1062833"/>
            <a:chOff x="0" y="0"/>
            <a:chExt cx="5429633" cy="1062831"/>
          </a:xfrm>
        </p:grpSpPr>
        <p:pic>
          <p:nvPicPr>
            <p:cNvPr id="1134" name="image10.tif"/>
            <p:cNvPicPr>
              <a:picLocks noChangeAspect="1"/>
            </p:cNvPicPr>
            <p:nvPr/>
          </p:nvPicPr>
          <p:blipFill>
            <a:blip r:embed="rId6">
              <a:extLst/>
            </a:blip>
            <a:srcRect t="57209" b="26124"/>
            <a:stretch>
              <a:fillRect/>
            </a:stretch>
          </p:blipFill>
          <p:spPr>
            <a:xfrm>
              <a:off x="1104723" y="0"/>
              <a:ext cx="4324911" cy="1062705"/>
            </a:xfrm>
            <a:prstGeom prst="rect">
              <a:avLst/>
            </a:prstGeom>
            <a:ln w="12700" cap="flat">
              <a:noFill/>
              <a:miter lim="400000"/>
            </a:ln>
            <a:effectLst/>
          </p:spPr>
        </p:pic>
        <p:pic>
          <p:nvPicPr>
            <p:cNvPr id="1135" name="image11.tif"/>
            <p:cNvPicPr>
              <a:picLocks noChangeAspect="1"/>
            </p:cNvPicPr>
            <p:nvPr/>
          </p:nvPicPr>
          <p:blipFill>
            <a:blip r:embed="rId7">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8" name="图片 1137"/>
          <p:cNvPicPr>
            <a:picLocks/>
          </p:cNvPicPr>
          <p:nvPr/>
        </p:nvPicPr>
        <p:blipFill>
          <a:blip r:embed="rId2">
            <a:extLst/>
          </a:blip>
          <a:stretch>
            <a:fillRect/>
          </a:stretch>
        </p:blipFill>
        <p:spPr>
          <a:xfrm>
            <a:off x="-78649" y="1524000"/>
            <a:ext cx="24541298" cy="76200"/>
          </a:xfrm>
          <a:prstGeom prst="rect">
            <a:avLst/>
          </a:prstGeom>
        </p:spPr>
      </p:pic>
      <p:sp>
        <p:nvSpPr>
          <p:cNvPr id="1140" name="Shape 1140"/>
          <p:cNvSpPr/>
          <p:nvPr/>
        </p:nvSpPr>
        <p:spPr>
          <a:xfrm>
            <a:off x="166550" y="1703056"/>
            <a:ext cx="7901779"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03-2优化空调系统制冷机组设备</a:t>
            </a:r>
          </a:p>
        </p:txBody>
      </p:sp>
      <p:sp>
        <p:nvSpPr>
          <p:cNvPr id="1141" name="Shape 1141"/>
          <p:cNvSpPr>
            <a:spLocks noGrp="1"/>
          </p:cNvSpPr>
          <p:nvPr>
            <p:ph type="sldNum" sz="quarter" idx="4294967295"/>
          </p:nvPr>
        </p:nvSpPr>
        <p:spPr>
          <a:xfrm>
            <a:off x="23607509" y="130949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25</a:t>
            </a:fld>
            <a:endParaRPr/>
          </a:p>
        </p:txBody>
      </p:sp>
      <p:pic>
        <p:nvPicPr>
          <p:cNvPr id="1142" name="pasted-image.png"/>
          <p:cNvPicPr>
            <a:picLocks noChangeAspect="1"/>
          </p:cNvPicPr>
          <p:nvPr/>
        </p:nvPicPr>
        <p:blipFill>
          <a:blip r:embed="rId3">
            <a:extLst/>
          </a:blip>
          <a:srcRect b="20223"/>
          <a:stretch>
            <a:fillRect/>
          </a:stretch>
        </p:blipFill>
        <p:spPr>
          <a:xfrm>
            <a:off x="1620598" y="3328721"/>
            <a:ext cx="11709346" cy="9036747"/>
          </a:xfrm>
          <a:prstGeom prst="rect">
            <a:avLst/>
          </a:prstGeom>
          <a:ln>
            <a:solidFill>
              <a:srgbClr val="000000"/>
            </a:solidFill>
          </a:ln>
        </p:spPr>
      </p:pic>
      <p:sp>
        <p:nvSpPr>
          <p:cNvPr id="1143" name="Shape 1143"/>
          <p:cNvSpPr/>
          <p:nvPr/>
        </p:nvSpPr>
        <p:spPr>
          <a:xfrm>
            <a:off x="4076005" y="12520869"/>
            <a:ext cx="5863565" cy="714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R="457200" indent="266700" algn="just" defTabSz="642937">
              <a:defRPr sz="3200" b="1">
                <a:solidFill>
                  <a:schemeClr val="accent5"/>
                </a:solidFill>
                <a:latin typeface="Helvetica Neue"/>
                <a:ea typeface="Helvetica Neue"/>
                <a:cs typeface="Helvetica Neue"/>
                <a:sym typeface="Helvetica Neue"/>
              </a:defRPr>
            </a:lvl1pPr>
          </a:lstStyle>
          <a:p>
            <a:r>
              <a:t>冷水机组AHRI-NPLV选型报告</a:t>
            </a:r>
          </a:p>
        </p:txBody>
      </p:sp>
      <p:pic>
        <p:nvPicPr>
          <p:cNvPr id="1144" name="pasted-image.png"/>
          <p:cNvPicPr>
            <a:picLocks noChangeAspect="1"/>
          </p:cNvPicPr>
          <p:nvPr/>
        </p:nvPicPr>
        <p:blipFill>
          <a:blip r:embed="rId4">
            <a:extLst/>
          </a:blip>
          <a:stretch>
            <a:fillRect/>
          </a:stretch>
        </p:blipFill>
        <p:spPr>
          <a:xfrm>
            <a:off x="13925655" y="2296553"/>
            <a:ext cx="9075149" cy="11101181"/>
          </a:xfrm>
          <a:prstGeom prst="rect">
            <a:avLst/>
          </a:prstGeom>
          <a:ln>
            <a:solidFill>
              <a:srgbClr val="000000"/>
            </a:solidFill>
          </a:ln>
        </p:spPr>
      </p:pic>
      <p:sp>
        <p:nvSpPr>
          <p:cNvPr id="1145" name="Shape 1145"/>
          <p:cNvSpPr/>
          <p:nvPr/>
        </p:nvSpPr>
        <p:spPr>
          <a:xfrm>
            <a:off x="16626492" y="12721231"/>
            <a:ext cx="3673476" cy="714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R="457200" indent="266700" algn="just" defTabSz="642937">
              <a:defRPr sz="3200" b="1">
                <a:solidFill>
                  <a:schemeClr val="accent5"/>
                </a:solidFill>
                <a:latin typeface="Helvetica Neue"/>
                <a:ea typeface="Helvetica Neue"/>
                <a:cs typeface="Helvetica Neue"/>
                <a:sym typeface="Helvetica Neue"/>
              </a:defRPr>
            </a:lvl1pPr>
          </a:lstStyle>
          <a:p>
            <a:r>
              <a:t>冷水机组选型报告</a:t>
            </a:r>
          </a:p>
        </p:txBody>
      </p:sp>
      <p:sp>
        <p:nvSpPr>
          <p:cNvPr id="1146" name="Shape 1146"/>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149" name="Group 1149"/>
          <p:cNvGrpSpPr/>
          <p:nvPr/>
        </p:nvGrpSpPr>
        <p:grpSpPr>
          <a:xfrm>
            <a:off x="18622751" y="302323"/>
            <a:ext cx="5429634" cy="1062833"/>
            <a:chOff x="0" y="0"/>
            <a:chExt cx="5429633" cy="1062831"/>
          </a:xfrm>
        </p:grpSpPr>
        <p:pic>
          <p:nvPicPr>
            <p:cNvPr id="1147"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1148"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1" name="图片 1150"/>
          <p:cNvPicPr>
            <a:picLocks/>
          </p:cNvPicPr>
          <p:nvPr/>
        </p:nvPicPr>
        <p:blipFill>
          <a:blip r:embed="rId2">
            <a:extLst/>
          </a:blip>
          <a:stretch>
            <a:fillRect/>
          </a:stretch>
        </p:blipFill>
        <p:spPr>
          <a:xfrm>
            <a:off x="-78649" y="1524000"/>
            <a:ext cx="24541298" cy="76200"/>
          </a:xfrm>
          <a:prstGeom prst="rect">
            <a:avLst/>
          </a:prstGeom>
        </p:spPr>
      </p:pic>
      <p:sp>
        <p:nvSpPr>
          <p:cNvPr id="1153" name="Shape 1153"/>
          <p:cNvSpPr/>
          <p:nvPr/>
        </p:nvSpPr>
        <p:spPr>
          <a:xfrm>
            <a:off x="166550" y="1703056"/>
            <a:ext cx="7901779"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03-3优化空调系统输配系统设备</a:t>
            </a:r>
          </a:p>
        </p:txBody>
      </p:sp>
      <p:sp>
        <p:nvSpPr>
          <p:cNvPr id="1154" name="Shape 1154"/>
          <p:cNvSpPr>
            <a:spLocks noGrp="1"/>
          </p:cNvSpPr>
          <p:nvPr>
            <p:ph type="sldNum" sz="quarter" idx="4294967295"/>
          </p:nvPr>
        </p:nvSpPr>
        <p:spPr>
          <a:xfrm>
            <a:off x="23551260" y="1306680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26</a:t>
            </a:fld>
            <a:endParaRPr/>
          </a:p>
        </p:txBody>
      </p:sp>
      <p:pic>
        <p:nvPicPr>
          <p:cNvPr id="1155" name="屏幕快照 2019-03-26 下午5.16.16.png"/>
          <p:cNvPicPr>
            <a:picLocks noChangeAspect="1"/>
          </p:cNvPicPr>
          <p:nvPr/>
        </p:nvPicPr>
        <p:blipFill>
          <a:blip r:embed="rId3">
            <a:extLst/>
          </a:blip>
          <a:srcRect l="15381" t="42264" r="21888" b="23870"/>
          <a:stretch>
            <a:fillRect/>
          </a:stretch>
        </p:blipFill>
        <p:spPr>
          <a:xfrm>
            <a:off x="575933" y="3822343"/>
            <a:ext cx="23397060" cy="7894547"/>
          </a:xfrm>
          <a:prstGeom prst="rect">
            <a:avLst/>
          </a:prstGeom>
          <a:ln w="12700">
            <a:miter lim="400000"/>
          </a:ln>
        </p:spPr>
      </p:pic>
      <p:sp>
        <p:nvSpPr>
          <p:cNvPr id="1156" name="Shape 1156"/>
          <p:cNvSpPr/>
          <p:nvPr/>
        </p:nvSpPr>
        <p:spPr>
          <a:xfrm>
            <a:off x="2044733" y="11712284"/>
            <a:ext cx="20294535" cy="1348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457200" algn="l" defTabSz="914400">
              <a:lnSpc>
                <a:spcPct val="120000"/>
              </a:lnSpc>
              <a:defRPr sz="3200" b="1">
                <a:latin typeface="微软雅黑"/>
                <a:ea typeface="微软雅黑"/>
                <a:cs typeface="微软雅黑"/>
                <a:sym typeface="微软雅黑"/>
              </a:defRPr>
            </a:pPr>
            <a:r>
              <a:t>优化冷冻水泵输配管网系统、冷却水泵输配管网系统，精确核算和优化循环水网</a:t>
            </a:r>
            <a:r>
              <a:rPr>
                <a:solidFill>
                  <a:schemeClr val="accent5"/>
                </a:solidFill>
              </a:rPr>
              <a:t>管长、流量、管径、水流速、沿程阻力构件和局部阻力构件</a:t>
            </a:r>
            <a:r>
              <a:t>，对影响管路阻力的配件技术参数严格把关，最大优化输配系统水泵设备参数。</a:t>
            </a:r>
          </a:p>
        </p:txBody>
      </p:sp>
      <p:sp>
        <p:nvSpPr>
          <p:cNvPr id="1157" name="Shape 1157"/>
          <p:cNvSpPr/>
          <p:nvPr/>
        </p:nvSpPr>
        <p:spPr>
          <a:xfrm>
            <a:off x="9776407" y="3075912"/>
            <a:ext cx="4831185" cy="66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457200" algn="l" defTabSz="914400">
              <a:lnSpc>
                <a:spcPct val="120000"/>
              </a:lnSpc>
              <a:defRPr sz="3200" b="1">
                <a:solidFill>
                  <a:schemeClr val="accent5"/>
                </a:solidFill>
                <a:latin typeface="微软雅黑"/>
                <a:ea typeface="微软雅黑"/>
                <a:cs typeface="微软雅黑"/>
                <a:sym typeface="微软雅黑"/>
              </a:defRPr>
            </a:lvl1pPr>
          </a:lstStyle>
          <a:p>
            <a:r>
              <a:t>冷却水系统管路计算表</a:t>
            </a:r>
          </a:p>
        </p:txBody>
      </p:sp>
      <p:sp>
        <p:nvSpPr>
          <p:cNvPr id="1158" name="Shape 1158"/>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161" name="Group 1161"/>
          <p:cNvGrpSpPr/>
          <p:nvPr/>
        </p:nvGrpSpPr>
        <p:grpSpPr>
          <a:xfrm>
            <a:off x="18622751" y="302323"/>
            <a:ext cx="5429634" cy="1062833"/>
            <a:chOff x="0" y="0"/>
            <a:chExt cx="5429633" cy="1062831"/>
          </a:xfrm>
        </p:grpSpPr>
        <p:pic>
          <p:nvPicPr>
            <p:cNvPr id="1159"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1160"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3" name="图片 1162"/>
          <p:cNvPicPr>
            <a:picLocks/>
          </p:cNvPicPr>
          <p:nvPr/>
        </p:nvPicPr>
        <p:blipFill>
          <a:blip r:embed="rId2">
            <a:extLst/>
          </a:blip>
          <a:stretch>
            <a:fillRect/>
          </a:stretch>
        </p:blipFill>
        <p:spPr>
          <a:xfrm>
            <a:off x="-78649" y="1524000"/>
            <a:ext cx="24541298" cy="76200"/>
          </a:xfrm>
          <a:prstGeom prst="rect">
            <a:avLst/>
          </a:prstGeom>
        </p:spPr>
      </p:pic>
      <p:sp>
        <p:nvSpPr>
          <p:cNvPr id="1165" name="Shape 1165"/>
          <p:cNvSpPr/>
          <p:nvPr/>
        </p:nvSpPr>
        <p:spPr>
          <a:xfrm>
            <a:off x="166550" y="1703056"/>
            <a:ext cx="7901779"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03-3优化空调系统输配系统设备</a:t>
            </a:r>
          </a:p>
        </p:txBody>
      </p:sp>
      <p:sp>
        <p:nvSpPr>
          <p:cNvPr id="1166" name="Shape 1166"/>
          <p:cNvSpPr>
            <a:spLocks noGrp="1"/>
          </p:cNvSpPr>
          <p:nvPr>
            <p:ph type="sldNum" sz="quarter" idx="4294967295"/>
          </p:nvPr>
        </p:nvSpPr>
        <p:spPr>
          <a:xfrm>
            <a:off x="23551260" y="1306680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27</a:t>
            </a:fld>
            <a:endParaRPr/>
          </a:p>
        </p:txBody>
      </p:sp>
      <p:pic>
        <p:nvPicPr>
          <p:cNvPr id="1167" name="屏幕快照 2019-03-26 下午5.16.19.png"/>
          <p:cNvPicPr>
            <a:picLocks noChangeAspect="1"/>
          </p:cNvPicPr>
          <p:nvPr/>
        </p:nvPicPr>
        <p:blipFill>
          <a:blip r:embed="rId3">
            <a:extLst/>
          </a:blip>
          <a:srcRect l="15116" t="41922" r="21921" b="26171"/>
          <a:stretch>
            <a:fillRect/>
          </a:stretch>
        </p:blipFill>
        <p:spPr>
          <a:xfrm>
            <a:off x="407689" y="4273509"/>
            <a:ext cx="23766934" cy="7527365"/>
          </a:xfrm>
          <a:prstGeom prst="rect">
            <a:avLst/>
          </a:prstGeom>
          <a:ln w="12700">
            <a:miter lim="400000"/>
          </a:ln>
        </p:spPr>
      </p:pic>
      <p:sp>
        <p:nvSpPr>
          <p:cNvPr id="1168" name="Shape 1168"/>
          <p:cNvSpPr/>
          <p:nvPr/>
        </p:nvSpPr>
        <p:spPr>
          <a:xfrm>
            <a:off x="2044733" y="11712284"/>
            <a:ext cx="20294535" cy="1348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457200" algn="l" defTabSz="914400">
              <a:lnSpc>
                <a:spcPct val="120000"/>
              </a:lnSpc>
              <a:defRPr sz="3200" b="1">
                <a:latin typeface="微软雅黑"/>
                <a:ea typeface="微软雅黑"/>
                <a:cs typeface="微软雅黑"/>
                <a:sym typeface="微软雅黑"/>
              </a:defRPr>
            </a:pPr>
            <a:r>
              <a:t>优化冷冻水泵输配管网系统、冷却水泵输配管网系统，精确核算和优化循环水网</a:t>
            </a:r>
            <a:r>
              <a:rPr>
                <a:solidFill>
                  <a:schemeClr val="accent5"/>
                </a:solidFill>
              </a:rPr>
              <a:t>管长、流量、管径、水流速、沿程阻力构件和局部阻力构件</a:t>
            </a:r>
            <a:r>
              <a:t>，对影响管路阻力的配件技术参数严格把关，最大优化输配系统水泵设备参数。</a:t>
            </a:r>
          </a:p>
        </p:txBody>
      </p:sp>
      <p:sp>
        <p:nvSpPr>
          <p:cNvPr id="1169" name="Shape 1169"/>
          <p:cNvSpPr/>
          <p:nvPr/>
        </p:nvSpPr>
        <p:spPr>
          <a:xfrm>
            <a:off x="9351369" y="3576816"/>
            <a:ext cx="4831184" cy="66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457200" algn="l" defTabSz="914400">
              <a:lnSpc>
                <a:spcPct val="120000"/>
              </a:lnSpc>
              <a:defRPr sz="3200" b="1">
                <a:solidFill>
                  <a:schemeClr val="accent5"/>
                </a:solidFill>
                <a:latin typeface="微软雅黑"/>
                <a:ea typeface="微软雅黑"/>
                <a:cs typeface="微软雅黑"/>
                <a:sym typeface="微软雅黑"/>
              </a:defRPr>
            </a:lvl1pPr>
          </a:lstStyle>
          <a:p>
            <a:r>
              <a:t>冷冻水系统管路计算表</a:t>
            </a:r>
          </a:p>
        </p:txBody>
      </p:sp>
      <p:sp>
        <p:nvSpPr>
          <p:cNvPr id="1170" name="Shape 1170"/>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173" name="Group 1173"/>
          <p:cNvGrpSpPr/>
          <p:nvPr/>
        </p:nvGrpSpPr>
        <p:grpSpPr>
          <a:xfrm>
            <a:off x="18622751" y="302323"/>
            <a:ext cx="5429634" cy="1062833"/>
            <a:chOff x="0" y="0"/>
            <a:chExt cx="5429633" cy="1062831"/>
          </a:xfrm>
        </p:grpSpPr>
        <p:pic>
          <p:nvPicPr>
            <p:cNvPr id="1171"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1172"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5" name="图片 1174"/>
          <p:cNvPicPr>
            <a:picLocks/>
          </p:cNvPicPr>
          <p:nvPr/>
        </p:nvPicPr>
        <p:blipFill>
          <a:blip r:embed="rId2">
            <a:extLst/>
          </a:blip>
          <a:stretch>
            <a:fillRect/>
          </a:stretch>
        </p:blipFill>
        <p:spPr>
          <a:xfrm>
            <a:off x="-78649" y="1524000"/>
            <a:ext cx="24541298" cy="76200"/>
          </a:xfrm>
          <a:prstGeom prst="rect">
            <a:avLst/>
          </a:prstGeom>
        </p:spPr>
      </p:pic>
      <p:sp>
        <p:nvSpPr>
          <p:cNvPr id="1177" name="Shape 1177"/>
          <p:cNvSpPr/>
          <p:nvPr/>
        </p:nvSpPr>
        <p:spPr>
          <a:xfrm>
            <a:off x="166550" y="1703056"/>
            <a:ext cx="7901779"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03-3优化空调系统输配系统设备</a:t>
            </a:r>
          </a:p>
        </p:txBody>
      </p:sp>
      <p:sp>
        <p:nvSpPr>
          <p:cNvPr id="1178" name="Shape 1178"/>
          <p:cNvSpPr/>
          <p:nvPr/>
        </p:nvSpPr>
        <p:spPr>
          <a:xfrm>
            <a:off x="1901049" y="3493424"/>
            <a:ext cx="12836077" cy="921527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lnSpc>
                <a:spcPct val="120000"/>
              </a:lnSpc>
              <a:defRPr sz="3200" b="1">
                <a:latin typeface="Helvetica Neue"/>
                <a:ea typeface="Helvetica Neue"/>
                <a:cs typeface="Helvetica Neue"/>
                <a:sym typeface="Helvetica Neue"/>
              </a:defRPr>
            </a:pPr>
            <a:endParaRPr/>
          </a:p>
          <a:p>
            <a:pPr algn="l" defTabSz="642937">
              <a:lnSpc>
                <a:spcPct val="120000"/>
              </a:lnSpc>
              <a:defRPr sz="3200" b="1">
                <a:latin typeface="Helvetica Neue"/>
                <a:ea typeface="Helvetica Neue"/>
                <a:cs typeface="Helvetica Neue"/>
                <a:sym typeface="Helvetica Neue"/>
              </a:defRPr>
            </a:pPr>
            <a:r>
              <a:t>原则：</a:t>
            </a:r>
            <a:r>
              <a:rPr>
                <a:solidFill>
                  <a:schemeClr val="accent5"/>
                </a:solidFill>
              </a:rPr>
              <a:t>采用管网低阻力设计，采用低阻力管路和低阻力阀件</a:t>
            </a:r>
            <a:r>
              <a:t>，</a:t>
            </a:r>
          </a:p>
          <a:p>
            <a:pPr algn="l" defTabSz="642937">
              <a:lnSpc>
                <a:spcPct val="120000"/>
              </a:lnSpc>
              <a:defRPr sz="3200" b="1">
                <a:latin typeface="Helvetica Neue"/>
                <a:ea typeface="Helvetica Neue"/>
                <a:cs typeface="Helvetica Neue"/>
                <a:sym typeface="Helvetica Neue"/>
              </a:defRPr>
            </a:pPr>
            <a:r>
              <a:t>降低水泵扬程，降低能耗：</a:t>
            </a:r>
          </a:p>
          <a:p>
            <a:pPr algn="l" defTabSz="642937">
              <a:lnSpc>
                <a:spcPct val="120000"/>
              </a:lnSpc>
              <a:spcBef>
                <a:spcPts val="1100"/>
              </a:spcBef>
              <a:defRPr sz="3200" b="1">
                <a:latin typeface="Helvetica Neue"/>
                <a:ea typeface="Helvetica Neue"/>
                <a:cs typeface="Helvetica Neue"/>
                <a:sym typeface="Helvetica Neue"/>
              </a:defRPr>
            </a:pPr>
            <a:r>
              <a:t>1.水泵入口，低阻力角通式自动反冲洗过滤器代替Y型过滤器。</a:t>
            </a:r>
          </a:p>
          <a:p>
            <a:pPr algn="l" defTabSz="642937">
              <a:lnSpc>
                <a:spcPct val="120000"/>
              </a:lnSpc>
              <a:spcBef>
                <a:spcPts val="1100"/>
              </a:spcBef>
              <a:defRPr sz="3200" b="1">
                <a:latin typeface="Helvetica Neue"/>
                <a:ea typeface="Helvetica Neue"/>
                <a:cs typeface="Helvetica Neue"/>
                <a:sym typeface="Helvetica Neue"/>
              </a:defRPr>
            </a:pPr>
            <a:r>
              <a:t>2.水泵出口，</a:t>
            </a:r>
            <a:r>
              <a:rPr>
                <a:solidFill>
                  <a:schemeClr val="accent5"/>
                </a:solidFill>
              </a:rPr>
              <a:t>低阻力偏心球形止回阀，设计流量下水阻≤5kpa</a:t>
            </a:r>
            <a:r>
              <a:t>。</a:t>
            </a:r>
          </a:p>
          <a:p>
            <a:pPr algn="l" defTabSz="642937">
              <a:lnSpc>
                <a:spcPct val="120000"/>
              </a:lnSpc>
              <a:spcBef>
                <a:spcPts val="1100"/>
              </a:spcBef>
              <a:defRPr sz="3200" b="1">
                <a:latin typeface="Helvetica Neue"/>
                <a:ea typeface="Helvetica Neue"/>
                <a:cs typeface="Helvetica Neue"/>
                <a:sym typeface="Helvetica Neue"/>
              </a:defRPr>
            </a:pPr>
            <a:r>
              <a:t>3.低阻力管件：顺水三通，顺水弯头，</a:t>
            </a:r>
            <a:r>
              <a:rPr>
                <a:solidFill>
                  <a:schemeClr val="accent5"/>
                </a:solidFill>
              </a:rPr>
              <a:t>45弯头替代90弯头</a:t>
            </a:r>
            <a:r>
              <a:t>。</a:t>
            </a:r>
          </a:p>
          <a:p>
            <a:pPr algn="l" defTabSz="642937">
              <a:lnSpc>
                <a:spcPct val="120000"/>
              </a:lnSpc>
              <a:spcBef>
                <a:spcPts val="1100"/>
              </a:spcBef>
              <a:defRPr sz="3200" b="1">
                <a:latin typeface="Helvetica Neue"/>
                <a:ea typeface="Helvetica Neue"/>
                <a:cs typeface="Helvetica Neue"/>
                <a:sym typeface="Helvetica Neue"/>
              </a:defRPr>
            </a:pPr>
            <a:r>
              <a:t>4.</a:t>
            </a:r>
            <a:r>
              <a:rPr>
                <a:solidFill>
                  <a:schemeClr val="accent5"/>
                </a:solidFill>
              </a:rPr>
              <a:t>取消集水器</a:t>
            </a:r>
            <a:r>
              <a:t>和</a:t>
            </a:r>
            <a:r>
              <a:rPr>
                <a:solidFill>
                  <a:schemeClr val="accent5"/>
                </a:solidFill>
              </a:rPr>
              <a:t>分水分器</a:t>
            </a:r>
            <a:r>
              <a:t>。</a:t>
            </a:r>
          </a:p>
          <a:p>
            <a:pPr algn="l" defTabSz="642937">
              <a:lnSpc>
                <a:spcPct val="120000"/>
              </a:lnSpc>
              <a:spcBef>
                <a:spcPts val="1100"/>
              </a:spcBef>
              <a:defRPr sz="3200" b="1">
                <a:latin typeface="Helvetica Neue"/>
                <a:ea typeface="Helvetica Neue"/>
                <a:cs typeface="Helvetica Neue"/>
                <a:sym typeface="Helvetica Neue"/>
              </a:defRPr>
            </a:pPr>
            <a:r>
              <a:t>5.适当提高水泵基础，水泵与主机进出管合理调整为斜接管方式。</a:t>
            </a:r>
          </a:p>
          <a:p>
            <a:pPr algn="l" defTabSz="642937">
              <a:lnSpc>
                <a:spcPct val="120000"/>
              </a:lnSpc>
              <a:spcBef>
                <a:spcPts val="1100"/>
              </a:spcBef>
              <a:defRPr sz="3200" b="1">
                <a:latin typeface="Helvetica Neue"/>
                <a:ea typeface="Helvetica Neue"/>
                <a:cs typeface="Helvetica Neue"/>
                <a:sym typeface="Helvetica Neue"/>
              </a:defRPr>
            </a:pPr>
            <a:r>
              <a:t>6.精细化管路的水力计算，</a:t>
            </a:r>
            <a:r>
              <a:rPr>
                <a:solidFill>
                  <a:schemeClr val="accent5"/>
                </a:solidFill>
              </a:rPr>
              <a:t>精确选取扬程</a:t>
            </a:r>
            <a:r>
              <a:t>。</a:t>
            </a:r>
          </a:p>
          <a:p>
            <a:pPr algn="l" defTabSz="642937">
              <a:lnSpc>
                <a:spcPct val="120000"/>
              </a:lnSpc>
              <a:spcBef>
                <a:spcPts val="1100"/>
              </a:spcBef>
              <a:defRPr sz="3200" b="1">
                <a:latin typeface="Helvetica Neue"/>
                <a:ea typeface="Helvetica Neue"/>
                <a:cs typeface="Helvetica Neue"/>
                <a:sym typeface="Helvetica Neue"/>
              </a:defRPr>
            </a:pPr>
            <a:r>
              <a:t>7.主机房采</a:t>
            </a:r>
            <a:r>
              <a:rPr>
                <a:solidFill>
                  <a:schemeClr val="accent5"/>
                </a:solidFill>
              </a:rPr>
              <a:t>用BIM制图</a:t>
            </a:r>
            <a:r>
              <a:t>，指导现场施工，减少施工误差。</a:t>
            </a:r>
          </a:p>
          <a:p>
            <a:pPr algn="l" defTabSz="642937">
              <a:lnSpc>
                <a:spcPct val="120000"/>
              </a:lnSpc>
              <a:defRPr sz="3200" b="1">
                <a:latin typeface="Helvetica Neue"/>
                <a:ea typeface="Helvetica Neue"/>
                <a:cs typeface="Helvetica Neue"/>
                <a:sym typeface="Helvetica Neue"/>
              </a:defRPr>
            </a:pPr>
            <a:r>
              <a:t>8.机房内主要设备、附件等进行技术把控。</a:t>
            </a:r>
          </a:p>
        </p:txBody>
      </p:sp>
      <p:pic>
        <p:nvPicPr>
          <p:cNvPr id="1179" name="屏幕快照 2018-04-20 上午8.51.12.png"/>
          <p:cNvPicPr>
            <a:picLocks noChangeAspect="1"/>
          </p:cNvPicPr>
          <p:nvPr/>
        </p:nvPicPr>
        <p:blipFill>
          <a:blip r:embed="rId3">
            <a:extLst/>
          </a:blip>
          <a:srcRect l="50878" r="1318" b="3596"/>
          <a:stretch>
            <a:fillRect/>
          </a:stretch>
        </p:blipFill>
        <p:spPr>
          <a:xfrm>
            <a:off x="14368069" y="3976992"/>
            <a:ext cx="8293119" cy="4313843"/>
          </a:xfrm>
          <a:prstGeom prst="rect">
            <a:avLst/>
          </a:prstGeom>
          <a:ln w="25400">
            <a:solidFill>
              <a:schemeClr val="accent5"/>
            </a:solidFill>
            <a:miter lim="400000"/>
          </a:ln>
        </p:spPr>
      </p:pic>
      <p:pic>
        <p:nvPicPr>
          <p:cNvPr id="1180" name="屏幕快照 2018-04-20 上午8.51.12.png"/>
          <p:cNvPicPr>
            <a:picLocks noChangeAspect="1"/>
          </p:cNvPicPr>
          <p:nvPr/>
        </p:nvPicPr>
        <p:blipFill>
          <a:blip r:embed="rId3">
            <a:extLst/>
          </a:blip>
          <a:srcRect l="878" r="51456" b="5303"/>
          <a:stretch>
            <a:fillRect/>
          </a:stretch>
        </p:blipFill>
        <p:spPr>
          <a:xfrm>
            <a:off x="14335191" y="8547993"/>
            <a:ext cx="8359108" cy="4283643"/>
          </a:xfrm>
          <a:prstGeom prst="rect">
            <a:avLst/>
          </a:prstGeom>
          <a:ln w="25400">
            <a:solidFill>
              <a:schemeClr val="accent5"/>
            </a:solidFill>
            <a:miter lim="400000"/>
          </a:ln>
        </p:spPr>
      </p:pic>
      <p:sp>
        <p:nvSpPr>
          <p:cNvPr id="1181" name="Shape 1181"/>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184" name="Group 1184"/>
          <p:cNvGrpSpPr/>
          <p:nvPr/>
        </p:nvGrpSpPr>
        <p:grpSpPr>
          <a:xfrm>
            <a:off x="18622751" y="302323"/>
            <a:ext cx="5429634" cy="1062833"/>
            <a:chOff x="0" y="0"/>
            <a:chExt cx="5429633" cy="1062831"/>
          </a:xfrm>
        </p:grpSpPr>
        <p:pic>
          <p:nvPicPr>
            <p:cNvPr id="1182"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1183"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6" name="image10.png"/>
          <p:cNvPicPr>
            <a:picLocks noChangeAspect="1"/>
          </p:cNvPicPr>
          <p:nvPr/>
        </p:nvPicPr>
        <p:blipFill>
          <a:blip r:embed="rId2">
            <a:extLst/>
          </a:blip>
          <a:stretch>
            <a:fillRect/>
          </a:stretch>
        </p:blipFill>
        <p:spPr>
          <a:xfrm>
            <a:off x="-78650" y="1524000"/>
            <a:ext cx="24541299" cy="76200"/>
          </a:xfrm>
          <a:prstGeom prst="rect">
            <a:avLst/>
          </a:prstGeom>
          <a:ln w="12700">
            <a:miter lim="400000"/>
          </a:ln>
        </p:spPr>
      </p:pic>
      <p:sp>
        <p:nvSpPr>
          <p:cNvPr id="1187" name="Shape 1187"/>
          <p:cNvSpPr>
            <a:spLocks noGrp="1"/>
          </p:cNvSpPr>
          <p:nvPr>
            <p:ph type="sldNum" sz="quarter" idx="4294967295"/>
          </p:nvPr>
        </p:nvSpPr>
        <p:spPr>
          <a:xfrm>
            <a:off x="23945005" y="1315117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0">
              <a:defRPr>
                <a:solidFill>
                  <a:srgbClr val="000000"/>
                </a:solidFill>
                <a:latin typeface="+mn-lt"/>
                <a:ea typeface="+mn-ea"/>
                <a:cs typeface="+mn-cs"/>
                <a:sym typeface="Helvetica Light"/>
              </a:defRPr>
            </a:lvl1pPr>
          </a:lstStyle>
          <a:p>
            <a:fld id="{86CB4B4D-7CA3-9044-876B-883B54F8677D}" type="slidenum">
              <a:t>29</a:t>
            </a:fld>
            <a:endParaRPr/>
          </a:p>
        </p:txBody>
      </p:sp>
      <p:sp>
        <p:nvSpPr>
          <p:cNvPr id="1188" name="Shape 1188"/>
          <p:cNvSpPr/>
          <p:nvPr/>
        </p:nvSpPr>
        <p:spPr>
          <a:xfrm>
            <a:off x="166550" y="1703056"/>
            <a:ext cx="7901779"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03-3优化空调系统输配系统设备</a:t>
            </a:r>
          </a:p>
        </p:txBody>
      </p:sp>
      <p:sp>
        <p:nvSpPr>
          <p:cNvPr id="1189" name="Shape 1189"/>
          <p:cNvSpPr/>
          <p:nvPr/>
        </p:nvSpPr>
        <p:spPr>
          <a:xfrm>
            <a:off x="2722797" y="11375808"/>
            <a:ext cx="19723145" cy="15309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lnSpc>
                <a:spcPct val="120000"/>
              </a:lnSpc>
              <a:spcBef>
                <a:spcPts val="1000"/>
              </a:spcBef>
              <a:defRPr sz="3200" b="1">
                <a:solidFill>
                  <a:schemeClr val="accent5"/>
                </a:solidFill>
                <a:latin typeface="Helvetica Neue"/>
                <a:ea typeface="Helvetica Neue"/>
                <a:cs typeface="Helvetica Neue"/>
                <a:sym typeface="Helvetica Neue"/>
              </a:defRPr>
            </a:pPr>
            <a:r>
              <a:t>水泵选型优化：</a:t>
            </a:r>
          </a:p>
          <a:p>
            <a:pPr algn="l" defTabSz="642937">
              <a:lnSpc>
                <a:spcPct val="120000"/>
              </a:lnSpc>
              <a:spcBef>
                <a:spcPts val="1000"/>
              </a:spcBef>
              <a:defRPr sz="3200" b="1">
                <a:latin typeface="Helvetica Neue"/>
                <a:ea typeface="Helvetica Neue"/>
                <a:cs typeface="Helvetica Neue"/>
                <a:sym typeface="Helvetica Neue"/>
              </a:defRPr>
            </a:pPr>
            <a:r>
              <a:t>卧式或立式双吸泵，扬程余量合理，叶轮高效率，电机高效率，变频电机+变频控制，工厂见证测试。</a:t>
            </a:r>
          </a:p>
        </p:txBody>
      </p:sp>
      <p:pic>
        <p:nvPicPr>
          <p:cNvPr id="1190" name="image68.png"/>
          <p:cNvPicPr>
            <a:picLocks noChangeAspect="1"/>
          </p:cNvPicPr>
          <p:nvPr/>
        </p:nvPicPr>
        <p:blipFill>
          <a:blip r:embed="rId3">
            <a:extLst/>
          </a:blip>
          <a:stretch>
            <a:fillRect/>
          </a:stretch>
        </p:blipFill>
        <p:spPr>
          <a:xfrm>
            <a:off x="1639941" y="3654406"/>
            <a:ext cx="9919262" cy="6749784"/>
          </a:xfrm>
          <a:prstGeom prst="rect">
            <a:avLst/>
          </a:prstGeom>
          <a:ln w="12700">
            <a:solidFill>
              <a:schemeClr val="accent5"/>
            </a:solidFill>
            <a:miter lim="400000"/>
          </a:ln>
        </p:spPr>
      </p:pic>
      <p:pic>
        <p:nvPicPr>
          <p:cNvPr id="1191" name="pasted-image.tiff"/>
          <p:cNvPicPr>
            <a:picLocks noChangeAspect="1"/>
          </p:cNvPicPr>
          <p:nvPr/>
        </p:nvPicPr>
        <p:blipFill>
          <a:blip r:embed="rId4">
            <a:extLst/>
          </a:blip>
          <a:srcRect b="11552"/>
          <a:stretch>
            <a:fillRect/>
          </a:stretch>
        </p:blipFill>
        <p:spPr>
          <a:xfrm>
            <a:off x="12171902" y="3614316"/>
            <a:ext cx="10296146" cy="6829982"/>
          </a:xfrm>
          <a:prstGeom prst="rect">
            <a:avLst/>
          </a:prstGeom>
          <a:ln w="12700">
            <a:solidFill>
              <a:schemeClr val="accent5"/>
            </a:solidFill>
            <a:miter lim="400000"/>
          </a:ln>
        </p:spPr>
      </p:pic>
      <p:sp>
        <p:nvSpPr>
          <p:cNvPr id="1192" name="Shape 1192"/>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195" name="Group 1195"/>
          <p:cNvGrpSpPr/>
          <p:nvPr/>
        </p:nvGrpSpPr>
        <p:grpSpPr>
          <a:xfrm>
            <a:off x="18622751" y="302323"/>
            <a:ext cx="5429634" cy="1062833"/>
            <a:chOff x="0" y="0"/>
            <a:chExt cx="5429633" cy="1062831"/>
          </a:xfrm>
        </p:grpSpPr>
        <p:pic>
          <p:nvPicPr>
            <p:cNvPr id="1193"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1194"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 name="图片 549"/>
          <p:cNvPicPr>
            <a:picLocks/>
          </p:cNvPicPr>
          <p:nvPr/>
        </p:nvPicPr>
        <p:blipFill>
          <a:blip r:embed="rId2">
            <a:extLst/>
          </a:blip>
          <a:stretch>
            <a:fillRect/>
          </a:stretch>
        </p:blipFill>
        <p:spPr>
          <a:xfrm>
            <a:off x="-78649" y="1524000"/>
            <a:ext cx="24541298" cy="76200"/>
          </a:xfrm>
          <a:prstGeom prst="rect">
            <a:avLst/>
          </a:prstGeom>
        </p:spPr>
      </p:pic>
      <p:sp>
        <p:nvSpPr>
          <p:cNvPr id="552" name="Shape 552"/>
          <p:cNvSpPr/>
          <p:nvPr/>
        </p:nvSpPr>
        <p:spPr>
          <a:xfrm>
            <a:off x="700274" y="392247"/>
            <a:ext cx="1374776"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目录</a:t>
            </a:r>
          </a:p>
        </p:txBody>
      </p:sp>
      <p:sp>
        <p:nvSpPr>
          <p:cNvPr id="553" name="Shape 553"/>
          <p:cNvSpPr/>
          <p:nvPr/>
        </p:nvSpPr>
        <p:spPr>
          <a:xfrm>
            <a:off x="12811338" y="5899384"/>
            <a:ext cx="11062935" cy="1917232"/>
          </a:xfrm>
          <a:prstGeom prst="rect">
            <a:avLst/>
          </a:prstGeom>
          <a:gradFill>
            <a:gsLst>
              <a:gs pos="0">
                <a:srgbClr val="04B5EC"/>
              </a:gs>
              <a:gs pos="100000">
                <a:srgbClr val="00C898"/>
              </a:gs>
            </a:gsLst>
          </a:gradFill>
          <a:ln w="12700">
            <a:miter lim="400000"/>
          </a:ln>
          <a:effectLst>
            <a:outerShdw blurRad="203200" dist="88900" dir="2700000" rotWithShape="0">
              <a:srgbClr val="000000">
                <a:alpha val="21000"/>
              </a:srgbClr>
            </a:outerShdw>
          </a:effectLst>
        </p:spPr>
        <p:txBody>
          <a:bodyPr lIns="64293" tIns="64293" rIns="64293" bIns="64293" anchor="ctr"/>
          <a:lstStyle/>
          <a:p>
            <a:pPr defTabSz="964406">
              <a:defRPr sz="1400">
                <a:solidFill>
                  <a:srgbClr val="FFFFFF"/>
                </a:solidFill>
                <a:latin typeface="Calibri"/>
                <a:ea typeface="Calibri"/>
                <a:cs typeface="Calibri"/>
                <a:sym typeface="Calibri"/>
              </a:defRPr>
            </a:pPr>
            <a:endParaRPr/>
          </a:p>
        </p:txBody>
      </p:sp>
      <p:sp>
        <p:nvSpPr>
          <p:cNvPr id="554" name="Shape 554"/>
          <p:cNvSpPr/>
          <p:nvPr/>
        </p:nvSpPr>
        <p:spPr>
          <a:xfrm>
            <a:off x="13144614" y="6337399"/>
            <a:ext cx="10027805" cy="1041202"/>
          </a:xfrm>
          <a:prstGeom prst="rect">
            <a:avLst/>
          </a:prstGeom>
          <a:ln w="12700">
            <a:miter lim="400000"/>
          </a:ln>
          <a:extLst>
            <a:ext uri="{C572A759-6A51-4108-AA02-DFA0A04FC94B}">
              <ma14:wrappingTextBoxFlag xmlns:ma14="http://schemas.microsoft.com/office/mac/drawingml/2011/main" val="1"/>
            </a:ext>
          </a:extLst>
        </p:spPr>
        <p:txBody>
          <a:bodyPr lIns="64293" tIns="64293" rIns="64293" bIns="64293"/>
          <a:lstStyle>
            <a:lvl1pPr algn="l" defTabSz="964406">
              <a:lnSpc>
                <a:spcPct val="120000"/>
              </a:lnSpc>
              <a:defRPr sz="4800" b="1">
                <a:solidFill>
                  <a:srgbClr val="FFFFFF"/>
                </a:solidFill>
                <a:latin typeface="微软雅黑"/>
                <a:ea typeface="微软雅黑"/>
                <a:cs typeface="微软雅黑"/>
                <a:sym typeface="微软雅黑"/>
              </a:defRPr>
            </a:lvl1pPr>
          </a:lstStyle>
          <a:p>
            <a:r>
              <a:t>01 集中空调高效制冷机房系统介绍</a:t>
            </a:r>
          </a:p>
        </p:txBody>
      </p:sp>
      <p:grpSp>
        <p:nvGrpSpPr>
          <p:cNvPr id="557" name="Group 557"/>
          <p:cNvGrpSpPr/>
          <p:nvPr/>
        </p:nvGrpSpPr>
        <p:grpSpPr>
          <a:xfrm>
            <a:off x="10364468" y="5899384"/>
            <a:ext cx="1917232" cy="1917232"/>
            <a:chOff x="0" y="0"/>
            <a:chExt cx="1917230" cy="1917230"/>
          </a:xfrm>
        </p:grpSpPr>
        <p:sp>
          <p:nvSpPr>
            <p:cNvPr id="555" name="Shape 555"/>
            <p:cNvSpPr/>
            <p:nvPr/>
          </p:nvSpPr>
          <p:spPr>
            <a:xfrm>
              <a:off x="-1" y="-1"/>
              <a:ext cx="1917232" cy="1917232"/>
            </a:xfrm>
            <a:prstGeom prst="rect">
              <a:avLst/>
            </a:prstGeom>
            <a:solidFill>
              <a:srgbClr val="0091C4"/>
            </a:solidFill>
            <a:ln w="12700" cap="flat">
              <a:noFill/>
              <a:miter lim="400000"/>
            </a:ln>
            <a:effectLst/>
          </p:spPr>
          <p:txBody>
            <a:bodyPr wrap="square" lIns="64293" tIns="64293" rIns="64293" bIns="64293" numCol="1" anchor="ctr">
              <a:noAutofit/>
            </a:bodyPr>
            <a:lstStyle/>
            <a:p>
              <a:pPr defTabSz="964406">
                <a:defRPr sz="1400">
                  <a:solidFill>
                    <a:srgbClr val="FFFFFF"/>
                  </a:solidFill>
                  <a:latin typeface="宋体"/>
                  <a:ea typeface="宋体"/>
                  <a:cs typeface="宋体"/>
                  <a:sym typeface="宋体"/>
                </a:defRPr>
              </a:pPr>
              <a:endParaRPr/>
            </a:p>
          </p:txBody>
        </p:sp>
        <p:pic>
          <p:nvPicPr>
            <p:cNvPr id="556" name="image22.png"/>
            <p:cNvPicPr>
              <a:picLocks noChangeAspect="1"/>
            </p:cNvPicPr>
            <p:nvPr/>
          </p:nvPicPr>
          <p:blipFill>
            <a:blip r:embed="rId3">
              <a:extLst/>
            </a:blip>
            <a:stretch>
              <a:fillRect/>
            </a:stretch>
          </p:blipFill>
          <p:spPr>
            <a:xfrm>
              <a:off x="504859" y="328314"/>
              <a:ext cx="947777" cy="1186268"/>
            </a:xfrm>
            <a:prstGeom prst="rect">
              <a:avLst/>
            </a:prstGeom>
            <a:ln w="12700" cap="flat">
              <a:noFill/>
              <a:miter lim="400000"/>
            </a:ln>
            <a:effectLst/>
          </p:spPr>
        </p:pic>
      </p:grpSp>
      <p:grpSp>
        <p:nvGrpSpPr>
          <p:cNvPr id="569" name="Group 569"/>
          <p:cNvGrpSpPr/>
          <p:nvPr/>
        </p:nvGrpSpPr>
        <p:grpSpPr>
          <a:xfrm>
            <a:off x="17852" y="1785285"/>
            <a:ext cx="9649562" cy="11168061"/>
            <a:chOff x="0" y="0"/>
            <a:chExt cx="9649560" cy="11168060"/>
          </a:xfrm>
        </p:grpSpPr>
        <p:sp>
          <p:nvSpPr>
            <p:cNvPr id="558" name="Shape 558"/>
            <p:cNvSpPr/>
            <p:nvPr/>
          </p:nvSpPr>
          <p:spPr>
            <a:xfrm flipH="1">
              <a:off x="8030829" y="7138258"/>
              <a:ext cx="669918" cy="1493282"/>
            </a:xfrm>
            <a:prstGeom prst="rect">
              <a:avLst/>
            </a:prstGeom>
            <a:gradFill flip="none" rotWithShape="1">
              <a:gsLst>
                <a:gs pos="0">
                  <a:srgbClr val="04B5EC"/>
                </a:gs>
                <a:gs pos="100000">
                  <a:srgbClr val="00C898"/>
                </a:gs>
              </a:gsLst>
              <a:lin ang="5400000" scaled="0"/>
            </a:grad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559" name="Shape 559"/>
            <p:cNvSpPr/>
            <p:nvPr/>
          </p:nvSpPr>
          <p:spPr>
            <a:xfrm>
              <a:off x="3311405" y="2471103"/>
              <a:ext cx="5318538" cy="504251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4"/>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560" name="Shape 560"/>
            <p:cNvSpPr/>
            <p:nvPr/>
          </p:nvSpPr>
          <p:spPr>
            <a:xfrm>
              <a:off x="6236117" y="924063"/>
              <a:ext cx="2902496" cy="27518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561" name="Shape 561"/>
            <p:cNvSpPr/>
            <p:nvPr/>
          </p:nvSpPr>
          <p:spPr>
            <a:xfrm>
              <a:off x="585079" y="0"/>
              <a:ext cx="4999321" cy="47398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562" name="Shape 562"/>
            <p:cNvSpPr/>
            <p:nvPr/>
          </p:nvSpPr>
          <p:spPr>
            <a:xfrm rot="4680754">
              <a:off x="7183177" y="6811034"/>
              <a:ext cx="746761" cy="7467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563" name="Shape 563"/>
            <p:cNvSpPr/>
            <p:nvPr/>
          </p:nvSpPr>
          <p:spPr>
            <a:xfrm rot="15485977">
              <a:off x="7915412" y="6119538"/>
              <a:ext cx="746761" cy="7467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564" name="Shape 564"/>
            <p:cNvSpPr/>
            <p:nvPr/>
          </p:nvSpPr>
          <p:spPr>
            <a:xfrm>
              <a:off x="0" y="4052535"/>
              <a:ext cx="3902325" cy="36998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565" name="Shape 565"/>
            <p:cNvSpPr/>
            <p:nvPr/>
          </p:nvSpPr>
          <p:spPr>
            <a:xfrm rot="18571014">
              <a:off x="7594349" y="8616501"/>
              <a:ext cx="504184" cy="504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566" name="Shape 566"/>
            <p:cNvSpPr/>
            <p:nvPr/>
          </p:nvSpPr>
          <p:spPr>
            <a:xfrm rot="18571014">
              <a:off x="9042589" y="3985834"/>
              <a:ext cx="504184" cy="5041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567" name="Shape 567"/>
            <p:cNvSpPr/>
            <p:nvPr/>
          </p:nvSpPr>
          <p:spPr>
            <a:xfrm>
              <a:off x="4429075" y="8052401"/>
              <a:ext cx="3286205" cy="311566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568" name="Shape 568"/>
            <p:cNvSpPr/>
            <p:nvPr/>
          </p:nvSpPr>
          <p:spPr>
            <a:xfrm>
              <a:off x="2329223" y="6202607"/>
              <a:ext cx="3469956" cy="328987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5"/>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grpSp>
      <p:sp>
        <p:nvSpPr>
          <p:cNvPr id="570" name="Shape 570"/>
          <p:cNvSpPr>
            <a:spLocks noGrp="1"/>
          </p:cNvSpPr>
          <p:nvPr>
            <p:ph type="sldNum" sz="quarter" idx="4294967295"/>
          </p:nvPr>
        </p:nvSpPr>
        <p:spPr>
          <a:xfrm>
            <a:off x="24001614" y="13207426"/>
            <a:ext cx="32504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3</a:t>
            </a:fld>
            <a:endParaRPr/>
          </a:p>
        </p:txBody>
      </p:sp>
      <p:grpSp>
        <p:nvGrpSpPr>
          <p:cNvPr id="573" name="Group 573"/>
          <p:cNvGrpSpPr/>
          <p:nvPr/>
        </p:nvGrpSpPr>
        <p:grpSpPr>
          <a:xfrm>
            <a:off x="18622751" y="302323"/>
            <a:ext cx="5429634" cy="1062833"/>
            <a:chOff x="0" y="0"/>
            <a:chExt cx="5429633" cy="1062831"/>
          </a:xfrm>
        </p:grpSpPr>
        <p:pic>
          <p:nvPicPr>
            <p:cNvPr id="571" name="image10.tif"/>
            <p:cNvPicPr>
              <a:picLocks noChangeAspect="1"/>
            </p:cNvPicPr>
            <p:nvPr/>
          </p:nvPicPr>
          <p:blipFill>
            <a:blip r:embed="rId6">
              <a:extLst/>
            </a:blip>
            <a:srcRect t="57209" b="26124"/>
            <a:stretch>
              <a:fillRect/>
            </a:stretch>
          </p:blipFill>
          <p:spPr>
            <a:xfrm>
              <a:off x="1104723" y="0"/>
              <a:ext cx="4324911" cy="1062705"/>
            </a:xfrm>
            <a:prstGeom prst="rect">
              <a:avLst/>
            </a:prstGeom>
            <a:ln w="12700" cap="flat">
              <a:noFill/>
              <a:miter lim="400000"/>
            </a:ln>
            <a:effectLst/>
          </p:spPr>
        </p:pic>
        <p:pic>
          <p:nvPicPr>
            <p:cNvPr id="572" name="image11.tif"/>
            <p:cNvPicPr>
              <a:picLocks noChangeAspect="1"/>
            </p:cNvPicPr>
            <p:nvPr/>
          </p:nvPicPr>
          <p:blipFill>
            <a:blip r:embed="rId7">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7" name="image10.png"/>
          <p:cNvPicPr>
            <a:picLocks noChangeAspect="1"/>
          </p:cNvPicPr>
          <p:nvPr/>
        </p:nvPicPr>
        <p:blipFill>
          <a:blip r:embed="rId2">
            <a:extLst/>
          </a:blip>
          <a:stretch>
            <a:fillRect/>
          </a:stretch>
        </p:blipFill>
        <p:spPr>
          <a:xfrm>
            <a:off x="-78650" y="1524000"/>
            <a:ext cx="24541299" cy="76200"/>
          </a:xfrm>
          <a:prstGeom prst="rect">
            <a:avLst/>
          </a:prstGeom>
          <a:ln w="12700">
            <a:miter lim="400000"/>
          </a:ln>
        </p:spPr>
      </p:pic>
      <p:sp>
        <p:nvSpPr>
          <p:cNvPr id="1198" name="Shape 1198"/>
          <p:cNvSpPr>
            <a:spLocks noGrp="1"/>
          </p:cNvSpPr>
          <p:nvPr>
            <p:ph type="sldNum" sz="quarter" idx="4294967295"/>
          </p:nvPr>
        </p:nvSpPr>
        <p:spPr>
          <a:xfrm>
            <a:off x="23945005" y="1315117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0">
              <a:defRPr>
                <a:solidFill>
                  <a:srgbClr val="000000"/>
                </a:solidFill>
                <a:latin typeface="+mn-lt"/>
                <a:ea typeface="+mn-ea"/>
                <a:cs typeface="+mn-cs"/>
                <a:sym typeface="Helvetica Light"/>
              </a:defRPr>
            </a:lvl1pPr>
          </a:lstStyle>
          <a:p>
            <a:fld id="{86CB4B4D-7CA3-9044-876B-883B54F8677D}" type="slidenum">
              <a:t>30</a:t>
            </a:fld>
            <a:endParaRPr/>
          </a:p>
        </p:txBody>
      </p:sp>
      <p:pic>
        <p:nvPicPr>
          <p:cNvPr id="1199" name="pasted-image.tiff"/>
          <p:cNvPicPr>
            <a:picLocks noChangeAspect="1"/>
          </p:cNvPicPr>
          <p:nvPr/>
        </p:nvPicPr>
        <p:blipFill>
          <a:blip r:embed="rId3">
            <a:extLst/>
          </a:blip>
          <a:srcRect l="17250" t="5680"/>
          <a:stretch>
            <a:fillRect/>
          </a:stretch>
        </p:blipFill>
        <p:spPr>
          <a:xfrm>
            <a:off x="13258932" y="3750871"/>
            <a:ext cx="11025213" cy="8676479"/>
          </a:xfrm>
          <a:prstGeom prst="rect">
            <a:avLst/>
          </a:prstGeom>
          <a:ln w="12700">
            <a:solidFill>
              <a:schemeClr val="accent5"/>
            </a:solidFill>
            <a:miter lim="400000"/>
          </a:ln>
        </p:spPr>
      </p:pic>
      <p:sp>
        <p:nvSpPr>
          <p:cNvPr id="1200" name="Shape 1200"/>
          <p:cNvSpPr/>
          <p:nvPr/>
        </p:nvSpPr>
        <p:spPr>
          <a:xfrm>
            <a:off x="506484" y="3954813"/>
            <a:ext cx="13205893" cy="82685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642937">
              <a:lnSpc>
                <a:spcPct val="150000"/>
              </a:lnSpc>
              <a:defRPr sz="3200" b="1">
                <a:latin typeface="Helvetica Neue"/>
                <a:ea typeface="Helvetica Neue"/>
                <a:cs typeface="Helvetica Neue"/>
                <a:sym typeface="Helvetica Neue"/>
              </a:defRPr>
            </a:pPr>
            <a:endParaRPr/>
          </a:p>
          <a:p>
            <a:pPr algn="l" defTabSz="642937">
              <a:lnSpc>
                <a:spcPct val="150000"/>
              </a:lnSpc>
              <a:defRPr sz="3200" b="1">
                <a:latin typeface="Helvetica Neue"/>
                <a:ea typeface="Helvetica Neue"/>
                <a:cs typeface="Helvetica Neue"/>
                <a:sym typeface="Helvetica Neue"/>
              </a:defRPr>
            </a:pPr>
            <a:r>
              <a:t>1.在空间允许的情况下，选择散热能力更强的塔（</a:t>
            </a:r>
            <a:r>
              <a:rPr>
                <a:solidFill>
                  <a:schemeClr val="accent5"/>
                </a:solidFill>
              </a:rPr>
              <a:t>CTI性能认证</a:t>
            </a:r>
            <a:r>
              <a:t>）。</a:t>
            </a:r>
          </a:p>
          <a:p>
            <a:pPr algn="l" defTabSz="642937">
              <a:lnSpc>
                <a:spcPct val="150000"/>
              </a:lnSpc>
              <a:defRPr sz="3200" b="1">
                <a:latin typeface="Helvetica Neue"/>
                <a:ea typeface="Helvetica Neue"/>
                <a:cs typeface="Helvetica Neue"/>
                <a:sym typeface="Helvetica Neue"/>
              </a:defRPr>
            </a:pPr>
            <a:r>
              <a:t>2.选型水温优化：</a:t>
            </a:r>
            <a:r>
              <a:rPr>
                <a:solidFill>
                  <a:schemeClr val="accent5"/>
                </a:solidFill>
              </a:rPr>
              <a:t>35.5/30.5℃（原为37/32℃）。</a:t>
            </a:r>
          </a:p>
          <a:p>
            <a:pPr algn="l" defTabSz="642937">
              <a:lnSpc>
                <a:spcPct val="150000"/>
              </a:lnSpc>
              <a:defRPr sz="3200" b="1">
                <a:latin typeface="Helvetica Neue"/>
                <a:ea typeface="Helvetica Neue"/>
                <a:cs typeface="Helvetica Neue"/>
                <a:sym typeface="Helvetica Neue"/>
              </a:defRPr>
            </a:pPr>
            <a:r>
              <a:t>选型容量优化：在满足安装限制条件下，加大塔体尺寸，</a:t>
            </a:r>
          </a:p>
          <a:p>
            <a:pPr algn="l" defTabSz="642937">
              <a:lnSpc>
                <a:spcPct val="150000"/>
              </a:lnSpc>
              <a:defRPr sz="3200" b="1">
                <a:latin typeface="Helvetica Neue"/>
                <a:ea typeface="Helvetica Neue"/>
                <a:cs typeface="Helvetica Neue"/>
                <a:sym typeface="Helvetica Neue"/>
              </a:defRPr>
            </a:pPr>
            <a:r>
              <a:t>降低迎风面风速，</a:t>
            </a:r>
            <a:r>
              <a:rPr>
                <a:solidFill>
                  <a:schemeClr val="accent5"/>
                </a:solidFill>
              </a:rPr>
              <a:t>适当加大填料换热面积</a:t>
            </a:r>
            <a:r>
              <a:t>。</a:t>
            </a:r>
          </a:p>
          <a:p>
            <a:pPr algn="l" defTabSz="642937">
              <a:lnSpc>
                <a:spcPct val="150000"/>
              </a:lnSpc>
              <a:defRPr sz="3200" b="1">
                <a:latin typeface="Helvetica Neue"/>
                <a:ea typeface="Helvetica Neue"/>
                <a:cs typeface="Helvetica Neue"/>
                <a:sym typeface="Helvetica Neue"/>
              </a:defRPr>
            </a:pPr>
            <a:r>
              <a:t>3.实际运行中，结合智能化控制平台，实现高效节能运行控制策略优化。</a:t>
            </a:r>
          </a:p>
          <a:p>
            <a:pPr algn="l" defTabSz="642937">
              <a:lnSpc>
                <a:spcPct val="150000"/>
              </a:lnSpc>
              <a:defRPr sz="3200" b="1">
                <a:latin typeface="Helvetica Neue"/>
                <a:ea typeface="Helvetica Neue"/>
                <a:cs typeface="Helvetica Neue"/>
                <a:sym typeface="Helvetica Neue"/>
              </a:defRPr>
            </a:pPr>
            <a:r>
              <a:t>4.关注冷却塔的变水量特性：要求在可变流量范围内，布水要均匀。</a:t>
            </a:r>
          </a:p>
          <a:p>
            <a:pPr algn="l" defTabSz="642937">
              <a:lnSpc>
                <a:spcPct val="150000"/>
              </a:lnSpc>
              <a:defRPr sz="3200" b="1">
                <a:solidFill>
                  <a:schemeClr val="accent5"/>
                </a:solidFill>
                <a:latin typeface="Helvetica Neue"/>
                <a:ea typeface="Helvetica Neue"/>
                <a:cs typeface="Helvetica Neue"/>
                <a:sym typeface="Helvetica Neue"/>
              </a:defRPr>
            </a:pPr>
            <a:r>
              <a:t>节能控制策略：冷却塔所有风机为变频控制，</a:t>
            </a:r>
          </a:p>
          <a:p>
            <a:pPr algn="l" defTabSz="642937">
              <a:lnSpc>
                <a:spcPct val="150000"/>
              </a:lnSpc>
              <a:defRPr sz="3200" b="1">
                <a:latin typeface="Helvetica Neue"/>
                <a:ea typeface="Helvetica Neue"/>
                <a:cs typeface="Helvetica Neue"/>
                <a:sym typeface="Helvetica Neue"/>
              </a:defRPr>
            </a:pPr>
            <a:r>
              <a:t>变频控制策略由群控自动实现。</a:t>
            </a:r>
          </a:p>
        </p:txBody>
      </p:sp>
      <p:sp>
        <p:nvSpPr>
          <p:cNvPr id="1201" name="Shape 1201"/>
          <p:cNvSpPr/>
          <p:nvPr/>
        </p:nvSpPr>
        <p:spPr>
          <a:xfrm>
            <a:off x="166550" y="1738177"/>
            <a:ext cx="7531840"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03-3优化空调系统冷却塔设备</a:t>
            </a:r>
          </a:p>
        </p:txBody>
      </p:sp>
      <p:sp>
        <p:nvSpPr>
          <p:cNvPr id="1202" name="Shape 1202"/>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205" name="Group 1205"/>
          <p:cNvGrpSpPr/>
          <p:nvPr/>
        </p:nvGrpSpPr>
        <p:grpSpPr>
          <a:xfrm>
            <a:off x="18622751" y="302323"/>
            <a:ext cx="5429634" cy="1062833"/>
            <a:chOff x="0" y="0"/>
            <a:chExt cx="5429633" cy="1062831"/>
          </a:xfrm>
        </p:grpSpPr>
        <p:pic>
          <p:nvPicPr>
            <p:cNvPr id="1203"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1204"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checke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7" name="image10.png"/>
          <p:cNvPicPr>
            <a:picLocks noChangeAspect="1"/>
          </p:cNvPicPr>
          <p:nvPr/>
        </p:nvPicPr>
        <p:blipFill>
          <a:blip r:embed="rId2">
            <a:extLst/>
          </a:blip>
          <a:stretch>
            <a:fillRect/>
          </a:stretch>
        </p:blipFill>
        <p:spPr>
          <a:xfrm>
            <a:off x="-78650" y="1524000"/>
            <a:ext cx="24541299" cy="76200"/>
          </a:xfrm>
          <a:prstGeom prst="rect">
            <a:avLst/>
          </a:prstGeom>
          <a:ln w="12700">
            <a:miter lim="400000"/>
          </a:ln>
        </p:spPr>
      </p:pic>
      <p:sp>
        <p:nvSpPr>
          <p:cNvPr id="1208" name="Shape 1208"/>
          <p:cNvSpPr>
            <a:spLocks noGrp="1"/>
          </p:cNvSpPr>
          <p:nvPr>
            <p:ph type="sldNum" sz="quarter" idx="4294967295"/>
          </p:nvPr>
        </p:nvSpPr>
        <p:spPr>
          <a:xfrm>
            <a:off x="23945005" y="1315117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0">
              <a:defRPr>
                <a:solidFill>
                  <a:srgbClr val="000000"/>
                </a:solidFill>
                <a:latin typeface="+mn-lt"/>
                <a:ea typeface="+mn-ea"/>
                <a:cs typeface="+mn-cs"/>
                <a:sym typeface="Helvetica Light"/>
              </a:defRPr>
            </a:lvl1pPr>
          </a:lstStyle>
          <a:p>
            <a:fld id="{86CB4B4D-7CA3-9044-876B-883B54F8677D}" type="slidenum">
              <a:t>31</a:t>
            </a:fld>
            <a:endParaRPr/>
          </a:p>
        </p:txBody>
      </p:sp>
      <p:grpSp>
        <p:nvGrpSpPr>
          <p:cNvPr id="1278" name="Group 1278"/>
          <p:cNvGrpSpPr/>
          <p:nvPr/>
        </p:nvGrpSpPr>
        <p:grpSpPr>
          <a:xfrm>
            <a:off x="1294501" y="3510591"/>
            <a:ext cx="9680771" cy="7238775"/>
            <a:chOff x="0" y="0"/>
            <a:chExt cx="9680770" cy="7238774"/>
          </a:xfrm>
        </p:grpSpPr>
        <p:grpSp>
          <p:nvGrpSpPr>
            <p:cNvPr id="1213" name="Group 1213"/>
            <p:cNvGrpSpPr/>
            <p:nvPr/>
          </p:nvGrpSpPr>
          <p:grpSpPr>
            <a:xfrm>
              <a:off x="2376585" y="1395426"/>
              <a:ext cx="1402695" cy="1300945"/>
              <a:chOff x="0" y="0"/>
              <a:chExt cx="1402694" cy="1300944"/>
            </a:xfrm>
          </p:grpSpPr>
          <p:grpSp>
            <p:nvGrpSpPr>
              <p:cNvPr id="1211" name="Group 1211" descr="Dark horizontal"/>
              <p:cNvGrpSpPr/>
              <p:nvPr/>
            </p:nvGrpSpPr>
            <p:grpSpPr>
              <a:xfrm>
                <a:off x="-1" y="121736"/>
                <a:ext cx="1402696" cy="1179209"/>
                <a:chOff x="0" y="0"/>
                <a:chExt cx="1402694" cy="1179207"/>
              </a:xfrm>
            </p:grpSpPr>
            <p:sp>
              <p:nvSpPr>
                <p:cNvPr id="1209" name="Shape 1209"/>
                <p:cNvSpPr/>
                <p:nvPr/>
              </p:nvSpPr>
              <p:spPr>
                <a:xfrm>
                  <a:off x="0" y="0"/>
                  <a:ext cx="1402695" cy="11792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99" y="21600"/>
                      </a:lnTo>
                      <a:lnTo>
                        <a:pt x="16201" y="21600"/>
                      </a:lnTo>
                      <a:lnTo>
                        <a:pt x="21600" y="0"/>
                      </a:lnTo>
                      <a:close/>
                    </a:path>
                  </a:pathLst>
                </a:custGeom>
                <a:blipFill rotWithShape="1">
                  <a:blip r:embed="rId3"/>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defTabSz="914400">
                    <a:defRPr sz="1800">
                      <a:latin typeface="Calibri"/>
                      <a:ea typeface="Calibri"/>
                      <a:cs typeface="Calibri"/>
                      <a:sym typeface="Calibri"/>
                    </a:defRPr>
                  </a:pPr>
                  <a:endParaRPr/>
                </a:p>
              </p:txBody>
            </p:sp>
            <p:sp>
              <p:nvSpPr>
                <p:cNvPr id="1210" name="Shape 1210"/>
                <p:cNvSpPr/>
                <p:nvPr/>
              </p:nvSpPr>
              <p:spPr>
                <a:xfrm>
                  <a:off x="555990" y="349906"/>
                  <a:ext cx="290715" cy="4793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ctr">
                  <a:noAutofit/>
                </a:bodyPr>
                <a:lstStyle>
                  <a:lvl1pPr defTabSz="914400">
                    <a:defRPr sz="2400">
                      <a:latin typeface="Times New Roman"/>
                      <a:ea typeface="Times New Roman"/>
                      <a:cs typeface="Times New Roman"/>
                      <a:sym typeface="Times New Roman"/>
                    </a:defRPr>
                  </a:lvl1pPr>
                </a:lstStyle>
                <a:p>
                  <a:r>
                    <a:t>  </a:t>
                  </a:r>
                </a:p>
              </p:txBody>
            </p:sp>
          </p:grpSp>
          <p:sp>
            <p:nvSpPr>
              <p:cNvPr id="1212" name="Shape 1212"/>
              <p:cNvSpPr/>
              <p:nvPr/>
            </p:nvSpPr>
            <p:spPr>
              <a:xfrm>
                <a:off x="165842" y="-1"/>
                <a:ext cx="1071010" cy="114469"/>
              </a:xfrm>
              <a:prstGeom prst="rect">
                <a:avLst/>
              </a:prstGeom>
              <a:solidFill>
                <a:srgbClr val="000000"/>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grpSp>
          <p:nvGrpSpPr>
            <p:cNvPr id="1218" name="Group 1218"/>
            <p:cNvGrpSpPr/>
            <p:nvPr/>
          </p:nvGrpSpPr>
          <p:grpSpPr>
            <a:xfrm>
              <a:off x="4317100" y="1395426"/>
              <a:ext cx="1402695" cy="1300945"/>
              <a:chOff x="0" y="0"/>
              <a:chExt cx="1402694" cy="1300944"/>
            </a:xfrm>
          </p:grpSpPr>
          <p:grpSp>
            <p:nvGrpSpPr>
              <p:cNvPr id="1216" name="Group 1216" descr="Dark horizontal"/>
              <p:cNvGrpSpPr/>
              <p:nvPr/>
            </p:nvGrpSpPr>
            <p:grpSpPr>
              <a:xfrm>
                <a:off x="-1" y="121736"/>
                <a:ext cx="1402696" cy="1179209"/>
                <a:chOff x="0" y="0"/>
                <a:chExt cx="1402694" cy="1179207"/>
              </a:xfrm>
            </p:grpSpPr>
            <p:sp>
              <p:nvSpPr>
                <p:cNvPr id="1214" name="Shape 1214"/>
                <p:cNvSpPr/>
                <p:nvPr/>
              </p:nvSpPr>
              <p:spPr>
                <a:xfrm>
                  <a:off x="0" y="0"/>
                  <a:ext cx="1402695" cy="11792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99" y="21600"/>
                      </a:lnTo>
                      <a:lnTo>
                        <a:pt x="16201" y="21600"/>
                      </a:lnTo>
                      <a:lnTo>
                        <a:pt x="21600" y="0"/>
                      </a:lnTo>
                      <a:close/>
                    </a:path>
                  </a:pathLst>
                </a:custGeom>
                <a:blipFill rotWithShape="1">
                  <a:blip r:embed="rId3"/>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defTabSz="914400">
                    <a:defRPr sz="1800">
                      <a:latin typeface="Calibri"/>
                      <a:ea typeface="Calibri"/>
                      <a:cs typeface="Calibri"/>
                      <a:sym typeface="Calibri"/>
                    </a:defRPr>
                  </a:pPr>
                  <a:endParaRPr/>
                </a:p>
              </p:txBody>
            </p:sp>
            <p:sp>
              <p:nvSpPr>
                <p:cNvPr id="1215" name="Shape 1215"/>
                <p:cNvSpPr/>
                <p:nvPr/>
              </p:nvSpPr>
              <p:spPr>
                <a:xfrm>
                  <a:off x="555990" y="349906"/>
                  <a:ext cx="290715" cy="4793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ctr">
                  <a:noAutofit/>
                </a:bodyPr>
                <a:lstStyle>
                  <a:lvl1pPr defTabSz="914400">
                    <a:defRPr sz="2400">
                      <a:latin typeface="Times New Roman"/>
                      <a:ea typeface="Times New Roman"/>
                      <a:cs typeface="Times New Roman"/>
                      <a:sym typeface="Times New Roman"/>
                    </a:defRPr>
                  </a:lvl1pPr>
                </a:lstStyle>
                <a:p>
                  <a:r>
                    <a:t>  </a:t>
                  </a:r>
                </a:p>
              </p:txBody>
            </p:sp>
          </p:grpSp>
          <p:sp>
            <p:nvSpPr>
              <p:cNvPr id="1217" name="Shape 1217"/>
              <p:cNvSpPr/>
              <p:nvPr/>
            </p:nvSpPr>
            <p:spPr>
              <a:xfrm>
                <a:off x="165842" y="-1"/>
                <a:ext cx="1071010" cy="114469"/>
              </a:xfrm>
              <a:prstGeom prst="rect">
                <a:avLst/>
              </a:prstGeom>
              <a:solidFill>
                <a:srgbClr val="000000"/>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grpSp>
          <p:nvGrpSpPr>
            <p:cNvPr id="1223" name="Group 1223"/>
            <p:cNvGrpSpPr/>
            <p:nvPr/>
          </p:nvGrpSpPr>
          <p:grpSpPr>
            <a:xfrm>
              <a:off x="6257614" y="1395426"/>
              <a:ext cx="1402696" cy="1300945"/>
              <a:chOff x="0" y="0"/>
              <a:chExt cx="1402694" cy="1300944"/>
            </a:xfrm>
          </p:grpSpPr>
          <p:grpSp>
            <p:nvGrpSpPr>
              <p:cNvPr id="1221" name="Group 1221" descr="Dark horizontal"/>
              <p:cNvGrpSpPr/>
              <p:nvPr/>
            </p:nvGrpSpPr>
            <p:grpSpPr>
              <a:xfrm>
                <a:off x="-1" y="121736"/>
                <a:ext cx="1402696" cy="1179209"/>
                <a:chOff x="0" y="0"/>
                <a:chExt cx="1402694" cy="1179207"/>
              </a:xfrm>
            </p:grpSpPr>
            <p:sp>
              <p:nvSpPr>
                <p:cNvPr id="1219" name="Shape 1219"/>
                <p:cNvSpPr/>
                <p:nvPr/>
              </p:nvSpPr>
              <p:spPr>
                <a:xfrm>
                  <a:off x="0" y="0"/>
                  <a:ext cx="1402695" cy="11792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99" y="21600"/>
                      </a:lnTo>
                      <a:lnTo>
                        <a:pt x="16201" y="21600"/>
                      </a:lnTo>
                      <a:lnTo>
                        <a:pt x="21600" y="0"/>
                      </a:lnTo>
                      <a:close/>
                    </a:path>
                  </a:pathLst>
                </a:custGeom>
                <a:blipFill rotWithShape="1">
                  <a:blip r:embed="rId3"/>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defTabSz="914400">
                    <a:defRPr sz="1800">
                      <a:latin typeface="Calibri"/>
                      <a:ea typeface="Calibri"/>
                      <a:cs typeface="Calibri"/>
                      <a:sym typeface="Calibri"/>
                    </a:defRPr>
                  </a:pPr>
                  <a:endParaRPr/>
                </a:p>
              </p:txBody>
            </p:sp>
            <p:sp>
              <p:nvSpPr>
                <p:cNvPr id="1220" name="Shape 1220"/>
                <p:cNvSpPr/>
                <p:nvPr/>
              </p:nvSpPr>
              <p:spPr>
                <a:xfrm>
                  <a:off x="555990" y="349906"/>
                  <a:ext cx="290715" cy="4793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ctr">
                  <a:noAutofit/>
                </a:bodyPr>
                <a:lstStyle>
                  <a:lvl1pPr defTabSz="914400">
                    <a:defRPr sz="2400">
                      <a:latin typeface="Times New Roman"/>
                      <a:ea typeface="Times New Roman"/>
                      <a:cs typeface="Times New Roman"/>
                      <a:sym typeface="Times New Roman"/>
                    </a:defRPr>
                  </a:lvl1pPr>
                </a:lstStyle>
                <a:p>
                  <a:r>
                    <a:t>  </a:t>
                  </a:r>
                </a:p>
              </p:txBody>
            </p:sp>
          </p:grpSp>
          <p:sp>
            <p:nvSpPr>
              <p:cNvPr id="1222" name="Shape 1222"/>
              <p:cNvSpPr/>
              <p:nvPr/>
            </p:nvSpPr>
            <p:spPr>
              <a:xfrm>
                <a:off x="165842" y="-1"/>
                <a:ext cx="1071010" cy="114469"/>
              </a:xfrm>
              <a:prstGeom prst="rect">
                <a:avLst/>
              </a:prstGeom>
              <a:solidFill>
                <a:srgbClr val="000000"/>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grpSp>
          <p:nvGrpSpPr>
            <p:cNvPr id="1228" name="Group 1228"/>
            <p:cNvGrpSpPr/>
            <p:nvPr/>
          </p:nvGrpSpPr>
          <p:grpSpPr>
            <a:xfrm>
              <a:off x="436070" y="1395426"/>
              <a:ext cx="1402696" cy="1300945"/>
              <a:chOff x="0" y="0"/>
              <a:chExt cx="1402694" cy="1300944"/>
            </a:xfrm>
          </p:grpSpPr>
          <p:grpSp>
            <p:nvGrpSpPr>
              <p:cNvPr id="1226" name="Group 1226" descr="Dark horizontal"/>
              <p:cNvGrpSpPr/>
              <p:nvPr/>
            </p:nvGrpSpPr>
            <p:grpSpPr>
              <a:xfrm>
                <a:off x="-1" y="121736"/>
                <a:ext cx="1402696" cy="1179209"/>
                <a:chOff x="0" y="0"/>
                <a:chExt cx="1402694" cy="1179207"/>
              </a:xfrm>
            </p:grpSpPr>
            <p:sp>
              <p:nvSpPr>
                <p:cNvPr id="1224" name="Shape 1224"/>
                <p:cNvSpPr/>
                <p:nvPr/>
              </p:nvSpPr>
              <p:spPr>
                <a:xfrm>
                  <a:off x="0" y="0"/>
                  <a:ext cx="1402695" cy="11792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99" y="21600"/>
                      </a:lnTo>
                      <a:lnTo>
                        <a:pt x="16201" y="21600"/>
                      </a:lnTo>
                      <a:lnTo>
                        <a:pt x="21600" y="0"/>
                      </a:lnTo>
                      <a:close/>
                    </a:path>
                  </a:pathLst>
                </a:custGeom>
                <a:blipFill rotWithShape="1">
                  <a:blip r:embed="rId3"/>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defTabSz="914400">
                    <a:defRPr sz="1800">
                      <a:latin typeface="Calibri"/>
                      <a:ea typeface="Calibri"/>
                      <a:cs typeface="Calibri"/>
                      <a:sym typeface="Calibri"/>
                    </a:defRPr>
                  </a:pPr>
                  <a:endParaRPr/>
                </a:p>
              </p:txBody>
            </p:sp>
            <p:sp>
              <p:nvSpPr>
                <p:cNvPr id="1225" name="Shape 1225"/>
                <p:cNvSpPr/>
                <p:nvPr/>
              </p:nvSpPr>
              <p:spPr>
                <a:xfrm>
                  <a:off x="555990" y="349906"/>
                  <a:ext cx="290715" cy="4793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ctr">
                  <a:noAutofit/>
                </a:bodyPr>
                <a:lstStyle>
                  <a:lvl1pPr defTabSz="914400">
                    <a:defRPr sz="2400">
                      <a:latin typeface="Times New Roman"/>
                      <a:ea typeface="Times New Roman"/>
                      <a:cs typeface="Times New Roman"/>
                      <a:sym typeface="Times New Roman"/>
                    </a:defRPr>
                  </a:lvl1pPr>
                </a:lstStyle>
                <a:p>
                  <a:r>
                    <a:t>  </a:t>
                  </a:r>
                </a:p>
              </p:txBody>
            </p:sp>
          </p:grpSp>
          <p:sp>
            <p:nvSpPr>
              <p:cNvPr id="1227" name="Shape 1227"/>
              <p:cNvSpPr/>
              <p:nvPr/>
            </p:nvSpPr>
            <p:spPr>
              <a:xfrm>
                <a:off x="165842" y="-1"/>
                <a:ext cx="1071010" cy="114469"/>
              </a:xfrm>
              <a:prstGeom prst="rect">
                <a:avLst/>
              </a:prstGeom>
              <a:solidFill>
                <a:srgbClr val="000000"/>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pic>
          <p:nvPicPr>
            <p:cNvPr id="1229" name="image23.png" descr="YK"/>
            <p:cNvPicPr>
              <a:picLocks noChangeAspect="1"/>
            </p:cNvPicPr>
            <p:nvPr/>
          </p:nvPicPr>
          <p:blipFill>
            <a:blip r:embed="rId4">
              <a:extLst/>
            </a:blip>
            <a:stretch>
              <a:fillRect/>
            </a:stretch>
          </p:blipFill>
          <p:spPr>
            <a:xfrm>
              <a:off x="2289371" y="5320063"/>
              <a:ext cx="1657070" cy="992062"/>
            </a:xfrm>
            <a:prstGeom prst="rect">
              <a:avLst/>
            </a:prstGeom>
            <a:ln w="12700" cap="flat">
              <a:noFill/>
              <a:miter lim="400000"/>
            </a:ln>
            <a:effectLst/>
          </p:spPr>
        </p:pic>
        <p:pic>
          <p:nvPicPr>
            <p:cNvPr id="1230" name="image23.png" descr="YK"/>
            <p:cNvPicPr>
              <a:picLocks noChangeAspect="1"/>
            </p:cNvPicPr>
            <p:nvPr/>
          </p:nvPicPr>
          <p:blipFill>
            <a:blip r:embed="rId4">
              <a:extLst/>
            </a:blip>
            <a:stretch>
              <a:fillRect/>
            </a:stretch>
          </p:blipFill>
          <p:spPr>
            <a:xfrm>
              <a:off x="4317100" y="5320063"/>
              <a:ext cx="1657070" cy="992062"/>
            </a:xfrm>
            <a:prstGeom prst="rect">
              <a:avLst/>
            </a:prstGeom>
            <a:ln w="12700" cap="flat">
              <a:noFill/>
              <a:miter lim="400000"/>
            </a:ln>
            <a:effectLst/>
          </p:spPr>
        </p:pic>
        <p:pic>
          <p:nvPicPr>
            <p:cNvPr id="1231" name="image23.png" descr="YK"/>
            <p:cNvPicPr>
              <a:picLocks noChangeAspect="1"/>
            </p:cNvPicPr>
            <p:nvPr/>
          </p:nvPicPr>
          <p:blipFill>
            <a:blip r:embed="rId4">
              <a:extLst/>
            </a:blip>
            <a:stretch>
              <a:fillRect/>
            </a:stretch>
          </p:blipFill>
          <p:spPr>
            <a:xfrm>
              <a:off x="6344828" y="5320063"/>
              <a:ext cx="1657070" cy="992062"/>
            </a:xfrm>
            <a:prstGeom prst="rect">
              <a:avLst/>
            </a:prstGeom>
            <a:ln w="12700" cap="flat">
              <a:noFill/>
              <a:miter lim="400000"/>
            </a:ln>
            <a:effectLst/>
          </p:spPr>
        </p:pic>
        <p:pic>
          <p:nvPicPr>
            <p:cNvPr id="1232" name="image23.png" descr="YK"/>
            <p:cNvPicPr>
              <a:picLocks noChangeAspect="1"/>
            </p:cNvPicPr>
            <p:nvPr/>
          </p:nvPicPr>
          <p:blipFill>
            <a:blip r:embed="rId4">
              <a:extLst/>
            </a:blip>
            <a:stretch>
              <a:fillRect/>
            </a:stretch>
          </p:blipFill>
          <p:spPr>
            <a:xfrm>
              <a:off x="261642" y="5320063"/>
              <a:ext cx="1657070" cy="992062"/>
            </a:xfrm>
            <a:prstGeom prst="rect">
              <a:avLst/>
            </a:prstGeom>
            <a:ln w="12700" cap="flat">
              <a:noFill/>
              <a:miter lim="400000"/>
            </a:ln>
            <a:effectLst/>
          </p:spPr>
        </p:pic>
        <p:sp>
          <p:nvSpPr>
            <p:cNvPr id="1233" name="Shape 1233"/>
            <p:cNvSpPr/>
            <p:nvPr/>
          </p:nvSpPr>
          <p:spPr>
            <a:xfrm>
              <a:off x="436070" y="4535135"/>
              <a:ext cx="9244701" cy="1"/>
            </a:xfrm>
            <a:prstGeom prst="line">
              <a:avLst/>
            </a:prstGeom>
            <a:noFill/>
            <a:ln w="38100" cap="flat">
              <a:solidFill>
                <a:srgbClr val="C0504D"/>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34" name="Shape 1234"/>
            <p:cNvSpPr/>
            <p:nvPr/>
          </p:nvSpPr>
          <p:spPr>
            <a:xfrm flipH="1">
              <a:off x="436070" y="4535135"/>
              <a:ext cx="1" cy="959356"/>
            </a:xfrm>
            <a:prstGeom prst="line">
              <a:avLst/>
            </a:prstGeom>
            <a:noFill/>
            <a:ln w="38100" cap="flat">
              <a:solidFill>
                <a:srgbClr val="C0504D"/>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35" name="Shape 1235"/>
            <p:cNvSpPr/>
            <p:nvPr/>
          </p:nvSpPr>
          <p:spPr>
            <a:xfrm>
              <a:off x="2441996" y="4535135"/>
              <a:ext cx="1" cy="959356"/>
            </a:xfrm>
            <a:prstGeom prst="line">
              <a:avLst/>
            </a:prstGeom>
            <a:noFill/>
            <a:ln w="38100" cap="flat">
              <a:solidFill>
                <a:srgbClr val="C0504D"/>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36" name="Shape 1236"/>
            <p:cNvSpPr/>
            <p:nvPr/>
          </p:nvSpPr>
          <p:spPr>
            <a:xfrm>
              <a:off x="4447921" y="4535135"/>
              <a:ext cx="1" cy="959356"/>
            </a:xfrm>
            <a:prstGeom prst="line">
              <a:avLst/>
            </a:prstGeom>
            <a:noFill/>
            <a:ln w="38100" cap="flat">
              <a:solidFill>
                <a:srgbClr val="C0504D"/>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37" name="Shape 1237"/>
            <p:cNvSpPr/>
            <p:nvPr/>
          </p:nvSpPr>
          <p:spPr>
            <a:xfrm>
              <a:off x="6453846" y="4535135"/>
              <a:ext cx="1" cy="959356"/>
            </a:xfrm>
            <a:prstGeom prst="line">
              <a:avLst/>
            </a:prstGeom>
            <a:noFill/>
            <a:ln w="38100" cap="flat">
              <a:solidFill>
                <a:srgbClr val="C0504D"/>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38" name="Shape 1238"/>
            <p:cNvSpPr/>
            <p:nvPr/>
          </p:nvSpPr>
          <p:spPr>
            <a:xfrm>
              <a:off x="1133783" y="1046569"/>
              <a:ext cx="1" cy="261644"/>
            </a:xfrm>
            <a:prstGeom prst="line">
              <a:avLst/>
            </a:prstGeom>
            <a:noFill/>
            <a:ln w="38100" cap="flat">
              <a:solidFill>
                <a:srgbClr val="C0504D"/>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39" name="Shape 1239"/>
            <p:cNvSpPr/>
            <p:nvPr/>
          </p:nvSpPr>
          <p:spPr>
            <a:xfrm>
              <a:off x="3139709" y="1046569"/>
              <a:ext cx="1" cy="261644"/>
            </a:xfrm>
            <a:prstGeom prst="line">
              <a:avLst/>
            </a:prstGeom>
            <a:noFill/>
            <a:ln w="38100" cap="flat">
              <a:solidFill>
                <a:srgbClr val="C0504D"/>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40" name="Shape 1240"/>
            <p:cNvSpPr/>
            <p:nvPr/>
          </p:nvSpPr>
          <p:spPr>
            <a:xfrm>
              <a:off x="5058420" y="1046569"/>
              <a:ext cx="1" cy="261644"/>
            </a:xfrm>
            <a:prstGeom prst="line">
              <a:avLst/>
            </a:prstGeom>
            <a:noFill/>
            <a:ln w="38100" cap="flat">
              <a:solidFill>
                <a:srgbClr val="C0504D"/>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41" name="Shape 1241"/>
            <p:cNvSpPr/>
            <p:nvPr/>
          </p:nvSpPr>
          <p:spPr>
            <a:xfrm>
              <a:off x="6977131" y="1046569"/>
              <a:ext cx="1" cy="261644"/>
            </a:xfrm>
            <a:prstGeom prst="line">
              <a:avLst/>
            </a:prstGeom>
            <a:noFill/>
            <a:ln w="38100" cap="flat">
              <a:solidFill>
                <a:srgbClr val="C0504D"/>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42" name="Shape 1242"/>
            <p:cNvSpPr/>
            <p:nvPr/>
          </p:nvSpPr>
          <p:spPr>
            <a:xfrm flipH="1" flipV="1">
              <a:off x="1133783" y="1046569"/>
              <a:ext cx="8546987" cy="1"/>
            </a:xfrm>
            <a:prstGeom prst="line">
              <a:avLst/>
            </a:prstGeom>
            <a:noFill/>
            <a:ln w="38100" cap="flat">
              <a:solidFill>
                <a:srgbClr val="C0504D"/>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43" name="Shape 1243"/>
            <p:cNvSpPr/>
            <p:nvPr/>
          </p:nvSpPr>
          <p:spPr>
            <a:xfrm>
              <a:off x="0" y="3314137"/>
              <a:ext cx="6977132" cy="1"/>
            </a:xfrm>
            <a:prstGeom prst="line">
              <a:avLst/>
            </a:prstGeom>
            <a:noFill/>
            <a:ln w="38100" cap="flat">
              <a:solidFill>
                <a:srgbClr val="0099FF"/>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44" name="Shape 1244"/>
            <p:cNvSpPr/>
            <p:nvPr/>
          </p:nvSpPr>
          <p:spPr>
            <a:xfrm flipH="1">
              <a:off x="-1" y="3314137"/>
              <a:ext cx="2" cy="3924638"/>
            </a:xfrm>
            <a:prstGeom prst="line">
              <a:avLst/>
            </a:prstGeom>
            <a:noFill/>
            <a:ln w="38100" cap="flat">
              <a:solidFill>
                <a:srgbClr val="0099FF"/>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45" name="Shape 1245"/>
            <p:cNvSpPr/>
            <p:nvPr/>
          </p:nvSpPr>
          <p:spPr>
            <a:xfrm>
              <a:off x="0" y="7238773"/>
              <a:ext cx="8459773" cy="1"/>
            </a:xfrm>
            <a:prstGeom prst="line">
              <a:avLst/>
            </a:prstGeom>
            <a:noFill/>
            <a:ln w="38100" cap="flat">
              <a:solidFill>
                <a:srgbClr val="0099FF"/>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46" name="Shape 1246"/>
            <p:cNvSpPr/>
            <p:nvPr/>
          </p:nvSpPr>
          <p:spPr>
            <a:xfrm flipH="1">
              <a:off x="436070" y="6279418"/>
              <a:ext cx="1" cy="959356"/>
            </a:xfrm>
            <a:prstGeom prst="line">
              <a:avLst/>
            </a:prstGeom>
            <a:noFill/>
            <a:ln w="38100" cap="flat">
              <a:solidFill>
                <a:srgbClr val="0099FF"/>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47" name="Shape 1247"/>
            <p:cNvSpPr/>
            <p:nvPr/>
          </p:nvSpPr>
          <p:spPr>
            <a:xfrm>
              <a:off x="2441996" y="6279418"/>
              <a:ext cx="1" cy="959356"/>
            </a:xfrm>
            <a:prstGeom prst="line">
              <a:avLst/>
            </a:prstGeom>
            <a:noFill/>
            <a:ln w="38100" cap="flat">
              <a:solidFill>
                <a:srgbClr val="0099FF"/>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48" name="Shape 1248"/>
            <p:cNvSpPr/>
            <p:nvPr/>
          </p:nvSpPr>
          <p:spPr>
            <a:xfrm>
              <a:off x="4447921" y="6279418"/>
              <a:ext cx="1" cy="959356"/>
            </a:xfrm>
            <a:prstGeom prst="line">
              <a:avLst/>
            </a:prstGeom>
            <a:noFill/>
            <a:ln w="38100" cap="flat">
              <a:solidFill>
                <a:srgbClr val="0099FF"/>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49" name="Shape 1249"/>
            <p:cNvSpPr/>
            <p:nvPr/>
          </p:nvSpPr>
          <p:spPr>
            <a:xfrm>
              <a:off x="6453846" y="6279418"/>
              <a:ext cx="1" cy="959356"/>
            </a:xfrm>
            <a:prstGeom prst="line">
              <a:avLst/>
            </a:prstGeom>
            <a:noFill/>
            <a:ln w="38100" cap="flat">
              <a:solidFill>
                <a:srgbClr val="0099FF"/>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50" name="Shape 1250"/>
            <p:cNvSpPr/>
            <p:nvPr/>
          </p:nvSpPr>
          <p:spPr>
            <a:xfrm>
              <a:off x="8459772" y="4535135"/>
              <a:ext cx="1" cy="2703639"/>
            </a:xfrm>
            <a:prstGeom prst="line">
              <a:avLst/>
            </a:prstGeom>
            <a:noFill/>
            <a:ln w="38100" cap="flat">
              <a:solidFill>
                <a:srgbClr val="0099FF"/>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51" name="Shape 1251"/>
            <p:cNvSpPr/>
            <p:nvPr/>
          </p:nvSpPr>
          <p:spPr>
            <a:xfrm flipH="1">
              <a:off x="1133783" y="2703638"/>
              <a:ext cx="1" cy="610500"/>
            </a:xfrm>
            <a:prstGeom prst="line">
              <a:avLst/>
            </a:prstGeom>
            <a:noFill/>
            <a:ln w="38100" cap="flat">
              <a:solidFill>
                <a:srgbClr val="0099FF"/>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52" name="Shape 1252"/>
            <p:cNvSpPr/>
            <p:nvPr/>
          </p:nvSpPr>
          <p:spPr>
            <a:xfrm>
              <a:off x="3139709" y="2703638"/>
              <a:ext cx="1" cy="610500"/>
            </a:xfrm>
            <a:prstGeom prst="line">
              <a:avLst/>
            </a:prstGeom>
            <a:noFill/>
            <a:ln w="38100" cap="flat">
              <a:solidFill>
                <a:srgbClr val="0099FF"/>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53" name="Shape 1253"/>
            <p:cNvSpPr/>
            <p:nvPr/>
          </p:nvSpPr>
          <p:spPr>
            <a:xfrm>
              <a:off x="5058420" y="2703638"/>
              <a:ext cx="1" cy="610500"/>
            </a:xfrm>
            <a:prstGeom prst="line">
              <a:avLst/>
            </a:prstGeom>
            <a:noFill/>
            <a:ln w="38100" cap="flat">
              <a:solidFill>
                <a:srgbClr val="0099FF"/>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54" name="Shape 1254"/>
            <p:cNvSpPr/>
            <p:nvPr/>
          </p:nvSpPr>
          <p:spPr>
            <a:xfrm>
              <a:off x="6977131" y="2703638"/>
              <a:ext cx="1" cy="610500"/>
            </a:xfrm>
            <a:prstGeom prst="line">
              <a:avLst/>
            </a:prstGeom>
            <a:noFill/>
            <a:ln w="38100" cap="flat">
              <a:solidFill>
                <a:srgbClr val="0099FF"/>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255" name="Shape 1255"/>
            <p:cNvSpPr/>
            <p:nvPr/>
          </p:nvSpPr>
          <p:spPr>
            <a:xfrm>
              <a:off x="7674844" y="610500"/>
              <a:ext cx="784929" cy="4099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C0504D"/>
                  </a:solidFill>
                  <a:latin typeface="Calibri"/>
                  <a:ea typeface="Calibri"/>
                  <a:cs typeface="Calibri"/>
                  <a:sym typeface="Calibri"/>
                </a:defRPr>
              </a:lvl1pPr>
            </a:lstStyle>
            <a:p>
              <a:r>
                <a:t>34C</a:t>
              </a:r>
            </a:p>
          </p:txBody>
        </p:sp>
        <p:sp>
          <p:nvSpPr>
            <p:cNvPr id="1256" name="Shape 1256"/>
            <p:cNvSpPr/>
            <p:nvPr/>
          </p:nvSpPr>
          <p:spPr>
            <a:xfrm>
              <a:off x="348856" y="3488566"/>
              <a:ext cx="784928" cy="4099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0099FF"/>
                  </a:solidFill>
                  <a:latin typeface="Calibri"/>
                  <a:ea typeface="Calibri"/>
                  <a:cs typeface="Calibri"/>
                  <a:sym typeface="Calibri"/>
                </a:defRPr>
              </a:lvl1pPr>
            </a:lstStyle>
            <a:p>
              <a:r>
                <a:t>29C</a:t>
              </a:r>
            </a:p>
          </p:txBody>
        </p:sp>
        <p:sp>
          <p:nvSpPr>
            <p:cNvPr id="1257" name="Shape 1257"/>
            <p:cNvSpPr/>
            <p:nvPr/>
          </p:nvSpPr>
          <p:spPr>
            <a:xfrm>
              <a:off x="959355" y="6557413"/>
              <a:ext cx="610500" cy="409908"/>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FF0000"/>
                  </a:solidFill>
                  <a:latin typeface="Calibri"/>
                  <a:ea typeface="Calibri"/>
                  <a:cs typeface="Calibri"/>
                  <a:sym typeface="Calibri"/>
                </a:defRPr>
              </a:lvl1pPr>
            </a:lstStyle>
            <a:p>
              <a:r>
                <a:t>On</a:t>
              </a:r>
            </a:p>
          </p:txBody>
        </p:sp>
        <p:sp>
          <p:nvSpPr>
            <p:cNvPr id="1258" name="Shape 1258"/>
            <p:cNvSpPr/>
            <p:nvPr/>
          </p:nvSpPr>
          <p:spPr>
            <a:xfrm>
              <a:off x="2965281" y="6557413"/>
              <a:ext cx="610500" cy="409908"/>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FF0000"/>
                  </a:solidFill>
                  <a:latin typeface="Calibri"/>
                  <a:ea typeface="Calibri"/>
                  <a:cs typeface="Calibri"/>
                  <a:sym typeface="Calibri"/>
                </a:defRPr>
              </a:lvl1pPr>
            </a:lstStyle>
            <a:p>
              <a:r>
                <a:t>On</a:t>
              </a:r>
            </a:p>
          </p:txBody>
        </p:sp>
        <p:sp>
          <p:nvSpPr>
            <p:cNvPr id="1259" name="Shape 1259"/>
            <p:cNvSpPr/>
            <p:nvPr/>
          </p:nvSpPr>
          <p:spPr>
            <a:xfrm>
              <a:off x="6977131" y="6557413"/>
              <a:ext cx="610500" cy="409908"/>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C0504D"/>
                  </a:solidFill>
                  <a:latin typeface="Calibri"/>
                  <a:ea typeface="Calibri"/>
                  <a:cs typeface="Calibri"/>
                  <a:sym typeface="Calibri"/>
                </a:defRPr>
              </a:lvl1pPr>
            </a:lstStyle>
            <a:p>
              <a:r>
                <a:t>Off</a:t>
              </a:r>
            </a:p>
          </p:txBody>
        </p:sp>
        <p:sp>
          <p:nvSpPr>
            <p:cNvPr id="1260" name="Shape 1260"/>
            <p:cNvSpPr/>
            <p:nvPr/>
          </p:nvSpPr>
          <p:spPr>
            <a:xfrm>
              <a:off x="1875104" y="2529211"/>
              <a:ext cx="610500" cy="409907"/>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FF0000"/>
                  </a:solidFill>
                  <a:latin typeface="Calibri"/>
                  <a:ea typeface="Calibri"/>
                  <a:cs typeface="Calibri"/>
                  <a:sym typeface="Calibri"/>
                </a:defRPr>
              </a:lvl1pPr>
            </a:lstStyle>
            <a:p>
              <a:r>
                <a:t>On</a:t>
              </a:r>
            </a:p>
          </p:txBody>
        </p:sp>
        <p:sp>
          <p:nvSpPr>
            <p:cNvPr id="1261" name="Shape 1261"/>
            <p:cNvSpPr/>
            <p:nvPr/>
          </p:nvSpPr>
          <p:spPr>
            <a:xfrm>
              <a:off x="3837422" y="2529211"/>
              <a:ext cx="610500" cy="409907"/>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FF0000"/>
                  </a:solidFill>
                  <a:latin typeface="Calibri"/>
                  <a:ea typeface="Calibri"/>
                  <a:cs typeface="Calibri"/>
                  <a:sym typeface="Calibri"/>
                </a:defRPr>
              </a:lvl1pPr>
            </a:lstStyle>
            <a:p>
              <a:r>
                <a:t>On</a:t>
              </a:r>
            </a:p>
          </p:txBody>
        </p:sp>
        <p:sp>
          <p:nvSpPr>
            <p:cNvPr id="1262" name="Shape 1262"/>
            <p:cNvSpPr/>
            <p:nvPr/>
          </p:nvSpPr>
          <p:spPr>
            <a:xfrm>
              <a:off x="5799740" y="2529211"/>
              <a:ext cx="610500" cy="409907"/>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C0504D"/>
                  </a:solidFill>
                  <a:latin typeface="Calibri"/>
                  <a:ea typeface="Calibri"/>
                  <a:cs typeface="Calibri"/>
                  <a:sym typeface="Calibri"/>
                </a:defRPr>
              </a:lvl1pPr>
            </a:lstStyle>
            <a:p>
              <a:r>
                <a:t>Off</a:t>
              </a:r>
            </a:p>
          </p:txBody>
        </p:sp>
        <p:sp>
          <p:nvSpPr>
            <p:cNvPr id="1263" name="Shape 1263"/>
            <p:cNvSpPr/>
            <p:nvPr/>
          </p:nvSpPr>
          <p:spPr>
            <a:xfrm>
              <a:off x="697713" y="1744283"/>
              <a:ext cx="872142" cy="409908"/>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spcBef>
                  <a:spcPts val="1000"/>
                </a:spcBef>
                <a:defRPr sz="1800" b="1">
                  <a:solidFill>
                    <a:srgbClr val="FF0000"/>
                  </a:solidFill>
                  <a:latin typeface="Calibri"/>
                  <a:ea typeface="Calibri"/>
                  <a:cs typeface="Calibri"/>
                  <a:sym typeface="Calibri"/>
                </a:defRPr>
              </a:lvl1pPr>
            </a:lstStyle>
            <a:p>
              <a:r>
                <a:t>25kW</a:t>
              </a:r>
            </a:p>
          </p:txBody>
        </p:sp>
        <p:sp>
          <p:nvSpPr>
            <p:cNvPr id="1264" name="Shape 1264"/>
            <p:cNvSpPr/>
            <p:nvPr/>
          </p:nvSpPr>
          <p:spPr>
            <a:xfrm>
              <a:off x="4622349" y="1744283"/>
              <a:ext cx="872143" cy="409908"/>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spcBef>
                  <a:spcPts val="1000"/>
                </a:spcBef>
                <a:defRPr sz="1800" b="1">
                  <a:solidFill>
                    <a:srgbClr val="FF0000"/>
                  </a:solidFill>
                  <a:latin typeface="Calibri"/>
                  <a:ea typeface="Calibri"/>
                  <a:cs typeface="Calibri"/>
                  <a:sym typeface="Calibri"/>
                </a:defRPr>
              </a:lvl1pPr>
            </a:lstStyle>
            <a:p>
              <a:r>
                <a:t>50kW</a:t>
              </a:r>
            </a:p>
          </p:txBody>
        </p:sp>
        <p:sp>
          <p:nvSpPr>
            <p:cNvPr id="1265" name="Shape 1265"/>
            <p:cNvSpPr/>
            <p:nvPr/>
          </p:nvSpPr>
          <p:spPr>
            <a:xfrm>
              <a:off x="2616424" y="1744283"/>
              <a:ext cx="872142" cy="409908"/>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spcBef>
                  <a:spcPts val="1000"/>
                </a:spcBef>
                <a:defRPr sz="1800" b="1">
                  <a:solidFill>
                    <a:srgbClr val="FF0000"/>
                  </a:solidFill>
                  <a:latin typeface="Calibri"/>
                  <a:ea typeface="Calibri"/>
                  <a:cs typeface="Calibri"/>
                  <a:sym typeface="Calibri"/>
                </a:defRPr>
              </a:lvl1pPr>
            </a:lstStyle>
            <a:p>
              <a:r>
                <a:t>50kW</a:t>
              </a:r>
            </a:p>
          </p:txBody>
        </p:sp>
        <p:sp>
          <p:nvSpPr>
            <p:cNvPr id="1266" name="Shape 1266"/>
            <p:cNvSpPr/>
            <p:nvPr/>
          </p:nvSpPr>
          <p:spPr>
            <a:xfrm>
              <a:off x="1395426" y="0"/>
              <a:ext cx="6977132" cy="511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spcBef>
                  <a:spcPts val="1400"/>
                </a:spcBef>
                <a:defRPr sz="2400" b="1" u="sng">
                  <a:latin typeface="Calibri"/>
                  <a:ea typeface="Calibri"/>
                  <a:cs typeface="Calibri"/>
                  <a:sym typeface="Calibri"/>
                </a:defRPr>
              </a:pPr>
              <a:r>
                <a:t>Cooling Towers Operation </a:t>
              </a:r>
              <a:r>
                <a:rPr>
                  <a:solidFill>
                    <a:srgbClr val="FF0000"/>
                  </a:solidFill>
                </a:rPr>
                <a:t>Without</a:t>
              </a:r>
              <a:r>
                <a:t> VSD</a:t>
              </a:r>
            </a:p>
          </p:txBody>
        </p:sp>
        <p:sp>
          <p:nvSpPr>
            <p:cNvPr id="1267" name="Shape 1267"/>
            <p:cNvSpPr/>
            <p:nvPr/>
          </p:nvSpPr>
          <p:spPr>
            <a:xfrm>
              <a:off x="348856" y="610498"/>
              <a:ext cx="1657070" cy="3808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latin typeface="Calibri"/>
                  <a:ea typeface="Calibri"/>
                  <a:cs typeface="Calibri"/>
                  <a:sym typeface="Calibri"/>
                </a:defRPr>
              </a:lvl1pPr>
            </a:lstStyle>
            <a:p>
              <a:r>
                <a:t>120,000CFM</a:t>
              </a:r>
            </a:p>
          </p:txBody>
        </p:sp>
        <p:sp>
          <p:nvSpPr>
            <p:cNvPr id="1268" name="Shape 1268"/>
            <p:cNvSpPr/>
            <p:nvPr/>
          </p:nvSpPr>
          <p:spPr>
            <a:xfrm>
              <a:off x="2267567" y="610498"/>
              <a:ext cx="1657070" cy="3808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latin typeface="Calibri"/>
                  <a:ea typeface="Calibri"/>
                  <a:cs typeface="Calibri"/>
                  <a:sym typeface="Calibri"/>
                </a:defRPr>
              </a:lvl1pPr>
            </a:lstStyle>
            <a:p>
              <a:r>
                <a:t>240,000CFM</a:t>
              </a:r>
            </a:p>
          </p:txBody>
        </p:sp>
        <p:sp>
          <p:nvSpPr>
            <p:cNvPr id="1269" name="Shape 1269"/>
            <p:cNvSpPr/>
            <p:nvPr/>
          </p:nvSpPr>
          <p:spPr>
            <a:xfrm>
              <a:off x="4317100" y="632302"/>
              <a:ext cx="1657070" cy="3808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latin typeface="Calibri"/>
                  <a:ea typeface="Calibri"/>
                  <a:cs typeface="Calibri"/>
                  <a:sym typeface="Calibri"/>
                </a:defRPr>
              </a:lvl1pPr>
            </a:lstStyle>
            <a:p>
              <a:r>
                <a:t>240,000CFM</a:t>
              </a:r>
            </a:p>
          </p:txBody>
        </p:sp>
        <p:sp>
          <p:nvSpPr>
            <p:cNvPr id="1270" name="Shape 1270"/>
            <p:cNvSpPr/>
            <p:nvPr/>
          </p:nvSpPr>
          <p:spPr>
            <a:xfrm>
              <a:off x="6541061" y="1744283"/>
              <a:ext cx="872142" cy="409908"/>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spcBef>
                  <a:spcPts val="1000"/>
                </a:spcBef>
                <a:defRPr sz="1800" b="1">
                  <a:solidFill>
                    <a:srgbClr val="FF0000"/>
                  </a:solidFill>
                  <a:latin typeface="Calibri"/>
                  <a:ea typeface="Calibri"/>
                  <a:cs typeface="Calibri"/>
                  <a:sym typeface="Calibri"/>
                </a:defRPr>
              </a:lvl1pPr>
            </a:lstStyle>
            <a:p>
              <a:r>
                <a:t>50kW</a:t>
              </a:r>
            </a:p>
          </p:txBody>
        </p:sp>
        <p:sp>
          <p:nvSpPr>
            <p:cNvPr id="1271" name="Shape 1271"/>
            <p:cNvSpPr/>
            <p:nvPr/>
          </p:nvSpPr>
          <p:spPr>
            <a:xfrm>
              <a:off x="5145634" y="6557413"/>
              <a:ext cx="610500" cy="409908"/>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C0504D"/>
                  </a:solidFill>
                  <a:latin typeface="Calibri"/>
                  <a:ea typeface="Calibri"/>
                  <a:cs typeface="Calibri"/>
                  <a:sym typeface="Calibri"/>
                </a:defRPr>
              </a:lvl1pPr>
            </a:lstStyle>
            <a:p>
              <a:r>
                <a:t>Off</a:t>
              </a:r>
            </a:p>
          </p:txBody>
        </p:sp>
        <p:sp>
          <p:nvSpPr>
            <p:cNvPr id="1272" name="Shape 1272"/>
            <p:cNvSpPr/>
            <p:nvPr/>
          </p:nvSpPr>
          <p:spPr>
            <a:xfrm>
              <a:off x="784927" y="4874907"/>
              <a:ext cx="1220999" cy="4099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latin typeface="Calibri"/>
                  <a:ea typeface="Calibri"/>
                  <a:cs typeface="Calibri"/>
                  <a:sym typeface="Calibri"/>
                </a:defRPr>
              </a:lvl1pPr>
            </a:lstStyle>
            <a:p>
              <a:r>
                <a:t>1100RT</a:t>
              </a:r>
            </a:p>
          </p:txBody>
        </p:sp>
        <p:sp>
          <p:nvSpPr>
            <p:cNvPr id="1273" name="Shape 1273"/>
            <p:cNvSpPr/>
            <p:nvPr/>
          </p:nvSpPr>
          <p:spPr>
            <a:xfrm>
              <a:off x="2878066" y="4900344"/>
              <a:ext cx="1220999" cy="4099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latin typeface="Calibri"/>
                  <a:ea typeface="Calibri"/>
                  <a:cs typeface="Calibri"/>
                  <a:sym typeface="Calibri"/>
                </a:defRPr>
              </a:lvl1pPr>
            </a:lstStyle>
            <a:p>
              <a:r>
                <a:t>1100RT</a:t>
              </a:r>
            </a:p>
          </p:txBody>
        </p:sp>
        <p:sp>
          <p:nvSpPr>
            <p:cNvPr id="1274" name="Shape 1274"/>
            <p:cNvSpPr/>
            <p:nvPr/>
          </p:nvSpPr>
          <p:spPr>
            <a:xfrm>
              <a:off x="4796778" y="4900344"/>
              <a:ext cx="1220999" cy="4099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latin typeface="Calibri"/>
                  <a:ea typeface="Calibri"/>
                  <a:cs typeface="Calibri"/>
                  <a:sym typeface="Calibri"/>
                </a:defRPr>
              </a:lvl1pPr>
            </a:lstStyle>
            <a:p>
              <a:r>
                <a:t>1100RT</a:t>
              </a:r>
            </a:p>
          </p:txBody>
        </p:sp>
        <p:sp>
          <p:nvSpPr>
            <p:cNvPr id="1275" name="Shape 1275"/>
            <p:cNvSpPr/>
            <p:nvPr/>
          </p:nvSpPr>
          <p:spPr>
            <a:xfrm>
              <a:off x="6889917" y="4900344"/>
              <a:ext cx="1220999" cy="4099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latin typeface="Calibri"/>
                  <a:ea typeface="Calibri"/>
                  <a:cs typeface="Calibri"/>
                  <a:sym typeface="Calibri"/>
                </a:defRPr>
              </a:lvl1pPr>
            </a:lstStyle>
            <a:p>
              <a:r>
                <a:t>650RT</a:t>
              </a:r>
            </a:p>
          </p:txBody>
        </p:sp>
        <p:sp>
          <p:nvSpPr>
            <p:cNvPr id="1276" name="Shape 1276"/>
            <p:cNvSpPr/>
            <p:nvPr/>
          </p:nvSpPr>
          <p:spPr>
            <a:xfrm>
              <a:off x="0" y="2529211"/>
              <a:ext cx="610500" cy="409907"/>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C0504D"/>
                  </a:solidFill>
                  <a:latin typeface="Calibri"/>
                  <a:ea typeface="Calibri"/>
                  <a:cs typeface="Calibri"/>
                  <a:sym typeface="Calibri"/>
                </a:defRPr>
              </a:lvl1pPr>
            </a:lstStyle>
            <a:p>
              <a:r>
                <a:t>off</a:t>
              </a:r>
            </a:p>
          </p:txBody>
        </p:sp>
        <p:sp>
          <p:nvSpPr>
            <p:cNvPr id="1277" name="Shape 1277"/>
            <p:cNvSpPr/>
            <p:nvPr/>
          </p:nvSpPr>
          <p:spPr>
            <a:xfrm>
              <a:off x="6192204" y="610498"/>
              <a:ext cx="1657070" cy="3808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latin typeface="Calibri"/>
                  <a:ea typeface="Calibri"/>
                  <a:cs typeface="Calibri"/>
                  <a:sym typeface="Calibri"/>
                </a:defRPr>
              </a:lvl1pPr>
            </a:lstStyle>
            <a:p>
              <a:r>
                <a:t>240,000CFM</a:t>
              </a:r>
            </a:p>
          </p:txBody>
        </p:sp>
      </p:grpSp>
      <p:sp>
        <p:nvSpPr>
          <p:cNvPr id="1279" name="Shape 1279"/>
          <p:cNvSpPr/>
          <p:nvPr/>
        </p:nvSpPr>
        <p:spPr>
          <a:xfrm>
            <a:off x="1447919" y="11589460"/>
            <a:ext cx="8758437" cy="1304114"/>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45719" rIns="45719">
            <a:spAutoFit/>
          </a:bodyPr>
          <a:lstStyle/>
          <a:p>
            <a:pPr algn="l" defTabSz="914400">
              <a:lnSpc>
                <a:spcPct val="120000"/>
              </a:lnSpc>
              <a:spcBef>
                <a:spcPts val="1000"/>
              </a:spcBef>
              <a:defRPr sz="3200" b="1">
                <a:latin typeface="Helvetica Neue"/>
                <a:ea typeface="Helvetica Neue"/>
                <a:cs typeface="Helvetica Neue"/>
                <a:sym typeface="Helvetica Neue"/>
              </a:defRPr>
            </a:pPr>
            <a:r>
              <a:t>Total Cooling Tower Airflow = 480,000CFM</a:t>
            </a:r>
          </a:p>
          <a:p>
            <a:pPr algn="l" defTabSz="914400">
              <a:lnSpc>
                <a:spcPct val="120000"/>
              </a:lnSpc>
              <a:spcBef>
                <a:spcPts val="1000"/>
              </a:spcBef>
              <a:defRPr sz="3200" b="1">
                <a:latin typeface="Helvetica Neue"/>
                <a:ea typeface="Helvetica Neue"/>
                <a:cs typeface="Helvetica Neue"/>
                <a:sym typeface="Helvetica Neue"/>
              </a:defRPr>
            </a:pPr>
            <a:r>
              <a:t>Total Power Consumption = 100kW</a:t>
            </a:r>
          </a:p>
        </p:txBody>
      </p:sp>
      <p:grpSp>
        <p:nvGrpSpPr>
          <p:cNvPr id="1365" name="Group 1365"/>
          <p:cNvGrpSpPr/>
          <p:nvPr/>
        </p:nvGrpSpPr>
        <p:grpSpPr>
          <a:xfrm>
            <a:off x="12214227" y="3080495"/>
            <a:ext cx="9971318" cy="7725525"/>
            <a:chOff x="0" y="0"/>
            <a:chExt cx="9971316" cy="7725524"/>
          </a:xfrm>
        </p:grpSpPr>
        <p:grpSp>
          <p:nvGrpSpPr>
            <p:cNvPr id="1284" name="Group 1284"/>
            <p:cNvGrpSpPr/>
            <p:nvPr/>
          </p:nvGrpSpPr>
          <p:grpSpPr>
            <a:xfrm>
              <a:off x="2447913" y="1706802"/>
              <a:ext cx="1444794" cy="1339990"/>
              <a:chOff x="0" y="0"/>
              <a:chExt cx="1444792" cy="1339989"/>
            </a:xfrm>
          </p:grpSpPr>
          <p:grpSp>
            <p:nvGrpSpPr>
              <p:cNvPr id="1282" name="Group 1282" descr="Dark horizontal"/>
              <p:cNvGrpSpPr/>
              <p:nvPr/>
            </p:nvGrpSpPr>
            <p:grpSpPr>
              <a:xfrm>
                <a:off x="0" y="125390"/>
                <a:ext cx="1444793" cy="1214600"/>
                <a:chOff x="0" y="0"/>
                <a:chExt cx="1444792" cy="1214599"/>
              </a:xfrm>
            </p:grpSpPr>
            <p:sp>
              <p:nvSpPr>
                <p:cNvPr id="1280" name="Shape 1280"/>
                <p:cNvSpPr/>
                <p:nvPr/>
              </p:nvSpPr>
              <p:spPr>
                <a:xfrm>
                  <a:off x="0" y="0"/>
                  <a:ext cx="1444793" cy="1214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99" y="21600"/>
                      </a:lnTo>
                      <a:lnTo>
                        <a:pt x="16201" y="21600"/>
                      </a:lnTo>
                      <a:lnTo>
                        <a:pt x="21600" y="0"/>
                      </a:lnTo>
                      <a:close/>
                    </a:path>
                  </a:pathLst>
                </a:custGeom>
                <a:blipFill rotWithShape="1">
                  <a:blip r:embed="rId3"/>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defTabSz="914400">
                    <a:defRPr sz="1800">
                      <a:latin typeface="Calibri"/>
                      <a:ea typeface="Calibri"/>
                      <a:cs typeface="Calibri"/>
                      <a:sym typeface="Calibri"/>
                    </a:defRPr>
                  </a:pPr>
                  <a:endParaRPr/>
                </a:p>
              </p:txBody>
            </p:sp>
            <p:sp>
              <p:nvSpPr>
                <p:cNvPr id="1281" name="Shape 1281"/>
                <p:cNvSpPr/>
                <p:nvPr/>
              </p:nvSpPr>
              <p:spPr>
                <a:xfrm>
                  <a:off x="572677" y="360408"/>
                  <a:ext cx="299439" cy="4937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ctr">
                  <a:noAutofit/>
                </a:bodyPr>
                <a:lstStyle>
                  <a:lvl1pPr defTabSz="914400">
                    <a:defRPr sz="2400">
                      <a:latin typeface="Times New Roman"/>
                      <a:ea typeface="Times New Roman"/>
                      <a:cs typeface="Times New Roman"/>
                      <a:sym typeface="Times New Roman"/>
                    </a:defRPr>
                  </a:lvl1pPr>
                </a:lstStyle>
                <a:p>
                  <a:r>
                    <a:t>  </a:t>
                  </a:r>
                </a:p>
              </p:txBody>
            </p:sp>
          </p:grpSp>
          <p:sp>
            <p:nvSpPr>
              <p:cNvPr id="1283" name="Shape 1283"/>
              <p:cNvSpPr/>
              <p:nvPr/>
            </p:nvSpPr>
            <p:spPr>
              <a:xfrm>
                <a:off x="170819" y="-1"/>
                <a:ext cx="1103154" cy="117905"/>
              </a:xfrm>
              <a:prstGeom prst="rect">
                <a:avLst/>
              </a:prstGeom>
              <a:solidFill>
                <a:srgbClr val="000000"/>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grpSp>
          <p:nvGrpSpPr>
            <p:cNvPr id="1289" name="Group 1289"/>
            <p:cNvGrpSpPr/>
            <p:nvPr/>
          </p:nvGrpSpPr>
          <p:grpSpPr>
            <a:xfrm>
              <a:off x="4446668" y="1706802"/>
              <a:ext cx="1444794" cy="1339990"/>
              <a:chOff x="0" y="0"/>
              <a:chExt cx="1444792" cy="1339989"/>
            </a:xfrm>
          </p:grpSpPr>
          <p:grpSp>
            <p:nvGrpSpPr>
              <p:cNvPr id="1287" name="Group 1287" descr="Dark horizontal"/>
              <p:cNvGrpSpPr/>
              <p:nvPr/>
            </p:nvGrpSpPr>
            <p:grpSpPr>
              <a:xfrm>
                <a:off x="0" y="125390"/>
                <a:ext cx="1444793" cy="1214600"/>
                <a:chOff x="0" y="0"/>
                <a:chExt cx="1444792" cy="1214599"/>
              </a:xfrm>
            </p:grpSpPr>
            <p:sp>
              <p:nvSpPr>
                <p:cNvPr id="1285" name="Shape 1285"/>
                <p:cNvSpPr/>
                <p:nvPr/>
              </p:nvSpPr>
              <p:spPr>
                <a:xfrm>
                  <a:off x="0" y="0"/>
                  <a:ext cx="1444793" cy="1214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99" y="21600"/>
                      </a:lnTo>
                      <a:lnTo>
                        <a:pt x="16201" y="21600"/>
                      </a:lnTo>
                      <a:lnTo>
                        <a:pt x="21600" y="0"/>
                      </a:lnTo>
                      <a:close/>
                    </a:path>
                  </a:pathLst>
                </a:custGeom>
                <a:blipFill rotWithShape="1">
                  <a:blip r:embed="rId3"/>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defTabSz="914400">
                    <a:defRPr sz="1800">
                      <a:latin typeface="Calibri"/>
                      <a:ea typeface="Calibri"/>
                      <a:cs typeface="Calibri"/>
                      <a:sym typeface="Calibri"/>
                    </a:defRPr>
                  </a:pPr>
                  <a:endParaRPr/>
                </a:p>
              </p:txBody>
            </p:sp>
            <p:sp>
              <p:nvSpPr>
                <p:cNvPr id="1286" name="Shape 1286"/>
                <p:cNvSpPr/>
                <p:nvPr/>
              </p:nvSpPr>
              <p:spPr>
                <a:xfrm>
                  <a:off x="572677" y="360408"/>
                  <a:ext cx="299439" cy="4937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ctr">
                  <a:noAutofit/>
                </a:bodyPr>
                <a:lstStyle>
                  <a:lvl1pPr defTabSz="914400">
                    <a:defRPr sz="2400">
                      <a:latin typeface="Times New Roman"/>
                      <a:ea typeface="Times New Roman"/>
                      <a:cs typeface="Times New Roman"/>
                      <a:sym typeface="Times New Roman"/>
                    </a:defRPr>
                  </a:lvl1pPr>
                </a:lstStyle>
                <a:p>
                  <a:r>
                    <a:t>  </a:t>
                  </a:r>
                </a:p>
              </p:txBody>
            </p:sp>
          </p:grpSp>
          <p:sp>
            <p:nvSpPr>
              <p:cNvPr id="1288" name="Shape 1288"/>
              <p:cNvSpPr/>
              <p:nvPr/>
            </p:nvSpPr>
            <p:spPr>
              <a:xfrm>
                <a:off x="170819" y="-1"/>
                <a:ext cx="1103154" cy="117905"/>
              </a:xfrm>
              <a:prstGeom prst="rect">
                <a:avLst/>
              </a:prstGeom>
              <a:solidFill>
                <a:srgbClr val="000000"/>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grpSp>
          <p:nvGrpSpPr>
            <p:cNvPr id="1294" name="Group 1294"/>
            <p:cNvGrpSpPr/>
            <p:nvPr/>
          </p:nvGrpSpPr>
          <p:grpSpPr>
            <a:xfrm>
              <a:off x="6445423" y="1706802"/>
              <a:ext cx="1444794" cy="1339990"/>
              <a:chOff x="0" y="0"/>
              <a:chExt cx="1444792" cy="1339989"/>
            </a:xfrm>
          </p:grpSpPr>
          <p:grpSp>
            <p:nvGrpSpPr>
              <p:cNvPr id="1292" name="Group 1292" descr="Dark horizontal"/>
              <p:cNvGrpSpPr/>
              <p:nvPr/>
            </p:nvGrpSpPr>
            <p:grpSpPr>
              <a:xfrm>
                <a:off x="0" y="125390"/>
                <a:ext cx="1444793" cy="1214600"/>
                <a:chOff x="0" y="0"/>
                <a:chExt cx="1444792" cy="1214599"/>
              </a:xfrm>
            </p:grpSpPr>
            <p:sp>
              <p:nvSpPr>
                <p:cNvPr id="1290" name="Shape 1290"/>
                <p:cNvSpPr/>
                <p:nvPr/>
              </p:nvSpPr>
              <p:spPr>
                <a:xfrm>
                  <a:off x="0" y="0"/>
                  <a:ext cx="1444793" cy="1214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99" y="21600"/>
                      </a:lnTo>
                      <a:lnTo>
                        <a:pt x="16201" y="21600"/>
                      </a:lnTo>
                      <a:lnTo>
                        <a:pt x="21600" y="0"/>
                      </a:lnTo>
                      <a:close/>
                    </a:path>
                  </a:pathLst>
                </a:custGeom>
                <a:blipFill rotWithShape="1">
                  <a:blip r:embed="rId3"/>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defTabSz="914400">
                    <a:defRPr sz="1800">
                      <a:latin typeface="Calibri"/>
                      <a:ea typeface="Calibri"/>
                      <a:cs typeface="Calibri"/>
                      <a:sym typeface="Calibri"/>
                    </a:defRPr>
                  </a:pPr>
                  <a:endParaRPr/>
                </a:p>
              </p:txBody>
            </p:sp>
            <p:sp>
              <p:nvSpPr>
                <p:cNvPr id="1291" name="Shape 1291"/>
                <p:cNvSpPr/>
                <p:nvPr/>
              </p:nvSpPr>
              <p:spPr>
                <a:xfrm>
                  <a:off x="572677" y="360408"/>
                  <a:ext cx="299439" cy="4937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ctr">
                  <a:noAutofit/>
                </a:bodyPr>
                <a:lstStyle>
                  <a:lvl1pPr defTabSz="914400">
                    <a:defRPr sz="2400">
                      <a:latin typeface="Times New Roman"/>
                      <a:ea typeface="Times New Roman"/>
                      <a:cs typeface="Times New Roman"/>
                      <a:sym typeface="Times New Roman"/>
                    </a:defRPr>
                  </a:lvl1pPr>
                </a:lstStyle>
                <a:p>
                  <a:r>
                    <a:t>  </a:t>
                  </a:r>
                </a:p>
              </p:txBody>
            </p:sp>
          </p:grpSp>
          <p:sp>
            <p:nvSpPr>
              <p:cNvPr id="1293" name="Shape 1293"/>
              <p:cNvSpPr/>
              <p:nvPr/>
            </p:nvSpPr>
            <p:spPr>
              <a:xfrm>
                <a:off x="170819" y="-1"/>
                <a:ext cx="1103154" cy="117905"/>
              </a:xfrm>
              <a:prstGeom prst="rect">
                <a:avLst/>
              </a:prstGeom>
              <a:solidFill>
                <a:srgbClr val="000000"/>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grpSp>
          <p:nvGrpSpPr>
            <p:cNvPr id="1299" name="Group 1299"/>
            <p:cNvGrpSpPr/>
            <p:nvPr/>
          </p:nvGrpSpPr>
          <p:grpSpPr>
            <a:xfrm>
              <a:off x="449158" y="1706802"/>
              <a:ext cx="1444794" cy="1339990"/>
              <a:chOff x="0" y="0"/>
              <a:chExt cx="1444792" cy="1339989"/>
            </a:xfrm>
          </p:grpSpPr>
          <p:grpSp>
            <p:nvGrpSpPr>
              <p:cNvPr id="1297" name="Group 1297" descr="Dark horizontal"/>
              <p:cNvGrpSpPr/>
              <p:nvPr/>
            </p:nvGrpSpPr>
            <p:grpSpPr>
              <a:xfrm>
                <a:off x="0" y="125390"/>
                <a:ext cx="1444793" cy="1214600"/>
                <a:chOff x="0" y="0"/>
                <a:chExt cx="1444792" cy="1214599"/>
              </a:xfrm>
            </p:grpSpPr>
            <p:sp>
              <p:nvSpPr>
                <p:cNvPr id="1295" name="Shape 1295"/>
                <p:cNvSpPr/>
                <p:nvPr/>
              </p:nvSpPr>
              <p:spPr>
                <a:xfrm>
                  <a:off x="0" y="0"/>
                  <a:ext cx="1444793" cy="1214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99" y="21600"/>
                      </a:lnTo>
                      <a:lnTo>
                        <a:pt x="16201" y="21600"/>
                      </a:lnTo>
                      <a:lnTo>
                        <a:pt x="21600" y="0"/>
                      </a:lnTo>
                      <a:close/>
                    </a:path>
                  </a:pathLst>
                </a:custGeom>
                <a:blipFill rotWithShape="1">
                  <a:blip r:embed="rId3"/>
                  <a:srcRect/>
                  <a:tile tx="0" ty="0" sx="100000" sy="100000" flip="none" algn="tl"/>
                </a:blipFill>
                <a:ln w="12700" cap="flat">
                  <a:solidFill>
                    <a:srgbClr val="000000"/>
                  </a:solidFill>
                  <a:prstDash val="solid"/>
                  <a:miter lim="800000"/>
                </a:ln>
                <a:effectLst/>
              </p:spPr>
              <p:txBody>
                <a:bodyPr wrap="square" lIns="45719" tIns="45719" rIns="45719" bIns="45719" numCol="1" anchor="ctr">
                  <a:noAutofit/>
                </a:bodyPr>
                <a:lstStyle/>
                <a:p>
                  <a:pPr defTabSz="914400">
                    <a:defRPr sz="1800">
                      <a:latin typeface="Calibri"/>
                      <a:ea typeface="Calibri"/>
                      <a:cs typeface="Calibri"/>
                      <a:sym typeface="Calibri"/>
                    </a:defRPr>
                  </a:pPr>
                  <a:endParaRPr/>
                </a:p>
              </p:txBody>
            </p:sp>
            <p:sp>
              <p:nvSpPr>
                <p:cNvPr id="1296" name="Shape 1296"/>
                <p:cNvSpPr/>
                <p:nvPr/>
              </p:nvSpPr>
              <p:spPr>
                <a:xfrm>
                  <a:off x="572677" y="360408"/>
                  <a:ext cx="299439" cy="4937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4450" tIns="44450" rIns="44450" bIns="44450" numCol="1" anchor="ctr">
                  <a:noAutofit/>
                </a:bodyPr>
                <a:lstStyle>
                  <a:lvl1pPr defTabSz="914400">
                    <a:defRPr sz="2400">
                      <a:latin typeface="Times New Roman"/>
                      <a:ea typeface="Times New Roman"/>
                      <a:cs typeface="Times New Roman"/>
                      <a:sym typeface="Times New Roman"/>
                    </a:defRPr>
                  </a:lvl1pPr>
                </a:lstStyle>
                <a:p>
                  <a:r>
                    <a:t>  </a:t>
                  </a:r>
                </a:p>
              </p:txBody>
            </p:sp>
          </p:grpSp>
          <p:sp>
            <p:nvSpPr>
              <p:cNvPr id="1298" name="Shape 1298"/>
              <p:cNvSpPr/>
              <p:nvPr/>
            </p:nvSpPr>
            <p:spPr>
              <a:xfrm>
                <a:off x="170819" y="-1"/>
                <a:ext cx="1103154" cy="117905"/>
              </a:xfrm>
              <a:prstGeom prst="rect">
                <a:avLst/>
              </a:prstGeom>
              <a:solidFill>
                <a:srgbClr val="000000"/>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pic>
          <p:nvPicPr>
            <p:cNvPr id="1300" name="image23.png" descr="YK"/>
            <p:cNvPicPr>
              <a:picLocks noChangeAspect="1"/>
            </p:cNvPicPr>
            <p:nvPr/>
          </p:nvPicPr>
          <p:blipFill>
            <a:blip r:embed="rId4">
              <a:extLst/>
            </a:blip>
            <a:stretch>
              <a:fillRect/>
            </a:stretch>
          </p:blipFill>
          <p:spPr>
            <a:xfrm>
              <a:off x="2358081" y="5749228"/>
              <a:ext cx="1706803" cy="1021837"/>
            </a:xfrm>
            <a:prstGeom prst="rect">
              <a:avLst/>
            </a:prstGeom>
            <a:ln w="12700" cap="flat">
              <a:noFill/>
              <a:miter lim="400000"/>
            </a:ln>
            <a:effectLst/>
          </p:spPr>
        </p:pic>
        <p:pic>
          <p:nvPicPr>
            <p:cNvPr id="1301" name="image23.png" descr="YK"/>
            <p:cNvPicPr>
              <a:picLocks noChangeAspect="1"/>
            </p:cNvPicPr>
            <p:nvPr/>
          </p:nvPicPr>
          <p:blipFill>
            <a:blip r:embed="rId4">
              <a:extLst/>
            </a:blip>
            <a:stretch>
              <a:fillRect/>
            </a:stretch>
          </p:blipFill>
          <p:spPr>
            <a:xfrm>
              <a:off x="4446668" y="5749228"/>
              <a:ext cx="1706803" cy="1021837"/>
            </a:xfrm>
            <a:prstGeom prst="rect">
              <a:avLst/>
            </a:prstGeom>
            <a:ln w="12700" cap="flat">
              <a:noFill/>
              <a:miter lim="400000"/>
            </a:ln>
            <a:effectLst/>
          </p:spPr>
        </p:pic>
        <p:pic>
          <p:nvPicPr>
            <p:cNvPr id="1302" name="image23.png" descr="YK"/>
            <p:cNvPicPr>
              <a:picLocks noChangeAspect="1"/>
            </p:cNvPicPr>
            <p:nvPr/>
          </p:nvPicPr>
          <p:blipFill>
            <a:blip r:embed="rId4">
              <a:extLst/>
            </a:blip>
            <a:stretch>
              <a:fillRect/>
            </a:stretch>
          </p:blipFill>
          <p:spPr>
            <a:xfrm>
              <a:off x="6535255" y="5749228"/>
              <a:ext cx="1706803" cy="1021837"/>
            </a:xfrm>
            <a:prstGeom prst="rect">
              <a:avLst/>
            </a:prstGeom>
            <a:ln w="12700" cap="flat">
              <a:noFill/>
              <a:miter lim="400000"/>
            </a:ln>
            <a:effectLst/>
          </p:spPr>
        </p:pic>
        <p:pic>
          <p:nvPicPr>
            <p:cNvPr id="1303" name="image23.png" descr="YK"/>
            <p:cNvPicPr>
              <a:picLocks noChangeAspect="1"/>
            </p:cNvPicPr>
            <p:nvPr/>
          </p:nvPicPr>
          <p:blipFill>
            <a:blip r:embed="rId4">
              <a:extLst/>
            </a:blip>
            <a:stretch>
              <a:fillRect/>
            </a:stretch>
          </p:blipFill>
          <p:spPr>
            <a:xfrm>
              <a:off x="269495" y="5749228"/>
              <a:ext cx="1706803" cy="1021837"/>
            </a:xfrm>
            <a:prstGeom prst="rect">
              <a:avLst/>
            </a:prstGeom>
            <a:ln w="12700" cap="flat">
              <a:noFill/>
              <a:miter lim="400000"/>
            </a:ln>
            <a:effectLst/>
          </p:spPr>
        </p:pic>
        <p:sp>
          <p:nvSpPr>
            <p:cNvPr id="1304" name="Shape 1304"/>
            <p:cNvSpPr/>
            <p:nvPr/>
          </p:nvSpPr>
          <p:spPr>
            <a:xfrm>
              <a:off x="449158" y="4940742"/>
              <a:ext cx="9522159" cy="1"/>
            </a:xfrm>
            <a:prstGeom prst="line">
              <a:avLst/>
            </a:prstGeom>
            <a:noFill/>
            <a:ln w="38100" cap="flat">
              <a:solidFill>
                <a:srgbClr val="C0504D"/>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05" name="Shape 1305"/>
            <p:cNvSpPr/>
            <p:nvPr/>
          </p:nvSpPr>
          <p:spPr>
            <a:xfrm flipH="1">
              <a:off x="449158" y="4940742"/>
              <a:ext cx="1" cy="988149"/>
            </a:xfrm>
            <a:prstGeom prst="line">
              <a:avLst/>
            </a:prstGeom>
            <a:noFill/>
            <a:ln w="38100" cap="flat">
              <a:solidFill>
                <a:srgbClr val="C0504D"/>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06" name="Shape 1306"/>
            <p:cNvSpPr/>
            <p:nvPr/>
          </p:nvSpPr>
          <p:spPr>
            <a:xfrm flipH="1">
              <a:off x="2515287" y="4940742"/>
              <a:ext cx="1" cy="988149"/>
            </a:xfrm>
            <a:prstGeom prst="line">
              <a:avLst/>
            </a:prstGeom>
            <a:noFill/>
            <a:ln w="38100" cap="flat">
              <a:solidFill>
                <a:srgbClr val="C0504D"/>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07" name="Shape 1307"/>
            <p:cNvSpPr/>
            <p:nvPr/>
          </p:nvSpPr>
          <p:spPr>
            <a:xfrm>
              <a:off x="4581415" y="4940742"/>
              <a:ext cx="1" cy="988149"/>
            </a:xfrm>
            <a:prstGeom prst="line">
              <a:avLst/>
            </a:prstGeom>
            <a:noFill/>
            <a:ln w="38100" cap="flat">
              <a:solidFill>
                <a:srgbClr val="C0504D"/>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08" name="Shape 1308"/>
            <p:cNvSpPr/>
            <p:nvPr/>
          </p:nvSpPr>
          <p:spPr>
            <a:xfrm>
              <a:off x="6647544" y="4940742"/>
              <a:ext cx="1" cy="988149"/>
            </a:xfrm>
            <a:prstGeom prst="line">
              <a:avLst/>
            </a:prstGeom>
            <a:noFill/>
            <a:ln w="38100" cap="flat">
              <a:solidFill>
                <a:srgbClr val="C0504D"/>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09" name="Shape 1309"/>
            <p:cNvSpPr/>
            <p:nvPr/>
          </p:nvSpPr>
          <p:spPr>
            <a:xfrm>
              <a:off x="1167811" y="1347475"/>
              <a:ext cx="1" cy="269496"/>
            </a:xfrm>
            <a:prstGeom prst="line">
              <a:avLst/>
            </a:prstGeom>
            <a:noFill/>
            <a:ln w="38100" cap="flat">
              <a:solidFill>
                <a:srgbClr val="C0504D"/>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10" name="Shape 1310"/>
            <p:cNvSpPr/>
            <p:nvPr/>
          </p:nvSpPr>
          <p:spPr>
            <a:xfrm>
              <a:off x="3233940" y="1347475"/>
              <a:ext cx="1" cy="269496"/>
            </a:xfrm>
            <a:prstGeom prst="line">
              <a:avLst/>
            </a:prstGeom>
            <a:noFill/>
            <a:ln w="38100" cap="flat">
              <a:solidFill>
                <a:srgbClr val="C0504D"/>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11" name="Shape 1311"/>
            <p:cNvSpPr/>
            <p:nvPr/>
          </p:nvSpPr>
          <p:spPr>
            <a:xfrm>
              <a:off x="5210237" y="1347475"/>
              <a:ext cx="1" cy="269496"/>
            </a:xfrm>
            <a:prstGeom prst="line">
              <a:avLst/>
            </a:prstGeom>
            <a:noFill/>
            <a:ln w="38100" cap="flat">
              <a:solidFill>
                <a:srgbClr val="C0504D"/>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12" name="Shape 1312"/>
            <p:cNvSpPr/>
            <p:nvPr/>
          </p:nvSpPr>
          <p:spPr>
            <a:xfrm>
              <a:off x="7186534" y="1347475"/>
              <a:ext cx="1" cy="269496"/>
            </a:xfrm>
            <a:prstGeom prst="line">
              <a:avLst/>
            </a:prstGeom>
            <a:noFill/>
            <a:ln w="38100" cap="flat">
              <a:solidFill>
                <a:srgbClr val="C0504D"/>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13" name="Shape 1313"/>
            <p:cNvSpPr/>
            <p:nvPr/>
          </p:nvSpPr>
          <p:spPr>
            <a:xfrm flipH="1" flipV="1">
              <a:off x="1167811" y="1347475"/>
              <a:ext cx="8803506" cy="1"/>
            </a:xfrm>
            <a:prstGeom prst="line">
              <a:avLst/>
            </a:prstGeom>
            <a:noFill/>
            <a:ln w="38100" cap="flat">
              <a:solidFill>
                <a:srgbClr val="C0504D"/>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14" name="Shape 1314"/>
            <p:cNvSpPr/>
            <p:nvPr/>
          </p:nvSpPr>
          <p:spPr>
            <a:xfrm>
              <a:off x="0" y="3683098"/>
              <a:ext cx="7186536" cy="1"/>
            </a:xfrm>
            <a:prstGeom prst="line">
              <a:avLst/>
            </a:prstGeom>
            <a:noFill/>
            <a:ln w="38100" cap="flat">
              <a:solidFill>
                <a:srgbClr val="0099FF"/>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15" name="Shape 1315"/>
            <p:cNvSpPr/>
            <p:nvPr/>
          </p:nvSpPr>
          <p:spPr>
            <a:xfrm flipH="1">
              <a:off x="-1" y="3683099"/>
              <a:ext cx="2" cy="4042426"/>
            </a:xfrm>
            <a:prstGeom prst="line">
              <a:avLst/>
            </a:prstGeom>
            <a:noFill/>
            <a:ln w="38100" cap="flat">
              <a:solidFill>
                <a:srgbClr val="0099FF"/>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16" name="Shape 1316"/>
            <p:cNvSpPr/>
            <p:nvPr/>
          </p:nvSpPr>
          <p:spPr>
            <a:xfrm>
              <a:off x="0" y="7725524"/>
              <a:ext cx="8713674" cy="1"/>
            </a:xfrm>
            <a:prstGeom prst="line">
              <a:avLst/>
            </a:prstGeom>
            <a:noFill/>
            <a:ln w="38100" cap="flat">
              <a:solidFill>
                <a:srgbClr val="0099FF"/>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17" name="Shape 1317"/>
            <p:cNvSpPr/>
            <p:nvPr/>
          </p:nvSpPr>
          <p:spPr>
            <a:xfrm flipH="1">
              <a:off x="449158" y="6737375"/>
              <a:ext cx="1" cy="988150"/>
            </a:xfrm>
            <a:prstGeom prst="line">
              <a:avLst/>
            </a:prstGeom>
            <a:noFill/>
            <a:ln w="38100" cap="flat">
              <a:solidFill>
                <a:srgbClr val="0099FF"/>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18" name="Shape 1318"/>
            <p:cNvSpPr/>
            <p:nvPr/>
          </p:nvSpPr>
          <p:spPr>
            <a:xfrm flipH="1">
              <a:off x="2515287" y="6737375"/>
              <a:ext cx="1" cy="988150"/>
            </a:xfrm>
            <a:prstGeom prst="line">
              <a:avLst/>
            </a:prstGeom>
            <a:noFill/>
            <a:ln w="38100" cap="flat">
              <a:solidFill>
                <a:srgbClr val="0099FF"/>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19" name="Shape 1319"/>
            <p:cNvSpPr/>
            <p:nvPr/>
          </p:nvSpPr>
          <p:spPr>
            <a:xfrm>
              <a:off x="4581415" y="6737375"/>
              <a:ext cx="1" cy="988150"/>
            </a:xfrm>
            <a:prstGeom prst="line">
              <a:avLst/>
            </a:prstGeom>
            <a:noFill/>
            <a:ln w="38100" cap="flat">
              <a:solidFill>
                <a:srgbClr val="0099FF"/>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20" name="Shape 1320"/>
            <p:cNvSpPr/>
            <p:nvPr/>
          </p:nvSpPr>
          <p:spPr>
            <a:xfrm>
              <a:off x="8713673" y="4940742"/>
              <a:ext cx="1" cy="2784783"/>
            </a:xfrm>
            <a:prstGeom prst="line">
              <a:avLst/>
            </a:prstGeom>
            <a:noFill/>
            <a:ln w="38100" cap="flat">
              <a:solidFill>
                <a:srgbClr val="0099FF"/>
              </a:solidFill>
              <a:prstDash val="solid"/>
              <a:round/>
              <a:head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21" name="Shape 1321"/>
            <p:cNvSpPr/>
            <p:nvPr/>
          </p:nvSpPr>
          <p:spPr>
            <a:xfrm flipH="1">
              <a:off x="1167811" y="3054277"/>
              <a:ext cx="1" cy="628823"/>
            </a:xfrm>
            <a:prstGeom prst="line">
              <a:avLst/>
            </a:prstGeom>
            <a:noFill/>
            <a:ln w="38100" cap="flat">
              <a:solidFill>
                <a:srgbClr val="0099FF"/>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22" name="Shape 1322"/>
            <p:cNvSpPr/>
            <p:nvPr/>
          </p:nvSpPr>
          <p:spPr>
            <a:xfrm>
              <a:off x="3233940" y="3054277"/>
              <a:ext cx="1" cy="628823"/>
            </a:xfrm>
            <a:prstGeom prst="line">
              <a:avLst/>
            </a:prstGeom>
            <a:noFill/>
            <a:ln w="38100" cap="flat">
              <a:solidFill>
                <a:srgbClr val="0099FF"/>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23" name="Shape 1323"/>
            <p:cNvSpPr/>
            <p:nvPr/>
          </p:nvSpPr>
          <p:spPr>
            <a:xfrm>
              <a:off x="5210237" y="3054277"/>
              <a:ext cx="1" cy="628823"/>
            </a:xfrm>
            <a:prstGeom prst="line">
              <a:avLst/>
            </a:prstGeom>
            <a:noFill/>
            <a:ln w="38100" cap="flat">
              <a:solidFill>
                <a:srgbClr val="0099FF"/>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24" name="Shape 1324"/>
            <p:cNvSpPr/>
            <p:nvPr/>
          </p:nvSpPr>
          <p:spPr>
            <a:xfrm>
              <a:off x="7186534" y="3054277"/>
              <a:ext cx="1" cy="628823"/>
            </a:xfrm>
            <a:prstGeom prst="line">
              <a:avLst/>
            </a:prstGeom>
            <a:noFill/>
            <a:ln w="38100" cap="flat">
              <a:solidFill>
                <a:srgbClr val="0099FF"/>
              </a:solidFill>
              <a:prstDash val="solid"/>
              <a:round/>
              <a:tailEnd type="triangle" w="med" len="me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25" name="Shape 1325"/>
            <p:cNvSpPr/>
            <p:nvPr/>
          </p:nvSpPr>
          <p:spPr>
            <a:xfrm>
              <a:off x="7905188" y="898317"/>
              <a:ext cx="808486" cy="422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C0504D"/>
                  </a:solidFill>
                  <a:latin typeface="Calibri"/>
                  <a:ea typeface="Calibri"/>
                  <a:cs typeface="Calibri"/>
                  <a:sym typeface="Calibri"/>
                </a:defRPr>
              </a:lvl1pPr>
            </a:lstStyle>
            <a:p>
              <a:r>
                <a:t>34C</a:t>
              </a:r>
            </a:p>
          </p:txBody>
        </p:sp>
        <p:sp>
          <p:nvSpPr>
            <p:cNvPr id="1326" name="Shape 1326"/>
            <p:cNvSpPr/>
            <p:nvPr/>
          </p:nvSpPr>
          <p:spPr>
            <a:xfrm>
              <a:off x="359326" y="3862763"/>
              <a:ext cx="808486" cy="422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0099FF"/>
                  </a:solidFill>
                  <a:latin typeface="Calibri"/>
                  <a:ea typeface="Calibri"/>
                  <a:cs typeface="Calibri"/>
                  <a:sym typeface="Calibri"/>
                </a:defRPr>
              </a:lvl1pPr>
            </a:lstStyle>
            <a:p>
              <a:r>
                <a:t>29C</a:t>
              </a:r>
            </a:p>
          </p:txBody>
        </p:sp>
        <p:sp>
          <p:nvSpPr>
            <p:cNvPr id="1327" name="Shape 1327"/>
            <p:cNvSpPr/>
            <p:nvPr/>
          </p:nvSpPr>
          <p:spPr>
            <a:xfrm>
              <a:off x="988148" y="7023714"/>
              <a:ext cx="628823" cy="422210"/>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FF0000"/>
                  </a:solidFill>
                  <a:latin typeface="Calibri"/>
                  <a:ea typeface="Calibri"/>
                  <a:cs typeface="Calibri"/>
                  <a:sym typeface="Calibri"/>
                </a:defRPr>
              </a:lvl1pPr>
            </a:lstStyle>
            <a:p>
              <a:r>
                <a:t>On</a:t>
              </a:r>
            </a:p>
          </p:txBody>
        </p:sp>
        <p:sp>
          <p:nvSpPr>
            <p:cNvPr id="1328" name="Shape 1328"/>
            <p:cNvSpPr/>
            <p:nvPr/>
          </p:nvSpPr>
          <p:spPr>
            <a:xfrm>
              <a:off x="3054277" y="7023714"/>
              <a:ext cx="628823" cy="422210"/>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FF0000"/>
                  </a:solidFill>
                  <a:latin typeface="Calibri"/>
                  <a:ea typeface="Calibri"/>
                  <a:cs typeface="Calibri"/>
                  <a:sym typeface="Calibri"/>
                </a:defRPr>
              </a:lvl1pPr>
            </a:lstStyle>
            <a:p>
              <a:r>
                <a:t>On</a:t>
              </a:r>
            </a:p>
          </p:txBody>
        </p:sp>
        <p:sp>
          <p:nvSpPr>
            <p:cNvPr id="1329" name="Shape 1329"/>
            <p:cNvSpPr/>
            <p:nvPr/>
          </p:nvSpPr>
          <p:spPr>
            <a:xfrm>
              <a:off x="7186534" y="7023714"/>
              <a:ext cx="628823" cy="422210"/>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C0504D"/>
                  </a:solidFill>
                  <a:latin typeface="Calibri"/>
                  <a:ea typeface="Calibri"/>
                  <a:cs typeface="Calibri"/>
                  <a:sym typeface="Calibri"/>
                </a:defRPr>
              </a:lvl1pPr>
            </a:lstStyle>
            <a:p>
              <a:r>
                <a:t>Off</a:t>
              </a:r>
            </a:p>
          </p:txBody>
        </p:sp>
        <p:sp>
          <p:nvSpPr>
            <p:cNvPr id="1330" name="Shape 1330"/>
            <p:cNvSpPr/>
            <p:nvPr/>
          </p:nvSpPr>
          <p:spPr>
            <a:xfrm>
              <a:off x="1931381" y="2874614"/>
              <a:ext cx="628822" cy="422210"/>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FF0000"/>
                  </a:solidFill>
                  <a:latin typeface="Calibri"/>
                  <a:ea typeface="Calibri"/>
                  <a:cs typeface="Calibri"/>
                  <a:sym typeface="Calibri"/>
                </a:defRPr>
              </a:lvl1pPr>
            </a:lstStyle>
            <a:p>
              <a:r>
                <a:t>On</a:t>
              </a:r>
            </a:p>
          </p:txBody>
        </p:sp>
        <p:sp>
          <p:nvSpPr>
            <p:cNvPr id="1331" name="Shape 1331"/>
            <p:cNvSpPr/>
            <p:nvPr/>
          </p:nvSpPr>
          <p:spPr>
            <a:xfrm>
              <a:off x="3952594" y="2874614"/>
              <a:ext cx="628822" cy="422210"/>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FF0000"/>
                  </a:solidFill>
                  <a:latin typeface="Calibri"/>
                  <a:ea typeface="Calibri"/>
                  <a:cs typeface="Calibri"/>
                  <a:sym typeface="Calibri"/>
                </a:defRPr>
              </a:lvl1pPr>
            </a:lstStyle>
            <a:p>
              <a:r>
                <a:t>On</a:t>
              </a:r>
            </a:p>
          </p:txBody>
        </p:sp>
        <p:sp>
          <p:nvSpPr>
            <p:cNvPr id="1332" name="Shape 1332"/>
            <p:cNvSpPr/>
            <p:nvPr/>
          </p:nvSpPr>
          <p:spPr>
            <a:xfrm>
              <a:off x="718653" y="2066129"/>
              <a:ext cx="898318" cy="736621"/>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spcBef>
                  <a:spcPts val="1000"/>
                </a:spcBef>
                <a:defRPr sz="1800" b="1">
                  <a:solidFill>
                    <a:srgbClr val="FF0000"/>
                  </a:solidFill>
                  <a:latin typeface="Calibri"/>
                  <a:ea typeface="Calibri"/>
                  <a:cs typeface="Calibri"/>
                  <a:sym typeface="Calibri"/>
                </a:defRPr>
              </a:lvl1pPr>
            </a:lstStyle>
            <a:p>
              <a:r>
                <a:t>5.4kW</a:t>
              </a:r>
            </a:p>
          </p:txBody>
        </p:sp>
        <p:sp>
          <p:nvSpPr>
            <p:cNvPr id="1333" name="Shape 1333"/>
            <p:cNvSpPr/>
            <p:nvPr/>
          </p:nvSpPr>
          <p:spPr>
            <a:xfrm>
              <a:off x="2694950" y="2066129"/>
              <a:ext cx="1077981" cy="422210"/>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spcBef>
                  <a:spcPts val="1000"/>
                </a:spcBef>
                <a:defRPr sz="1800" b="1">
                  <a:solidFill>
                    <a:srgbClr val="FF0000"/>
                  </a:solidFill>
                  <a:latin typeface="Calibri"/>
                  <a:ea typeface="Calibri"/>
                  <a:cs typeface="Calibri"/>
                  <a:sym typeface="Calibri"/>
                </a:defRPr>
              </a:lvl1pPr>
            </a:lstStyle>
            <a:p>
              <a:r>
                <a:t>10.8kW</a:t>
              </a:r>
            </a:p>
          </p:txBody>
        </p:sp>
        <p:sp>
          <p:nvSpPr>
            <p:cNvPr id="1334" name="Shape 1334"/>
            <p:cNvSpPr/>
            <p:nvPr/>
          </p:nvSpPr>
          <p:spPr>
            <a:xfrm>
              <a:off x="1437306" y="0"/>
              <a:ext cx="7186536" cy="5270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spcBef>
                  <a:spcPts val="1400"/>
                </a:spcBef>
                <a:defRPr sz="2400" b="1" u="sng">
                  <a:latin typeface="Calibri"/>
                  <a:ea typeface="Calibri"/>
                  <a:cs typeface="Calibri"/>
                  <a:sym typeface="Calibri"/>
                </a:defRPr>
              </a:pPr>
              <a:r>
                <a:t>Cooling Towers Operation </a:t>
              </a:r>
              <a:r>
                <a:rPr>
                  <a:solidFill>
                    <a:srgbClr val="FF0000"/>
                  </a:solidFill>
                </a:rPr>
                <a:t>With</a:t>
              </a:r>
              <a:r>
                <a:t> VSD</a:t>
              </a:r>
            </a:p>
          </p:txBody>
        </p:sp>
        <p:sp>
          <p:nvSpPr>
            <p:cNvPr id="1335" name="Shape 1335"/>
            <p:cNvSpPr/>
            <p:nvPr/>
          </p:nvSpPr>
          <p:spPr>
            <a:xfrm>
              <a:off x="359326" y="898316"/>
              <a:ext cx="1706803" cy="392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latin typeface="Calibri"/>
                  <a:ea typeface="Calibri"/>
                  <a:cs typeface="Calibri"/>
                  <a:sym typeface="Calibri"/>
                </a:defRPr>
              </a:lvl1pPr>
            </a:lstStyle>
            <a:p>
              <a:r>
                <a:t>120,000CFM</a:t>
              </a:r>
            </a:p>
          </p:txBody>
        </p:sp>
        <p:sp>
          <p:nvSpPr>
            <p:cNvPr id="1336" name="Shape 1336"/>
            <p:cNvSpPr/>
            <p:nvPr/>
          </p:nvSpPr>
          <p:spPr>
            <a:xfrm>
              <a:off x="2335623" y="898316"/>
              <a:ext cx="1706803" cy="392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latin typeface="Calibri"/>
                  <a:ea typeface="Calibri"/>
                  <a:cs typeface="Calibri"/>
                  <a:sym typeface="Calibri"/>
                </a:defRPr>
              </a:lvl1pPr>
            </a:lstStyle>
            <a:p>
              <a:r>
                <a:t>240,000CFM</a:t>
              </a:r>
            </a:p>
          </p:txBody>
        </p:sp>
        <p:sp>
          <p:nvSpPr>
            <p:cNvPr id="1337" name="Shape 1337"/>
            <p:cNvSpPr/>
            <p:nvPr/>
          </p:nvSpPr>
          <p:spPr>
            <a:xfrm>
              <a:off x="4401752" y="898316"/>
              <a:ext cx="1706803" cy="392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latin typeface="Calibri"/>
                  <a:ea typeface="Calibri"/>
                  <a:cs typeface="Calibri"/>
                  <a:sym typeface="Calibri"/>
                </a:defRPr>
              </a:lvl1pPr>
            </a:lstStyle>
            <a:p>
              <a:r>
                <a:t>240,000CFM</a:t>
              </a:r>
            </a:p>
          </p:txBody>
        </p:sp>
        <p:sp>
          <p:nvSpPr>
            <p:cNvPr id="1338" name="Shape 1338"/>
            <p:cNvSpPr/>
            <p:nvPr/>
          </p:nvSpPr>
          <p:spPr>
            <a:xfrm>
              <a:off x="5300069" y="7023714"/>
              <a:ext cx="628823" cy="422210"/>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C0504D"/>
                  </a:solidFill>
                  <a:latin typeface="Calibri"/>
                  <a:ea typeface="Calibri"/>
                  <a:cs typeface="Calibri"/>
                  <a:sym typeface="Calibri"/>
                </a:defRPr>
              </a:lvl1pPr>
            </a:lstStyle>
            <a:p>
              <a:r>
                <a:t>Off</a:t>
              </a:r>
            </a:p>
          </p:txBody>
        </p:sp>
        <p:sp>
          <p:nvSpPr>
            <p:cNvPr id="1339" name="Shape 1339"/>
            <p:cNvSpPr/>
            <p:nvPr/>
          </p:nvSpPr>
          <p:spPr>
            <a:xfrm>
              <a:off x="808485" y="5290711"/>
              <a:ext cx="1257644" cy="422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latin typeface="Calibri"/>
                  <a:ea typeface="Calibri"/>
                  <a:cs typeface="Calibri"/>
                  <a:sym typeface="Calibri"/>
                </a:defRPr>
              </a:lvl1pPr>
            </a:lstStyle>
            <a:p>
              <a:r>
                <a:t>1100RT</a:t>
              </a:r>
            </a:p>
          </p:txBody>
        </p:sp>
        <p:sp>
          <p:nvSpPr>
            <p:cNvPr id="1340" name="Shape 1340"/>
            <p:cNvSpPr/>
            <p:nvPr/>
          </p:nvSpPr>
          <p:spPr>
            <a:xfrm>
              <a:off x="2964445" y="5316913"/>
              <a:ext cx="1257645" cy="4222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latin typeface="Calibri"/>
                  <a:ea typeface="Calibri"/>
                  <a:cs typeface="Calibri"/>
                  <a:sym typeface="Calibri"/>
                </a:defRPr>
              </a:lvl1pPr>
            </a:lstStyle>
            <a:p>
              <a:r>
                <a:t>1100RT</a:t>
              </a:r>
            </a:p>
          </p:txBody>
        </p:sp>
        <p:sp>
          <p:nvSpPr>
            <p:cNvPr id="1341" name="Shape 1341"/>
            <p:cNvSpPr/>
            <p:nvPr/>
          </p:nvSpPr>
          <p:spPr>
            <a:xfrm>
              <a:off x="4940742" y="5316913"/>
              <a:ext cx="1257645" cy="4222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latin typeface="Calibri"/>
                  <a:ea typeface="Calibri"/>
                  <a:cs typeface="Calibri"/>
                  <a:sym typeface="Calibri"/>
                </a:defRPr>
              </a:lvl1pPr>
            </a:lstStyle>
            <a:p>
              <a:r>
                <a:t>1100RT</a:t>
              </a:r>
            </a:p>
          </p:txBody>
        </p:sp>
        <p:sp>
          <p:nvSpPr>
            <p:cNvPr id="1342" name="Shape 1342"/>
            <p:cNvSpPr/>
            <p:nvPr/>
          </p:nvSpPr>
          <p:spPr>
            <a:xfrm>
              <a:off x="7096703" y="5316913"/>
              <a:ext cx="1257644" cy="4222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latin typeface="Calibri"/>
                  <a:ea typeface="Calibri"/>
                  <a:cs typeface="Calibri"/>
                  <a:sym typeface="Calibri"/>
                </a:defRPr>
              </a:lvl1pPr>
            </a:lstStyle>
            <a:p>
              <a:r>
                <a:t>650RT</a:t>
              </a:r>
            </a:p>
          </p:txBody>
        </p:sp>
        <p:sp>
          <p:nvSpPr>
            <p:cNvPr id="1343" name="Shape 1343"/>
            <p:cNvSpPr/>
            <p:nvPr/>
          </p:nvSpPr>
          <p:spPr>
            <a:xfrm>
              <a:off x="6378049" y="898316"/>
              <a:ext cx="1706803" cy="392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latin typeface="Calibri"/>
                  <a:ea typeface="Calibri"/>
                  <a:cs typeface="Calibri"/>
                  <a:sym typeface="Calibri"/>
                </a:defRPr>
              </a:lvl1pPr>
            </a:lstStyle>
            <a:p>
              <a:r>
                <a:t>240,000CFM</a:t>
              </a:r>
            </a:p>
          </p:txBody>
        </p:sp>
        <p:sp>
          <p:nvSpPr>
            <p:cNvPr id="1344" name="Shape 1344"/>
            <p:cNvSpPr/>
            <p:nvPr/>
          </p:nvSpPr>
          <p:spPr>
            <a:xfrm>
              <a:off x="6119783" y="3650536"/>
              <a:ext cx="2537746" cy="10311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rmAutofit/>
            </a:bodyPr>
            <a:lstStyle>
              <a:lvl1pPr defTabSz="566927">
                <a:defRPr sz="4216">
                  <a:solidFill>
                    <a:srgbClr val="FF9302"/>
                  </a:solidFill>
                  <a:latin typeface="Impact"/>
                  <a:ea typeface="Impact"/>
                  <a:cs typeface="Impact"/>
                  <a:sym typeface="Impact"/>
                </a:defRPr>
              </a:lvl1pPr>
            </a:lstStyle>
            <a:p>
              <a:r>
                <a:t>VSD at 30Hz</a:t>
              </a:r>
            </a:p>
          </p:txBody>
        </p:sp>
        <p:sp>
          <p:nvSpPr>
            <p:cNvPr id="1345" name="Shape 1345"/>
            <p:cNvSpPr/>
            <p:nvPr/>
          </p:nvSpPr>
          <p:spPr>
            <a:xfrm>
              <a:off x="0" y="2874614"/>
              <a:ext cx="628822" cy="422210"/>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FF0000"/>
                  </a:solidFill>
                  <a:latin typeface="Calibri"/>
                  <a:ea typeface="Calibri"/>
                  <a:cs typeface="Calibri"/>
                  <a:sym typeface="Calibri"/>
                </a:defRPr>
              </a:lvl1pPr>
            </a:lstStyle>
            <a:p>
              <a:r>
                <a:t>On</a:t>
              </a:r>
            </a:p>
          </p:txBody>
        </p:sp>
        <p:sp>
          <p:nvSpPr>
            <p:cNvPr id="1346" name="Shape 1346"/>
            <p:cNvSpPr/>
            <p:nvPr/>
          </p:nvSpPr>
          <p:spPr>
            <a:xfrm>
              <a:off x="5928891" y="2874614"/>
              <a:ext cx="628822" cy="422210"/>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1000"/>
                </a:spcBef>
                <a:defRPr sz="1800" b="1">
                  <a:solidFill>
                    <a:srgbClr val="FF0000"/>
                  </a:solidFill>
                  <a:latin typeface="Calibri"/>
                  <a:ea typeface="Calibri"/>
                  <a:cs typeface="Calibri"/>
                  <a:sym typeface="Calibri"/>
                </a:defRPr>
              </a:lvl1pPr>
            </a:lstStyle>
            <a:p>
              <a:r>
                <a:t>On</a:t>
              </a:r>
            </a:p>
          </p:txBody>
        </p:sp>
        <p:grpSp>
          <p:nvGrpSpPr>
            <p:cNvPr id="1349" name="Group 1349"/>
            <p:cNvGrpSpPr/>
            <p:nvPr/>
          </p:nvGrpSpPr>
          <p:grpSpPr>
            <a:xfrm>
              <a:off x="359326" y="898316"/>
              <a:ext cx="1437308" cy="359328"/>
              <a:chOff x="0" y="0"/>
              <a:chExt cx="1437306" cy="359327"/>
            </a:xfrm>
          </p:grpSpPr>
          <p:sp>
            <p:nvSpPr>
              <p:cNvPr id="1347" name="Shape 1347"/>
              <p:cNvSpPr/>
              <p:nvPr/>
            </p:nvSpPr>
            <p:spPr>
              <a:xfrm>
                <a:off x="0" y="-1"/>
                <a:ext cx="1437307" cy="359328"/>
              </a:xfrm>
              <a:prstGeom prst="line">
                <a:avLst/>
              </a:prstGeom>
              <a:noFill/>
              <a:ln w="9525" cap="flat">
                <a:solidFill>
                  <a:srgbClr val="FF0000"/>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48" name="Shape 1348"/>
              <p:cNvSpPr/>
              <p:nvPr/>
            </p:nvSpPr>
            <p:spPr>
              <a:xfrm flipV="1">
                <a:off x="-1" y="0"/>
                <a:ext cx="1437308" cy="359327"/>
              </a:xfrm>
              <a:prstGeom prst="line">
                <a:avLst/>
              </a:prstGeom>
              <a:noFill/>
              <a:ln w="9525" cap="flat">
                <a:solidFill>
                  <a:srgbClr val="FF0000"/>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grpSp>
          <p:nvGrpSpPr>
            <p:cNvPr id="1352" name="Group 1352"/>
            <p:cNvGrpSpPr/>
            <p:nvPr/>
          </p:nvGrpSpPr>
          <p:grpSpPr>
            <a:xfrm>
              <a:off x="2425455" y="898316"/>
              <a:ext cx="1437308" cy="359328"/>
              <a:chOff x="0" y="0"/>
              <a:chExt cx="1437306" cy="359327"/>
            </a:xfrm>
          </p:grpSpPr>
          <p:sp>
            <p:nvSpPr>
              <p:cNvPr id="1350" name="Shape 1350"/>
              <p:cNvSpPr/>
              <p:nvPr/>
            </p:nvSpPr>
            <p:spPr>
              <a:xfrm>
                <a:off x="0" y="-1"/>
                <a:ext cx="1437307" cy="359328"/>
              </a:xfrm>
              <a:prstGeom prst="line">
                <a:avLst/>
              </a:prstGeom>
              <a:noFill/>
              <a:ln w="9525" cap="flat">
                <a:solidFill>
                  <a:srgbClr val="FF0000"/>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51" name="Shape 1351"/>
              <p:cNvSpPr/>
              <p:nvPr/>
            </p:nvSpPr>
            <p:spPr>
              <a:xfrm flipV="1">
                <a:off x="-1" y="0"/>
                <a:ext cx="1437308" cy="359327"/>
              </a:xfrm>
              <a:prstGeom prst="line">
                <a:avLst/>
              </a:prstGeom>
              <a:noFill/>
              <a:ln w="9525" cap="flat">
                <a:solidFill>
                  <a:srgbClr val="FF0000"/>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grpSp>
          <p:nvGrpSpPr>
            <p:cNvPr id="1355" name="Group 1355"/>
            <p:cNvGrpSpPr/>
            <p:nvPr/>
          </p:nvGrpSpPr>
          <p:grpSpPr>
            <a:xfrm>
              <a:off x="4491584" y="898316"/>
              <a:ext cx="1437308" cy="359328"/>
              <a:chOff x="0" y="0"/>
              <a:chExt cx="1437306" cy="359327"/>
            </a:xfrm>
          </p:grpSpPr>
          <p:sp>
            <p:nvSpPr>
              <p:cNvPr id="1353" name="Shape 1353"/>
              <p:cNvSpPr/>
              <p:nvPr/>
            </p:nvSpPr>
            <p:spPr>
              <a:xfrm>
                <a:off x="0" y="-1"/>
                <a:ext cx="1437307" cy="359328"/>
              </a:xfrm>
              <a:prstGeom prst="line">
                <a:avLst/>
              </a:prstGeom>
              <a:noFill/>
              <a:ln w="9525" cap="flat">
                <a:solidFill>
                  <a:srgbClr val="FF0000"/>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54" name="Shape 1354"/>
              <p:cNvSpPr/>
              <p:nvPr/>
            </p:nvSpPr>
            <p:spPr>
              <a:xfrm flipV="1">
                <a:off x="-1" y="0"/>
                <a:ext cx="1437308" cy="359327"/>
              </a:xfrm>
              <a:prstGeom prst="line">
                <a:avLst/>
              </a:prstGeom>
              <a:noFill/>
              <a:ln w="9525" cap="flat">
                <a:solidFill>
                  <a:srgbClr val="FF0000"/>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grpSp>
          <p:nvGrpSpPr>
            <p:cNvPr id="1358" name="Group 1358"/>
            <p:cNvGrpSpPr/>
            <p:nvPr/>
          </p:nvGrpSpPr>
          <p:grpSpPr>
            <a:xfrm>
              <a:off x="6467881" y="898316"/>
              <a:ext cx="1437308" cy="359328"/>
              <a:chOff x="0" y="0"/>
              <a:chExt cx="1437306" cy="359327"/>
            </a:xfrm>
          </p:grpSpPr>
          <p:sp>
            <p:nvSpPr>
              <p:cNvPr id="1356" name="Shape 1356"/>
              <p:cNvSpPr/>
              <p:nvPr/>
            </p:nvSpPr>
            <p:spPr>
              <a:xfrm>
                <a:off x="0" y="-1"/>
                <a:ext cx="1437307" cy="359328"/>
              </a:xfrm>
              <a:prstGeom prst="line">
                <a:avLst/>
              </a:prstGeom>
              <a:noFill/>
              <a:ln w="9525" cap="flat">
                <a:solidFill>
                  <a:srgbClr val="FF0000"/>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357" name="Shape 1357"/>
              <p:cNvSpPr/>
              <p:nvPr/>
            </p:nvSpPr>
            <p:spPr>
              <a:xfrm flipV="1">
                <a:off x="-1" y="0"/>
                <a:ext cx="1437308" cy="359327"/>
              </a:xfrm>
              <a:prstGeom prst="line">
                <a:avLst/>
              </a:prstGeom>
              <a:noFill/>
              <a:ln w="9525" cap="flat">
                <a:solidFill>
                  <a:srgbClr val="FF0000"/>
                </a:solidFill>
                <a:prstDash val="solid"/>
                <a:round/>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sp>
          <p:nvSpPr>
            <p:cNvPr id="1359" name="Shape 1359"/>
            <p:cNvSpPr/>
            <p:nvPr/>
          </p:nvSpPr>
          <p:spPr>
            <a:xfrm>
              <a:off x="359326" y="538990"/>
              <a:ext cx="1706803" cy="392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solidFill>
                    <a:srgbClr val="0066FF"/>
                  </a:solidFill>
                  <a:latin typeface="Calibri"/>
                  <a:ea typeface="Calibri"/>
                  <a:cs typeface="Calibri"/>
                  <a:sym typeface="Calibri"/>
                </a:defRPr>
              </a:lvl1pPr>
            </a:lstStyle>
            <a:p>
              <a:r>
                <a:t>72,000CFM</a:t>
              </a:r>
            </a:p>
          </p:txBody>
        </p:sp>
        <p:sp>
          <p:nvSpPr>
            <p:cNvPr id="1360" name="Shape 1360"/>
            <p:cNvSpPr/>
            <p:nvPr/>
          </p:nvSpPr>
          <p:spPr>
            <a:xfrm>
              <a:off x="2335623" y="538990"/>
              <a:ext cx="1706803" cy="392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solidFill>
                    <a:srgbClr val="0066FF"/>
                  </a:solidFill>
                  <a:latin typeface="Calibri"/>
                  <a:ea typeface="Calibri"/>
                  <a:cs typeface="Calibri"/>
                  <a:sym typeface="Calibri"/>
                </a:defRPr>
              </a:lvl1pPr>
            </a:lstStyle>
            <a:p>
              <a:r>
                <a:t>144,000CFM</a:t>
              </a:r>
            </a:p>
          </p:txBody>
        </p:sp>
        <p:sp>
          <p:nvSpPr>
            <p:cNvPr id="1361" name="Shape 1361"/>
            <p:cNvSpPr/>
            <p:nvPr/>
          </p:nvSpPr>
          <p:spPr>
            <a:xfrm>
              <a:off x="4401752" y="538990"/>
              <a:ext cx="1706803" cy="392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solidFill>
                    <a:srgbClr val="0066FF"/>
                  </a:solidFill>
                  <a:latin typeface="Calibri"/>
                  <a:ea typeface="Calibri"/>
                  <a:cs typeface="Calibri"/>
                  <a:sym typeface="Calibri"/>
                </a:defRPr>
              </a:lvl1pPr>
            </a:lstStyle>
            <a:p>
              <a:r>
                <a:t>144,000CFM</a:t>
              </a:r>
            </a:p>
          </p:txBody>
        </p:sp>
        <p:sp>
          <p:nvSpPr>
            <p:cNvPr id="1362" name="Shape 1362"/>
            <p:cNvSpPr/>
            <p:nvPr/>
          </p:nvSpPr>
          <p:spPr>
            <a:xfrm>
              <a:off x="6378049" y="538990"/>
              <a:ext cx="1706803" cy="392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b="1">
                  <a:solidFill>
                    <a:srgbClr val="0066FF"/>
                  </a:solidFill>
                  <a:latin typeface="Calibri"/>
                  <a:ea typeface="Calibri"/>
                  <a:cs typeface="Calibri"/>
                  <a:sym typeface="Calibri"/>
                </a:defRPr>
              </a:lvl1pPr>
            </a:lstStyle>
            <a:p>
              <a:r>
                <a:t>144,000CFM</a:t>
              </a:r>
            </a:p>
          </p:txBody>
        </p:sp>
        <p:sp>
          <p:nvSpPr>
            <p:cNvPr id="1363" name="Shape 1363"/>
            <p:cNvSpPr/>
            <p:nvPr/>
          </p:nvSpPr>
          <p:spPr>
            <a:xfrm>
              <a:off x="4671247" y="2066129"/>
              <a:ext cx="1077981" cy="422210"/>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spcBef>
                  <a:spcPts val="1000"/>
                </a:spcBef>
                <a:defRPr sz="1800" b="1">
                  <a:solidFill>
                    <a:srgbClr val="FF0000"/>
                  </a:solidFill>
                  <a:latin typeface="Calibri"/>
                  <a:ea typeface="Calibri"/>
                  <a:cs typeface="Calibri"/>
                  <a:sym typeface="Calibri"/>
                </a:defRPr>
              </a:lvl1pPr>
            </a:lstStyle>
            <a:p>
              <a:r>
                <a:t>10.8kW</a:t>
              </a:r>
            </a:p>
          </p:txBody>
        </p:sp>
        <p:sp>
          <p:nvSpPr>
            <p:cNvPr id="1364" name="Shape 1364"/>
            <p:cNvSpPr/>
            <p:nvPr/>
          </p:nvSpPr>
          <p:spPr>
            <a:xfrm>
              <a:off x="6647544" y="2066129"/>
              <a:ext cx="1077981" cy="422210"/>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spcBef>
                  <a:spcPts val="1000"/>
                </a:spcBef>
                <a:defRPr sz="1800" b="1">
                  <a:solidFill>
                    <a:srgbClr val="FF0000"/>
                  </a:solidFill>
                  <a:latin typeface="Calibri"/>
                  <a:ea typeface="Calibri"/>
                  <a:cs typeface="Calibri"/>
                  <a:sym typeface="Calibri"/>
                </a:defRPr>
              </a:lvl1pPr>
            </a:lstStyle>
            <a:p>
              <a:r>
                <a:t>10.8kW</a:t>
              </a:r>
            </a:p>
          </p:txBody>
        </p:sp>
      </p:grpSp>
      <p:sp>
        <p:nvSpPr>
          <p:cNvPr id="1366" name="Shape 1366"/>
          <p:cNvSpPr/>
          <p:nvPr/>
        </p:nvSpPr>
        <p:spPr>
          <a:xfrm>
            <a:off x="12090021" y="11224878"/>
            <a:ext cx="9971318" cy="2033277"/>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45719" rIns="45719">
            <a:spAutoFit/>
          </a:bodyPr>
          <a:lstStyle/>
          <a:p>
            <a:pPr algn="l" defTabSz="914400">
              <a:lnSpc>
                <a:spcPct val="120000"/>
              </a:lnSpc>
              <a:spcBef>
                <a:spcPts val="1000"/>
              </a:spcBef>
              <a:defRPr sz="3200" b="1">
                <a:latin typeface="Helvetica Neue"/>
                <a:ea typeface="Helvetica Neue"/>
                <a:cs typeface="Helvetica Neue"/>
                <a:sym typeface="Helvetica Neue"/>
              </a:defRPr>
            </a:pPr>
            <a:r>
              <a:t>Total Cooling Tower Airflow = 504,000CFM</a:t>
            </a:r>
          </a:p>
          <a:p>
            <a:pPr algn="l" defTabSz="914400">
              <a:lnSpc>
                <a:spcPct val="120000"/>
              </a:lnSpc>
              <a:spcBef>
                <a:spcPts val="1000"/>
              </a:spcBef>
              <a:defRPr sz="3200" b="1">
                <a:latin typeface="Helvetica Neue"/>
                <a:ea typeface="Helvetica Neue"/>
                <a:cs typeface="Helvetica Neue"/>
                <a:sym typeface="Helvetica Neue"/>
              </a:defRPr>
            </a:pPr>
            <a:r>
              <a:t>Total Power Consumption = (30/50)</a:t>
            </a:r>
            <a:r>
              <a:rPr baseline="30875"/>
              <a:t>3 </a:t>
            </a:r>
            <a:r>
              <a:t>x 50kW x 3</a:t>
            </a:r>
          </a:p>
          <a:p>
            <a:pPr algn="l" defTabSz="914400">
              <a:lnSpc>
                <a:spcPct val="120000"/>
              </a:lnSpc>
              <a:spcBef>
                <a:spcPts val="1000"/>
              </a:spcBef>
              <a:defRPr sz="3200" b="1">
                <a:latin typeface="Helvetica Neue"/>
                <a:ea typeface="Helvetica Neue"/>
                <a:cs typeface="Helvetica Neue"/>
                <a:sym typeface="Helvetica Neue"/>
              </a:defRPr>
            </a:pPr>
            <a:r>
              <a:t> + (30/50)</a:t>
            </a:r>
            <a:r>
              <a:rPr baseline="30875"/>
              <a:t>3</a:t>
            </a:r>
            <a:r>
              <a:t> x 25kW = 32.4 + 5.4 = 37.8kW</a:t>
            </a:r>
          </a:p>
        </p:txBody>
      </p:sp>
      <p:sp>
        <p:nvSpPr>
          <p:cNvPr id="1367" name="Shape 1367"/>
          <p:cNvSpPr/>
          <p:nvPr/>
        </p:nvSpPr>
        <p:spPr>
          <a:xfrm>
            <a:off x="14178153" y="6897120"/>
            <a:ext cx="3771901" cy="1066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defTabSz="914400">
              <a:defRPr sz="3200" b="1">
                <a:solidFill>
                  <a:schemeClr val="accent5"/>
                </a:solidFill>
                <a:latin typeface="Helvetica Neue"/>
                <a:ea typeface="Helvetica Neue"/>
                <a:cs typeface="Helvetica Neue"/>
                <a:sym typeface="Helvetica Neue"/>
              </a:defRPr>
            </a:pPr>
            <a:r>
              <a:t>冷却塔能耗降低 60%</a:t>
            </a:r>
          </a:p>
        </p:txBody>
      </p:sp>
      <p:sp>
        <p:nvSpPr>
          <p:cNvPr id="1368" name="Shape 1368"/>
          <p:cNvSpPr/>
          <p:nvPr/>
        </p:nvSpPr>
        <p:spPr>
          <a:xfrm>
            <a:off x="166550" y="1738177"/>
            <a:ext cx="7531840"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03-3优化空调系统冷却塔设备</a:t>
            </a:r>
          </a:p>
        </p:txBody>
      </p:sp>
      <p:sp>
        <p:nvSpPr>
          <p:cNvPr id="1369" name="Shape 1369"/>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372" name="Group 1372"/>
          <p:cNvGrpSpPr/>
          <p:nvPr/>
        </p:nvGrpSpPr>
        <p:grpSpPr>
          <a:xfrm>
            <a:off x="18622751" y="302323"/>
            <a:ext cx="5429634" cy="1062833"/>
            <a:chOff x="0" y="0"/>
            <a:chExt cx="5429633" cy="1062831"/>
          </a:xfrm>
        </p:grpSpPr>
        <p:pic>
          <p:nvPicPr>
            <p:cNvPr id="1370"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1371"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checke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4" name="图片 1373"/>
          <p:cNvPicPr>
            <a:picLocks/>
          </p:cNvPicPr>
          <p:nvPr/>
        </p:nvPicPr>
        <p:blipFill>
          <a:blip r:embed="rId2">
            <a:extLst/>
          </a:blip>
          <a:stretch>
            <a:fillRect/>
          </a:stretch>
        </p:blipFill>
        <p:spPr>
          <a:xfrm>
            <a:off x="-78649" y="1524000"/>
            <a:ext cx="24541298" cy="76200"/>
          </a:xfrm>
          <a:prstGeom prst="rect">
            <a:avLst/>
          </a:prstGeom>
        </p:spPr>
      </p:pic>
      <p:sp>
        <p:nvSpPr>
          <p:cNvPr id="1376" name="Shape 1376"/>
          <p:cNvSpPr/>
          <p:nvPr/>
        </p:nvSpPr>
        <p:spPr>
          <a:xfrm>
            <a:off x="3658713" y="11420750"/>
            <a:ext cx="17066574" cy="1348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457200" algn="l" defTabSz="914400">
              <a:lnSpc>
                <a:spcPct val="120000"/>
              </a:lnSpc>
              <a:defRPr sz="3200" b="1">
                <a:latin typeface="等线"/>
                <a:ea typeface="等线"/>
                <a:cs typeface="等线"/>
                <a:sym typeface="等线"/>
              </a:defRPr>
            </a:pPr>
            <a:r>
              <a:rPr>
                <a:solidFill>
                  <a:schemeClr val="accent5"/>
                </a:solidFill>
              </a:rPr>
              <a:t>通过能源模拟</a:t>
            </a:r>
            <a:r>
              <a:t>，数据分析，优化设计等服务后获得系统全年运行能效，</a:t>
            </a:r>
            <a:r>
              <a:rPr>
                <a:solidFill>
                  <a:schemeClr val="accent5"/>
                </a:solidFill>
              </a:rPr>
              <a:t>以此为依据向业主承诺实际运行能效（</a:t>
            </a:r>
            <a:r>
              <a:t>通常是系统正常运行一年后实测年平均能效）。</a:t>
            </a:r>
          </a:p>
        </p:txBody>
      </p:sp>
      <p:grpSp>
        <p:nvGrpSpPr>
          <p:cNvPr id="1396" name="Group 1396"/>
          <p:cNvGrpSpPr/>
          <p:nvPr/>
        </p:nvGrpSpPr>
        <p:grpSpPr>
          <a:xfrm>
            <a:off x="1374394" y="3801283"/>
            <a:ext cx="21616738" cy="3197744"/>
            <a:chOff x="0" y="0"/>
            <a:chExt cx="21616737" cy="3197742"/>
          </a:xfrm>
        </p:grpSpPr>
        <p:grpSp>
          <p:nvGrpSpPr>
            <p:cNvPr id="1379" name="Group 1379"/>
            <p:cNvGrpSpPr/>
            <p:nvPr/>
          </p:nvGrpSpPr>
          <p:grpSpPr>
            <a:xfrm>
              <a:off x="0" y="0"/>
              <a:ext cx="3197743" cy="3197743"/>
              <a:chOff x="0" y="0"/>
              <a:chExt cx="3197742" cy="3197742"/>
            </a:xfrm>
          </p:grpSpPr>
          <p:sp>
            <p:nvSpPr>
              <p:cNvPr id="1377" name="Shape 1377"/>
              <p:cNvSpPr/>
              <p:nvPr/>
            </p:nvSpPr>
            <p:spPr>
              <a:xfrm>
                <a:off x="0" y="0"/>
                <a:ext cx="3197743" cy="3197743"/>
              </a:xfrm>
              <a:prstGeom prst="roundRect">
                <a:avLst>
                  <a:gd name="adj" fmla="val 7500"/>
                </a:avLst>
              </a:prstGeom>
              <a:gradFill flip="none" rotWithShape="1">
                <a:gsLst>
                  <a:gs pos="0">
                    <a:srgbClr val="70A6DB"/>
                  </a:gs>
                  <a:gs pos="50000">
                    <a:srgbClr val="559BDB"/>
                  </a:gs>
                  <a:gs pos="100000">
                    <a:srgbClr val="448AC9"/>
                  </a:gs>
                </a:gsLst>
                <a:lin ang="5400000" scaled="0"/>
              </a:gradFill>
              <a:ln w="12700" cap="flat">
                <a:noFill/>
                <a:miter lim="400000"/>
                <a:tailEnd type="triangle" w="med" len="med"/>
              </a:ln>
              <a:effectLst/>
            </p:spPr>
            <p:txBody>
              <a:bodyPr wrap="square" lIns="45719" tIns="45719" rIns="45719" bIns="45719" numCol="1" anchor="ctr">
                <a:noAutofit/>
              </a:bodyPr>
              <a:lstStyle/>
              <a:p>
                <a:pPr defTabSz="914400">
                  <a:defRPr sz="2000" b="1">
                    <a:solidFill>
                      <a:srgbClr val="FFFFFF"/>
                    </a:solidFill>
                    <a:latin typeface="微软雅黑"/>
                    <a:ea typeface="微软雅黑"/>
                    <a:cs typeface="微软雅黑"/>
                    <a:sym typeface="微软雅黑"/>
                  </a:defRPr>
                </a:pPr>
                <a:endParaRPr/>
              </a:p>
            </p:txBody>
          </p:sp>
          <p:sp>
            <p:nvSpPr>
              <p:cNvPr id="1378" name="Shape 1378"/>
              <p:cNvSpPr/>
              <p:nvPr/>
            </p:nvSpPr>
            <p:spPr>
              <a:xfrm>
                <a:off x="70172" y="810377"/>
                <a:ext cx="3057398" cy="15769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defTabSz="914400">
                  <a:defRPr sz="3200" b="1">
                    <a:solidFill>
                      <a:srgbClr val="FFFFFF"/>
                    </a:solidFill>
                    <a:latin typeface="微软雅黑"/>
                    <a:ea typeface="微软雅黑"/>
                    <a:cs typeface="微软雅黑"/>
                    <a:sym typeface="微软雅黑"/>
                  </a:defRPr>
                </a:pPr>
                <a:r>
                  <a:t>当地</a:t>
                </a:r>
                <a:br/>
                <a:r>
                  <a:t>气象参数</a:t>
                </a:r>
              </a:p>
            </p:txBody>
          </p:sp>
        </p:grpSp>
        <p:sp>
          <p:nvSpPr>
            <p:cNvPr id="1380" name="Shape 1380"/>
            <p:cNvSpPr/>
            <p:nvPr/>
          </p:nvSpPr>
          <p:spPr>
            <a:xfrm>
              <a:off x="3549493" y="1247119"/>
              <a:ext cx="703505" cy="703504"/>
            </a:xfrm>
            <a:prstGeom prst="rightArrow">
              <a:avLst>
                <a:gd name="adj1" fmla="val 64000"/>
                <a:gd name="adj2" fmla="val 50000"/>
              </a:avLst>
            </a:prstGeom>
            <a:solidFill>
              <a:schemeClr val="accent5"/>
            </a:solidFill>
            <a:ln w="12700" cap="flat">
              <a:noFill/>
              <a:miter lim="400000"/>
              <a:tailEnd type="triangle" w="med" len="med"/>
            </a:ln>
            <a:effectLst/>
          </p:spPr>
          <p:txBody>
            <a:bodyPr wrap="square" lIns="45719" tIns="45719" rIns="45719" bIns="45719" numCol="1" anchor="ctr">
              <a:noAutofit/>
            </a:bodyPr>
            <a:lstStyle/>
            <a:p>
              <a:pPr algn="l" defTabSz="914400">
                <a:defRPr sz="1800">
                  <a:latin typeface="等线"/>
                  <a:ea typeface="等线"/>
                  <a:cs typeface="等线"/>
                  <a:sym typeface="等线"/>
                </a:defRPr>
              </a:pPr>
              <a:endParaRPr/>
            </a:p>
          </p:txBody>
        </p:sp>
        <p:grpSp>
          <p:nvGrpSpPr>
            <p:cNvPr id="1383" name="Group 1383"/>
            <p:cNvGrpSpPr/>
            <p:nvPr/>
          </p:nvGrpSpPr>
          <p:grpSpPr>
            <a:xfrm>
              <a:off x="4604748" y="0"/>
              <a:ext cx="3197743" cy="3197743"/>
              <a:chOff x="0" y="0"/>
              <a:chExt cx="3197742" cy="3197742"/>
            </a:xfrm>
          </p:grpSpPr>
          <p:sp>
            <p:nvSpPr>
              <p:cNvPr id="1381" name="Shape 1381"/>
              <p:cNvSpPr/>
              <p:nvPr/>
            </p:nvSpPr>
            <p:spPr>
              <a:xfrm>
                <a:off x="0" y="0"/>
                <a:ext cx="3197743" cy="3197743"/>
              </a:xfrm>
              <a:prstGeom prst="roundRect">
                <a:avLst>
                  <a:gd name="adj" fmla="val 7500"/>
                </a:avLst>
              </a:prstGeom>
              <a:gradFill flip="none" rotWithShape="1">
                <a:gsLst>
                  <a:gs pos="0">
                    <a:srgbClr val="5C9D9E"/>
                  </a:gs>
                  <a:gs pos="50000">
                    <a:srgbClr val="3D9494"/>
                  </a:gs>
                  <a:gs pos="100000">
                    <a:srgbClr val="338687"/>
                  </a:gs>
                </a:gsLst>
                <a:lin ang="5400000" scaled="0"/>
              </a:gradFill>
              <a:ln w="12700" cap="flat">
                <a:noFill/>
                <a:miter lim="400000"/>
                <a:tailEnd type="triangle" w="med" len="med"/>
              </a:ln>
              <a:effectLst/>
            </p:spPr>
            <p:txBody>
              <a:bodyPr wrap="square" lIns="45719" tIns="45719" rIns="45719" bIns="45719" numCol="1" anchor="ctr">
                <a:noAutofit/>
              </a:bodyPr>
              <a:lstStyle/>
              <a:p>
                <a:pPr defTabSz="914400">
                  <a:defRPr sz="2563">
                    <a:solidFill>
                      <a:srgbClr val="FFFFFF"/>
                    </a:solidFill>
                    <a:latin typeface="等线"/>
                    <a:ea typeface="等线"/>
                    <a:cs typeface="等线"/>
                    <a:sym typeface="等线"/>
                  </a:defRPr>
                </a:pPr>
                <a:endParaRPr/>
              </a:p>
            </p:txBody>
          </p:sp>
          <p:sp>
            <p:nvSpPr>
              <p:cNvPr id="1382" name="Shape 1382"/>
              <p:cNvSpPr/>
              <p:nvPr/>
            </p:nvSpPr>
            <p:spPr>
              <a:xfrm>
                <a:off x="70172" y="610758"/>
                <a:ext cx="3057398" cy="19762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空调逐时负荷</a:t>
                </a:r>
              </a:p>
            </p:txBody>
          </p:sp>
        </p:grpSp>
        <p:sp>
          <p:nvSpPr>
            <p:cNvPr id="1384" name="Shape 1384"/>
            <p:cNvSpPr/>
            <p:nvPr/>
          </p:nvSpPr>
          <p:spPr>
            <a:xfrm>
              <a:off x="8154242" y="1247119"/>
              <a:ext cx="703504" cy="703504"/>
            </a:xfrm>
            <a:prstGeom prst="rightArrow">
              <a:avLst>
                <a:gd name="adj1" fmla="val 64000"/>
                <a:gd name="adj2" fmla="val 50000"/>
              </a:avLst>
            </a:prstGeom>
            <a:solidFill>
              <a:schemeClr val="accent5"/>
            </a:solidFill>
            <a:ln w="12700" cap="flat">
              <a:noFill/>
              <a:miter lim="400000"/>
              <a:tailEnd type="triangle" w="med" len="med"/>
            </a:ln>
            <a:effectLst/>
          </p:spPr>
          <p:txBody>
            <a:bodyPr wrap="square" lIns="45719" tIns="45719" rIns="45719" bIns="45719" numCol="1" anchor="ctr">
              <a:noAutofit/>
            </a:bodyPr>
            <a:lstStyle/>
            <a:p>
              <a:pPr algn="l" defTabSz="914400">
                <a:defRPr sz="1800">
                  <a:latin typeface="等线"/>
                  <a:ea typeface="等线"/>
                  <a:cs typeface="等线"/>
                  <a:sym typeface="等线"/>
                </a:defRPr>
              </a:pPr>
              <a:endParaRPr/>
            </a:p>
          </p:txBody>
        </p:sp>
        <p:grpSp>
          <p:nvGrpSpPr>
            <p:cNvPr id="1387" name="Group 1387"/>
            <p:cNvGrpSpPr/>
            <p:nvPr/>
          </p:nvGrpSpPr>
          <p:grpSpPr>
            <a:xfrm>
              <a:off x="9209497" y="0"/>
              <a:ext cx="3197743" cy="3197743"/>
              <a:chOff x="0" y="0"/>
              <a:chExt cx="3197742" cy="3197742"/>
            </a:xfrm>
          </p:grpSpPr>
          <p:sp>
            <p:nvSpPr>
              <p:cNvPr id="1385" name="Shape 1385"/>
              <p:cNvSpPr/>
              <p:nvPr/>
            </p:nvSpPr>
            <p:spPr>
              <a:xfrm>
                <a:off x="0" y="0"/>
                <a:ext cx="3197743" cy="3197743"/>
              </a:xfrm>
              <a:prstGeom prst="roundRect">
                <a:avLst>
                  <a:gd name="adj" fmla="val 7500"/>
                </a:avLst>
              </a:prstGeom>
              <a:gradFill flip="none" rotWithShape="1">
                <a:gsLst>
                  <a:gs pos="0">
                    <a:srgbClr val="5E977B"/>
                  </a:gs>
                  <a:gs pos="50000">
                    <a:srgbClr val="408C69"/>
                  </a:gs>
                  <a:gs pos="100000">
                    <a:srgbClr val="367F5D"/>
                  </a:gs>
                </a:gsLst>
                <a:lin ang="5400000" scaled="0"/>
              </a:gradFill>
              <a:ln w="12700" cap="flat">
                <a:noFill/>
                <a:miter lim="400000"/>
                <a:tailEnd type="triangle" w="med" len="med"/>
              </a:ln>
              <a:effectLst/>
            </p:spPr>
            <p:txBody>
              <a:bodyPr wrap="square" lIns="45719" tIns="45719" rIns="45719" bIns="45719" numCol="1" anchor="ctr">
                <a:noAutofit/>
              </a:bodyPr>
              <a:lstStyle/>
              <a:p>
                <a:pPr defTabSz="914400">
                  <a:defRPr sz="2563">
                    <a:solidFill>
                      <a:srgbClr val="FFFFFF"/>
                    </a:solidFill>
                    <a:latin typeface="等线"/>
                    <a:ea typeface="等线"/>
                    <a:cs typeface="等线"/>
                    <a:sym typeface="等线"/>
                  </a:defRPr>
                </a:pPr>
                <a:endParaRPr/>
              </a:p>
            </p:txBody>
          </p:sp>
          <p:sp>
            <p:nvSpPr>
              <p:cNvPr id="1386" name="Shape 1386"/>
              <p:cNvSpPr/>
              <p:nvPr/>
            </p:nvSpPr>
            <p:spPr>
              <a:xfrm>
                <a:off x="70172" y="161616"/>
                <a:ext cx="3057398" cy="28745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defTabSz="914400">
                  <a:defRPr sz="3200" b="1">
                    <a:solidFill>
                      <a:srgbClr val="FFFFFF"/>
                    </a:solidFill>
                    <a:latin typeface="微软雅黑"/>
                    <a:ea typeface="微软雅黑"/>
                    <a:cs typeface="微软雅黑"/>
                    <a:sym typeface="微软雅黑"/>
                  </a:defRPr>
                </a:pPr>
                <a:r>
                  <a:t>设备</a:t>
                </a:r>
                <a:br/>
                <a:r>
                  <a:t>性能参数及曲线</a:t>
                </a:r>
              </a:p>
            </p:txBody>
          </p:sp>
        </p:grpSp>
        <p:sp>
          <p:nvSpPr>
            <p:cNvPr id="1388" name="Shape 1388"/>
            <p:cNvSpPr/>
            <p:nvPr/>
          </p:nvSpPr>
          <p:spPr>
            <a:xfrm>
              <a:off x="12758991" y="1247119"/>
              <a:ext cx="703505" cy="703504"/>
            </a:xfrm>
            <a:prstGeom prst="rightArrow">
              <a:avLst>
                <a:gd name="adj1" fmla="val 64000"/>
                <a:gd name="adj2" fmla="val 50000"/>
              </a:avLst>
            </a:prstGeom>
            <a:solidFill>
              <a:schemeClr val="accent5"/>
            </a:solidFill>
            <a:ln w="12700" cap="flat">
              <a:noFill/>
              <a:miter lim="400000"/>
              <a:tailEnd type="triangle" w="med" len="med"/>
            </a:ln>
            <a:effectLst/>
          </p:spPr>
          <p:txBody>
            <a:bodyPr wrap="square" lIns="45719" tIns="45719" rIns="45719" bIns="45719" numCol="1" anchor="ctr">
              <a:noAutofit/>
            </a:bodyPr>
            <a:lstStyle/>
            <a:p>
              <a:pPr algn="l" defTabSz="914400">
                <a:defRPr sz="1800">
                  <a:latin typeface="等线"/>
                  <a:ea typeface="等线"/>
                  <a:cs typeface="等线"/>
                  <a:sym typeface="等线"/>
                </a:defRPr>
              </a:pPr>
              <a:endParaRPr/>
            </a:p>
          </p:txBody>
        </p:sp>
        <p:grpSp>
          <p:nvGrpSpPr>
            <p:cNvPr id="1391" name="Group 1391"/>
            <p:cNvGrpSpPr/>
            <p:nvPr/>
          </p:nvGrpSpPr>
          <p:grpSpPr>
            <a:xfrm>
              <a:off x="13814246" y="0"/>
              <a:ext cx="3197743" cy="3197743"/>
              <a:chOff x="0" y="0"/>
              <a:chExt cx="3197742" cy="3197742"/>
            </a:xfrm>
          </p:grpSpPr>
          <p:sp>
            <p:nvSpPr>
              <p:cNvPr id="1389" name="Shape 1389"/>
              <p:cNvSpPr/>
              <p:nvPr/>
            </p:nvSpPr>
            <p:spPr>
              <a:xfrm>
                <a:off x="0" y="0"/>
                <a:ext cx="3197743" cy="3197743"/>
              </a:xfrm>
              <a:prstGeom prst="roundRect">
                <a:avLst>
                  <a:gd name="adj" fmla="val 7500"/>
                </a:avLst>
              </a:prstGeom>
              <a:gradFill flip="none" rotWithShape="1">
                <a:gsLst>
                  <a:gs pos="0">
                    <a:srgbClr val="5F9062"/>
                  </a:gs>
                  <a:gs pos="50000">
                    <a:srgbClr val="438447"/>
                  </a:gs>
                  <a:gs pos="100000">
                    <a:srgbClr val="38783D"/>
                  </a:gs>
                </a:gsLst>
                <a:lin ang="5400000" scaled="0"/>
              </a:gradFill>
              <a:ln w="12700" cap="flat">
                <a:noFill/>
                <a:miter lim="400000"/>
                <a:tailEnd type="triangle" w="med" len="med"/>
              </a:ln>
              <a:effectLst/>
            </p:spPr>
            <p:txBody>
              <a:bodyPr wrap="square" lIns="45719" tIns="45719" rIns="45719" bIns="45719" numCol="1" anchor="ctr">
                <a:noAutofit/>
              </a:bodyPr>
              <a:lstStyle/>
              <a:p>
                <a:pPr defTabSz="914400">
                  <a:defRPr sz="2563">
                    <a:solidFill>
                      <a:srgbClr val="FFFFFF"/>
                    </a:solidFill>
                    <a:latin typeface="等线"/>
                    <a:ea typeface="等线"/>
                    <a:cs typeface="等线"/>
                    <a:sym typeface="等线"/>
                  </a:defRPr>
                </a:pPr>
                <a:endParaRPr/>
              </a:p>
            </p:txBody>
          </p:sp>
          <p:sp>
            <p:nvSpPr>
              <p:cNvPr id="1390" name="Shape 1390"/>
              <p:cNvSpPr/>
              <p:nvPr/>
            </p:nvSpPr>
            <p:spPr>
              <a:xfrm>
                <a:off x="70172" y="161616"/>
                <a:ext cx="3057398" cy="28745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defTabSz="914400">
                  <a:defRPr sz="3200" b="1">
                    <a:solidFill>
                      <a:srgbClr val="FFFFFF"/>
                    </a:solidFill>
                    <a:latin typeface="微软雅黑"/>
                    <a:ea typeface="微软雅黑"/>
                    <a:cs typeface="微软雅黑"/>
                    <a:sym typeface="微软雅黑"/>
                  </a:defRPr>
                </a:pPr>
                <a:r>
                  <a:t>约定</a:t>
                </a:r>
                <a:br/>
                <a:r>
                  <a:t>冷冻水出水温度</a:t>
                </a:r>
              </a:p>
            </p:txBody>
          </p:sp>
        </p:grpSp>
        <p:sp>
          <p:nvSpPr>
            <p:cNvPr id="1392" name="Shape 1392"/>
            <p:cNvSpPr/>
            <p:nvPr/>
          </p:nvSpPr>
          <p:spPr>
            <a:xfrm>
              <a:off x="17363740" y="1247119"/>
              <a:ext cx="703504" cy="703504"/>
            </a:xfrm>
            <a:prstGeom prst="rightArrow">
              <a:avLst>
                <a:gd name="adj1" fmla="val 64000"/>
                <a:gd name="adj2" fmla="val 50000"/>
              </a:avLst>
            </a:prstGeom>
            <a:solidFill>
              <a:schemeClr val="accent5"/>
            </a:solidFill>
            <a:ln w="12700" cap="flat">
              <a:noFill/>
              <a:miter lim="400000"/>
              <a:tailEnd type="triangle" w="med" len="med"/>
            </a:ln>
            <a:effectLst/>
          </p:spPr>
          <p:txBody>
            <a:bodyPr wrap="square" lIns="45719" tIns="45719" rIns="45719" bIns="45719" numCol="1" anchor="ctr">
              <a:noAutofit/>
            </a:bodyPr>
            <a:lstStyle/>
            <a:p>
              <a:pPr algn="l" defTabSz="914400">
                <a:defRPr sz="1800">
                  <a:latin typeface="等线"/>
                  <a:ea typeface="等线"/>
                  <a:cs typeface="等线"/>
                  <a:sym typeface="等线"/>
                </a:defRPr>
              </a:pPr>
              <a:endParaRPr/>
            </a:p>
          </p:txBody>
        </p:sp>
        <p:grpSp>
          <p:nvGrpSpPr>
            <p:cNvPr id="1395" name="Group 1395"/>
            <p:cNvGrpSpPr/>
            <p:nvPr/>
          </p:nvGrpSpPr>
          <p:grpSpPr>
            <a:xfrm>
              <a:off x="18418995" y="0"/>
              <a:ext cx="3197743" cy="3197743"/>
              <a:chOff x="0" y="0"/>
              <a:chExt cx="3197742" cy="3197742"/>
            </a:xfrm>
          </p:grpSpPr>
          <p:sp>
            <p:nvSpPr>
              <p:cNvPr id="1393" name="Shape 1393"/>
              <p:cNvSpPr/>
              <p:nvPr/>
            </p:nvSpPr>
            <p:spPr>
              <a:xfrm>
                <a:off x="0" y="0"/>
                <a:ext cx="3197743" cy="3197743"/>
              </a:xfrm>
              <a:prstGeom prst="roundRect">
                <a:avLst>
                  <a:gd name="adj" fmla="val 7500"/>
                </a:avLst>
              </a:prstGeom>
              <a:gradFill flip="none" rotWithShape="1">
                <a:gsLst>
                  <a:gs pos="0">
                    <a:srgbClr val="80B860"/>
                  </a:gs>
                  <a:gs pos="50000">
                    <a:srgbClr val="6FB242"/>
                  </a:gs>
                  <a:gs pos="100000">
                    <a:srgbClr val="61A236"/>
                  </a:gs>
                </a:gsLst>
                <a:lin ang="5400000" scaled="0"/>
              </a:gradFill>
              <a:ln w="12700" cap="flat">
                <a:noFill/>
                <a:miter lim="400000"/>
                <a:tailEnd type="triangle" w="med" len="med"/>
              </a:ln>
              <a:effectLst/>
            </p:spPr>
            <p:txBody>
              <a:bodyPr wrap="square" lIns="45719" tIns="45719" rIns="45719" bIns="45719" numCol="1" anchor="ctr">
                <a:noAutofit/>
              </a:bodyPr>
              <a:lstStyle/>
              <a:p>
                <a:pPr defTabSz="914400">
                  <a:defRPr sz="2563">
                    <a:solidFill>
                      <a:srgbClr val="FFFFFF"/>
                    </a:solidFill>
                    <a:latin typeface="等线"/>
                    <a:ea typeface="等线"/>
                    <a:cs typeface="等线"/>
                    <a:sym typeface="等线"/>
                  </a:defRPr>
                </a:pPr>
                <a:endParaRPr/>
              </a:p>
            </p:txBody>
          </p:sp>
          <p:sp>
            <p:nvSpPr>
              <p:cNvPr id="1394" name="Shape 1394"/>
              <p:cNvSpPr/>
              <p:nvPr/>
            </p:nvSpPr>
            <p:spPr>
              <a:xfrm>
                <a:off x="70172" y="161616"/>
                <a:ext cx="3057398" cy="28745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能效模型设置</a:t>
                </a:r>
              </a:p>
            </p:txBody>
          </p:sp>
        </p:grpSp>
      </p:grpSp>
      <p:sp>
        <p:nvSpPr>
          <p:cNvPr id="1397" name="Shape 1397"/>
          <p:cNvSpPr/>
          <p:nvPr/>
        </p:nvSpPr>
        <p:spPr>
          <a:xfrm>
            <a:off x="19811863" y="7727894"/>
            <a:ext cx="3197743" cy="3197744"/>
          </a:xfrm>
          <a:prstGeom prst="roundRect">
            <a:avLst>
              <a:gd name="adj" fmla="val 7500"/>
            </a:avLst>
          </a:prstGeom>
          <a:solidFill>
            <a:srgbClr val="9CFB8F"/>
          </a:solidFill>
          <a:ln w="12700">
            <a:miter lim="400000"/>
            <a:tailEnd type="triangle"/>
          </a:ln>
          <a:extLst>
            <a:ext uri="{C572A759-6A51-4108-AA02-DFA0A04FC94B}">
              <ma14:wrappingTextBoxFlag xmlns:ma14="http://schemas.microsoft.com/office/mac/drawingml/2011/main" val="1"/>
            </a:ext>
          </a:extLst>
        </p:spPr>
        <p:txBody>
          <a:bodyPr lIns="45719" rIns="45719" anchor="ctr"/>
          <a:lstStyle>
            <a:lvl1pPr defTabSz="914400">
              <a:defRPr sz="3200" b="1">
                <a:latin typeface="等线"/>
                <a:ea typeface="等线"/>
                <a:cs typeface="等线"/>
                <a:sym typeface="等线"/>
              </a:defRPr>
            </a:lvl1pPr>
          </a:lstStyle>
          <a:p>
            <a:r>
              <a:t>机组方案对比</a:t>
            </a:r>
          </a:p>
        </p:txBody>
      </p:sp>
      <p:sp>
        <p:nvSpPr>
          <p:cNvPr id="1398" name="Shape 1398"/>
          <p:cNvSpPr/>
          <p:nvPr/>
        </p:nvSpPr>
        <p:spPr>
          <a:xfrm>
            <a:off x="15197878" y="7727894"/>
            <a:ext cx="3197743" cy="3197744"/>
          </a:xfrm>
          <a:prstGeom prst="roundRect">
            <a:avLst>
              <a:gd name="adj" fmla="val 7500"/>
            </a:avLst>
          </a:prstGeom>
          <a:solidFill>
            <a:srgbClr val="B4FB7B"/>
          </a:solidFill>
          <a:ln w="12700">
            <a:miter lim="400000"/>
            <a:tailEnd type="triangle"/>
          </a:ln>
          <a:extLst>
            <a:ext uri="{C572A759-6A51-4108-AA02-DFA0A04FC94B}">
              <ma14:wrappingTextBoxFlag xmlns:ma14="http://schemas.microsoft.com/office/mac/drawingml/2011/main" val="1"/>
            </a:ext>
          </a:extLst>
        </p:spPr>
        <p:txBody>
          <a:bodyPr lIns="45719" rIns="45719" anchor="ctr"/>
          <a:lstStyle>
            <a:lvl1pPr defTabSz="914400">
              <a:defRPr sz="3200" b="1">
                <a:latin typeface="等线"/>
                <a:ea typeface="等线"/>
                <a:cs typeface="等线"/>
                <a:sym typeface="等线"/>
              </a:defRPr>
            </a:lvl1pPr>
          </a:lstStyle>
          <a:p>
            <a:r>
              <a:t>开机策略优化</a:t>
            </a:r>
          </a:p>
        </p:txBody>
      </p:sp>
      <p:sp>
        <p:nvSpPr>
          <p:cNvPr id="1399" name="Shape 1399"/>
          <p:cNvSpPr/>
          <p:nvPr/>
        </p:nvSpPr>
        <p:spPr>
          <a:xfrm>
            <a:off x="10583891" y="7727894"/>
            <a:ext cx="3197744" cy="3197744"/>
          </a:xfrm>
          <a:prstGeom prst="roundRect">
            <a:avLst>
              <a:gd name="adj" fmla="val 7500"/>
            </a:avLst>
          </a:prstGeom>
          <a:solidFill>
            <a:srgbClr val="B2FDE1"/>
          </a:solidFill>
          <a:ln w="12700">
            <a:miter lim="400000"/>
            <a:tailEnd type="triangle"/>
          </a:ln>
          <a:extLst>
            <a:ext uri="{C572A759-6A51-4108-AA02-DFA0A04FC94B}">
              <ma14:wrappingTextBoxFlag xmlns:ma14="http://schemas.microsoft.com/office/mac/drawingml/2011/main" val="1"/>
            </a:ext>
          </a:extLst>
        </p:spPr>
        <p:txBody>
          <a:bodyPr lIns="45719" rIns="45719" anchor="ctr"/>
          <a:lstStyle>
            <a:lvl1pPr defTabSz="914400">
              <a:defRPr sz="3200" b="1">
                <a:latin typeface="等线"/>
                <a:ea typeface="等线"/>
                <a:cs typeface="等线"/>
                <a:sym typeface="等线"/>
              </a:defRPr>
            </a:lvl1pPr>
          </a:lstStyle>
          <a:p>
            <a:r>
              <a:t>逐月能效计算</a:t>
            </a:r>
          </a:p>
        </p:txBody>
      </p:sp>
      <p:sp>
        <p:nvSpPr>
          <p:cNvPr id="1400" name="Shape 1400"/>
          <p:cNvSpPr/>
          <p:nvPr/>
        </p:nvSpPr>
        <p:spPr>
          <a:xfrm>
            <a:off x="5969906" y="7727894"/>
            <a:ext cx="3197743" cy="3197744"/>
          </a:xfrm>
          <a:prstGeom prst="roundRect">
            <a:avLst>
              <a:gd name="adj" fmla="val 7500"/>
            </a:avLst>
          </a:prstGeom>
          <a:solidFill>
            <a:srgbClr val="6EFBC0"/>
          </a:solidFill>
          <a:ln w="12700">
            <a:miter lim="400000"/>
            <a:tailEnd type="triangle"/>
          </a:ln>
          <a:extLst>
            <a:ext uri="{C572A759-6A51-4108-AA02-DFA0A04FC94B}">
              <ma14:wrappingTextBoxFlag xmlns:ma14="http://schemas.microsoft.com/office/mac/drawingml/2011/main" val="1"/>
            </a:ext>
          </a:extLst>
        </p:spPr>
        <p:txBody>
          <a:bodyPr lIns="45719" rIns="45719" anchor="ctr"/>
          <a:lstStyle/>
          <a:p>
            <a:pPr defTabSz="914400">
              <a:defRPr sz="3200" b="1">
                <a:latin typeface="等线"/>
                <a:ea typeface="等线"/>
                <a:cs typeface="等线"/>
                <a:sym typeface="等线"/>
              </a:defRPr>
            </a:pPr>
            <a:r>
              <a:t>全年平均</a:t>
            </a:r>
          </a:p>
          <a:p>
            <a:pPr defTabSz="914400">
              <a:defRPr sz="3200" b="1">
                <a:latin typeface="等线"/>
                <a:ea typeface="等线"/>
                <a:cs typeface="等线"/>
                <a:sym typeface="等线"/>
              </a:defRPr>
            </a:pPr>
            <a:r>
              <a:t>能效计算</a:t>
            </a:r>
          </a:p>
        </p:txBody>
      </p:sp>
      <p:sp>
        <p:nvSpPr>
          <p:cNvPr id="1401" name="Shape 1401"/>
          <p:cNvSpPr/>
          <p:nvPr/>
        </p:nvSpPr>
        <p:spPr>
          <a:xfrm>
            <a:off x="1412169" y="7727894"/>
            <a:ext cx="3197743" cy="3197744"/>
          </a:xfrm>
          <a:prstGeom prst="roundRect">
            <a:avLst>
              <a:gd name="adj" fmla="val 7500"/>
            </a:avLst>
          </a:prstGeom>
          <a:solidFill>
            <a:srgbClr val="DFFB5A"/>
          </a:solidFill>
          <a:ln w="12700">
            <a:miter lim="400000"/>
            <a:tailEnd type="triangle"/>
          </a:ln>
          <a:extLst>
            <a:ext uri="{C572A759-6A51-4108-AA02-DFA0A04FC94B}">
              <ma14:wrappingTextBoxFlag xmlns:ma14="http://schemas.microsoft.com/office/mac/drawingml/2011/main" val="1"/>
            </a:ext>
          </a:extLst>
        </p:spPr>
        <p:txBody>
          <a:bodyPr lIns="45719" rIns="45719" anchor="ctr"/>
          <a:lstStyle>
            <a:lvl1pPr defTabSz="914400">
              <a:defRPr sz="3200" b="1">
                <a:solidFill>
                  <a:schemeClr val="accent5"/>
                </a:solidFill>
                <a:latin typeface="等线"/>
                <a:ea typeface="等线"/>
                <a:cs typeface="等线"/>
                <a:sym typeface="等线"/>
              </a:defRPr>
            </a:lvl1pPr>
          </a:lstStyle>
          <a:p>
            <a:r>
              <a:t>最终能效值承诺</a:t>
            </a:r>
          </a:p>
        </p:txBody>
      </p:sp>
      <p:sp>
        <p:nvSpPr>
          <p:cNvPr id="1402" name="Shape 1402"/>
          <p:cNvSpPr/>
          <p:nvPr/>
        </p:nvSpPr>
        <p:spPr>
          <a:xfrm flipH="1">
            <a:off x="18751990" y="8975014"/>
            <a:ext cx="703504" cy="703504"/>
          </a:xfrm>
          <a:prstGeom prst="rightArrow">
            <a:avLst>
              <a:gd name="adj1" fmla="val 64000"/>
              <a:gd name="adj2" fmla="val 50000"/>
            </a:avLst>
          </a:prstGeom>
          <a:solidFill>
            <a:schemeClr val="accent5"/>
          </a:solidFill>
          <a:ln w="12700">
            <a:miter lim="400000"/>
            <a:tailEnd type="triangle"/>
          </a:ln>
        </p:spPr>
        <p:txBody>
          <a:bodyPr lIns="45719" rIns="45719" anchor="ctr"/>
          <a:lstStyle/>
          <a:p>
            <a:pPr algn="l" defTabSz="914400">
              <a:defRPr sz="1800">
                <a:latin typeface="等线"/>
                <a:ea typeface="等线"/>
                <a:cs typeface="等线"/>
                <a:sym typeface="等线"/>
              </a:defRPr>
            </a:pPr>
            <a:endParaRPr/>
          </a:p>
        </p:txBody>
      </p:sp>
      <p:sp>
        <p:nvSpPr>
          <p:cNvPr id="1403" name="Shape 1403"/>
          <p:cNvSpPr/>
          <p:nvPr/>
        </p:nvSpPr>
        <p:spPr>
          <a:xfrm flipH="1">
            <a:off x="14138005" y="8975014"/>
            <a:ext cx="703504" cy="703504"/>
          </a:xfrm>
          <a:prstGeom prst="rightArrow">
            <a:avLst>
              <a:gd name="adj1" fmla="val 64000"/>
              <a:gd name="adj2" fmla="val 50000"/>
            </a:avLst>
          </a:prstGeom>
          <a:solidFill>
            <a:schemeClr val="accent5"/>
          </a:solidFill>
          <a:ln w="12700">
            <a:miter lim="400000"/>
            <a:tailEnd type="triangle"/>
          </a:ln>
        </p:spPr>
        <p:txBody>
          <a:bodyPr lIns="45719" rIns="45719" anchor="ctr"/>
          <a:lstStyle/>
          <a:p>
            <a:pPr algn="l" defTabSz="914400">
              <a:defRPr sz="1800">
                <a:latin typeface="等线"/>
                <a:ea typeface="等线"/>
                <a:cs typeface="等线"/>
                <a:sym typeface="等线"/>
              </a:defRPr>
            </a:pPr>
            <a:endParaRPr/>
          </a:p>
        </p:txBody>
      </p:sp>
      <p:sp>
        <p:nvSpPr>
          <p:cNvPr id="1404" name="Shape 1404"/>
          <p:cNvSpPr/>
          <p:nvPr/>
        </p:nvSpPr>
        <p:spPr>
          <a:xfrm flipH="1">
            <a:off x="9524018" y="8975014"/>
            <a:ext cx="703504" cy="703504"/>
          </a:xfrm>
          <a:prstGeom prst="rightArrow">
            <a:avLst>
              <a:gd name="adj1" fmla="val 64000"/>
              <a:gd name="adj2" fmla="val 50000"/>
            </a:avLst>
          </a:prstGeom>
          <a:solidFill>
            <a:schemeClr val="accent5"/>
          </a:solidFill>
          <a:ln w="12700">
            <a:miter lim="400000"/>
            <a:tailEnd type="triangle"/>
          </a:ln>
        </p:spPr>
        <p:txBody>
          <a:bodyPr lIns="45719" rIns="45719" anchor="ctr"/>
          <a:lstStyle/>
          <a:p>
            <a:pPr algn="l" defTabSz="914400">
              <a:defRPr sz="1800">
                <a:latin typeface="等线"/>
                <a:ea typeface="等线"/>
                <a:cs typeface="等线"/>
                <a:sym typeface="等线"/>
              </a:defRPr>
            </a:pPr>
            <a:endParaRPr/>
          </a:p>
        </p:txBody>
      </p:sp>
      <p:sp>
        <p:nvSpPr>
          <p:cNvPr id="1405" name="Shape 1405"/>
          <p:cNvSpPr/>
          <p:nvPr/>
        </p:nvSpPr>
        <p:spPr>
          <a:xfrm flipH="1">
            <a:off x="4910032" y="8975014"/>
            <a:ext cx="703505" cy="703504"/>
          </a:xfrm>
          <a:prstGeom prst="rightArrow">
            <a:avLst>
              <a:gd name="adj1" fmla="val 64000"/>
              <a:gd name="adj2" fmla="val 50000"/>
            </a:avLst>
          </a:prstGeom>
          <a:solidFill>
            <a:schemeClr val="accent5"/>
          </a:solidFill>
          <a:ln w="12700">
            <a:miter lim="400000"/>
            <a:tailEnd type="triangle"/>
          </a:ln>
        </p:spPr>
        <p:txBody>
          <a:bodyPr lIns="45719" rIns="45719" anchor="ctr"/>
          <a:lstStyle/>
          <a:p>
            <a:pPr algn="l" defTabSz="914400">
              <a:defRPr sz="1800">
                <a:latin typeface="等线"/>
                <a:ea typeface="等线"/>
                <a:cs typeface="等线"/>
                <a:sym typeface="等线"/>
              </a:defRPr>
            </a:pPr>
            <a:endParaRPr/>
          </a:p>
        </p:txBody>
      </p:sp>
      <p:sp>
        <p:nvSpPr>
          <p:cNvPr id="1406" name="Shape 1406"/>
          <p:cNvSpPr/>
          <p:nvPr/>
        </p:nvSpPr>
        <p:spPr>
          <a:xfrm rot="16200000" flipH="1">
            <a:off x="21058984" y="7075243"/>
            <a:ext cx="703504" cy="703504"/>
          </a:xfrm>
          <a:prstGeom prst="rightArrow">
            <a:avLst>
              <a:gd name="adj1" fmla="val 64000"/>
              <a:gd name="adj2" fmla="val 50000"/>
            </a:avLst>
          </a:prstGeom>
          <a:solidFill>
            <a:schemeClr val="accent5"/>
          </a:solidFill>
          <a:ln w="12700">
            <a:miter lim="400000"/>
            <a:tailEnd type="triangle"/>
          </a:ln>
        </p:spPr>
        <p:txBody>
          <a:bodyPr lIns="45719" rIns="45719" anchor="ctr"/>
          <a:lstStyle/>
          <a:p>
            <a:pPr algn="l" defTabSz="914400">
              <a:defRPr sz="1800">
                <a:latin typeface="等线"/>
                <a:ea typeface="等线"/>
                <a:cs typeface="等线"/>
                <a:sym typeface="等线"/>
              </a:defRPr>
            </a:pPr>
            <a:endParaRPr/>
          </a:p>
        </p:txBody>
      </p:sp>
      <p:sp>
        <p:nvSpPr>
          <p:cNvPr id="1407" name="Shape 1407"/>
          <p:cNvSpPr/>
          <p:nvPr/>
        </p:nvSpPr>
        <p:spPr>
          <a:xfrm>
            <a:off x="166550" y="1703056"/>
            <a:ext cx="955241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03-4集中空调制冷机房系统运行能效模拟</a:t>
            </a:r>
          </a:p>
        </p:txBody>
      </p:sp>
      <p:sp>
        <p:nvSpPr>
          <p:cNvPr id="1408" name="Shape 1408"/>
          <p:cNvSpPr>
            <a:spLocks noGrp="1"/>
          </p:cNvSpPr>
          <p:nvPr>
            <p:ph type="sldNum" sz="quarter" idx="4294967295"/>
          </p:nvPr>
        </p:nvSpPr>
        <p:spPr>
          <a:xfrm>
            <a:off x="23635634" y="13094927"/>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32</a:t>
            </a:fld>
            <a:endParaRPr/>
          </a:p>
        </p:txBody>
      </p:sp>
      <p:sp>
        <p:nvSpPr>
          <p:cNvPr id="1409" name="Shape 1409"/>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412" name="Group 1412"/>
          <p:cNvGrpSpPr/>
          <p:nvPr/>
        </p:nvGrpSpPr>
        <p:grpSpPr>
          <a:xfrm>
            <a:off x="18622751" y="302323"/>
            <a:ext cx="5429634" cy="1062833"/>
            <a:chOff x="0" y="0"/>
            <a:chExt cx="5429633" cy="1062831"/>
          </a:xfrm>
        </p:grpSpPr>
        <p:pic>
          <p:nvPicPr>
            <p:cNvPr id="1410"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1411"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checke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4" name="图片 1413"/>
          <p:cNvPicPr>
            <a:picLocks/>
          </p:cNvPicPr>
          <p:nvPr/>
        </p:nvPicPr>
        <p:blipFill>
          <a:blip r:embed="rId2">
            <a:extLst/>
          </a:blip>
          <a:stretch>
            <a:fillRect/>
          </a:stretch>
        </p:blipFill>
        <p:spPr>
          <a:xfrm>
            <a:off x="-78649" y="1524000"/>
            <a:ext cx="24541298" cy="76200"/>
          </a:xfrm>
          <a:prstGeom prst="rect">
            <a:avLst/>
          </a:prstGeom>
        </p:spPr>
      </p:pic>
      <p:sp>
        <p:nvSpPr>
          <p:cNvPr id="1416" name="Shape 1416"/>
          <p:cNvSpPr>
            <a:spLocks noGrp="1"/>
          </p:cNvSpPr>
          <p:nvPr>
            <p:ph type="sldNum" sz="quarter" idx="4294967295"/>
          </p:nvPr>
        </p:nvSpPr>
        <p:spPr>
          <a:xfrm>
            <a:off x="23607509" y="1306680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33</a:t>
            </a:fld>
            <a:endParaRPr/>
          </a:p>
        </p:txBody>
      </p:sp>
      <p:pic>
        <p:nvPicPr>
          <p:cNvPr id="1417" name="屏幕快照 2019-03-27 上午8.34.50.png"/>
          <p:cNvPicPr>
            <a:picLocks noChangeAspect="1"/>
          </p:cNvPicPr>
          <p:nvPr/>
        </p:nvPicPr>
        <p:blipFill>
          <a:blip r:embed="rId3">
            <a:extLst/>
          </a:blip>
          <a:srcRect l="22863" t="47542" r="28721" b="35209"/>
          <a:stretch>
            <a:fillRect/>
          </a:stretch>
        </p:blipFill>
        <p:spPr>
          <a:xfrm>
            <a:off x="533326" y="4371975"/>
            <a:ext cx="22329348" cy="4972001"/>
          </a:xfrm>
          <a:prstGeom prst="rect">
            <a:avLst/>
          </a:prstGeom>
          <a:ln w="12700">
            <a:solidFill>
              <a:schemeClr val="accent5"/>
            </a:solidFill>
            <a:miter lim="400000"/>
          </a:ln>
        </p:spPr>
      </p:pic>
      <p:sp>
        <p:nvSpPr>
          <p:cNvPr id="1418" name="Shape 1418"/>
          <p:cNvSpPr/>
          <p:nvPr/>
        </p:nvSpPr>
        <p:spPr>
          <a:xfrm>
            <a:off x="744369" y="8664134"/>
            <a:ext cx="22464797" cy="1046159"/>
          </a:xfrm>
          <a:prstGeom prst="roundRect">
            <a:avLst>
              <a:gd name="adj" fmla="val 17867"/>
            </a:avLst>
          </a:prstGeom>
          <a:ln w="76200">
            <a:solidFill>
              <a:srgbClr val="00F6B3"/>
            </a:solidFill>
            <a:custDash>
              <a:ds d="600000" sp="600000"/>
            </a:custDash>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1419" name="Shape 1419"/>
          <p:cNvSpPr/>
          <p:nvPr/>
        </p:nvSpPr>
        <p:spPr>
          <a:xfrm>
            <a:off x="652753" y="10286972"/>
            <a:ext cx="23078495" cy="2034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457200" algn="l" defTabSz="914400">
              <a:lnSpc>
                <a:spcPct val="120000"/>
              </a:lnSpc>
              <a:defRPr sz="3200" b="1">
                <a:latin typeface="等线"/>
                <a:ea typeface="等线"/>
                <a:cs typeface="等线"/>
                <a:sym typeface="等线"/>
              </a:defRPr>
            </a:pPr>
            <a:r>
              <a:t>       通过计算机仿真模拟制冷机房系统全年8760小时动态能效，从而得到全年综合平均能效EER。全年气象参数直接影响着冷却水系统温度，并且冷却水温度又直接影响着冷水机组实际运行能效，因而需要了解</a:t>
            </a:r>
            <a:r>
              <a:rPr>
                <a:solidFill>
                  <a:schemeClr val="accent5"/>
                </a:solidFill>
              </a:rPr>
              <a:t>全年月平均温度、全年月平均湿球温度</a:t>
            </a:r>
            <a:r>
              <a:t>，从而确定</a:t>
            </a:r>
            <a:r>
              <a:rPr>
                <a:solidFill>
                  <a:schemeClr val="accent5"/>
                </a:solidFill>
              </a:rPr>
              <a:t>全年冷却水平均温度</a:t>
            </a:r>
            <a:r>
              <a:t>，以便设置在能效模型，从而更加准确模拟制冷机房系统实际运行能效EER。</a:t>
            </a:r>
          </a:p>
        </p:txBody>
      </p:sp>
      <p:sp>
        <p:nvSpPr>
          <p:cNvPr id="1420" name="Shape 1420"/>
          <p:cNvSpPr/>
          <p:nvPr/>
        </p:nvSpPr>
        <p:spPr>
          <a:xfrm>
            <a:off x="166550" y="1703056"/>
            <a:ext cx="955241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03-4集中空调制冷机房系统运行能效模拟</a:t>
            </a:r>
          </a:p>
        </p:txBody>
      </p:sp>
      <p:sp>
        <p:nvSpPr>
          <p:cNvPr id="1421" name="Shape 1421"/>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424" name="Group 1424"/>
          <p:cNvGrpSpPr/>
          <p:nvPr/>
        </p:nvGrpSpPr>
        <p:grpSpPr>
          <a:xfrm>
            <a:off x="18622751" y="302323"/>
            <a:ext cx="5429634" cy="1062833"/>
            <a:chOff x="0" y="0"/>
            <a:chExt cx="5429633" cy="1062831"/>
          </a:xfrm>
        </p:grpSpPr>
        <p:pic>
          <p:nvPicPr>
            <p:cNvPr id="1422"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1423"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 name="图片 1425"/>
          <p:cNvPicPr>
            <a:picLocks/>
          </p:cNvPicPr>
          <p:nvPr/>
        </p:nvPicPr>
        <p:blipFill>
          <a:blip r:embed="rId2">
            <a:extLst/>
          </a:blip>
          <a:stretch>
            <a:fillRect/>
          </a:stretch>
        </p:blipFill>
        <p:spPr>
          <a:xfrm>
            <a:off x="-78649" y="1524000"/>
            <a:ext cx="24541298" cy="76200"/>
          </a:xfrm>
          <a:prstGeom prst="rect">
            <a:avLst/>
          </a:prstGeom>
        </p:spPr>
      </p:pic>
      <p:pic>
        <p:nvPicPr>
          <p:cNvPr id="1428" name="image23.png"/>
          <p:cNvPicPr>
            <a:picLocks noChangeAspect="1"/>
          </p:cNvPicPr>
          <p:nvPr/>
        </p:nvPicPr>
        <p:blipFill>
          <a:blip r:embed="rId3">
            <a:extLst/>
          </a:blip>
          <a:stretch>
            <a:fillRect/>
          </a:stretch>
        </p:blipFill>
        <p:spPr>
          <a:xfrm>
            <a:off x="2119720" y="3296439"/>
            <a:ext cx="9491146" cy="7083894"/>
          </a:xfrm>
          <a:prstGeom prst="rect">
            <a:avLst/>
          </a:prstGeom>
          <a:ln w="12700">
            <a:solidFill>
              <a:schemeClr val="accent5"/>
            </a:solidFill>
            <a:miter lim="400000"/>
          </a:ln>
        </p:spPr>
      </p:pic>
      <p:sp>
        <p:nvSpPr>
          <p:cNvPr id="1429" name="Shape 1429"/>
          <p:cNvSpPr/>
          <p:nvPr/>
        </p:nvSpPr>
        <p:spPr>
          <a:xfrm>
            <a:off x="2944327" y="11292570"/>
            <a:ext cx="17961047" cy="1348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457200" algn="l" defTabSz="914400">
              <a:lnSpc>
                <a:spcPct val="120000"/>
              </a:lnSpc>
              <a:defRPr sz="3200" b="1">
                <a:latin typeface="等线"/>
                <a:ea typeface="等线"/>
                <a:cs typeface="等线"/>
                <a:sym typeface="等线"/>
              </a:defRPr>
            </a:pPr>
            <a:r>
              <a:t>调用项目所在地的气象参数进行数据分析，通过水冷机房设备参数的定义和设置，多方案比选，分析使用不同能效机组的情况下</a:t>
            </a:r>
            <a:r>
              <a:rPr>
                <a:solidFill>
                  <a:schemeClr val="accent5"/>
                </a:solidFill>
              </a:rPr>
              <a:t>，模拟机房全年实际能效参数，通过比选方案，寻优机房设备。</a:t>
            </a:r>
          </a:p>
        </p:txBody>
      </p:sp>
      <p:sp>
        <p:nvSpPr>
          <p:cNvPr id="1430" name="Shape 1430"/>
          <p:cNvSpPr/>
          <p:nvPr/>
        </p:nvSpPr>
        <p:spPr>
          <a:xfrm>
            <a:off x="10519562" y="10555153"/>
            <a:ext cx="5718899" cy="59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457200" algn="l" defTabSz="914400">
              <a:lnSpc>
                <a:spcPct val="150000"/>
              </a:lnSpc>
              <a:defRPr sz="2800" b="1">
                <a:solidFill>
                  <a:schemeClr val="accent5"/>
                </a:solidFill>
                <a:latin typeface="微软雅黑"/>
                <a:ea typeface="微软雅黑"/>
                <a:cs typeface="微软雅黑"/>
                <a:sym typeface="微软雅黑"/>
              </a:defRPr>
            </a:lvl1pPr>
          </a:lstStyle>
          <a:p>
            <a:r>
              <a:t>能效模拟软件参数设置</a:t>
            </a:r>
          </a:p>
        </p:txBody>
      </p:sp>
      <p:sp>
        <p:nvSpPr>
          <p:cNvPr id="1431" name="Shape 1431"/>
          <p:cNvSpPr>
            <a:spLocks noGrp="1"/>
          </p:cNvSpPr>
          <p:nvPr>
            <p:ph type="sldNum" sz="quarter" idx="4294967295"/>
          </p:nvPr>
        </p:nvSpPr>
        <p:spPr>
          <a:xfrm>
            <a:off x="23607509" y="1306680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34</a:t>
            </a:fld>
            <a:endParaRPr/>
          </a:p>
        </p:txBody>
      </p:sp>
      <p:pic>
        <p:nvPicPr>
          <p:cNvPr id="1432" name="image22.png"/>
          <p:cNvPicPr>
            <a:picLocks noChangeAspect="1"/>
          </p:cNvPicPr>
          <p:nvPr/>
        </p:nvPicPr>
        <p:blipFill>
          <a:blip r:embed="rId4">
            <a:extLst/>
          </a:blip>
          <a:stretch>
            <a:fillRect/>
          </a:stretch>
        </p:blipFill>
        <p:spPr>
          <a:xfrm>
            <a:off x="12285419" y="3312032"/>
            <a:ext cx="9491146" cy="7091936"/>
          </a:xfrm>
          <a:prstGeom prst="rect">
            <a:avLst/>
          </a:prstGeom>
          <a:ln w="12700">
            <a:solidFill>
              <a:schemeClr val="accent5"/>
            </a:solidFill>
            <a:miter lim="400000"/>
          </a:ln>
        </p:spPr>
      </p:pic>
      <p:sp>
        <p:nvSpPr>
          <p:cNvPr id="1433" name="Shape 1433"/>
          <p:cNvSpPr/>
          <p:nvPr/>
        </p:nvSpPr>
        <p:spPr>
          <a:xfrm>
            <a:off x="166550" y="1703056"/>
            <a:ext cx="955241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03-4集中空调制冷机房系统运行能效模拟</a:t>
            </a:r>
          </a:p>
        </p:txBody>
      </p:sp>
      <p:sp>
        <p:nvSpPr>
          <p:cNvPr id="1434" name="Shape 1434"/>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437" name="Group 1437"/>
          <p:cNvGrpSpPr/>
          <p:nvPr/>
        </p:nvGrpSpPr>
        <p:grpSpPr>
          <a:xfrm>
            <a:off x="18622751" y="302323"/>
            <a:ext cx="5429634" cy="1062833"/>
            <a:chOff x="0" y="0"/>
            <a:chExt cx="5429633" cy="1062831"/>
          </a:xfrm>
        </p:grpSpPr>
        <p:pic>
          <p:nvPicPr>
            <p:cNvPr id="1435"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1436"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9" name="图片 1438"/>
          <p:cNvPicPr>
            <a:picLocks/>
          </p:cNvPicPr>
          <p:nvPr/>
        </p:nvPicPr>
        <p:blipFill>
          <a:blip r:embed="rId2">
            <a:extLst/>
          </a:blip>
          <a:stretch>
            <a:fillRect/>
          </a:stretch>
        </p:blipFill>
        <p:spPr>
          <a:xfrm>
            <a:off x="-78649" y="1524000"/>
            <a:ext cx="24541298" cy="76200"/>
          </a:xfrm>
          <a:prstGeom prst="rect">
            <a:avLst/>
          </a:prstGeom>
        </p:spPr>
      </p:pic>
      <p:sp>
        <p:nvSpPr>
          <p:cNvPr id="1441" name="Shape 1441"/>
          <p:cNvSpPr>
            <a:spLocks noGrp="1"/>
          </p:cNvSpPr>
          <p:nvPr>
            <p:ph type="sldNum" sz="quarter" idx="4294967295"/>
          </p:nvPr>
        </p:nvSpPr>
        <p:spPr>
          <a:xfrm>
            <a:off x="23663758" y="13038678"/>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35</a:t>
            </a:fld>
            <a:endParaRPr/>
          </a:p>
        </p:txBody>
      </p:sp>
      <p:pic>
        <p:nvPicPr>
          <p:cNvPr id="1442" name="屏幕快照 2019-03-27 上午8.46.34.png"/>
          <p:cNvPicPr>
            <a:picLocks noChangeAspect="1"/>
          </p:cNvPicPr>
          <p:nvPr/>
        </p:nvPicPr>
        <p:blipFill>
          <a:blip r:embed="rId3">
            <a:extLst/>
          </a:blip>
          <a:srcRect l="16023" t="35100" r="25800" b="19205"/>
          <a:stretch>
            <a:fillRect/>
          </a:stretch>
        </p:blipFill>
        <p:spPr>
          <a:xfrm>
            <a:off x="2294136" y="3082261"/>
            <a:ext cx="19795561" cy="9717612"/>
          </a:xfrm>
          <a:prstGeom prst="rect">
            <a:avLst/>
          </a:prstGeom>
          <a:ln w="12700">
            <a:solidFill>
              <a:schemeClr val="accent5"/>
            </a:solidFill>
            <a:miter lim="400000"/>
          </a:ln>
        </p:spPr>
      </p:pic>
      <p:sp>
        <p:nvSpPr>
          <p:cNvPr id="1443" name="Shape 1443"/>
          <p:cNvSpPr/>
          <p:nvPr/>
        </p:nvSpPr>
        <p:spPr>
          <a:xfrm>
            <a:off x="5458092" y="12908953"/>
            <a:ext cx="11681907" cy="714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indent="457200" algn="l" defTabSz="914400">
              <a:lnSpc>
                <a:spcPct val="120000"/>
              </a:lnSpc>
              <a:defRPr sz="3200" b="1">
                <a:solidFill>
                  <a:schemeClr val="accent5"/>
                </a:solidFill>
                <a:latin typeface="微软雅黑"/>
                <a:ea typeface="微软雅黑"/>
                <a:cs typeface="微软雅黑"/>
                <a:sym typeface="微软雅黑"/>
              </a:defRPr>
            </a:lvl1pPr>
          </a:lstStyle>
          <a:p>
            <a:r>
              <a:t>模拟逐月典型日能效EER，从而得到全年综合平均能效EER。</a:t>
            </a:r>
          </a:p>
        </p:txBody>
      </p:sp>
      <p:sp>
        <p:nvSpPr>
          <p:cNvPr id="1444" name="Shape 1444"/>
          <p:cNvSpPr/>
          <p:nvPr/>
        </p:nvSpPr>
        <p:spPr>
          <a:xfrm>
            <a:off x="166550" y="1703056"/>
            <a:ext cx="955241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03-4集中空调制冷机房系统运行能效模拟</a:t>
            </a:r>
          </a:p>
        </p:txBody>
      </p:sp>
      <p:sp>
        <p:nvSpPr>
          <p:cNvPr id="1445" name="Shape 1445"/>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448" name="Group 1448"/>
          <p:cNvGrpSpPr/>
          <p:nvPr/>
        </p:nvGrpSpPr>
        <p:grpSpPr>
          <a:xfrm>
            <a:off x="18622751" y="302323"/>
            <a:ext cx="5429634" cy="1062833"/>
            <a:chOff x="0" y="0"/>
            <a:chExt cx="5429633" cy="1062831"/>
          </a:xfrm>
        </p:grpSpPr>
        <p:pic>
          <p:nvPicPr>
            <p:cNvPr id="1446"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1447"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0" name="图片 1449"/>
          <p:cNvPicPr>
            <a:picLocks/>
          </p:cNvPicPr>
          <p:nvPr/>
        </p:nvPicPr>
        <p:blipFill>
          <a:blip r:embed="rId2">
            <a:extLst/>
          </a:blip>
          <a:stretch>
            <a:fillRect/>
          </a:stretch>
        </p:blipFill>
        <p:spPr>
          <a:xfrm>
            <a:off x="-78649" y="1524000"/>
            <a:ext cx="24541298" cy="76200"/>
          </a:xfrm>
          <a:prstGeom prst="rect">
            <a:avLst/>
          </a:prstGeom>
        </p:spPr>
      </p:pic>
      <p:pic>
        <p:nvPicPr>
          <p:cNvPr id="1452" name="屏幕快照 2018-04-20 上午9.33.41.png"/>
          <p:cNvPicPr>
            <a:picLocks noChangeAspect="1"/>
          </p:cNvPicPr>
          <p:nvPr/>
        </p:nvPicPr>
        <p:blipFill>
          <a:blip r:embed="rId3">
            <a:extLst/>
          </a:blip>
          <a:stretch>
            <a:fillRect/>
          </a:stretch>
        </p:blipFill>
        <p:spPr>
          <a:xfrm>
            <a:off x="2917911" y="3354861"/>
            <a:ext cx="19051061" cy="8871818"/>
          </a:xfrm>
          <a:prstGeom prst="rect">
            <a:avLst/>
          </a:prstGeom>
          <a:ln w="12700">
            <a:solidFill>
              <a:schemeClr val="accent5"/>
            </a:solidFill>
            <a:miter lim="400000"/>
          </a:ln>
        </p:spPr>
      </p:pic>
      <p:sp>
        <p:nvSpPr>
          <p:cNvPr id="1453" name="Shape 1453"/>
          <p:cNvSpPr>
            <a:spLocks noGrp="1"/>
          </p:cNvSpPr>
          <p:nvPr>
            <p:ph type="sldNum" sz="quarter" idx="4294967295"/>
          </p:nvPr>
        </p:nvSpPr>
        <p:spPr>
          <a:xfrm>
            <a:off x="23663758" y="13038678"/>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36</a:t>
            </a:fld>
            <a:endParaRPr/>
          </a:p>
        </p:txBody>
      </p:sp>
      <p:sp>
        <p:nvSpPr>
          <p:cNvPr id="1454" name="Shape 1454"/>
          <p:cNvSpPr/>
          <p:nvPr/>
        </p:nvSpPr>
        <p:spPr>
          <a:xfrm>
            <a:off x="6059178" y="12408048"/>
            <a:ext cx="11681907" cy="714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indent="457200" algn="l" defTabSz="914400">
              <a:lnSpc>
                <a:spcPct val="120000"/>
              </a:lnSpc>
              <a:defRPr sz="3200" b="1">
                <a:solidFill>
                  <a:schemeClr val="accent5"/>
                </a:solidFill>
                <a:latin typeface="微软雅黑"/>
                <a:ea typeface="微软雅黑"/>
                <a:cs typeface="微软雅黑"/>
                <a:sym typeface="微软雅黑"/>
              </a:defRPr>
            </a:lvl1pPr>
          </a:lstStyle>
          <a:p>
            <a:r>
              <a:t>模拟逐月典型日能效EER，从而得到全年综合平均能效EER。</a:t>
            </a:r>
          </a:p>
        </p:txBody>
      </p:sp>
      <p:pic>
        <p:nvPicPr>
          <p:cNvPr id="1455" name="图片 1454"/>
          <p:cNvPicPr>
            <a:picLocks/>
          </p:cNvPicPr>
          <p:nvPr/>
        </p:nvPicPr>
        <p:blipFill>
          <a:blip r:embed="rId4">
            <a:extLst/>
          </a:blip>
          <a:stretch>
            <a:fillRect/>
          </a:stretch>
        </p:blipFill>
        <p:spPr>
          <a:xfrm>
            <a:off x="2957424" y="3264689"/>
            <a:ext cx="1684666" cy="8362268"/>
          </a:xfrm>
          <a:prstGeom prst="rect">
            <a:avLst/>
          </a:prstGeom>
          <a:effectLst>
            <a:outerShdw blurRad="50800" dist="25400" dir="5400000" rotWithShape="0">
              <a:srgbClr val="000000">
                <a:alpha val="50000"/>
              </a:srgbClr>
            </a:outerShdw>
          </a:effectLst>
        </p:spPr>
      </p:pic>
      <p:sp>
        <p:nvSpPr>
          <p:cNvPr id="1456" name="Shape 1456"/>
          <p:cNvSpPr/>
          <p:nvPr/>
        </p:nvSpPr>
        <p:spPr>
          <a:xfrm>
            <a:off x="166550" y="1703056"/>
            <a:ext cx="955241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03-4集中空调制冷机房系统运行能效模拟</a:t>
            </a:r>
          </a:p>
        </p:txBody>
      </p:sp>
      <p:sp>
        <p:nvSpPr>
          <p:cNvPr id="1457" name="Shape 1457"/>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460" name="Group 1460"/>
          <p:cNvGrpSpPr/>
          <p:nvPr/>
        </p:nvGrpSpPr>
        <p:grpSpPr>
          <a:xfrm>
            <a:off x="18622751" y="302323"/>
            <a:ext cx="5429634" cy="1062833"/>
            <a:chOff x="0" y="0"/>
            <a:chExt cx="5429633" cy="1062831"/>
          </a:xfrm>
        </p:grpSpPr>
        <p:pic>
          <p:nvPicPr>
            <p:cNvPr id="1458"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1459"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 name="图片 1461"/>
          <p:cNvPicPr>
            <a:picLocks/>
          </p:cNvPicPr>
          <p:nvPr/>
        </p:nvPicPr>
        <p:blipFill>
          <a:blip r:embed="rId2">
            <a:extLst/>
          </a:blip>
          <a:stretch>
            <a:fillRect/>
          </a:stretch>
        </p:blipFill>
        <p:spPr>
          <a:xfrm>
            <a:off x="-78649" y="1524000"/>
            <a:ext cx="24541298" cy="76200"/>
          </a:xfrm>
          <a:prstGeom prst="rect">
            <a:avLst/>
          </a:prstGeom>
        </p:spPr>
      </p:pic>
      <p:sp>
        <p:nvSpPr>
          <p:cNvPr id="1464" name="Shape 1464"/>
          <p:cNvSpPr/>
          <p:nvPr/>
        </p:nvSpPr>
        <p:spPr>
          <a:xfrm>
            <a:off x="166550" y="1703056"/>
            <a:ext cx="1062753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03-5集中空调制冷机房系统精准能效计量系统</a:t>
            </a:r>
          </a:p>
        </p:txBody>
      </p:sp>
      <p:sp>
        <p:nvSpPr>
          <p:cNvPr id="1465" name="Shape 1465"/>
          <p:cNvSpPr>
            <a:spLocks noGrp="1"/>
          </p:cNvSpPr>
          <p:nvPr>
            <p:ph type="sldNum" sz="quarter" idx="4294967295"/>
          </p:nvPr>
        </p:nvSpPr>
        <p:spPr>
          <a:xfrm>
            <a:off x="23748133" y="130188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defTabSz="821531">
              <a:defRPr>
                <a:solidFill>
                  <a:srgbClr val="000000"/>
                </a:solidFill>
                <a:latin typeface="+mn-lt"/>
                <a:ea typeface="+mn-ea"/>
                <a:cs typeface="+mn-cs"/>
                <a:sym typeface="Helvetica Light"/>
              </a:defRPr>
            </a:lvl1pPr>
          </a:lstStyle>
          <a:p>
            <a:fld id="{86CB4B4D-7CA3-9044-876B-883B54F8677D}" type="slidenum">
              <a:t>37</a:t>
            </a:fld>
            <a:endParaRPr/>
          </a:p>
        </p:txBody>
      </p:sp>
      <p:sp>
        <p:nvSpPr>
          <p:cNvPr id="1466" name="Shape 1466"/>
          <p:cNvSpPr/>
          <p:nvPr/>
        </p:nvSpPr>
        <p:spPr>
          <a:xfrm>
            <a:off x="3012178" y="12514587"/>
            <a:ext cx="19512639" cy="714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457200">
              <a:defRPr sz="3200" b="1">
                <a:solidFill>
                  <a:schemeClr val="accent5"/>
                </a:solidFill>
                <a:latin typeface="微软雅黑"/>
                <a:ea typeface="微软雅黑"/>
                <a:cs typeface="微软雅黑"/>
                <a:sym typeface="微软雅黑"/>
              </a:defRPr>
            </a:lvl1pPr>
          </a:lstStyle>
          <a:p>
            <a:r>
              <a:t>精准能效计量系统满足广东省标准《集中空调制冷机房系统能效监测及评价标准》（DBJ/T 15-129-2017）</a:t>
            </a:r>
          </a:p>
        </p:txBody>
      </p:sp>
      <p:grpSp>
        <p:nvGrpSpPr>
          <p:cNvPr id="1469" name="Group 1469"/>
          <p:cNvGrpSpPr/>
          <p:nvPr/>
        </p:nvGrpSpPr>
        <p:grpSpPr>
          <a:xfrm>
            <a:off x="1283888" y="3806572"/>
            <a:ext cx="10247083" cy="7186628"/>
            <a:chOff x="0" y="0"/>
            <a:chExt cx="10247082" cy="7186627"/>
          </a:xfrm>
        </p:grpSpPr>
        <p:sp>
          <p:nvSpPr>
            <p:cNvPr id="1467" name="Shape 1467"/>
            <p:cNvSpPr/>
            <p:nvPr/>
          </p:nvSpPr>
          <p:spPr>
            <a:xfrm>
              <a:off x="0" y="-1"/>
              <a:ext cx="10247083" cy="7186629"/>
            </a:xfrm>
            <a:prstGeom prst="rect">
              <a:avLst/>
            </a:prstGeom>
            <a:blipFill rotWithShape="1">
              <a:blip r:embed="rId3"/>
              <a:srcRect/>
              <a:stretch>
                <a:fillRect/>
              </a:stretch>
            </a:blipFill>
            <a:ln w="12700" cap="flat">
              <a:noFill/>
              <a:miter lim="400000"/>
            </a:ln>
            <a:effectLst/>
          </p:spPr>
          <p:txBody>
            <a:bodyPr wrap="square" lIns="91439" tIns="91439" rIns="91439" bIns="91439" numCol="1" anchor="t">
              <a:noAutofit/>
            </a:bodyPr>
            <a:lstStyle/>
            <a:p>
              <a:pPr algn="l" defTabSz="1828800">
                <a:defRPr sz="3600">
                  <a:latin typeface="等线"/>
                  <a:ea typeface="等线"/>
                  <a:cs typeface="等线"/>
                  <a:sym typeface="等线"/>
                </a:defRPr>
              </a:pPr>
              <a:endParaRPr/>
            </a:p>
          </p:txBody>
        </p:sp>
        <p:sp>
          <p:nvSpPr>
            <p:cNvPr id="1468" name="Shape 1468"/>
            <p:cNvSpPr/>
            <p:nvPr/>
          </p:nvSpPr>
          <p:spPr>
            <a:xfrm>
              <a:off x="0" y="-1"/>
              <a:ext cx="10247083" cy="8021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sz="3600">
                  <a:latin typeface="等线"/>
                  <a:ea typeface="等线"/>
                  <a:cs typeface="等线"/>
                  <a:sym typeface="等线"/>
                </a:defRPr>
              </a:lvl1pPr>
            </a:lstStyle>
            <a:p>
              <a:r>
                <a:t> </a:t>
              </a:r>
            </a:p>
          </p:txBody>
        </p:sp>
      </p:grpSp>
      <p:sp>
        <p:nvSpPr>
          <p:cNvPr id="1470" name="Shape 1470"/>
          <p:cNvSpPr/>
          <p:nvPr/>
        </p:nvSpPr>
        <p:spPr>
          <a:xfrm>
            <a:off x="12516746" y="6017390"/>
            <a:ext cx="10472123" cy="624078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857250" indent="-571500" algn="l" defTabSz="1828800">
              <a:lnSpc>
                <a:spcPct val="120000"/>
              </a:lnSpc>
              <a:buSzPct val="100000"/>
              <a:buFont typeface="Wingdings"/>
              <a:buChar char="■"/>
              <a:defRPr sz="3200" b="1">
                <a:solidFill>
                  <a:schemeClr val="accent5"/>
                </a:solidFill>
                <a:latin typeface="微软雅黑"/>
                <a:ea typeface="微软雅黑"/>
                <a:cs typeface="微软雅黑"/>
                <a:sym typeface="微软雅黑"/>
              </a:defRPr>
            </a:pPr>
            <a:r>
              <a:t>基本要求：</a:t>
            </a:r>
            <a:endParaRPr>
              <a:solidFill>
                <a:srgbClr val="595959"/>
              </a:solidFill>
            </a:endParaRPr>
          </a:p>
          <a:p>
            <a:pPr marL="857250" indent="-571500" algn="l" defTabSz="1828800">
              <a:lnSpc>
                <a:spcPct val="120000"/>
              </a:lnSpc>
              <a:buSzPct val="100000"/>
              <a:buFont typeface="Arial"/>
              <a:buChar char="•"/>
              <a:defRPr sz="3200" b="1">
                <a:solidFill>
                  <a:schemeClr val="accent5"/>
                </a:solidFill>
                <a:latin typeface="微软雅黑"/>
                <a:ea typeface="微软雅黑"/>
                <a:cs typeface="微软雅黑"/>
                <a:sym typeface="微软雅黑"/>
              </a:defRPr>
            </a:pPr>
            <a:r>
              <a:t>测量的能效值与真实值的偏差不能大于5%；</a:t>
            </a:r>
          </a:p>
          <a:p>
            <a:pPr marL="857250" indent="-571500" algn="l" defTabSz="1828800">
              <a:lnSpc>
                <a:spcPct val="120000"/>
              </a:lnSpc>
              <a:buSzPct val="100000"/>
              <a:buFont typeface="Arial"/>
              <a:buChar char="•"/>
              <a:defRPr sz="3200">
                <a:latin typeface="微软雅黑"/>
                <a:ea typeface="微软雅黑"/>
                <a:cs typeface="微软雅黑"/>
                <a:sym typeface="微软雅黑"/>
              </a:defRPr>
            </a:pPr>
            <a:r>
              <a:t>测量仪器的安装位置和方法应符合制造厂商的要求；</a:t>
            </a:r>
          </a:p>
          <a:p>
            <a:pPr marL="857250" indent="-571500" algn="l" defTabSz="1828800">
              <a:lnSpc>
                <a:spcPct val="120000"/>
              </a:lnSpc>
              <a:buSzPct val="100000"/>
              <a:buFont typeface="Arial"/>
              <a:buChar char="•"/>
              <a:defRPr sz="3200">
                <a:latin typeface="微软雅黑"/>
                <a:ea typeface="微软雅黑"/>
                <a:cs typeface="微软雅黑"/>
                <a:sym typeface="微软雅黑"/>
              </a:defRPr>
            </a:pPr>
            <a:r>
              <a:t>数据采集系统模拟信号和数字信号的转换应至少具备16位字节的精度；</a:t>
            </a:r>
          </a:p>
          <a:p>
            <a:pPr marL="857250" indent="-571500" algn="l" defTabSz="1828800">
              <a:lnSpc>
                <a:spcPct val="120000"/>
              </a:lnSpc>
              <a:buSzPct val="100000"/>
              <a:buFont typeface="Arial"/>
              <a:buChar char="•"/>
              <a:defRPr sz="3200">
                <a:latin typeface="微软雅黑"/>
                <a:ea typeface="微软雅黑"/>
                <a:cs typeface="微软雅黑"/>
                <a:sym typeface="微软雅黑"/>
              </a:defRPr>
            </a:pPr>
            <a:r>
              <a:t>温度传感器高精度，流量计高精度，数字电功率计高精度，进行标定或具有检测合格证书；</a:t>
            </a:r>
          </a:p>
          <a:p>
            <a:pPr marL="857250" indent="-571500" algn="l" defTabSz="1828800">
              <a:lnSpc>
                <a:spcPct val="120000"/>
              </a:lnSpc>
              <a:buSzPct val="100000"/>
              <a:buFont typeface="Arial"/>
              <a:buChar char="•"/>
              <a:defRPr sz="3200">
                <a:latin typeface="微软雅黑"/>
                <a:ea typeface="微软雅黑"/>
                <a:cs typeface="微软雅黑"/>
                <a:sym typeface="微软雅黑"/>
              </a:defRPr>
            </a:pPr>
            <a:r>
              <a:rPr b="1">
                <a:solidFill>
                  <a:schemeClr val="accent5"/>
                </a:solidFill>
              </a:rPr>
              <a:t>数据采集以1分钟为间隔</a:t>
            </a:r>
            <a:r>
              <a:t>；</a:t>
            </a:r>
          </a:p>
          <a:p>
            <a:pPr marL="857250" indent="-571500" algn="l" defTabSz="1828800">
              <a:lnSpc>
                <a:spcPct val="120000"/>
              </a:lnSpc>
              <a:buSzPct val="100000"/>
              <a:buFont typeface="Arial"/>
              <a:buChar char="•"/>
              <a:defRPr sz="3200" b="1">
                <a:solidFill>
                  <a:schemeClr val="accent5"/>
                </a:solidFill>
                <a:latin typeface="微软雅黑"/>
                <a:ea typeface="微软雅黑"/>
                <a:cs typeface="微软雅黑"/>
                <a:sym typeface="微软雅黑"/>
              </a:defRPr>
            </a:pPr>
            <a:r>
              <a:t>必须进行热平衡校核；</a:t>
            </a:r>
          </a:p>
        </p:txBody>
      </p:sp>
      <p:sp>
        <p:nvSpPr>
          <p:cNvPr id="1471" name="Shape 1471"/>
          <p:cNvSpPr/>
          <p:nvPr/>
        </p:nvSpPr>
        <p:spPr>
          <a:xfrm>
            <a:off x="12759597" y="2949194"/>
            <a:ext cx="9986423" cy="2811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679499" indent="-571499" algn="l" defTabSz="1828800">
              <a:lnSpc>
                <a:spcPct val="120000"/>
              </a:lnSpc>
              <a:buSzPct val="100000"/>
              <a:buFont typeface="Wingdings"/>
              <a:buChar char="■"/>
              <a:defRPr sz="3200" b="1">
                <a:solidFill>
                  <a:schemeClr val="accent5"/>
                </a:solidFill>
                <a:latin typeface="微软雅黑"/>
                <a:ea typeface="微软雅黑"/>
                <a:cs typeface="微软雅黑"/>
                <a:sym typeface="微软雅黑"/>
              </a:defRPr>
            </a:pPr>
            <a:r>
              <a:t>主要测量仪表：</a:t>
            </a:r>
            <a:endParaRPr>
              <a:solidFill>
                <a:srgbClr val="595959"/>
              </a:solidFill>
            </a:endParaRPr>
          </a:p>
          <a:p>
            <a:pPr lvl="1" indent="565199" algn="l" defTabSz="1828800">
              <a:lnSpc>
                <a:spcPct val="120000"/>
              </a:lnSpc>
              <a:defRPr sz="3200">
                <a:latin typeface="微软雅黑"/>
                <a:ea typeface="微软雅黑"/>
                <a:cs typeface="微软雅黑"/>
                <a:sym typeface="微软雅黑"/>
              </a:defRPr>
            </a:pPr>
            <a:r>
              <a:t>高精度水温传感器</a:t>
            </a:r>
          </a:p>
          <a:p>
            <a:pPr lvl="1" indent="565199" algn="l" defTabSz="1828800">
              <a:lnSpc>
                <a:spcPct val="120000"/>
              </a:lnSpc>
              <a:defRPr sz="3200">
                <a:latin typeface="微软雅黑"/>
                <a:ea typeface="微软雅黑"/>
                <a:cs typeface="微软雅黑"/>
                <a:sym typeface="微软雅黑"/>
              </a:defRPr>
            </a:pPr>
            <a:r>
              <a:t>流量计（管道电磁式 \ 插入式超声波）</a:t>
            </a:r>
          </a:p>
          <a:p>
            <a:pPr lvl="1" indent="565199" algn="l" defTabSz="1828800">
              <a:lnSpc>
                <a:spcPct val="120000"/>
              </a:lnSpc>
              <a:defRPr sz="3200">
                <a:latin typeface="微软雅黑"/>
                <a:ea typeface="微软雅黑"/>
                <a:cs typeface="微软雅黑"/>
                <a:sym typeface="微软雅黑"/>
              </a:defRPr>
            </a:pPr>
            <a:r>
              <a:t>数字电功率计（智能电表）</a:t>
            </a:r>
          </a:p>
        </p:txBody>
      </p:sp>
      <p:sp>
        <p:nvSpPr>
          <p:cNvPr id="1472" name="Shape 1472"/>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475" name="Group 1475"/>
          <p:cNvGrpSpPr/>
          <p:nvPr/>
        </p:nvGrpSpPr>
        <p:grpSpPr>
          <a:xfrm>
            <a:off x="18622751" y="302323"/>
            <a:ext cx="5429634" cy="1062833"/>
            <a:chOff x="0" y="0"/>
            <a:chExt cx="5429633" cy="1062831"/>
          </a:xfrm>
        </p:grpSpPr>
        <p:pic>
          <p:nvPicPr>
            <p:cNvPr id="1473"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1474"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7" name="图片 1476"/>
          <p:cNvPicPr>
            <a:picLocks/>
          </p:cNvPicPr>
          <p:nvPr/>
        </p:nvPicPr>
        <p:blipFill>
          <a:blip r:embed="rId2">
            <a:extLst/>
          </a:blip>
          <a:stretch>
            <a:fillRect/>
          </a:stretch>
        </p:blipFill>
        <p:spPr>
          <a:xfrm>
            <a:off x="-78649" y="1524000"/>
            <a:ext cx="24541298" cy="76200"/>
          </a:xfrm>
          <a:prstGeom prst="rect">
            <a:avLst/>
          </a:prstGeom>
        </p:spPr>
      </p:pic>
      <p:sp>
        <p:nvSpPr>
          <p:cNvPr id="1479" name="Shape 1479"/>
          <p:cNvSpPr>
            <a:spLocks noGrp="1"/>
          </p:cNvSpPr>
          <p:nvPr>
            <p:ph type="sldNum" sz="quarter" idx="4294967295"/>
          </p:nvPr>
        </p:nvSpPr>
        <p:spPr>
          <a:xfrm>
            <a:off x="23748133" y="130188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defTabSz="821531">
              <a:defRPr>
                <a:solidFill>
                  <a:srgbClr val="000000"/>
                </a:solidFill>
                <a:latin typeface="+mn-lt"/>
                <a:ea typeface="+mn-ea"/>
                <a:cs typeface="+mn-cs"/>
                <a:sym typeface="Helvetica Light"/>
              </a:defRPr>
            </a:lvl1pPr>
          </a:lstStyle>
          <a:p>
            <a:fld id="{86CB4B4D-7CA3-9044-876B-883B54F8677D}" type="slidenum">
              <a:t>38</a:t>
            </a:fld>
            <a:endParaRPr/>
          </a:p>
        </p:txBody>
      </p:sp>
      <p:grpSp>
        <p:nvGrpSpPr>
          <p:cNvPr id="1482" name="Group 1482"/>
          <p:cNvGrpSpPr/>
          <p:nvPr/>
        </p:nvGrpSpPr>
        <p:grpSpPr>
          <a:xfrm>
            <a:off x="4716088" y="4482284"/>
            <a:ext cx="4378795" cy="3944118"/>
            <a:chOff x="0" y="0"/>
            <a:chExt cx="4378794" cy="3944117"/>
          </a:xfrm>
        </p:grpSpPr>
        <p:pic>
          <p:nvPicPr>
            <p:cNvPr id="1480" name="image41.jpg" descr="C:\Users\RUI\AppData\Local\Microsoft\Windows\INetCache\Content.Word\温感标定证书1.jpg"/>
            <p:cNvPicPr>
              <a:picLocks noChangeAspect="1"/>
            </p:cNvPicPr>
            <p:nvPr/>
          </p:nvPicPr>
          <p:blipFill>
            <a:blip r:embed="rId3">
              <a:extLst/>
            </a:blip>
            <a:stretch>
              <a:fillRect/>
            </a:stretch>
          </p:blipFill>
          <p:spPr>
            <a:xfrm>
              <a:off x="0" y="82"/>
              <a:ext cx="2219646" cy="3944036"/>
            </a:xfrm>
            <a:prstGeom prst="rect">
              <a:avLst/>
            </a:prstGeom>
            <a:ln w="50800" cap="flat">
              <a:solidFill>
                <a:schemeClr val="accent5"/>
              </a:solidFill>
              <a:prstDash val="solid"/>
              <a:miter lim="800000"/>
            </a:ln>
            <a:effectLst/>
          </p:spPr>
        </p:pic>
        <p:pic>
          <p:nvPicPr>
            <p:cNvPr id="1481" name="image42.jpg" descr="C:\Users\RUI\AppData\Local\Microsoft\Windows\INetCache\Content.Word\温感标定证书2.jpg"/>
            <p:cNvPicPr>
              <a:picLocks noChangeAspect="1"/>
            </p:cNvPicPr>
            <p:nvPr/>
          </p:nvPicPr>
          <p:blipFill>
            <a:blip r:embed="rId4">
              <a:extLst/>
            </a:blip>
            <a:srcRect/>
            <a:stretch>
              <a:fillRect/>
            </a:stretch>
          </p:blipFill>
          <p:spPr>
            <a:xfrm>
              <a:off x="2254258" y="0"/>
              <a:ext cx="2124537" cy="3944036"/>
            </a:xfrm>
            <a:prstGeom prst="rect">
              <a:avLst/>
            </a:prstGeom>
            <a:ln w="38100" cap="flat">
              <a:solidFill>
                <a:schemeClr val="accent5"/>
              </a:solidFill>
              <a:prstDash val="solid"/>
              <a:miter lim="800000"/>
            </a:ln>
            <a:effectLst/>
          </p:spPr>
        </p:pic>
      </p:grpSp>
      <p:sp>
        <p:nvSpPr>
          <p:cNvPr id="1483" name="Shape 1483"/>
          <p:cNvSpPr/>
          <p:nvPr/>
        </p:nvSpPr>
        <p:spPr>
          <a:xfrm>
            <a:off x="2188475" y="6077152"/>
            <a:ext cx="2622885" cy="754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90000"/>
              </a:lnSpc>
              <a:spcBef>
                <a:spcPts val="2000"/>
              </a:spcBef>
              <a:defRPr sz="3200" b="1">
                <a:solidFill>
                  <a:schemeClr val="accent5"/>
                </a:solidFill>
                <a:latin typeface="微软雅黑"/>
                <a:ea typeface="微软雅黑"/>
                <a:cs typeface="微软雅黑"/>
                <a:sym typeface="微软雅黑"/>
              </a:defRPr>
            </a:lvl1pPr>
          </a:lstStyle>
          <a:p>
            <a:r>
              <a:t>温度传感器</a:t>
            </a:r>
          </a:p>
        </p:txBody>
      </p:sp>
      <p:sp>
        <p:nvSpPr>
          <p:cNvPr id="1484" name="Shape 1484"/>
          <p:cNvSpPr/>
          <p:nvPr/>
        </p:nvSpPr>
        <p:spPr>
          <a:xfrm>
            <a:off x="9981062" y="6077152"/>
            <a:ext cx="1641685" cy="754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90000"/>
              </a:lnSpc>
              <a:spcBef>
                <a:spcPts val="2000"/>
              </a:spcBef>
              <a:defRPr sz="3200" b="1">
                <a:solidFill>
                  <a:schemeClr val="accent5"/>
                </a:solidFill>
                <a:latin typeface="微软雅黑"/>
                <a:ea typeface="微软雅黑"/>
                <a:cs typeface="微软雅黑"/>
                <a:sym typeface="微软雅黑"/>
              </a:defRPr>
            </a:lvl1pPr>
          </a:lstStyle>
          <a:p>
            <a:r>
              <a:t>流量计</a:t>
            </a:r>
          </a:p>
        </p:txBody>
      </p:sp>
      <p:pic>
        <p:nvPicPr>
          <p:cNvPr id="1485" name="image43.png"/>
          <p:cNvPicPr>
            <a:picLocks noChangeAspect="1"/>
          </p:cNvPicPr>
          <p:nvPr/>
        </p:nvPicPr>
        <p:blipFill>
          <a:blip r:embed="rId5">
            <a:extLst/>
          </a:blip>
          <a:stretch>
            <a:fillRect/>
          </a:stretch>
        </p:blipFill>
        <p:spPr>
          <a:xfrm>
            <a:off x="4770256" y="9564468"/>
            <a:ext cx="5005120" cy="3527712"/>
          </a:xfrm>
          <a:prstGeom prst="rect">
            <a:avLst/>
          </a:prstGeom>
          <a:ln w="25400">
            <a:solidFill>
              <a:schemeClr val="accent5"/>
            </a:solidFill>
            <a:miter/>
          </a:ln>
        </p:spPr>
      </p:pic>
      <p:sp>
        <p:nvSpPr>
          <p:cNvPr id="1486" name="Shape 1486"/>
          <p:cNvSpPr/>
          <p:nvPr/>
        </p:nvSpPr>
        <p:spPr>
          <a:xfrm>
            <a:off x="12576916" y="11037099"/>
            <a:ext cx="2102022" cy="754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90000"/>
              </a:lnSpc>
              <a:spcBef>
                <a:spcPts val="2000"/>
              </a:spcBef>
              <a:defRPr sz="3200" b="1">
                <a:solidFill>
                  <a:schemeClr val="accent5"/>
                </a:solidFill>
                <a:latin typeface="微软雅黑"/>
                <a:ea typeface="微软雅黑"/>
                <a:cs typeface="微软雅黑"/>
                <a:sym typeface="微软雅黑"/>
              </a:defRPr>
            </a:lvl1pPr>
          </a:lstStyle>
          <a:p>
            <a:r>
              <a:t>智能网关</a:t>
            </a:r>
          </a:p>
        </p:txBody>
      </p:sp>
      <p:grpSp>
        <p:nvGrpSpPr>
          <p:cNvPr id="1489" name="Group 1489"/>
          <p:cNvGrpSpPr/>
          <p:nvPr/>
        </p:nvGrpSpPr>
        <p:grpSpPr>
          <a:xfrm>
            <a:off x="15066009" y="9029271"/>
            <a:ext cx="6517899" cy="4598105"/>
            <a:chOff x="0" y="0"/>
            <a:chExt cx="6517898" cy="4598104"/>
          </a:xfrm>
        </p:grpSpPr>
        <p:pic>
          <p:nvPicPr>
            <p:cNvPr id="1487" name="image44.jpg" descr="中环协认证.jpg"/>
            <p:cNvPicPr>
              <a:picLocks noChangeAspect="1"/>
            </p:cNvPicPr>
            <p:nvPr/>
          </p:nvPicPr>
          <p:blipFill>
            <a:blip r:embed="rId6">
              <a:extLst/>
            </a:blip>
            <a:stretch>
              <a:fillRect/>
            </a:stretch>
          </p:blipFill>
          <p:spPr>
            <a:xfrm>
              <a:off x="0" y="0"/>
              <a:ext cx="3353243" cy="4598105"/>
            </a:xfrm>
            <a:prstGeom prst="rect">
              <a:avLst/>
            </a:prstGeom>
            <a:ln w="25400" cap="flat">
              <a:solidFill>
                <a:schemeClr val="accent5"/>
              </a:solidFill>
              <a:prstDash val="solid"/>
              <a:miter lim="800000"/>
            </a:ln>
            <a:effectLst/>
          </p:spPr>
        </p:pic>
        <p:pic>
          <p:nvPicPr>
            <p:cNvPr id="1488" name="image45.jpg" descr="电磁兼容测试报告0017 (2).jpg"/>
            <p:cNvPicPr>
              <a:picLocks noChangeAspect="1"/>
            </p:cNvPicPr>
            <p:nvPr/>
          </p:nvPicPr>
          <p:blipFill>
            <a:blip r:embed="rId7">
              <a:extLst/>
            </a:blip>
            <a:stretch>
              <a:fillRect/>
            </a:stretch>
          </p:blipFill>
          <p:spPr>
            <a:xfrm>
              <a:off x="3517341" y="214"/>
              <a:ext cx="3000558" cy="4597676"/>
            </a:xfrm>
            <a:prstGeom prst="rect">
              <a:avLst/>
            </a:prstGeom>
            <a:ln w="25400" cap="flat">
              <a:solidFill>
                <a:schemeClr val="accent5"/>
              </a:solidFill>
              <a:prstDash val="solid"/>
              <a:miter lim="800000"/>
            </a:ln>
            <a:effectLst/>
          </p:spPr>
        </p:pic>
      </p:grpSp>
      <p:sp>
        <p:nvSpPr>
          <p:cNvPr id="1490" name="Shape 1490"/>
          <p:cNvSpPr/>
          <p:nvPr/>
        </p:nvSpPr>
        <p:spPr>
          <a:xfrm>
            <a:off x="1988113" y="10759156"/>
            <a:ext cx="2442220" cy="754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90000"/>
              </a:lnSpc>
              <a:spcBef>
                <a:spcPts val="2000"/>
              </a:spcBef>
              <a:defRPr sz="3200" b="1">
                <a:solidFill>
                  <a:schemeClr val="accent5"/>
                </a:solidFill>
                <a:latin typeface="微软雅黑"/>
                <a:ea typeface="微软雅黑"/>
                <a:cs typeface="微软雅黑"/>
                <a:sym typeface="微软雅黑"/>
              </a:defRPr>
            </a:lvl1pPr>
          </a:lstStyle>
          <a:p>
            <a:r>
              <a:t>现场控制器</a:t>
            </a:r>
          </a:p>
        </p:txBody>
      </p:sp>
      <p:grpSp>
        <p:nvGrpSpPr>
          <p:cNvPr id="1494" name="Group 1494"/>
          <p:cNvGrpSpPr/>
          <p:nvPr/>
        </p:nvGrpSpPr>
        <p:grpSpPr>
          <a:xfrm>
            <a:off x="12069580" y="4233733"/>
            <a:ext cx="9572116" cy="4169833"/>
            <a:chOff x="0" y="0"/>
            <a:chExt cx="9572115" cy="4169831"/>
          </a:xfrm>
        </p:grpSpPr>
        <p:pic>
          <p:nvPicPr>
            <p:cNvPr id="1491" name="image46.png"/>
            <p:cNvPicPr>
              <a:picLocks noChangeAspect="1"/>
            </p:cNvPicPr>
            <p:nvPr/>
          </p:nvPicPr>
          <p:blipFill>
            <a:blip r:embed="rId8">
              <a:extLst/>
            </a:blip>
            <a:srcRect t="5679" r="3463" b="8117"/>
            <a:stretch>
              <a:fillRect/>
            </a:stretch>
          </p:blipFill>
          <p:spPr>
            <a:xfrm>
              <a:off x="3294018" y="0"/>
              <a:ext cx="3067000" cy="4155549"/>
            </a:xfrm>
            <a:prstGeom prst="rect">
              <a:avLst/>
            </a:prstGeom>
            <a:ln w="25400" cap="flat">
              <a:solidFill>
                <a:schemeClr val="accent5"/>
              </a:solidFill>
              <a:prstDash val="solid"/>
              <a:miter lim="800000"/>
            </a:ln>
            <a:effectLst/>
          </p:spPr>
        </p:pic>
        <p:pic>
          <p:nvPicPr>
            <p:cNvPr id="1492" name="image47.png"/>
            <p:cNvPicPr>
              <a:picLocks noChangeAspect="1"/>
            </p:cNvPicPr>
            <p:nvPr/>
          </p:nvPicPr>
          <p:blipFill>
            <a:blip r:embed="rId9">
              <a:extLst/>
            </a:blip>
            <a:stretch>
              <a:fillRect/>
            </a:stretch>
          </p:blipFill>
          <p:spPr>
            <a:xfrm>
              <a:off x="6521636" y="28006"/>
              <a:ext cx="3050480" cy="4099504"/>
            </a:xfrm>
            <a:prstGeom prst="rect">
              <a:avLst/>
            </a:prstGeom>
            <a:ln w="25400" cap="flat">
              <a:solidFill>
                <a:schemeClr val="accent5"/>
              </a:solidFill>
              <a:prstDash val="solid"/>
              <a:miter lim="800000"/>
            </a:ln>
            <a:effectLst/>
          </p:spPr>
        </p:pic>
        <p:pic>
          <p:nvPicPr>
            <p:cNvPr id="1493" name="image48.png"/>
            <p:cNvPicPr>
              <a:picLocks noChangeAspect="1"/>
            </p:cNvPicPr>
            <p:nvPr/>
          </p:nvPicPr>
          <p:blipFill>
            <a:blip r:embed="rId10">
              <a:extLst/>
            </a:blip>
            <a:stretch>
              <a:fillRect/>
            </a:stretch>
          </p:blipFill>
          <p:spPr>
            <a:xfrm>
              <a:off x="0" y="14315"/>
              <a:ext cx="3133551" cy="4155517"/>
            </a:xfrm>
            <a:prstGeom prst="rect">
              <a:avLst/>
            </a:prstGeom>
            <a:ln w="25400" cap="flat">
              <a:solidFill>
                <a:schemeClr val="accent5"/>
              </a:solidFill>
              <a:prstDash val="solid"/>
              <a:miter lim="800000"/>
            </a:ln>
            <a:effectLst/>
          </p:spPr>
        </p:pic>
      </p:grpSp>
      <p:sp>
        <p:nvSpPr>
          <p:cNvPr id="1495" name="Shape 1495"/>
          <p:cNvSpPr/>
          <p:nvPr/>
        </p:nvSpPr>
        <p:spPr>
          <a:xfrm>
            <a:off x="12152453" y="2421139"/>
            <a:ext cx="9496975" cy="1400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857250" indent="-571500" algn="l" defTabSz="1828800">
              <a:lnSpc>
                <a:spcPct val="120000"/>
              </a:lnSpc>
              <a:buSzPct val="100000"/>
              <a:buFont typeface="Arial"/>
              <a:buChar char="•"/>
              <a:defRPr sz="3200" b="1">
                <a:latin typeface="微软雅黑"/>
                <a:ea typeface="微软雅黑"/>
                <a:cs typeface="微软雅黑"/>
                <a:sym typeface="微软雅黑"/>
              </a:defRPr>
            </a:lvl1pPr>
          </a:lstStyle>
          <a:p>
            <a:r>
              <a:t>温度传感器高精度，流量计高精度，数字电功率计高精度，进行标定或具有检测合格证书。</a:t>
            </a:r>
          </a:p>
        </p:txBody>
      </p:sp>
      <p:sp>
        <p:nvSpPr>
          <p:cNvPr id="1496" name="Shape 1496"/>
          <p:cNvSpPr/>
          <p:nvPr/>
        </p:nvSpPr>
        <p:spPr>
          <a:xfrm>
            <a:off x="166550" y="1703056"/>
            <a:ext cx="1062753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03-5集中空调制冷机房系统精准能效计量系统</a:t>
            </a:r>
          </a:p>
        </p:txBody>
      </p:sp>
      <p:sp>
        <p:nvSpPr>
          <p:cNvPr id="1497" name="Shape 1497"/>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500" name="Group 1500"/>
          <p:cNvGrpSpPr/>
          <p:nvPr/>
        </p:nvGrpSpPr>
        <p:grpSpPr>
          <a:xfrm>
            <a:off x="18622751" y="302323"/>
            <a:ext cx="5429634" cy="1062833"/>
            <a:chOff x="0" y="0"/>
            <a:chExt cx="5429633" cy="1062831"/>
          </a:xfrm>
        </p:grpSpPr>
        <p:pic>
          <p:nvPicPr>
            <p:cNvPr id="1498" name="image10.tif"/>
            <p:cNvPicPr>
              <a:picLocks noChangeAspect="1"/>
            </p:cNvPicPr>
            <p:nvPr/>
          </p:nvPicPr>
          <p:blipFill>
            <a:blip r:embed="rId11">
              <a:extLst/>
            </a:blip>
            <a:srcRect t="57209" b="26124"/>
            <a:stretch>
              <a:fillRect/>
            </a:stretch>
          </p:blipFill>
          <p:spPr>
            <a:xfrm>
              <a:off x="1104723" y="0"/>
              <a:ext cx="4324911" cy="1062705"/>
            </a:xfrm>
            <a:prstGeom prst="rect">
              <a:avLst/>
            </a:prstGeom>
            <a:ln w="12700" cap="flat">
              <a:noFill/>
              <a:miter lim="400000"/>
            </a:ln>
            <a:effectLst/>
          </p:spPr>
        </p:pic>
        <p:pic>
          <p:nvPicPr>
            <p:cNvPr id="1499" name="image11.tif"/>
            <p:cNvPicPr>
              <a:picLocks noChangeAspect="1"/>
            </p:cNvPicPr>
            <p:nvPr/>
          </p:nvPicPr>
          <p:blipFill>
            <a:blip r:embed="rId12">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2" name="图片 1501"/>
          <p:cNvPicPr>
            <a:picLocks/>
          </p:cNvPicPr>
          <p:nvPr/>
        </p:nvPicPr>
        <p:blipFill>
          <a:blip r:embed="rId2">
            <a:extLst/>
          </a:blip>
          <a:stretch>
            <a:fillRect/>
          </a:stretch>
        </p:blipFill>
        <p:spPr>
          <a:xfrm>
            <a:off x="-78649" y="1524000"/>
            <a:ext cx="24541298" cy="76200"/>
          </a:xfrm>
          <a:prstGeom prst="rect">
            <a:avLst/>
          </a:prstGeom>
        </p:spPr>
      </p:pic>
      <p:sp>
        <p:nvSpPr>
          <p:cNvPr id="1504" name="Shape 1504"/>
          <p:cNvSpPr>
            <a:spLocks noGrp="1"/>
          </p:cNvSpPr>
          <p:nvPr>
            <p:ph type="sldNum" sz="quarter" idx="4294967295"/>
          </p:nvPr>
        </p:nvSpPr>
        <p:spPr>
          <a:xfrm>
            <a:off x="23748133" y="130188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defTabSz="821531">
              <a:defRPr>
                <a:solidFill>
                  <a:srgbClr val="000000"/>
                </a:solidFill>
                <a:latin typeface="+mn-lt"/>
                <a:ea typeface="+mn-ea"/>
                <a:cs typeface="+mn-cs"/>
                <a:sym typeface="Helvetica Light"/>
              </a:defRPr>
            </a:lvl1pPr>
          </a:lstStyle>
          <a:p>
            <a:fld id="{86CB4B4D-7CA3-9044-876B-883B54F8677D}" type="slidenum">
              <a:t>39</a:t>
            </a:fld>
            <a:endParaRPr/>
          </a:p>
        </p:txBody>
      </p:sp>
      <p:pic>
        <p:nvPicPr>
          <p:cNvPr id="1505" name="image51.pdf"/>
          <p:cNvPicPr>
            <a:picLocks noChangeAspect="1"/>
          </p:cNvPicPr>
          <p:nvPr/>
        </p:nvPicPr>
        <p:blipFill>
          <a:blip r:embed="rId3">
            <a:extLst/>
          </a:blip>
          <a:srcRect b="3540"/>
          <a:stretch>
            <a:fillRect/>
          </a:stretch>
        </p:blipFill>
        <p:spPr>
          <a:xfrm>
            <a:off x="641286" y="3296439"/>
            <a:ext cx="8810848" cy="9407046"/>
          </a:xfrm>
          <a:prstGeom prst="rect">
            <a:avLst/>
          </a:prstGeom>
          <a:ln w="12700">
            <a:solidFill>
              <a:schemeClr val="accent5"/>
            </a:solidFill>
            <a:miter/>
          </a:ln>
        </p:spPr>
      </p:pic>
      <p:sp>
        <p:nvSpPr>
          <p:cNvPr id="1506" name="Shape 1506"/>
          <p:cNvSpPr/>
          <p:nvPr/>
        </p:nvSpPr>
        <p:spPr>
          <a:xfrm>
            <a:off x="9974102" y="3198387"/>
            <a:ext cx="14445284" cy="714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457200">
              <a:lnSpc>
                <a:spcPct val="120000"/>
              </a:lnSpc>
              <a:defRPr sz="3200" b="1">
                <a:latin typeface="微软雅黑"/>
                <a:ea typeface="微软雅黑"/>
                <a:cs typeface="微软雅黑"/>
                <a:sym typeface="微软雅黑"/>
              </a:defRPr>
            </a:lvl1pPr>
          </a:lstStyle>
          <a:p>
            <a:r>
              <a:t>《集中空调制冷机房系统能效监测及评价标准》（DBJ/T 15-129-2017）规定：</a:t>
            </a:r>
          </a:p>
        </p:txBody>
      </p:sp>
      <p:sp>
        <p:nvSpPr>
          <p:cNvPr id="1507" name="Shape 1507"/>
          <p:cNvSpPr/>
          <p:nvPr/>
        </p:nvSpPr>
        <p:spPr>
          <a:xfrm>
            <a:off x="10567485" y="10256649"/>
            <a:ext cx="13359107" cy="282166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642937">
              <a:lnSpc>
                <a:spcPct val="120000"/>
              </a:lnSpc>
              <a:defRPr sz="3200" b="1">
                <a:latin typeface="Helvetica Neue"/>
                <a:ea typeface="Helvetica Neue"/>
                <a:cs typeface="Helvetica Neue"/>
                <a:sym typeface="Helvetica Neue"/>
              </a:defRPr>
            </a:pPr>
            <a:r>
              <a:t>规定关于能效测量结果与能量平衡系统规定：</a:t>
            </a:r>
          </a:p>
          <a:p>
            <a:pPr algn="l" defTabSz="642937">
              <a:lnSpc>
                <a:spcPct val="120000"/>
              </a:lnSpc>
              <a:spcBef>
                <a:spcPts val="900"/>
              </a:spcBef>
              <a:defRPr sz="3200" b="1">
                <a:latin typeface="Helvetica Neue"/>
                <a:ea typeface="Helvetica Neue"/>
                <a:cs typeface="Helvetica Neue"/>
                <a:sym typeface="Helvetica Neue"/>
              </a:defRPr>
            </a:pPr>
            <a:r>
              <a:t>1.</a:t>
            </a:r>
            <a:r>
              <a:rPr>
                <a:solidFill>
                  <a:schemeClr val="accent5"/>
                </a:solidFill>
              </a:rPr>
              <a:t>制冷机房系统能效比测量结果的计算不确定度宜在±5%以内；</a:t>
            </a:r>
          </a:p>
          <a:p>
            <a:pPr algn="l" defTabSz="642937">
              <a:lnSpc>
                <a:spcPct val="120000"/>
              </a:lnSpc>
              <a:defRPr sz="3200" b="1">
                <a:latin typeface="Helvetica Neue"/>
                <a:ea typeface="Helvetica Neue"/>
                <a:cs typeface="Helvetica Neue"/>
                <a:sym typeface="Helvetica Neue"/>
              </a:defRPr>
            </a:pPr>
            <a:r>
              <a:t>2 在系统运行时间内，</a:t>
            </a:r>
            <a:r>
              <a:rPr>
                <a:solidFill>
                  <a:schemeClr val="accent5"/>
                </a:solidFill>
              </a:rPr>
              <a:t>应有不小于80%的时间</a:t>
            </a:r>
            <a:r>
              <a:t>，</a:t>
            </a:r>
            <a:endParaRPr>
              <a:solidFill>
                <a:schemeClr val="accent5"/>
              </a:solidFill>
            </a:endParaRPr>
          </a:p>
        </p:txBody>
      </p:sp>
      <p:sp>
        <p:nvSpPr>
          <p:cNvPr id="1508" name="Shape 1508"/>
          <p:cNvSpPr/>
          <p:nvPr/>
        </p:nvSpPr>
        <p:spPr>
          <a:xfrm>
            <a:off x="10466896" y="12490602"/>
            <a:ext cx="12627001"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1828800">
              <a:defRPr sz="3600" b="1" i="1">
                <a:solidFill>
                  <a:schemeClr val="accent5"/>
                </a:solidFill>
                <a:latin typeface="微软雅黑"/>
                <a:ea typeface="微软雅黑"/>
                <a:cs typeface="微软雅黑"/>
                <a:sym typeface="微软雅黑"/>
              </a:defRPr>
            </a:lvl1pPr>
          </a:lstStyle>
          <a:p>
            <a:r>
              <a:t>高效制冷机房系统必须安装精准能效计量系统和热平衡系统！ </a:t>
            </a:r>
          </a:p>
        </p:txBody>
      </p:sp>
      <p:sp>
        <p:nvSpPr>
          <p:cNvPr id="1509" name="Shape 1509"/>
          <p:cNvSpPr/>
          <p:nvPr/>
        </p:nvSpPr>
        <p:spPr>
          <a:xfrm>
            <a:off x="166550" y="1703056"/>
            <a:ext cx="1062753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03-5集中空调制冷机房系统精准能效计量系统</a:t>
            </a:r>
          </a:p>
        </p:txBody>
      </p:sp>
      <p:sp>
        <p:nvSpPr>
          <p:cNvPr id="1510" name="Shape 1510"/>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513" name="Group 1513"/>
          <p:cNvGrpSpPr/>
          <p:nvPr/>
        </p:nvGrpSpPr>
        <p:grpSpPr>
          <a:xfrm>
            <a:off x="18622751" y="302323"/>
            <a:ext cx="5429634" cy="1062833"/>
            <a:chOff x="0" y="0"/>
            <a:chExt cx="5429633" cy="1062831"/>
          </a:xfrm>
        </p:grpSpPr>
        <p:pic>
          <p:nvPicPr>
            <p:cNvPr id="1511"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1512"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pic>
        <p:nvPicPr>
          <p:cNvPr id="1514" name="屏幕快照 2020-02-23 上午11.45.34.png"/>
          <p:cNvPicPr>
            <a:picLocks noChangeAspect="1"/>
          </p:cNvPicPr>
          <p:nvPr/>
        </p:nvPicPr>
        <p:blipFill>
          <a:blip r:embed="rId6">
            <a:extLst/>
          </a:blip>
          <a:stretch>
            <a:fillRect/>
          </a:stretch>
        </p:blipFill>
        <p:spPr>
          <a:xfrm>
            <a:off x="9793762" y="4020508"/>
            <a:ext cx="14805964" cy="6133286"/>
          </a:xfrm>
          <a:prstGeom prst="rect">
            <a:avLst/>
          </a:prstGeom>
          <a:ln w="12700">
            <a:miter lim="400000"/>
          </a:ln>
        </p:spPr>
      </p:pic>
      <p:sp>
        <p:nvSpPr>
          <p:cNvPr id="1515" name="Shape 1515"/>
          <p:cNvSpPr/>
          <p:nvPr/>
        </p:nvSpPr>
        <p:spPr>
          <a:xfrm>
            <a:off x="10067317" y="4844674"/>
            <a:ext cx="7997031" cy="1"/>
          </a:xfrm>
          <a:prstGeom prst="line">
            <a:avLst/>
          </a:prstGeom>
          <a:ln w="63500">
            <a:solidFill>
              <a:schemeClr val="accent5"/>
            </a:solidFill>
            <a:miter lim="400000"/>
          </a:ln>
        </p:spPr>
        <p:txBody>
          <a:bodyPr lIns="71437" tIns="71437" rIns="71437" bIns="71437" anchor="ctr"/>
          <a:lstStyle/>
          <a:p>
            <a:pPr>
              <a:defRPr sz="3200"/>
            </a:pPr>
            <a:endParaRPr/>
          </a:p>
        </p:txBody>
      </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 name="图片 574"/>
          <p:cNvPicPr>
            <a:picLocks/>
          </p:cNvPicPr>
          <p:nvPr/>
        </p:nvPicPr>
        <p:blipFill>
          <a:blip r:embed="rId2">
            <a:extLst/>
          </a:blip>
          <a:stretch>
            <a:fillRect/>
          </a:stretch>
        </p:blipFill>
        <p:spPr>
          <a:xfrm>
            <a:off x="-78649" y="1524000"/>
            <a:ext cx="24541298" cy="76200"/>
          </a:xfrm>
          <a:prstGeom prst="rect">
            <a:avLst/>
          </a:prstGeom>
        </p:spPr>
      </p:pic>
      <p:sp>
        <p:nvSpPr>
          <p:cNvPr id="577" name="Shape 577"/>
          <p:cNvSpPr/>
          <p:nvPr/>
        </p:nvSpPr>
        <p:spPr>
          <a:xfrm>
            <a:off x="362779" y="392247"/>
            <a:ext cx="93680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01集中空调高效制冷机房系统介绍</a:t>
            </a:r>
          </a:p>
        </p:txBody>
      </p:sp>
      <p:pic>
        <p:nvPicPr>
          <p:cNvPr id="578" name="image3.png"/>
          <p:cNvPicPr>
            <a:picLocks noChangeAspect="1"/>
          </p:cNvPicPr>
          <p:nvPr/>
        </p:nvPicPr>
        <p:blipFill>
          <a:blip r:embed="rId3">
            <a:extLst/>
          </a:blip>
          <a:stretch>
            <a:fillRect/>
          </a:stretch>
        </p:blipFill>
        <p:spPr>
          <a:xfrm>
            <a:off x="7389167" y="2766557"/>
            <a:ext cx="9400957" cy="7447049"/>
          </a:xfrm>
          <a:prstGeom prst="rect">
            <a:avLst/>
          </a:prstGeom>
          <a:ln w="12700">
            <a:miter lim="400000"/>
          </a:ln>
        </p:spPr>
      </p:pic>
      <p:sp>
        <p:nvSpPr>
          <p:cNvPr id="579" name="Shape 579"/>
          <p:cNvSpPr/>
          <p:nvPr/>
        </p:nvSpPr>
        <p:spPr>
          <a:xfrm>
            <a:off x="7103750" y="4167645"/>
            <a:ext cx="1401763" cy="1"/>
          </a:xfrm>
          <a:prstGeom prst="line">
            <a:avLst/>
          </a:prstGeom>
          <a:ln w="38100">
            <a:solidFill>
              <a:srgbClr val="70AD47"/>
            </a:solidFill>
            <a:miter/>
          </a:ln>
        </p:spPr>
        <p:txBody>
          <a:bodyPr tIns="91439" bIns="91439"/>
          <a:lstStyle/>
          <a:p>
            <a:pPr algn="l" defTabSz="1828800">
              <a:defRPr sz="3600">
                <a:latin typeface="等线"/>
                <a:ea typeface="等线"/>
                <a:cs typeface="等线"/>
                <a:sym typeface="等线"/>
              </a:defRPr>
            </a:pPr>
            <a:endParaRPr/>
          </a:p>
        </p:txBody>
      </p:sp>
      <p:grpSp>
        <p:nvGrpSpPr>
          <p:cNvPr id="582" name="Group 582"/>
          <p:cNvGrpSpPr/>
          <p:nvPr/>
        </p:nvGrpSpPr>
        <p:grpSpPr>
          <a:xfrm>
            <a:off x="3519616" y="3290089"/>
            <a:ext cx="3584135" cy="1755111"/>
            <a:chOff x="0" y="0"/>
            <a:chExt cx="3584133" cy="1755109"/>
          </a:xfrm>
        </p:grpSpPr>
        <p:sp>
          <p:nvSpPr>
            <p:cNvPr id="580" name="Shape 580"/>
            <p:cNvSpPr/>
            <p:nvPr/>
          </p:nvSpPr>
          <p:spPr>
            <a:xfrm>
              <a:off x="0" y="0"/>
              <a:ext cx="3584134" cy="1755110"/>
            </a:xfrm>
            <a:prstGeom prst="roundRect">
              <a:avLst>
                <a:gd name="adj" fmla="val 16667"/>
              </a:avLst>
            </a:prstGeom>
            <a:solidFill>
              <a:srgbClr val="E2F0D9"/>
            </a:solidFill>
            <a:ln w="25400" cap="flat">
              <a:solidFill>
                <a:srgbClr val="A9D18E"/>
              </a:solidFill>
              <a:prstDash val="solid"/>
              <a:miter lim="800000"/>
            </a:ln>
            <a:effectLst/>
          </p:spPr>
          <p:txBody>
            <a:bodyPr wrap="square" lIns="91439" tIns="91439" rIns="91439" bIns="91439" numCol="1" anchor="ctr">
              <a:noAutofit/>
            </a:bodyPr>
            <a:lstStyle/>
            <a:p>
              <a:pPr defTabSz="1828800">
                <a:defRPr sz="3600">
                  <a:solidFill>
                    <a:srgbClr val="FFFFFF"/>
                  </a:solidFill>
                  <a:latin typeface="等线"/>
                  <a:ea typeface="等线"/>
                  <a:cs typeface="等线"/>
                  <a:sym typeface="等线"/>
                </a:defRPr>
              </a:pPr>
              <a:endParaRPr/>
            </a:p>
          </p:txBody>
        </p:sp>
        <p:sp>
          <p:nvSpPr>
            <p:cNvPr id="581" name="Shape 581"/>
            <p:cNvSpPr/>
            <p:nvPr/>
          </p:nvSpPr>
          <p:spPr>
            <a:xfrm>
              <a:off x="85677" y="468613"/>
              <a:ext cx="3412780" cy="817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defTabSz="1828800">
                <a:defRPr sz="3600">
                  <a:latin typeface="微软雅黑"/>
                  <a:ea typeface="微软雅黑"/>
                  <a:cs typeface="微软雅黑"/>
                  <a:sym typeface="微软雅黑"/>
                </a:defRPr>
              </a:lvl1pPr>
            </a:lstStyle>
            <a:p>
              <a:r>
                <a:t>冷却塔</a:t>
              </a:r>
            </a:p>
          </p:txBody>
        </p:sp>
      </p:grpSp>
      <p:grpSp>
        <p:nvGrpSpPr>
          <p:cNvPr id="585" name="Group 585"/>
          <p:cNvGrpSpPr/>
          <p:nvPr/>
        </p:nvGrpSpPr>
        <p:grpSpPr>
          <a:xfrm>
            <a:off x="3519616" y="7807976"/>
            <a:ext cx="3584135" cy="1755111"/>
            <a:chOff x="0" y="0"/>
            <a:chExt cx="3584133" cy="1755109"/>
          </a:xfrm>
        </p:grpSpPr>
        <p:sp>
          <p:nvSpPr>
            <p:cNvPr id="583" name="Shape 583"/>
            <p:cNvSpPr/>
            <p:nvPr/>
          </p:nvSpPr>
          <p:spPr>
            <a:xfrm>
              <a:off x="0" y="0"/>
              <a:ext cx="3584134" cy="1755110"/>
            </a:xfrm>
            <a:prstGeom prst="roundRect">
              <a:avLst>
                <a:gd name="adj" fmla="val 16667"/>
              </a:avLst>
            </a:prstGeom>
            <a:solidFill>
              <a:srgbClr val="E2F0D9"/>
            </a:solidFill>
            <a:ln w="25400" cap="flat">
              <a:solidFill>
                <a:srgbClr val="A9D18E"/>
              </a:solidFill>
              <a:prstDash val="solid"/>
              <a:miter lim="800000"/>
            </a:ln>
            <a:effectLst/>
          </p:spPr>
          <p:txBody>
            <a:bodyPr wrap="square" lIns="91439" tIns="91439" rIns="91439" bIns="91439" numCol="1" anchor="ctr">
              <a:noAutofit/>
            </a:bodyPr>
            <a:lstStyle/>
            <a:p>
              <a:pPr defTabSz="1828800">
                <a:defRPr sz="3600">
                  <a:solidFill>
                    <a:srgbClr val="FFFFFF"/>
                  </a:solidFill>
                  <a:latin typeface="等线"/>
                  <a:ea typeface="等线"/>
                  <a:cs typeface="等线"/>
                  <a:sym typeface="等线"/>
                </a:defRPr>
              </a:pPr>
              <a:endParaRPr/>
            </a:p>
          </p:txBody>
        </p:sp>
        <p:sp>
          <p:nvSpPr>
            <p:cNvPr id="584" name="Shape 584"/>
            <p:cNvSpPr/>
            <p:nvPr/>
          </p:nvSpPr>
          <p:spPr>
            <a:xfrm>
              <a:off x="85677" y="468613"/>
              <a:ext cx="3412780" cy="817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defTabSz="1828800">
                <a:defRPr sz="3600">
                  <a:latin typeface="微软雅黑"/>
                  <a:ea typeface="微软雅黑"/>
                  <a:cs typeface="微软雅黑"/>
                  <a:sym typeface="微软雅黑"/>
                </a:defRPr>
              </a:lvl1pPr>
            </a:lstStyle>
            <a:p>
              <a:r>
                <a:t>冷却水泵</a:t>
              </a:r>
            </a:p>
          </p:txBody>
        </p:sp>
      </p:grpSp>
      <p:sp>
        <p:nvSpPr>
          <p:cNvPr id="586" name="Shape 586"/>
          <p:cNvSpPr/>
          <p:nvPr/>
        </p:nvSpPr>
        <p:spPr>
          <a:xfrm>
            <a:off x="7103750" y="8685533"/>
            <a:ext cx="1532511" cy="1"/>
          </a:xfrm>
          <a:prstGeom prst="line">
            <a:avLst/>
          </a:prstGeom>
          <a:ln w="38100">
            <a:solidFill>
              <a:srgbClr val="70AD47"/>
            </a:solidFill>
            <a:miter/>
          </a:ln>
        </p:spPr>
        <p:txBody>
          <a:bodyPr tIns="91439" bIns="91439"/>
          <a:lstStyle/>
          <a:p>
            <a:pPr algn="l" defTabSz="1828800">
              <a:defRPr sz="3600">
                <a:latin typeface="等线"/>
                <a:ea typeface="等线"/>
                <a:cs typeface="等线"/>
                <a:sym typeface="等线"/>
              </a:defRPr>
            </a:pPr>
            <a:endParaRPr/>
          </a:p>
        </p:txBody>
      </p:sp>
      <p:grpSp>
        <p:nvGrpSpPr>
          <p:cNvPr id="589" name="Group 589"/>
          <p:cNvGrpSpPr/>
          <p:nvPr/>
        </p:nvGrpSpPr>
        <p:grpSpPr>
          <a:xfrm>
            <a:off x="18030522" y="5222111"/>
            <a:ext cx="3584135" cy="1755111"/>
            <a:chOff x="0" y="0"/>
            <a:chExt cx="3584133" cy="1755109"/>
          </a:xfrm>
        </p:grpSpPr>
        <p:sp>
          <p:nvSpPr>
            <p:cNvPr id="587" name="Shape 587"/>
            <p:cNvSpPr/>
            <p:nvPr/>
          </p:nvSpPr>
          <p:spPr>
            <a:xfrm>
              <a:off x="0" y="0"/>
              <a:ext cx="3584134" cy="1755110"/>
            </a:xfrm>
            <a:prstGeom prst="roundRect">
              <a:avLst>
                <a:gd name="adj" fmla="val 16667"/>
              </a:avLst>
            </a:prstGeom>
            <a:solidFill>
              <a:srgbClr val="E2F0D9"/>
            </a:solidFill>
            <a:ln w="25400" cap="flat">
              <a:solidFill>
                <a:srgbClr val="A9D18E"/>
              </a:solidFill>
              <a:prstDash val="solid"/>
              <a:miter lim="800000"/>
            </a:ln>
            <a:effectLst/>
          </p:spPr>
          <p:txBody>
            <a:bodyPr wrap="square" lIns="91439" tIns="91439" rIns="91439" bIns="91439" numCol="1" anchor="ctr">
              <a:noAutofit/>
            </a:bodyPr>
            <a:lstStyle/>
            <a:p>
              <a:pPr defTabSz="1828800">
                <a:defRPr sz="3600">
                  <a:solidFill>
                    <a:srgbClr val="FFFFFF"/>
                  </a:solidFill>
                  <a:latin typeface="等线"/>
                  <a:ea typeface="等线"/>
                  <a:cs typeface="等线"/>
                  <a:sym typeface="等线"/>
                </a:defRPr>
              </a:pPr>
              <a:endParaRPr/>
            </a:p>
          </p:txBody>
        </p:sp>
        <p:sp>
          <p:nvSpPr>
            <p:cNvPr id="588" name="Shape 588"/>
            <p:cNvSpPr/>
            <p:nvPr/>
          </p:nvSpPr>
          <p:spPr>
            <a:xfrm>
              <a:off x="85677" y="468613"/>
              <a:ext cx="3412780" cy="817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defTabSz="1828800">
                <a:defRPr sz="3600">
                  <a:latin typeface="微软雅黑"/>
                  <a:ea typeface="微软雅黑"/>
                  <a:cs typeface="微软雅黑"/>
                  <a:sym typeface="微软雅黑"/>
                </a:defRPr>
              </a:lvl1pPr>
            </a:lstStyle>
            <a:p>
              <a:r>
                <a:t>冷冻水泵</a:t>
              </a:r>
            </a:p>
          </p:txBody>
        </p:sp>
      </p:grpSp>
      <p:sp>
        <p:nvSpPr>
          <p:cNvPr id="590" name="Shape 590"/>
          <p:cNvSpPr/>
          <p:nvPr/>
        </p:nvSpPr>
        <p:spPr>
          <a:xfrm flipV="1">
            <a:off x="14218282" y="6099667"/>
            <a:ext cx="3901237" cy="1197959"/>
          </a:xfrm>
          <a:prstGeom prst="line">
            <a:avLst/>
          </a:prstGeom>
          <a:ln w="38100">
            <a:solidFill>
              <a:srgbClr val="70AD47"/>
            </a:solidFill>
            <a:miter/>
          </a:ln>
        </p:spPr>
        <p:txBody>
          <a:bodyPr tIns="91439" bIns="91439"/>
          <a:lstStyle/>
          <a:p>
            <a:pPr algn="l" defTabSz="1828800">
              <a:defRPr sz="3600">
                <a:latin typeface="等线"/>
                <a:ea typeface="等线"/>
                <a:cs typeface="等线"/>
                <a:sym typeface="等线"/>
              </a:defRPr>
            </a:pPr>
            <a:endParaRPr/>
          </a:p>
        </p:txBody>
      </p:sp>
      <p:grpSp>
        <p:nvGrpSpPr>
          <p:cNvPr id="593" name="Group 593"/>
          <p:cNvGrpSpPr/>
          <p:nvPr/>
        </p:nvGrpSpPr>
        <p:grpSpPr>
          <a:xfrm>
            <a:off x="18030522" y="8153034"/>
            <a:ext cx="3584135" cy="1755111"/>
            <a:chOff x="0" y="0"/>
            <a:chExt cx="3584133" cy="1755109"/>
          </a:xfrm>
        </p:grpSpPr>
        <p:sp>
          <p:nvSpPr>
            <p:cNvPr id="591" name="Shape 591"/>
            <p:cNvSpPr/>
            <p:nvPr/>
          </p:nvSpPr>
          <p:spPr>
            <a:xfrm>
              <a:off x="0" y="0"/>
              <a:ext cx="3584134" cy="1755110"/>
            </a:xfrm>
            <a:prstGeom prst="roundRect">
              <a:avLst>
                <a:gd name="adj" fmla="val 16667"/>
              </a:avLst>
            </a:prstGeom>
            <a:solidFill>
              <a:srgbClr val="E2F0D9"/>
            </a:solidFill>
            <a:ln w="25400" cap="flat">
              <a:solidFill>
                <a:srgbClr val="A9D18E"/>
              </a:solidFill>
              <a:prstDash val="solid"/>
              <a:miter lim="800000"/>
            </a:ln>
            <a:effectLst/>
          </p:spPr>
          <p:txBody>
            <a:bodyPr wrap="square" lIns="91439" tIns="91439" rIns="91439" bIns="91439" numCol="1" anchor="ctr">
              <a:noAutofit/>
            </a:bodyPr>
            <a:lstStyle/>
            <a:p>
              <a:pPr defTabSz="1828800">
                <a:defRPr sz="3600">
                  <a:solidFill>
                    <a:srgbClr val="FFFFFF"/>
                  </a:solidFill>
                  <a:latin typeface="等线"/>
                  <a:ea typeface="等线"/>
                  <a:cs typeface="等线"/>
                  <a:sym typeface="等线"/>
                </a:defRPr>
              </a:pPr>
              <a:endParaRPr/>
            </a:p>
          </p:txBody>
        </p:sp>
        <p:sp>
          <p:nvSpPr>
            <p:cNvPr id="592" name="Shape 592"/>
            <p:cNvSpPr/>
            <p:nvPr/>
          </p:nvSpPr>
          <p:spPr>
            <a:xfrm>
              <a:off x="85677" y="468613"/>
              <a:ext cx="3412780" cy="817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defTabSz="1828800">
                <a:defRPr sz="3600">
                  <a:latin typeface="微软雅黑"/>
                  <a:ea typeface="微软雅黑"/>
                  <a:cs typeface="微软雅黑"/>
                  <a:sym typeface="微软雅黑"/>
                </a:defRPr>
              </a:lvl1pPr>
            </a:lstStyle>
            <a:p>
              <a:r>
                <a:t>冷水机组</a:t>
              </a:r>
            </a:p>
          </p:txBody>
        </p:sp>
      </p:grpSp>
      <p:sp>
        <p:nvSpPr>
          <p:cNvPr id="594" name="Shape 594"/>
          <p:cNvSpPr/>
          <p:nvPr/>
        </p:nvSpPr>
        <p:spPr>
          <a:xfrm>
            <a:off x="11839646" y="9030591"/>
            <a:ext cx="6190877" cy="1"/>
          </a:xfrm>
          <a:prstGeom prst="line">
            <a:avLst/>
          </a:prstGeom>
          <a:ln w="38100">
            <a:solidFill>
              <a:srgbClr val="70AD47"/>
            </a:solidFill>
            <a:miter/>
          </a:ln>
        </p:spPr>
        <p:txBody>
          <a:bodyPr tIns="91439" bIns="91439"/>
          <a:lstStyle/>
          <a:p>
            <a:pPr algn="l" defTabSz="1828800">
              <a:defRPr sz="3600">
                <a:latin typeface="等线"/>
                <a:ea typeface="等线"/>
                <a:cs typeface="等线"/>
                <a:sym typeface="等线"/>
              </a:defRPr>
            </a:pPr>
            <a:endParaRPr/>
          </a:p>
        </p:txBody>
      </p:sp>
      <p:sp>
        <p:nvSpPr>
          <p:cNvPr id="595" name="Shape 595"/>
          <p:cNvSpPr/>
          <p:nvPr/>
        </p:nvSpPr>
        <p:spPr>
          <a:xfrm>
            <a:off x="1438195" y="11632239"/>
            <a:ext cx="22257882" cy="8178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a:bodyPr>
          <a:lstStyle/>
          <a:p>
            <a:pPr defTabSz="1828800">
              <a:defRPr sz="3600" b="1">
                <a:latin typeface="微软雅黑"/>
                <a:ea typeface="微软雅黑"/>
                <a:cs typeface="微软雅黑"/>
                <a:sym typeface="微软雅黑"/>
              </a:defRPr>
            </a:pPr>
            <a:r>
              <a:t>集中空调制冷机房系统=制冷主机 + 冷冻水泵(含二次泵) + 冷却水泵+ 冷却塔+管道阀门+控制系统</a:t>
            </a:r>
          </a:p>
        </p:txBody>
      </p:sp>
      <p:sp>
        <p:nvSpPr>
          <p:cNvPr id="596" name="Shape 596"/>
          <p:cNvSpPr/>
          <p:nvPr/>
        </p:nvSpPr>
        <p:spPr>
          <a:xfrm>
            <a:off x="166550" y="1703056"/>
            <a:ext cx="834463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01-1集中空调制冷机房系统概念</a:t>
            </a:r>
          </a:p>
        </p:txBody>
      </p:sp>
      <p:sp>
        <p:nvSpPr>
          <p:cNvPr id="597" name="Shape 597"/>
          <p:cNvSpPr>
            <a:spLocks noGrp="1"/>
          </p:cNvSpPr>
          <p:nvPr>
            <p:ph type="sldNum" sz="quarter" idx="4294967295"/>
          </p:nvPr>
        </p:nvSpPr>
        <p:spPr>
          <a:xfrm>
            <a:off x="24029739" y="13151177"/>
            <a:ext cx="325045"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4</a:t>
            </a:fld>
            <a:endParaRPr/>
          </a:p>
        </p:txBody>
      </p:sp>
      <p:sp>
        <p:nvSpPr>
          <p:cNvPr id="598" name="Shape 598"/>
          <p:cNvSpPr/>
          <p:nvPr/>
        </p:nvSpPr>
        <p:spPr>
          <a:xfrm>
            <a:off x="1438195" y="12550655"/>
            <a:ext cx="22257882" cy="8178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a:bodyPr>
          <a:lstStyle>
            <a:lvl1pPr defTabSz="1828800">
              <a:defRPr sz="3600" b="1">
                <a:solidFill>
                  <a:srgbClr val="157840"/>
                </a:solidFill>
                <a:latin typeface="微软雅黑"/>
                <a:ea typeface="微软雅黑"/>
                <a:cs typeface="微软雅黑"/>
                <a:sym typeface="微软雅黑"/>
              </a:defRPr>
            </a:lvl1pPr>
          </a:lstStyle>
          <a:p>
            <a:r>
              <a:t>集中空调制冷机房系统能效EER=由主机能效 + 冷冻水泵(含二次泵)能效 + 冷却水泵能效+ 冷却塔能效组成</a:t>
            </a:r>
          </a:p>
        </p:txBody>
      </p:sp>
      <p:grpSp>
        <p:nvGrpSpPr>
          <p:cNvPr id="601" name="Group 601"/>
          <p:cNvGrpSpPr/>
          <p:nvPr/>
        </p:nvGrpSpPr>
        <p:grpSpPr>
          <a:xfrm>
            <a:off x="18622751" y="302323"/>
            <a:ext cx="5429634" cy="1062833"/>
            <a:chOff x="0" y="0"/>
            <a:chExt cx="5429633" cy="1062831"/>
          </a:xfrm>
        </p:grpSpPr>
        <p:pic>
          <p:nvPicPr>
            <p:cNvPr id="599"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600"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7" name="图片 1516"/>
          <p:cNvPicPr>
            <a:picLocks/>
          </p:cNvPicPr>
          <p:nvPr/>
        </p:nvPicPr>
        <p:blipFill>
          <a:blip r:embed="rId2">
            <a:extLst/>
          </a:blip>
          <a:stretch>
            <a:fillRect/>
          </a:stretch>
        </p:blipFill>
        <p:spPr>
          <a:xfrm>
            <a:off x="-78649" y="1524000"/>
            <a:ext cx="24541298" cy="76200"/>
          </a:xfrm>
          <a:prstGeom prst="rect">
            <a:avLst/>
          </a:prstGeom>
        </p:spPr>
      </p:pic>
      <p:sp>
        <p:nvSpPr>
          <p:cNvPr id="1519" name="Shape 1519"/>
          <p:cNvSpPr>
            <a:spLocks noGrp="1"/>
          </p:cNvSpPr>
          <p:nvPr>
            <p:ph type="sldNum" sz="quarter" idx="4294967295"/>
          </p:nvPr>
        </p:nvSpPr>
        <p:spPr>
          <a:xfrm>
            <a:off x="23748133" y="130188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defTabSz="821531">
              <a:defRPr>
                <a:solidFill>
                  <a:srgbClr val="000000"/>
                </a:solidFill>
                <a:latin typeface="+mn-lt"/>
                <a:ea typeface="+mn-ea"/>
                <a:cs typeface="+mn-cs"/>
                <a:sym typeface="Helvetica Light"/>
              </a:defRPr>
            </a:lvl1pPr>
          </a:lstStyle>
          <a:p>
            <a:fld id="{86CB4B4D-7CA3-9044-876B-883B54F8677D}" type="slidenum">
              <a:t>40</a:t>
            </a:fld>
            <a:endParaRPr/>
          </a:p>
        </p:txBody>
      </p:sp>
      <p:graphicFrame>
        <p:nvGraphicFramePr>
          <p:cNvPr id="1520" name="Table 1520"/>
          <p:cNvGraphicFramePr/>
          <p:nvPr/>
        </p:nvGraphicFramePr>
        <p:xfrm>
          <a:off x="2292385" y="5026065"/>
          <a:ext cx="19824630" cy="6675121"/>
        </p:xfrm>
        <a:graphic>
          <a:graphicData uri="http://schemas.openxmlformats.org/drawingml/2006/table">
            <a:tbl>
              <a:tblPr firstRow="1" bandRow="1">
                <a:tableStyleId>{4C3C2611-4C71-4FC5-86AE-919BDF0F9419}</a:tableStyleId>
              </a:tblPr>
              <a:tblGrid>
                <a:gridCol w="1149333"/>
                <a:gridCol w="5937397"/>
                <a:gridCol w="3854690"/>
                <a:gridCol w="4428904"/>
                <a:gridCol w="4428904"/>
              </a:tblGrid>
              <a:tr h="713740">
                <a:tc>
                  <a:txBody>
                    <a:bodyPr/>
                    <a:lstStyle/>
                    <a:p>
                      <a:pPr algn="ctr">
                        <a:defRPr sz="1800" b="0">
                          <a:solidFill>
                            <a:srgbClr val="000000"/>
                          </a:solidFill>
                        </a:defRPr>
                      </a:pPr>
                      <a:r>
                        <a:rPr sz="3200" b="1">
                          <a:solidFill>
                            <a:srgbClr val="FFFFFF"/>
                          </a:solidFill>
                          <a:latin typeface="等线"/>
                          <a:ea typeface="等线"/>
                          <a:cs typeface="等线"/>
                        </a:rPr>
                        <a:t>序号</a:t>
                      </a:r>
                    </a:p>
                  </a:txBody>
                  <a:tcPr marL="45720" marR="45720" horzOverflow="overflow">
                    <a:lnL w="25400">
                      <a:solidFill>
                        <a:srgbClr val="FFFFFF"/>
                      </a:solidFill>
                    </a:lnL>
                    <a:lnR w="25400">
                      <a:solidFill>
                        <a:srgbClr val="FFFFFF"/>
                      </a:solidFill>
                    </a:lnR>
                    <a:lnT w="25400">
                      <a:solidFill>
                        <a:srgbClr val="FFFFFF"/>
                      </a:solidFill>
                    </a:lnT>
                    <a:lnB w="76200">
                      <a:solidFill>
                        <a:srgbClr val="FFFFFF"/>
                      </a:solidFill>
                    </a:lnB>
                    <a:solidFill>
                      <a:srgbClr val="70AD47"/>
                    </a:solidFill>
                  </a:tcPr>
                </a:tc>
                <a:tc>
                  <a:txBody>
                    <a:bodyPr/>
                    <a:lstStyle/>
                    <a:p>
                      <a:pPr algn="ctr">
                        <a:defRPr sz="1800" b="0">
                          <a:solidFill>
                            <a:srgbClr val="000000"/>
                          </a:solidFill>
                        </a:defRPr>
                      </a:pPr>
                      <a:r>
                        <a:rPr sz="3200" b="1">
                          <a:solidFill>
                            <a:srgbClr val="FFFFFF"/>
                          </a:solidFill>
                          <a:latin typeface="等线"/>
                          <a:ea typeface="等线"/>
                          <a:cs typeface="等线"/>
                        </a:rPr>
                        <a:t>项目</a:t>
                      </a:r>
                    </a:p>
                  </a:txBody>
                  <a:tcPr marL="45720" marR="45720"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70AD47"/>
                    </a:solidFill>
                  </a:tcPr>
                </a:tc>
                <a:tc>
                  <a:txBody>
                    <a:bodyPr/>
                    <a:lstStyle/>
                    <a:p>
                      <a:pPr algn="ctr">
                        <a:defRPr sz="1800" b="0">
                          <a:solidFill>
                            <a:srgbClr val="000000"/>
                          </a:solidFill>
                        </a:defRPr>
                      </a:pPr>
                      <a:r>
                        <a:rPr sz="3200" b="1">
                          <a:solidFill>
                            <a:srgbClr val="FFFFFF"/>
                          </a:solidFill>
                          <a:latin typeface="等线"/>
                          <a:ea typeface="等线"/>
                          <a:cs typeface="等线"/>
                        </a:rPr>
                        <a:t>常规机房</a:t>
                      </a:r>
                    </a:p>
                  </a:txBody>
                  <a:tcPr marL="45720" marR="45720"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70AD47"/>
                    </a:solidFill>
                  </a:tcPr>
                </a:tc>
                <a:tc>
                  <a:txBody>
                    <a:bodyPr/>
                    <a:lstStyle/>
                    <a:p>
                      <a:pPr algn="ctr">
                        <a:defRPr sz="1800" b="0">
                          <a:solidFill>
                            <a:srgbClr val="000000"/>
                          </a:solidFill>
                        </a:defRPr>
                      </a:pPr>
                      <a:r>
                        <a:rPr sz="3200" b="1">
                          <a:solidFill>
                            <a:srgbClr val="FFFFFF"/>
                          </a:solidFill>
                          <a:latin typeface="等线"/>
                          <a:ea typeface="等线"/>
                          <a:cs typeface="等线"/>
                        </a:rPr>
                        <a:t>广东省高效机房标准</a:t>
                      </a:r>
                    </a:p>
                  </a:txBody>
                  <a:tcPr marL="45720" marR="45720"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70AD47"/>
                    </a:solidFill>
                  </a:tcPr>
                </a:tc>
                <a:tc>
                  <a:txBody>
                    <a:bodyPr/>
                    <a:lstStyle/>
                    <a:p>
                      <a:pPr algn="ctr">
                        <a:defRPr sz="1800" b="0">
                          <a:solidFill>
                            <a:srgbClr val="000000"/>
                          </a:solidFill>
                        </a:defRPr>
                      </a:pPr>
                      <a:r>
                        <a:rPr sz="3200" b="1">
                          <a:solidFill>
                            <a:srgbClr val="FFFFFF"/>
                          </a:solidFill>
                          <a:latin typeface="等线"/>
                          <a:ea typeface="等线"/>
                          <a:cs typeface="等线"/>
                        </a:rPr>
                        <a:t>新加坡标准</a:t>
                      </a:r>
                    </a:p>
                  </a:txBody>
                  <a:tcPr marL="45720" marR="45720"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70AD47"/>
                    </a:solidFill>
                  </a:tcPr>
                </a:tc>
              </a:tr>
              <a:tr h="658322">
                <a:tc>
                  <a:txBody>
                    <a:bodyPr/>
                    <a:lstStyle/>
                    <a:p>
                      <a:pPr algn="ctr">
                        <a:defRPr sz="1800"/>
                      </a:pPr>
                      <a:r>
                        <a:rPr sz="3200" b="1">
                          <a:solidFill>
                            <a:srgbClr val="595959"/>
                          </a:solidFill>
                          <a:latin typeface="微软雅黑"/>
                          <a:ea typeface="微软雅黑"/>
                          <a:cs typeface="微软雅黑"/>
                          <a:sym typeface="微软雅黑"/>
                        </a:rPr>
                        <a:t>1</a:t>
                      </a:r>
                    </a:p>
                  </a:txBody>
                  <a:tcPr marL="45720" marR="45720"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D4E2CE"/>
                    </a:solidFill>
                  </a:tcPr>
                </a:tc>
                <a:tc>
                  <a:txBody>
                    <a:bodyPr/>
                    <a:lstStyle/>
                    <a:p>
                      <a:pPr algn="ctr">
                        <a:defRPr sz="1800"/>
                      </a:pPr>
                      <a:r>
                        <a:rPr sz="3200" b="1">
                          <a:solidFill>
                            <a:srgbClr val="595959"/>
                          </a:solidFill>
                          <a:latin typeface="微软雅黑"/>
                          <a:ea typeface="微软雅黑"/>
                          <a:cs typeface="微软雅黑"/>
                          <a:sym typeface="微软雅黑"/>
                        </a:rPr>
                        <a:t>温度传感器精度要求</a:t>
                      </a:r>
                    </a:p>
                  </a:txBody>
                  <a:tcPr marL="45720" marR="45720" horzOverflow="overflow">
                    <a:lnL w="25400">
                      <a:solidFill>
                        <a:srgbClr val="FFFFFF"/>
                      </a:solidFill>
                    </a:lnL>
                    <a:lnR w="25400">
                      <a:solidFill>
                        <a:srgbClr val="FFFFFF"/>
                      </a:solidFill>
                    </a:lnR>
                    <a:lnT w="76200">
                      <a:solidFill>
                        <a:srgbClr val="FFFFFF"/>
                      </a:solidFill>
                    </a:lnT>
                    <a:lnB w="25400">
                      <a:solidFill>
                        <a:srgbClr val="FFFFFF"/>
                      </a:solidFill>
                    </a:lnB>
                    <a:solidFill>
                      <a:srgbClr val="D4E2CE"/>
                    </a:solidFill>
                  </a:tcPr>
                </a:tc>
                <a:tc>
                  <a:txBody>
                    <a:bodyPr/>
                    <a:lstStyle/>
                    <a:p>
                      <a:pPr algn="ctr">
                        <a:defRPr sz="3200" b="1">
                          <a:solidFill>
                            <a:srgbClr val="595959"/>
                          </a:solidFill>
                          <a:latin typeface="微软雅黑"/>
                          <a:ea typeface="微软雅黑"/>
                          <a:cs typeface="微软雅黑"/>
                          <a:sym typeface="微软雅黑"/>
                        </a:defRPr>
                      </a:pPr>
                      <a:r>
                        <a:t>±0.3℃ </a:t>
                      </a:r>
                    </a:p>
                  </a:txBody>
                  <a:tcPr marL="45720" marR="45720" horzOverflow="overflow">
                    <a:lnL w="25400">
                      <a:solidFill>
                        <a:srgbClr val="FFFFFF"/>
                      </a:solidFill>
                    </a:lnL>
                    <a:lnR w="25400">
                      <a:solidFill>
                        <a:srgbClr val="FFFFFF"/>
                      </a:solidFill>
                    </a:lnR>
                    <a:lnT w="76200">
                      <a:solidFill>
                        <a:srgbClr val="FFFFFF"/>
                      </a:solidFill>
                    </a:lnT>
                    <a:lnB w="25400">
                      <a:solidFill>
                        <a:srgbClr val="FFFFFF"/>
                      </a:solidFill>
                    </a:lnB>
                    <a:solidFill>
                      <a:srgbClr val="D4E2CE"/>
                    </a:solidFill>
                  </a:tcPr>
                </a:tc>
                <a:tc>
                  <a:txBody>
                    <a:bodyPr/>
                    <a:lstStyle/>
                    <a:p>
                      <a:pPr algn="ctr">
                        <a:defRPr sz="3200" b="1">
                          <a:solidFill>
                            <a:srgbClr val="595959"/>
                          </a:solidFill>
                          <a:latin typeface="微软雅黑"/>
                          <a:ea typeface="微软雅黑"/>
                          <a:cs typeface="微软雅黑"/>
                          <a:sym typeface="微软雅黑"/>
                        </a:defRPr>
                      </a:pPr>
                      <a:r>
                        <a:t>±0.1℃ </a:t>
                      </a:r>
                    </a:p>
                  </a:txBody>
                  <a:tcPr marL="45720" marR="45720" horzOverflow="overflow">
                    <a:lnL w="25400">
                      <a:solidFill>
                        <a:srgbClr val="FFFFFF"/>
                      </a:solidFill>
                    </a:lnL>
                    <a:lnR w="25400">
                      <a:solidFill>
                        <a:srgbClr val="FFFFFF"/>
                      </a:solidFill>
                    </a:lnR>
                    <a:lnT w="76200">
                      <a:solidFill>
                        <a:srgbClr val="FFFFFF"/>
                      </a:solidFill>
                    </a:lnT>
                    <a:lnB w="25400">
                      <a:solidFill>
                        <a:srgbClr val="FFFFFF"/>
                      </a:solidFill>
                    </a:lnB>
                    <a:solidFill>
                      <a:srgbClr val="D4E2CE"/>
                    </a:solidFill>
                  </a:tcPr>
                </a:tc>
                <a:tc>
                  <a:txBody>
                    <a:bodyPr/>
                    <a:lstStyle/>
                    <a:p>
                      <a:pPr algn="ctr">
                        <a:defRPr sz="3200" b="1">
                          <a:solidFill>
                            <a:srgbClr val="595959"/>
                          </a:solidFill>
                          <a:latin typeface="微软雅黑"/>
                          <a:ea typeface="微软雅黑"/>
                          <a:cs typeface="微软雅黑"/>
                          <a:sym typeface="微软雅黑"/>
                        </a:defRPr>
                      </a:pPr>
                      <a:r>
                        <a:t>±0.05℃ </a:t>
                      </a:r>
                    </a:p>
                  </a:txBody>
                  <a:tcPr marL="45720" marR="45720" horzOverflow="overflow">
                    <a:lnL w="25400">
                      <a:solidFill>
                        <a:srgbClr val="FFFFFF"/>
                      </a:solidFill>
                    </a:lnL>
                    <a:lnR w="25400">
                      <a:solidFill>
                        <a:srgbClr val="FFFFFF"/>
                      </a:solidFill>
                    </a:lnR>
                    <a:lnT w="76200">
                      <a:solidFill>
                        <a:srgbClr val="FFFFFF"/>
                      </a:solidFill>
                    </a:lnT>
                    <a:lnB w="25400">
                      <a:solidFill>
                        <a:srgbClr val="FFFFFF"/>
                      </a:solidFill>
                    </a:lnB>
                    <a:solidFill>
                      <a:srgbClr val="D4E2CE"/>
                    </a:solidFill>
                  </a:tcPr>
                </a:tc>
              </a:tr>
              <a:tr h="625406">
                <a:tc>
                  <a:txBody>
                    <a:bodyPr/>
                    <a:lstStyle/>
                    <a:p>
                      <a:pPr algn="ctr">
                        <a:defRPr sz="1800"/>
                      </a:pPr>
                      <a:r>
                        <a:rPr sz="3200" b="1">
                          <a:solidFill>
                            <a:srgbClr val="595959"/>
                          </a:solidFill>
                          <a:latin typeface="微软雅黑"/>
                          <a:ea typeface="微软雅黑"/>
                          <a:cs typeface="微软雅黑"/>
                          <a:sym typeface="微软雅黑"/>
                        </a:rPr>
                        <a:t>2</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3200" b="1">
                          <a:solidFill>
                            <a:schemeClr val="accent5"/>
                          </a:solidFill>
                          <a:latin typeface="微软雅黑"/>
                          <a:ea typeface="微软雅黑"/>
                          <a:cs typeface="微软雅黑"/>
                          <a:sym typeface="微软雅黑"/>
                        </a:defRPr>
                      </a:pPr>
                      <a:r>
                        <a:t>温差测量不确定度%(按5℃温差)</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8.5%</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2.8%</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1.4%</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r>
              <a:tr h="625406">
                <a:tc>
                  <a:txBody>
                    <a:bodyPr/>
                    <a:lstStyle/>
                    <a:p>
                      <a:pPr algn="ctr">
                        <a:defRPr sz="1800"/>
                      </a:pPr>
                      <a:r>
                        <a:rPr sz="3200" b="1">
                          <a:solidFill>
                            <a:srgbClr val="595959"/>
                          </a:solidFill>
                          <a:latin typeface="微软雅黑"/>
                          <a:ea typeface="微软雅黑"/>
                          <a:cs typeface="微软雅黑"/>
                          <a:sym typeface="微软雅黑"/>
                        </a:rPr>
                        <a:t>3</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1800"/>
                      </a:pPr>
                      <a:r>
                        <a:rPr sz="3200" b="1">
                          <a:solidFill>
                            <a:srgbClr val="595959"/>
                          </a:solidFill>
                          <a:latin typeface="微软雅黑"/>
                          <a:ea typeface="微软雅黑"/>
                          <a:cs typeface="微软雅黑"/>
                          <a:sym typeface="微软雅黑"/>
                        </a:rPr>
                        <a:t>流量传感器精度要求</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1800"/>
                      </a:pPr>
                      <a:r>
                        <a:rPr sz="3200" b="1">
                          <a:solidFill>
                            <a:srgbClr val="595959"/>
                          </a:solidFill>
                          <a:latin typeface="微软雅黑"/>
                          <a:ea typeface="微软雅黑"/>
                          <a:cs typeface="微软雅黑"/>
                          <a:sym typeface="微软雅黑"/>
                        </a:rPr>
                        <a:t>±5%</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1800"/>
                      </a:pPr>
                      <a:r>
                        <a:rPr sz="3200" b="1">
                          <a:solidFill>
                            <a:srgbClr val="595959"/>
                          </a:solidFill>
                          <a:latin typeface="微软雅黑"/>
                          <a:ea typeface="微软雅黑"/>
                          <a:cs typeface="微软雅黑"/>
                          <a:sym typeface="微软雅黑"/>
                        </a:rPr>
                        <a:t>±2%</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1800"/>
                      </a:pPr>
                      <a:r>
                        <a:rPr sz="3200" b="1">
                          <a:solidFill>
                            <a:srgbClr val="595959"/>
                          </a:solidFill>
                          <a:latin typeface="微软雅黑"/>
                          <a:ea typeface="微软雅黑"/>
                          <a:cs typeface="微软雅黑"/>
                          <a:sym typeface="微软雅黑"/>
                        </a:rPr>
                        <a:t>±1%</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r>
              <a:tr h="625406">
                <a:tc>
                  <a:txBody>
                    <a:bodyPr/>
                    <a:lstStyle/>
                    <a:p>
                      <a:pPr algn="ctr">
                        <a:defRPr sz="1800"/>
                      </a:pPr>
                      <a:r>
                        <a:rPr sz="3200" b="1">
                          <a:solidFill>
                            <a:srgbClr val="595959"/>
                          </a:solidFill>
                          <a:latin typeface="微软雅黑"/>
                          <a:ea typeface="微软雅黑"/>
                          <a:cs typeface="微软雅黑"/>
                          <a:sym typeface="微软雅黑"/>
                        </a:rPr>
                        <a:t>4</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3200" b="1">
                          <a:solidFill>
                            <a:schemeClr val="accent5"/>
                          </a:solidFill>
                          <a:latin typeface="微软雅黑"/>
                          <a:ea typeface="微软雅黑"/>
                          <a:cs typeface="微软雅黑"/>
                          <a:sym typeface="微软雅黑"/>
                        </a:defRPr>
                      </a:pPr>
                      <a:r>
                        <a:t>流量测量不确定度%</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5%</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2%</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1%</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r>
              <a:tr h="625406">
                <a:tc>
                  <a:txBody>
                    <a:bodyPr/>
                    <a:lstStyle/>
                    <a:p>
                      <a:pPr algn="ctr">
                        <a:defRPr sz="1800"/>
                      </a:pPr>
                      <a:r>
                        <a:rPr sz="3200" b="1">
                          <a:solidFill>
                            <a:srgbClr val="595959"/>
                          </a:solidFill>
                          <a:latin typeface="微软雅黑"/>
                          <a:ea typeface="微软雅黑"/>
                          <a:cs typeface="微软雅黑"/>
                          <a:sym typeface="微软雅黑"/>
                        </a:rPr>
                        <a:t>5</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1800"/>
                      </a:pPr>
                      <a:r>
                        <a:rPr sz="3200" b="1">
                          <a:solidFill>
                            <a:srgbClr val="595959"/>
                          </a:solidFill>
                          <a:latin typeface="微软雅黑"/>
                          <a:ea typeface="微软雅黑"/>
                          <a:cs typeface="微软雅黑"/>
                          <a:sym typeface="微软雅黑"/>
                        </a:rPr>
                        <a:t>数字电功率表精度要求</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3200" b="1">
                          <a:solidFill>
                            <a:srgbClr val="595959"/>
                          </a:solidFill>
                          <a:latin typeface="微软雅黑"/>
                          <a:ea typeface="微软雅黑"/>
                          <a:cs typeface="微软雅黑"/>
                          <a:sym typeface="微软雅黑"/>
                        </a:defRPr>
                      </a:pPr>
                      <a:r>
                        <a:t>±1%（1级）</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3200" b="1">
                          <a:solidFill>
                            <a:srgbClr val="595959"/>
                          </a:solidFill>
                          <a:latin typeface="微软雅黑"/>
                          <a:ea typeface="微软雅黑"/>
                          <a:cs typeface="微软雅黑"/>
                          <a:sym typeface="微软雅黑"/>
                        </a:defRPr>
                      </a:pPr>
                      <a:r>
                        <a:t>±1%（1级）</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3200" b="1">
                          <a:solidFill>
                            <a:srgbClr val="595959"/>
                          </a:solidFill>
                          <a:latin typeface="微软雅黑"/>
                          <a:ea typeface="微软雅黑"/>
                          <a:cs typeface="微软雅黑"/>
                          <a:sym typeface="微软雅黑"/>
                        </a:defRPr>
                      </a:pPr>
                      <a:r>
                        <a:t>±0.5%（0.5级）</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r>
              <a:tr h="625406">
                <a:tc>
                  <a:txBody>
                    <a:bodyPr/>
                    <a:lstStyle/>
                    <a:p>
                      <a:pPr algn="ctr">
                        <a:defRPr sz="1800"/>
                      </a:pPr>
                      <a:r>
                        <a:rPr sz="3200" b="1">
                          <a:solidFill>
                            <a:srgbClr val="595959"/>
                          </a:solidFill>
                          <a:latin typeface="微软雅黑"/>
                          <a:ea typeface="微软雅黑"/>
                          <a:cs typeface="微软雅黑"/>
                          <a:sym typeface="微软雅黑"/>
                        </a:rPr>
                        <a:t>6</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3200" b="1">
                          <a:solidFill>
                            <a:schemeClr val="accent5"/>
                          </a:solidFill>
                          <a:latin typeface="微软雅黑"/>
                          <a:ea typeface="微软雅黑"/>
                          <a:cs typeface="微软雅黑"/>
                          <a:sym typeface="微软雅黑"/>
                        </a:defRPr>
                      </a:pPr>
                      <a:r>
                        <a:t>功率测量不确定度%</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1%</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1%</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0.5%</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r>
              <a:tr h="662940">
                <a:tc>
                  <a:txBody>
                    <a:bodyPr/>
                    <a:lstStyle/>
                    <a:p>
                      <a:pPr algn="ctr">
                        <a:defRPr sz="1800"/>
                      </a:pPr>
                      <a:r>
                        <a:rPr sz="3200" b="1">
                          <a:solidFill>
                            <a:srgbClr val="595959"/>
                          </a:solidFill>
                          <a:latin typeface="微软雅黑"/>
                          <a:ea typeface="微软雅黑"/>
                          <a:cs typeface="微软雅黑"/>
                          <a:sym typeface="微软雅黑"/>
                        </a:rPr>
                        <a:t>7</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3200" b="1">
                          <a:solidFill>
                            <a:schemeClr val="accent5"/>
                          </a:solidFill>
                          <a:latin typeface="微软雅黑"/>
                          <a:ea typeface="微软雅黑"/>
                          <a:cs typeface="微软雅黑"/>
                          <a:sym typeface="微软雅黑"/>
                        </a:defRPr>
                      </a:pPr>
                      <a:r>
                        <a:t>传感器总不确定度%</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1800"/>
                      </a:pPr>
                      <a:r>
                        <a:rPr sz="3200" b="1">
                          <a:solidFill>
                            <a:schemeClr val="accent5"/>
                          </a:solidFill>
                          <a:latin typeface="微软雅黑"/>
                          <a:ea typeface="微软雅黑"/>
                          <a:cs typeface="微软雅黑"/>
                          <a:sym typeface="微软雅黑"/>
                        </a:rPr>
                        <a:t>9.9%</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1800"/>
                      </a:pPr>
                      <a:r>
                        <a:rPr sz="3200" b="1">
                          <a:solidFill>
                            <a:schemeClr val="accent5"/>
                          </a:solidFill>
                          <a:latin typeface="微软雅黑"/>
                          <a:ea typeface="微软雅黑"/>
                          <a:cs typeface="微软雅黑"/>
                          <a:sym typeface="微软雅黑"/>
                        </a:rPr>
                        <a:t>3.6%</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c>
                  <a:txBody>
                    <a:bodyPr/>
                    <a:lstStyle/>
                    <a:p>
                      <a:pPr algn="ctr">
                        <a:defRPr sz="1800"/>
                      </a:pPr>
                      <a:r>
                        <a:rPr sz="3200" b="1">
                          <a:solidFill>
                            <a:schemeClr val="accent5"/>
                          </a:solidFill>
                          <a:latin typeface="微软雅黑"/>
                          <a:ea typeface="微软雅黑"/>
                          <a:cs typeface="微软雅黑"/>
                          <a:sym typeface="微软雅黑"/>
                        </a:rPr>
                        <a:t>1.8%</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D4E2CE"/>
                    </a:solidFill>
                  </a:tcPr>
                </a:tc>
              </a:tr>
              <a:tr h="1640840">
                <a:tc>
                  <a:txBody>
                    <a:bodyPr/>
                    <a:lstStyle/>
                    <a:p>
                      <a:pPr algn="ctr">
                        <a:defRPr sz="1800"/>
                      </a:pPr>
                      <a:r>
                        <a:rPr sz="3200" b="1">
                          <a:solidFill>
                            <a:srgbClr val="595959"/>
                          </a:solidFill>
                          <a:latin typeface="微软雅黑"/>
                          <a:ea typeface="微软雅黑"/>
                          <a:cs typeface="微软雅黑"/>
                          <a:sym typeface="微软雅黑"/>
                        </a:rPr>
                        <a:t>8</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rgbClr val="595959"/>
                          </a:solidFill>
                          <a:latin typeface="微软雅黑"/>
                          <a:ea typeface="微软雅黑"/>
                          <a:cs typeface="微软雅黑"/>
                          <a:sym typeface="微软雅黑"/>
                        </a:rPr>
                        <a:t>测量能效值与真实值的偏差不超过（包括安装条件和数据转换、传输）</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5%</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c>
                  <a:txBody>
                    <a:bodyPr/>
                    <a:lstStyle/>
                    <a:p>
                      <a:pPr algn="ctr">
                        <a:defRPr sz="1800"/>
                      </a:pPr>
                      <a:r>
                        <a:rPr sz="3200" b="1">
                          <a:solidFill>
                            <a:schemeClr val="accent5"/>
                          </a:solidFill>
                          <a:latin typeface="微软雅黑"/>
                          <a:ea typeface="微软雅黑"/>
                          <a:cs typeface="微软雅黑"/>
                          <a:sym typeface="微软雅黑"/>
                        </a:rPr>
                        <a:t>5%</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EBF1E8"/>
                    </a:solidFill>
                  </a:tcPr>
                </a:tc>
              </a:tr>
            </a:tbl>
          </a:graphicData>
        </a:graphic>
      </p:graphicFrame>
      <p:sp>
        <p:nvSpPr>
          <p:cNvPr id="1521" name="Shape 1521"/>
          <p:cNvSpPr/>
          <p:nvPr/>
        </p:nvSpPr>
        <p:spPr>
          <a:xfrm>
            <a:off x="3879643" y="3922081"/>
            <a:ext cx="16624713"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828800">
              <a:lnSpc>
                <a:spcPct val="120000"/>
              </a:lnSpc>
              <a:defRPr sz="3400" b="1" i="1">
                <a:solidFill>
                  <a:schemeClr val="accent5"/>
                </a:solidFill>
                <a:latin typeface="微软雅黑"/>
                <a:ea typeface="微软雅黑"/>
                <a:cs typeface="微软雅黑"/>
                <a:sym typeface="微软雅黑"/>
              </a:defRPr>
            </a:lvl1pPr>
          </a:lstStyle>
          <a:p>
            <a:r>
              <a:t>传感器精度与测量不确定度，不同传感器精度直接影响着不确定度，即影响结果精度。</a:t>
            </a:r>
          </a:p>
        </p:txBody>
      </p:sp>
      <p:sp>
        <p:nvSpPr>
          <p:cNvPr id="1522" name="Shape 1522"/>
          <p:cNvSpPr/>
          <p:nvPr/>
        </p:nvSpPr>
        <p:spPr>
          <a:xfrm>
            <a:off x="166550" y="1703056"/>
            <a:ext cx="1062753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03-5集中空调制冷机房系统精准能效计量系统</a:t>
            </a:r>
          </a:p>
        </p:txBody>
      </p:sp>
      <p:sp>
        <p:nvSpPr>
          <p:cNvPr id="1523" name="Shape 1523"/>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526" name="Group 1526"/>
          <p:cNvGrpSpPr/>
          <p:nvPr/>
        </p:nvGrpSpPr>
        <p:grpSpPr>
          <a:xfrm>
            <a:off x="18622751" y="302323"/>
            <a:ext cx="5429634" cy="1062833"/>
            <a:chOff x="0" y="0"/>
            <a:chExt cx="5429633" cy="1062831"/>
          </a:xfrm>
        </p:grpSpPr>
        <p:pic>
          <p:nvPicPr>
            <p:cNvPr id="1524"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1525"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8" name="图片 1527"/>
          <p:cNvPicPr>
            <a:picLocks/>
          </p:cNvPicPr>
          <p:nvPr/>
        </p:nvPicPr>
        <p:blipFill>
          <a:blip r:embed="rId2">
            <a:extLst/>
          </a:blip>
          <a:stretch>
            <a:fillRect/>
          </a:stretch>
        </p:blipFill>
        <p:spPr>
          <a:xfrm>
            <a:off x="-78649" y="1524000"/>
            <a:ext cx="24541298" cy="76200"/>
          </a:xfrm>
          <a:prstGeom prst="rect">
            <a:avLst/>
          </a:prstGeom>
        </p:spPr>
      </p:pic>
      <p:sp>
        <p:nvSpPr>
          <p:cNvPr id="1530" name="Shape 1530"/>
          <p:cNvSpPr>
            <a:spLocks noGrp="1"/>
          </p:cNvSpPr>
          <p:nvPr>
            <p:ph type="sldNum" sz="quarter" idx="4294967295"/>
          </p:nvPr>
        </p:nvSpPr>
        <p:spPr>
          <a:xfrm>
            <a:off x="23748133" y="130188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defTabSz="821531">
              <a:defRPr>
                <a:solidFill>
                  <a:srgbClr val="000000"/>
                </a:solidFill>
                <a:latin typeface="+mn-lt"/>
                <a:ea typeface="+mn-ea"/>
                <a:cs typeface="+mn-cs"/>
                <a:sym typeface="Helvetica Light"/>
              </a:defRPr>
            </a:lvl1pPr>
          </a:lstStyle>
          <a:p>
            <a:fld id="{86CB4B4D-7CA3-9044-876B-883B54F8677D}" type="slidenum">
              <a:t>41</a:t>
            </a:fld>
            <a:endParaRPr/>
          </a:p>
        </p:txBody>
      </p:sp>
      <p:pic>
        <p:nvPicPr>
          <p:cNvPr id="1531" name="image49.png"/>
          <p:cNvPicPr>
            <a:picLocks noChangeAspect="1"/>
          </p:cNvPicPr>
          <p:nvPr/>
        </p:nvPicPr>
        <p:blipFill>
          <a:blip r:embed="rId3">
            <a:extLst/>
          </a:blip>
          <a:stretch>
            <a:fillRect/>
          </a:stretch>
        </p:blipFill>
        <p:spPr>
          <a:xfrm>
            <a:off x="10342998" y="4328078"/>
            <a:ext cx="13487970" cy="7699989"/>
          </a:xfrm>
          <a:prstGeom prst="rect">
            <a:avLst/>
          </a:prstGeom>
          <a:ln w="12700">
            <a:miter lim="400000"/>
          </a:ln>
        </p:spPr>
      </p:pic>
      <p:sp>
        <p:nvSpPr>
          <p:cNvPr id="1532" name="Shape 1532"/>
          <p:cNvSpPr/>
          <p:nvPr/>
        </p:nvSpPr>
        <p:spPr>
          <a:xfrm>
            <a:off x="145426" y="5364281"/>
            <a:ext cx="11410706" cy="66979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990899" lvl="1" indent="-685800" algn="l" defTabSz="1828800">
              <a:lnSpc>
                <a:spcPct val="130000"/>
              </a:lnSpc>
              <a:buSzPct val="100000"/>
              <a:buFont typeface="Wingdings"/>
              <a:buChar char="■"/>
              <a:defRPr sz="3200" b="1">
                <a:latin typeface="微软雅黑"/>
                <a:ea typeface="微软雅黑"/>
                <a:cs typeface="微软雅黑"/>
                <a:sym typeface="微软雅黑"/>
              </a:defRPr>
            </a:pPr>
            <a:r>
              <a:t>传感器出厂前进行标定。</a:t>
            </a:r>
          </a:p>
          <a:p>
            <a:pPr marL="990899" lvl="1" indent="-685800" algn="l" defTabSz="1828800">
              <a:lnSpc>
                <a:spcPct val="130000"/>
              </a:lnSpc>
              <a:buSzPct val="100000"/>
              <a:buFont typeface="Wingdings"/>
              <a:buChar char="■"/>
              <a:defRPr sz="3200" b="1">
                <a:solidFill>
                  <a:schemeClr val="accent5"/>
                </a:solidFill>
                <a:latin typeface="微软雅黑"/>
                <a:ea typeface="微软雅黑"/>
                <a:cs typeface="微软雅黑"/>
                <a:sym typeface="微软雅黑"/>
              </a:defRPr>
            </a:pPr>
            <a:r>
              <a:rPr>
                <a:solidFill>
                  <a:srgbClr val="000000"/>
                </a:solidFill>
              </a:rPr>
              <a:t>测量能效值总误差</a:t>
            </a:r>
            <a:r>
              <a:t>≤5%。</a:t>
            </a:r>
          </a:p>
          <a:p>
            <a:pPr marL="990899" lvl="1" indent="-685800" algn="l" defTabSz="1828800">
              <a:lnSpc>
                <a:spcPct val="130000"/>
              </a:lnSpc>
              <a:buSzPct val="100000"/>
              <a:buFont typeface="Wingdings"/>
              <a:buChar char="■"/>
              <a:defRPr sz="3200" b="1">
                <a:solidFill>
                  <a:schemeClr val="accent5"/>
                </a:solidFill>
                <a:latin typeface="微软雅黑"/>
                <a:ea typeface="微软雅黑"/>
                <a:cs typeface="微软雅黑"/>
                <a:sym typeface="微软雅黑"/>
              </a:defRPr>
            </a:pPr>
            <a:r>
              <a:rPr>
                <a:solidFill>
                  <a:srgbClr val="000000"/>
                </a:solidFill>
              </a:rPr>
              <a:t>水温传感器精度</a:t>
            </a:r>
            <a:r>
              <a:t>±0.05℃ </a:t>
            </a:r>
            <a:r>
              <a:rPr>
                <a:solidFill>
                  <a:srgbClr val="000000"/>
                </a:solidFill>
              </a:rPr>
              <a:t>（10KΩ）。</a:t>
            </a:r>
          </a:p>
          <a:p>
            <a:pPr marL="990899" lvl="1" indent="-685800" algn="l" defTabSz="1828800">
              <a:lnSpc>
                <a:spcPct val="130000"/>
              </a:lnSpc>
              <a:buSzPct val="100000"/>
              <a:buFont typeface="Wingdings"/>
              <a:buChar char="■"/>
              <a:defRPr sz="3200" b="1">
                <a:latin typeface="微软雅黑"/>
                <a:ea typeface="微软雅黑"/>
                <a:cs typeface="微软雅黑"/>
                <a:sym typeface="微软雅黑"/>
              </a:defRPr>
            </a:pPr>
            <a:r>
              <a:t>流量计高精度</a:t>
            </a:r>
            <a:r>
              <a:rPr>
                <a:solidFill>
                  <a:schemeClr val="accent5"/>
                </a:solidFill>
              </a:rPr>
              <a:t>±1%</a:t>
            </a:r>
            <a:r>
              <a:t>插入式超声波。</a:t>
            </a:r>
          </a:p>
          <a:p>
            <a:pPr marL="990899" lvl="1" indent="-685800" algn="l" defTabSz="1828800">
              <a:lnSpc>
                <a:spcPct val="130000"/>
              </a:lnSpc>
              <a:buSzPct val="100000"/>
              <a:buFont typeface="Wingdings"/>
              <a:buChar char="■"/>
              <a:defRPr sz="3200" b="1">
                <a:solidFill>
                  <a:schemeClr val="accent5"/>
                </a:solidFill>
                <a:latin typeface="微软雅黑"/>
                <a:ea typeface="微软雅黑"/>
                <a:cs typeface="微软雅黑"/>
                <a:sym typeface="微软雅黑"/>
              </a:defRPr>
            </a:pPr>
            <a:r>
              <a:rPr>
                <a:solidFill>
                  <a:srgbClr val="000000"/>
                </a:solidFill>
              </a:rPr>
              <a:t>数字电功率计高精度</a:t>
            </a:r>
            <a:r>
              <a:t>±0.5%（0.5级）。</a:t>
            </a:r>
          </a:p>
          <a:p>
            <a:pPr marL="990899" lvl="1" indent="-685800" algn="l" defTabSz="1828800">
              <a:lnSpc>
                <a:spcPct val="130000"/>
              </a:lnSpc>
              <a:buSzPct val="100000"/>
              <a:buFont typeface="Wingdings"/>
              <a:buChar char="■"/>
              <a:defRPr sz="3200" b="1">
                <a:latin typeface="微软雅黑"/>
                <a:ea typeface="微软雅黑"/>
                <a:cs typeface="微软雅黑"/>
                <a:sym typeface="微软雅黑"/>
              </a:defRPr>
            </a:pPr>
            <a:r>
              <a:t>数据采集系统模拟信号。</a:t>
            </a:r>
          </a:p>
          <a:p>
            <a:pPr lvl="1" algn="l" defTabSz="1828800">
              <a:lnSpc>
                <a:spcPct val="130000"/>
              </a:lnSpc>
              <a:defRPr sz="3200" b="1">
                <a:latin typeface="微软雅黑"/>
                <a:ea typeface="微软雅黑"/>
                <a:cs typeface="微软雅黑"/>
                <a:sym typeface="微软雅黑"/>
              </a:defRPr>
            </a:pPr>
            <a:r>
              <a:t>       和数字信号的转换为24位字节精度。</a:t>
            </a:r>
          </a:p>
          <a:p>
            <a:pPr marL="990899" lvl="1" indent="-685800" algn="l" defTabSz="1828800">
              <a:lnSpc>
                <a:spcPct val="130000"/>
              </a:lnSpc>
              <a:buSzPct val="100000"/>
              <a:buFont typeface="Wingdings"/>
              <a:buChar char="■"/>
              <a:defRPr sz="3200" b="1">
                <a:latin typeface="微软雅黑"/>
                <a:ea typeface="微软雅黑"/>
                <a:cs typeface="微软雅黑"/>
                <a:sym typeface="微软雅黑"/>
              </a:defRPr>
            </a:pPr>
            <a:r>
              <a:t>数据采集以1分钟为间隔。</a:t>
            </a:r>
          </a:p>
          <a:p>
            <a:pPr marL="990899" lvl="1" indent="-685800" algn="l" defTabSz="1828800">
              <a:lnSpc>
                <a:spcPct val="130000"/>
              </a:lnSpc>
              <a:buSzPct val="100000"/>
              <a:buFont typeface="Wingdings"/>
              <a:buChar char="■"/>
              <a:defRPr sz="3200" b="1">
                <a:latin typeface="微软雅黑"/>
                <a:ea typeface="微软雅黑"/>
                <a:cs typeface="微软雅黑"/>
                <a:sym typeface="微软雅黑"/>
              </a:defRPr>
            </a:pPr>
            <a:r>
              <a:t>进行热平衡校核，</a:t>
            </a:r>
            <a:r>
              <a:rPr>
                <a:solidFill>
                  <a:schemeClr val="accent5"/>
                </a:solidFill>
              </a:rPr>
              <a:t>80%</a:t>
            </a:r>
            <a:r>
              <a:t>的热平衡数据量在</a:t>
            </a:r>
            <a:r>
              <a:rPr>
                <a:solidFill>
                  <a:schemeClr val="accent5"/>
                </a:solidFill>
              </a:rPr>
              <a:t>5%</a:t>
            </a:r>
            <a:r>
              <a:t>以内</a:t>
            </a:r>
            <a:r>
              <a:rPr>
                <a:solidFill>
                  <a:schemeClr val="accent5"/>
                </a:solidFill>
              </a:rPr>
              <a:t>。</a:t>
            </a:r>
          </a:p>
        </p:txBody>
      </p:sp>
      <p:sp>
        <p:nvSpPr>
          <p:cNvPr id="1533" name="Shape 1533"/>
          <p:cNvSpPr/>
          <p:nvPr/>
        </p:nvSpPr>
        <p:spPr>
          <a:xfrm>
            <a:off x="1021460" y="3863868"/>
            <a:ext cx="11003959"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1828800">
              <a:defRPr sz="3400" b="1" i="1">
                <a:solidFill>
                  <a:schemeClr val="accent5"/>
                </a:solidFill>
                <a:latin typeface="微软雅黑"/>
                <a:ea typeface="微软雅黑"/>
                <a:cs typeface="微软雅黑"/>
                <a:sym typeface="微软雅黑"/>
              </a:defRPr>
            </a:pPr>
            <a:r>
              <a:t>精准能效监测系统(PMA)主要特点</a:t>
            </a:r>
          </a:p>
        </p:txBody>
      </p:sp>
      <p:sp>
        <p:nvSpPr>
          <p:cNvPr id="1534" name="Shape 1534"/>
          <p:cNvSpPr/>
          <p:nvPr/>
        </p:nvSpPr>
        <p:spPr>
          <a:xfrm>
            <a:off x="166550" y="1703056"/>
            <a:ext cx="1062753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03-5集中空调制冷机房系统精准能效计量系统</a:t>
            </a:r>
          </a:p>
        </p:txBody>
      </p:sp>
      <p:sp>
        <p:nvSpPr>
          <p:cNvPr id="1535" name="Shape 1535"/>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538" name="Group 1538"/>
          <p:cNvGrpSpPr/>
          <p:nvPr/>
        </p:nvGrpSpPr>
        <p:grpSpPr>
          <a:xfrm>
            <a:off x="18622751" y="302323"/>
            <a:ext cx="5429634" cy="1062833"/>
            <a:chOff x="0" y="0"/>
            <a:chExt cx="5429633" cy="1062831"/>
          </a:xfrm>
        </p:grpSpPr>
        <p:pic>
          <p:nvPicPr>
            <p:cNvPr id="1536"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1537"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 name="图片 1539"/>
          <p:cNvPicPr>
            <a:picLocks/>
          </p:cNvPicPr>
          <p:nvPr/>
        </p:nvPicPr>
        <p:blipFill>
          <a:blip r:embed="rId2">
            <a:extLst/>
          </a:blip>
          <a:stretch>
            <a:fillRect/>
          </a:stretch>
        </p:blipFill>
        <p:spPr>
          <a:xfrm>
            <a:off x="-78649" y="1524000"/>
            <a:ext cx="24541298" cy="76200"/>
          </a:xfrm>
          <a:prstGeom prst="rect">
            <a:avLst/>
          </a:prstGeom>
        </p:spPr>
      </p:pic>
      <p:sp>
        <p:nvSpPr>
          <p:cNvPr id="1542" name="Shape 1542"/>
          <p:cNvSpPr/>
          <p:nvPr/>
        </p:nvSpPr>
        <p:spPr>
          <a:xfrm>
            <a:off x="166550" y="1703056"/>
            <a:ext cx="10967735"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03-6集中空调制冷机房系统智能控制系统</a:t>
            </a:r>
          </a:p>
        </p:txBody>
      </p:sp>
      <p:sp>
        <p:nvSpPr>
          <p:cNvPr id="1543" name="Shape 1543"/>
          <p:cNvSpPr>
            <a:spLocks noGrp="1"/>
          </p:cNvSpPr>
          <p:nvPr>
            <p:ph type="sldNum" sz="quarter" idx="4294967295"/>
          </p:nvPr>
        </p:nvSpPr>
        <p:spPr>
          <a:xfrm>
            <a:off x="23748133" y="130188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defTabSz="821531">
              <a:defRPr>
                <a:solidFill>
                  <a:srgbClr val="000000"/>
                </a:solidFill>
                <a:latin typeface="+mn-lt"/>
                <a:ea typeface="+mn-ea"/>
                <a:cs typeface="+mn-cs"/>
                <a:sym typeface="Helvetica Light"/>
              </a:defRPr>
            </a:lvl1pPr>
          </a:lstStyle>
          <a:p>
            <a:fld id="{86CB4B4D-7CA3-9044-876B-883B54F8677D}" type="slidenum">
              <a:t>42</a:t>
            </a:fld>
            <a:endParaRPr/>
          </a:p>
        </p:txBody>
      </p:sp>
      <p:pic>
        <p:nvPicPr>
          <p:cNvPr id="1544" name="image17.png"/>
          <p:cNvPicPr>
            <a:picLocks noChangeAspect="1"/>
          </p:cNvPicPr>
          <p:nvPr/>
        </p:nvPicPr>
        <p:blipFill>
          <a:blip r:embed="rId3">
            <a:extLst/>
          </a:blip>
          <a:stretch>
            <a:fillRect/>
          </a:stretch>
        </p:blipFill>
        <p:spPr>
          <a:xfrm>
            <a:off x="1145313" y="3887957"/>
            <a:ext cx="4478417" cy="3447819"/>
          </a:xfrm>
          <a:prstGeom prst="rect">
            <a:avLst/>
          </a:prstGeom>
          <a:ln w="12700">
            <a:miter lim="400000"/>
          </a:ln>
        </p:spPr>
      </p:pic>
      <p:pic>
        <p:nvPicPr>
          <p:cNvPr id="1545" name="image18.png"/>
          <p:cNvPicPr>
            <a:picLocks noChangeAspect="1"/>
          </p:cNvPicPr>
          <p:nvPr/>
        </p:nvPicPr>
        <p:blipFill>
          <a:blip r:embed="rId4">
            <a:extLst/>
          </a:blip>
          <a:srcRect r="17972" b="53219"/>
          <a:stretch>
            <a:fillRect/>
          </a:stretch>
        </p:blipFill>
        <p:spPr>
          <a:xfrm>
            <a:off x="5730002" y="3887957"/>
            <a:ext cx="5619254" cy="3447811"/>
          </a:xfrm>
          <a:prstGeom prst="rect">
            <a:avLst/>
          </a:prstGeom>
          <a:ln w="12700">
            <a:miter lim="400000"/>
          </a:ln>
        </p:spPr>
      </p:pic>
      <p:pic>
        <p:nvPicPr>
          <p:cNvPr id="1546" name="image19.png"/>
          <p:cNvPicPr>
            <a:picLocks noChangeAspect="1"/>
          </p:cNvPicPr>
          <p:nvPr/>
        </p:nvPicPr>
        <p:blipFill>
          <a:blip r:embed="rId5">
            <a:extLst/>
          </a:blip>
          <a:srcRect r="11834"/>
          <a:stretch>
            <a:fillRect/>
          </a:stretch>
        </p:blipFill>
        <p:spPr>
          <a:xfrm>
            <a:off x="17181055" y="3887955"/>
            <a:ext cx="6114217" cy="3447789"/>
          </a:xfrm>
          <a:prstGeom prst="rect">
            <a:avLst/>
          </a:prstGeom>
          <a:ln w="12700">
            <a:miter lim="400000"/>
          </a:ln>
        </p:spPr>
      </p:pic>
      <p:pic>
        <p:nvPicPr>
          <p:cNvPr id="1547" name="image18.png"/>
          <p:cNvPicPr>
            <a:picLocks noChangeAspect="1"/>
          </p:cNvPicPr>
          <p:nvPr/>
        </p:nvPicPr>
        <p:blipFill>
          <a:blip r:embed="rId4">
            <a:extLst/>
          </a:blip>
          <a:srcRect r="17972" b="53219"/>
          <a:stretch>
            <a:fillRect/>
          </a:stretch>
        </p:blipFill>
        <p:spPr>
          <a:xfrm>
            <a:off x="11455527" y="3887957"/>
            <a:ext cx="5619255" cy="3447811"/>
          </a:xfrm>
          <a:prstGeom prst="rect">
            <a:avLst/>
          </a:prstGeom>
          <a:ln w="12700">
            <a:miter lim="400000"/>
          </a:ln>
        </p:spPr>
      </p:pic>
      <p:sp>
        <p:nvSpPr>
          <p:cNvPr id="1548" name="Shape 1548"/>
          <p:cNvSpPr/>
          <p:nvPr/>
        </p:nvSpPr>
        <p:spPr>
          <a:xfrm>
            <a:off x="914515" y="7755517"/>
            <a:ext cx="4367231" cy="35179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b="1">
                <a:solidFill>
                  <a:schemeClr val="accent5"/>
                </a:solidFill>
                <a:latin typeface="微软雅黑"/>
                <a:ea typeface="微软雅黑"/>
                <a:cs typeface="微软雅黑"/>
                <a:sym typeface="微软雅黑"/>
              </a:defRPr>
            </a:pPr>
            <a:r>
              <a:t>主机控制：</a:t>
            </a:r>
          </a:p>
          <a:p>
            <a:pPr algn="just" defTabSz="1828800">
              <a:lnSpc>
                <a:spcPct val="120000"/>
              </a:lnSpc>
              <a:defRPr sz="2600">
                <a:latin typeface="微软雅黑"/>
                <a:ea typeface="微软雅黑"/>
                <a:cs typeface="微软雅黑"/>
                <a:sym typeface="微软雅黑"/>
              </a:defRPr>
            </a:pPr>
            <a:r>
              <a:t>1. 台数控制  </a:t>
            </a:r>
          </a:p>
          <a:p>
            <a:pPr algn="just" defTabSz="1828800">
              <a:lnSpc>
                <a:spcPct val="120000"/>
              </a:lnSpc>
              <a:defRPr sz="2600">
                <a:latin typeface="微软雅黑"/>
                <a:ea typeface="微软雅黑"/>
                <a:cs typeface="微软雅黑"/>
                <a:sym typeface="微软雅黑"/>
              </a:defRPr>
            </a:pPr>
            <a:r>
              <a:t>2. 负荷控制</a:t>
            </a:r>
          </a:p>
          <a:p>
            <a:pPr algn="just" defTabSz="1828800">
              <a:lnSpc>
                <a:spcPct val="120000"/>
              </a:lnSpc>
              <a:defRPr sz="2600">
                <a:latin typeface="微软雅黑"/>
                <a:ea typeface="微软雅黑"/>
                <a:cs typeface="微软雅黑"/>
                <a:sym typeface="微软雅黑"/>
              </a:defRPr>
            </a:pPr>
            <a:r>
              <a:t>3. 冷冻出水重设</a:t>
            </a:r>
          </a:p>
          <a:p>
            <a:pPr algn="just" defTabSz="1828800">
              <a:lnSpc>
                <a:spcPct val="120000"/>
              </a:lnSpc>
              <a:defRPr sz="2600">
                <a:latin typeface="微软雅黑"/>
                <a:ea typeface="微软雅黑"/>
                <a:cs typeface="微软雅黑"/>
                <a:sym typeface="微软雅黑"/>
              </a:defRPr>
            </a:pPr>
            <a:r>
              <a:t>4. 系统保护控制</a:t>
            </a:r>
          </a:p>
        </p:txBody>
      </p:sp>
      <p:sp>
        <p:nvSpPr>
          <p:cNvPr id="1549" name="Shape 1549"/>
          <p:cNvSpPr/>
          <p:nvPr/>
        </p:nvSpPr>
        <p:spPr>
          <a:xfrm>
            <a:off x="6049379" y="7659945"/>
            <a:ext cx="5619255" cy="35941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b="1">
                <a:solidFill>
                  <a:schemeClr val="accent5"/>
                </a:solidFill>
                <a:latin typeface="微软雅黑"/>
                <a:ea typeface="微软雅黑"/>
                <a:cs typeface="微软雅黑"/>
                <a:sym typeface="微软雅黑"/>
              </a:defRPr>
            </a:pPr>
            <a:r>
              <a:t>冷冻泵控制：</a:t>
            </a:r>
          </a:p>
          <a:p>
            <a:pPr marL="457200" indent="-914400" algn="just" defTabSz="1828800">
              <a:lnSpc>
                <a:spcPct val="120000"/>
              </a:lnSpc>
              <a:buSzPct val="100000"/>
              <a:buAutoNum type="arabicPeriod"/>
              <a:defRPr sz="2600">
                <a:latin typeface="微软雅黑"/>
                <a:ea typeface="微软雅黑"/>
                <a:cs typeface="微软雅黑"/>
                <a:sym typeface="微软雅黑"/>
              </a:defRPr>
            </a:pPr>
            <a:r>
              <a:t>根据末端压差变频</a:t>
            </a:r>
          </a:p>
          <a:p>
            <a:pPr marL="457200" indent="-914400" algn="just" defTabSz="1828800">
              <a:lnSpc>
                <a:spcPct val="120000"/>
              </a:lnSpc>
              <a:buSzPct val="100000"/>
              <a:buAutoNum type="arabicPeriod"/>
              <a:defRPr sz="2600">
                <a:latin typeface="微软雅黑"/>
                <a:ea typeface="微软雅黑"/>
                <a:cs typeface="微软雅黑"/>
                <a:sym typeface="微软雅黑"/>
              </a:defRPr>
            </a:pPr>
            <a:r>
              <a:t>根据温差变频</a:t>
            </a:r>
          </a:p>
          <a:p>
            <a:pPr marL="457200" indent="-914400" algn="just" defTabSz="1828800">
              <a:lnSpc>
                <a:spcPct val="120000"/>
              </a:lnSpc>
              <a:buSzPct val="100000"/>
              <a:buAutoNum type="arabicPeriod"/>
              <a:defRPr sz="2600">
                <a:latin typeface="微软雅黑"/>
                <a:ea typeface="微软雅黑"/>
                <a:cs typeface="微软雅黑"/>
                <a:sym typeface="微软雅黑"/>
              </a:defRPr>
            </a:pPr>
            <a:r>
              <a:t>根据冷机冷量变频</a:t>
            </a:r>
          </a:p>
          <a:p>
            <a:pPr marL="457200" indent="-914400" algn="just" defTabSz="1828800">
              <a:lnSpc>
                <a:spcPct val="120000"/>
              </a:lnSpc>
              <a:buSzPct val="100000"/>
              <a:buAutoNum type="arabicPeriod"/>
              <a:defRPr sz="2600">
                <a:latin typeface="微软雅黑"/>
                <a:ea typeface="微软雅黑"/>
                <a:cs typeface="微软雅黑"/>
                <a:sym typeface="微软雅黑"/>
              </a:defRPr>
            </a:pPr>
            <a:r>
              <a:t>根据末端阀门开度与区域温度变频</a:t>
            </a:r>
          </a:p>
          <a:p>
            <a:pPr marL="457200" indent="-914400" algn="just" defTabSz="1828800">
              <a:lnSpc>
                <a:spcPct val="120000"/>
              </a:lnSpc>
              <a:buSzPct val="100000"/>
              <a:buAutoNum type="arabicPeriod"/>
              <a:defRPr sz="2600">
                <a:latin typeface="微软雅黑"/>
                <a:ea typeface="微软雅黑"/>
                <a:cs typeface="微软雅黑"/>
                <a:sym typeface="微软雅黑"/>
              </a:defRPr>
            </a:pPr>
            <a:r>
              <a:t>以上方法的结合</a:t>
            </a:r>
          </a:p>
        </p:txBody>
      </p:sp>
      <p:sp>
        <p:nvSpPr>
          <p:cNvPr id="1550" name="Shape 1550"/>
          <p:cNvSpPr/>
          <p:nvPr/>
        </p:nvSpPr>
        <p:spPr>
          <a:xfrm>
            <a:off x="11981009" y="7752181"/>
            <a:ext cx="5840170" cy="303022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b="1">
                <a:solidFill>
                  <a:schemeClr val="accent5"/>
                </a:solidFill>
                <a:latin typeface="微软雅黑"/>
                <a:ea typeface="微软雅黑"/>
                <a:cs typeface="微软雅黑"/>
                <a:sym typeface="微软雅黑"/>
              </a:defRPr>
            </a:pPr>
            <a:r>
              <a:t>冷却泵控制：</a:t>
            </a:r>
          </a:p>
          <a:p>
            <a:pPr marL="457200" indent="-914400" algn="just" defTabSz="1828800">
              <a:lnSpc>
                <a:spcPct val="120000"/>
              </a:lnSpc>
              <a:buSzPct val="100000"/>
              <a:buAutoNum type="arabicPeriod"/>
              <a:defRPr sz="2600">
                <a:latin typeface="微软雅黑"/>
                <a:ea typeface="微软雅黑"/>
                <a:cs typeface="微软雅黑"/>
                <a:sym typeface="微软雅黑"/>
              </a:defRPr>
            </a:pPr>
            <a:r>
              <a:t>根据冷机的冷却出水温度</a:t>
            </a:r>
          </a:p>
          <a:p>
            <a:pPr marL="457200" indent="-914400" algn="just" defTabSz="1828800">
              <a:lnSpc>
                <a:spcPct val="120000"/>
              </a:lnSpc>
              <a:buSzPct val="100000"/>
              <a:buAutoNum type="arabicPeriod"/>
              <a:defRPr sz="2600">
                <a:latin typeface="微软雅黑"/>
                <a:ea typeface="微软雅黑"/>
                <a:cs typeface="微软雅黑"/>
                <a:sym typeface="微软雅黑"/>
              </a:defRPr>
            </a:pPr>
            <a:r>
              <a:t>根据温差变频</a:t>
            </a:r>
          </a:p>
          <a:p>
            <a:pPr marL="457200" indent="-914400" algn="just" defTabSz="1828800">
              <a:lnSpc>
                <a:spcPct val="120000"/>
              </a:lnSpc>
              <a:buSzPct val="100000"/>
              <a:buAutoNum type="arabicPeriod"/>
              <a:defRPr sz="2600">
                <a:latin typeface="微软雅黑"/>
                <a:ea typeface="微软雅黑"/>
                <a:cs typeface="微软雅黑"/>
                <a:sym typeface="微软雅黑"/>
              </a:defRPr>
            </a:pPr>
            <a:r>
              <a:t>根据冷机冷量变频</a:t>
            </a:r>
          </a:p>
          <a:p>
            <a:pPr marL="457200" indent="-914400" algn="just" defTabSz="1828800">
              <a:lnSpc>
                <a:spcPct val="120000"/>
              </a:lnSpc>
              <a:buSzPct val="100000"/>
              <a:buAutoNum type="arabicPeriod"/>
              <a:defRPr sz="2600">
                <a:latin typeface="微软雅黑"/>
                <a:ea typeface="微软雅黑"/>
                <a:cs typeface="微软雅黑"/>
                <a:sym typeface="微软雅黑"/>
              </a:defRPr>
            </a:pPr>
            <a:r>
              <a:t>以上方法的结合</a:t>
            </a:r>
          </a:p>
        </p:txBody>
      </p:sp>
      <p:sp>
        <p:nvSpPr>
          <p:cNvPr id="1551" name="Shape 1551"/>
          <p:cNvSpPr/>
          <p:nvPr/>
        </p:nvSpPr>
        <p:spPr>
          <a:xfrm>
            <a:off x="17670729" y="7731571"/>
            <a:ext cx="5335930" cy="4157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lnSpc>
                <a:spcPct val="120000"/>
              </a:lnSpc>
              <a:defRPr sz="3200" b="1">
                <a:solidFill>
                  <a:schemeClr val="accent5"/>
                </a:solidFill>
                <a:latin typeface="微软雅黑"/>
                <a:ea typeface="微软雅黑"/>
                <a:cs typeface="微软雅黑"/>
                <a:sym typeface="微软雅黑"/>
              </a:defRPr>
            </a:pPr>
            <a:r>
              <a:t>冷却塔控制：</a:t>
            </a:r>
          </a:p>
          <a:p>
            <a:pPr marL="914400" indent="-914400" algn="l" defTabSz="1828800">
              <a:lnSpc>
                <a:spcPct val="120000"/>
              </a:lnSpc>
              <a:buSzPct val="100000"/>
              <a:buAutoNum type="arabicPeriod"/>
              <a:defRPr sz="2600">
                <a:latin typeface="微软雅黑"/>
                <a:ea typeface="微软雅黑"/>
                <a:cs typeface="微软雅黑"/>
                <a:sym typeface="微软雅黑"/>
              </a:defRPr>
            </a:pPr>
            <a:r>
              <a:t>依据冷却水出水温度来控制</a:t>
            </a:r>
          </a:p>
          <a:p>
            <a:pPr marL="914400" indent="-914400" algn="l" defTabSz="1828800">
              <a:lnSpc>
                <a:spcPct val="120000"/>
              </a:lnSpc>
              <a:buSzPct val="100000"/>
              <a:buAutoNum type="arabicPeriod"/>
              <a:defRPr sz="2600">
                <a:latin typeface="微软雅黑"/>
                <a:ea typeface="微软雅黑"/>
                <a:cs typeface="微软雅黑"/>
                <a:sym typeface="微软雅黑"/>
              </a:defRPr>
            </a:pPr>
            <a:r>
              <a:t>依据室外气象参数</a:t>
            </a:r>
          </a:p>
          <a:p>
            <a:pPr marL="914400" indent="-914400" algn="l" defTabSz="1828800">
              <a:lnSpc>
                <a:spcPct val="120000"/>
              </a:lnSpc>
              <a:buSzPct val="100000"/>
              <a:buAutoNum type="arabicPeriod"/>
              <a:defRPr sz="2600">
                <a:latin typeface="微软雅黑"/>
                <a:ea typeface="微软雅黑"/>
                <a:cs typeface="微软雅黑"/>
                <a:sym typeface="微软雅黑"/>
              </a:defRPr>
            </a:pPr>
            <a:r>
              <a:t>根据冷量</a:t>
            </a:r>
          </a:p>
          <a:p>
            <a:pPr marL="914400" indent="-914400" algn="l" defTabSz="1828800">
              <a:lnSpc>
                <a:spcPct val="120000"/>
              </a:lnSpc>
              <a:buSzPct val="100000"/>
              <a:buAutoNum type="arabicPeriod"/>
              <a:defRPr sz="2600">
                <a:latin typeface="微软雅黑"/>
                <a:ea typeface="微软雅黑"/>
                <a:cs typeface="微软雅黑"/>
                <a:sym typeface="微软雅黑"/>
              </a:defRPr>
            </a:pPr>
            <a:r>
              <a:t>水温重设</a:t>
            </a:r>
          </a:p>
          <a:p>
            <a:pPr algn="l" defTabSz="1828800">
              <a:lnSpc>
                <a:spcPct val="120000"/>
              </a:lnSpc>
              <a:defRPr sz="3200">
                <a:latin typeface="Calibri"/>
                <a:ea typeface="Calibri"/>
                <a:cs typeface="Calibri"/>
                <a:sym typeface="Calibri"/>
              </a:defRPr>
            </a:pPr>
            <a:endParaRPr/>
          </a:p>
        </p:txBody>
      </p:sp>
      <p:sp>
        <p:nvSpPr>
          <p:cNvPr id="1552" name="Shape 1552"/>
          <p:cNvSpPr/>
          <p:nvPr/>
        </p:nvSpPr>
        <p:spPr>
          <a:xfrm>
            <a:off x="4743099" y="12285346"/>
            <a:ext cx="16371809" cy="754381"/>
          </a:xfrm>
          <a:prstGeom prst="rect">
            <a:avLst/>
          </a:prstGeom>
          <a:ln w="12700">
            <a:miter lim="400000"/>
          </a:ln>
          <a:extLst>
            <a:ext uri="{C572A759-6A51-4108-AA02-DFA0A04FC94B}">
              <ma14:wrappingTextBoxFlag xmlns:ma14="http://schemas.microsoft.com/office/mac/drawingml/2011/main" val="1"/>
            </a:ext>
          </a:extLst>
        </p:spPr>
        <p:txBody>
          <a:bodyPr tIns="91439" bIns="91439" anchor="b">
            <a:spAutoFit/>
          </a:bodyPr>
          <a:lstStyle/>
          <a:p>
            <a:pPr algn="l" defTabSz="1371600">
              <a:lnSpc>
                <a:spcPct val="150000"/>
              </a:lnSpc>
              <a:defRPr sz="3200" b="1">
                <a:latin typeface="微软雅黑"/>
                <a:ea typeface="微软雅黑"/>
                <a:cs typeface="微软雅黑"/>
                <a:sym typeface="微软雅黑"/>
              </a:defRPr>
            </a:pPr>
            <a:r>
              <a:t>区别于单独局部控制，通过</a:t>
            </a:r>
            <a:r>
              <a:rPr>
                <a:solidFill>
                  <a:schemeClr val="accent5"/>
                </a:solidFill>
              </a:rPr>
              <a:t>实时的协同系统集成</a:t>
            </a:r>
            <a:r>
              <a:t>实现</a:t>
            </a:r>
            <a:r>
              <a:rPr>
                <a:solidFill>
                  <a:schemeClr val="accent5"/>
                </a:solidFill>
              </a:rPr>
              <a:t>最佳的</a:t>
            </a:r>
            <a:r>
              <a:t>制冷机房机房系统能效性能！</a:t>
            </a:r>
          </a:p>
        </p:txBody>
      </p:sp>
      <p:sp>
        <p:nvSpPr>
          <p:cNvPr id="1553" name="Shape 1553"/>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556" name="Group 1556"/>
          <p:cNvGrpSpPr/>
          <p:nvPr/>
        </p:nvGrpSpPr>
        <p:grpSpPr>
          <a:xfrm>
            <a:off x="18622751" y="302323"/>
            <a:ext cx="5429634" cy="1062833"/>
            <a:chOff x="0" y="0"/>
            <a:chExt cx="5429633" cy="1062831"/>
          </a:xfrm>
        </p:grpSpPr>
        <p:pic>
          <p:nvPicPr>
            <p:cNvPr id="1554" name="image10.tif"/>
            <p:cNvPicPr>
              <a:picLocks noChangeAspect="1"/>
            </p:cNvPicPr>
            <p:nvPr/>
          </p:nvPicPr>
          <p:blipFill>
            <a:blip r:embed="rId6">
              <a:extLst/>
            </a:blip>
            <a:srcRect t="57209" b="26124"/>
            <a:stretch>
              <a:fillRect/>
            </a:stretch>
          </p:blipFill>
          <p:spPr>
            <a:xfrm>
              <a:off x="1104723" y="0"/>
              <a:ext cx="4324911" cy="1062705"/>
            </a:xfrm>
            <a:prstGeom prst="rect">
              <a:avLst/>
            </a:prstGeom>
            <a:ln w="12700" cap="flat">
              <a:noFill/>
              <a:miter lim="400000"/>
            </a:ln>
            <a:effectLst/>
          </p:spPr>
        </p:pic>
        <p:pic>
          <p:nvPicPr>
            <p:cNvPr id="1555" name="image11.tif"/>
            <p:cNvPicPr>
              <a:picLocks noChangeAspect="1"/>
            </p:cNvPicPr>
            <p:nvPr/>
          </p:nvPicPr>
          <p:blipFill>
            <a:blip r:embed="rId7">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8" name="图片 1557"/>
          <p:cNvPicPr>
            <a:picLocks/>
          </p:cNvPicPr>
          <p:nvPr/>
        </p:nvPicPr>
        <p:blipFill>
          <a:blip r:embed="rId2">
            <a:extLst/>
          </a:blip>
          <a:stretch>
            <a:fillRect/>
          </a:stretch>
        </p:blipFill>
        <p:spPr>
          <a:xfrm>
            <a:off x="-78649" y="1524000"/>
            <a:ext cx="24541298" cy="76200"/>
          </a:xfrm>
          <a:prstGeom prst="rect">
            <a:avLst/>
          </a:prstGeom>
        </p:spPr>
      </p:pic>
      <p:sp>
        <p:nvSpPr>
          <p:cNvPr id="1560" name="Shape 1560"/>
          <p:cNvSpPr>
            <a:spLocks noGrp="1"/>
          </p:cNvSpPr>
          <p:nvPr>
            <p:ph type="sldNum" sz="quarter" idx="4294967295"/>
          </p:nvPr>
        </p:nvSpPr>
        <p:spPr>
          <a:xfrm>
            <a:off x="23748133" y="130188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defTabSz="821531">
              <a:defRPr>
                <a:solidFill>
                  <a:srgbClr val="000000"/>
                </a:solidFill>
                <a:latin typeface="+mn-lt"/>
                <a:ea typeface="+mn-ea"/>
                <a:cs typeface="+mn-cs"/>
                <a:sym typeface="Helvetica Light"/>
              </a:defRPr>
            </a:lvl1pPr>
          </a:lstStyle>
          <a:p>
            <a:fld id="{86CB4B4D-7CA3-9044-876B-883B54F8677D}" type="slidenum">
              <a:t>43</a:t>
            </a:fld>
            <a:endParaRPr/>
          </a:p>
        </p:txBody>
      </p:sp>
      <p:pic>
        <p:nvPicPr>
          <p:cNvPr id="1561" name="image49.png"/>
          <p:cNvPicPr>
            <a:picLocks noChangeAspect="1"/>
          </p:cNvPicPr>
          <p:nvPr/>
        </p:nvPicPr>
        <p:blipFill>
          <a:blip r:embed="rId3">
            <a:extLst/>
          </a:blip>
          <a:stretch>
            <a:fillRect/>
          </a:stretch>
        </p:blipFill>
        <p:spPr>
          <a:xfrm>
            <a:off x="12456515" y="3727379"/>
            <a:ext cx="10967736" cy="6261242"/>
          </a:xfrm>
          <a:prstGeom prst="rect">
            <a:avLst/>
          </a:prstGeom>
          <a:ln w="25400">
            <a:solidFill>
              <a:schemeClr val="accent5"/>
            </a:solidFill>
            <a:miter/>
          </a:ln>
        </p:spPr>
      </p:pic>
      <p:pic>
        <p:nvPicPr>
          <p:cNvPr id="1562" name="image32.png"/>
          <p:cNvPicPr>
            <a:picLocks noChangeAspect="1"/>
          </p:cNvPicPr>
          <p:nvPr/>
        </p:nvPicPr>
        <p:blipFill>
          <a:blip r:embed="rId4">
            <a:extLst/>
          </a:blip>
          <a:stretch>
            <a:fillRect/>
          </a:stretch>
        </p:blipFill>
        <p:spPr>
          <a:xfrm>
            <a:off x="628455" y="3733729"/>
            <a:ext cx="11603406" cy="6248542"/>
          </a:xfrm>
          <a:prstGeom prst="rect">
            <a:avLst/>
          </a:prstGeom>
          <a:ln w="25400">
            <a:solidFill>
              <a:schemeClr val="accent5"/>
            </a:solidFill>
            <a:miter/>
          </a:ln>
        </p:spPr>
      </p:pic>
      <p:sp>
        <p:nvSpPr>
          <p:cNvPr id="1563" name="Shape 1563"/>
          <p:cNvSpPr/>
          <p:nvPr/>
        </p:nvSpPr>
        <p:spPr>
          <a:xfrm>
            <a:off x="3263030" y="10742944"/>
            <a:ext cx="19126898" cy="213776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indent="914400" algn="l" defTabSz="1828800">
              <a:lnSpc>
                <a:spcPct val="120000"/>
              </a:lnSpc>
              <a:defRPr sz="3200" b="1">
                <a:latin typeface="Helvetica Neue"/>
                <a:ea typeface="Helvetica Neue"/>
                <a:cs typeface="Helvetica Neue"/>
                <a:sym typeface="Helvetica Neue"/>
              </a:defRPr>
            </a:pPr>
            <a:r>
              <a:t>   综合系统负荷特性及机组性能优化设备运行策略，结合同类型项目开机运行策略分析数据库，保障设备有机组合的高效运行，</a:t>
            </a:r>
            <a:r>
              <a:rPr>
                <a:solidFill>
                  <a:schemeClr val="accent5"/>
                </a:solidFill>
              </a:rPr>
              <a:t>把优化后的开机策略编入自控系统</a:t>
            </a:r>
            <a:r>
              <a:t>，实现冷站高效自动智能控制，并在后期调适服务过程中根据实际运行情况不断优化设备开机策略。</a:t>
            </a:r>
          </a:p>
        </p:txBody>
      </p:sp>
      <p:sp>
        <p:nvSpPr>
          <p:cNvPr id="1564" name="Shape 1564"/>
          <p:cNvSpPr/>
          <p:nvPr/>
        </p:nvSpPr>
        <p:spPr>
          <a:xfrm>
            <a:off x="166550" y="1703056"/>
            <a:ext cx="10967735"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03-6集中空调制冷机房系统智能控制系统</a:t>
            </a:r>
          </a:p>
        </p:txBody>
      </p:sp>
      <p:sp>
        <p:nvSpPr>
          <p:cNvPr id="1565" name="Shape 1565"/>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568" name="Group 1568"/>
          <p:cNvGrpSpPr/>
          <p:nvPr/>
        </p:nvGrpSpPr>
        <p:grpSpPr>
          <a:xfrm>
            <a:off x="18622751" y="302323"/>
            <a:ext cx="5429634" cy="1062833"/>
            <a:chOff x="0" y="0"/>
            <a:chExt cx="5429633" cy="1062831"/>
          </a:xfrm>
        </p:grpSpPr>
        <p:pic>
          <p:nvPicPr>
            <p:cNvPr id="1566"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1567"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0" name="图片 1569"/>
          <p:cNvPicPr>
            <a:picLocks/>
          </p:cNvPicPr>
          <p:nvPr/>
        </p:nvPicPr>
        <p:blipFill>
          <a:blip r:embed="rId2">
            <a:extLst/>
          </a:blip>
          <a:stretch>
            <a:fillRect/>
          </a:stretch>
        </p:blipFill>
        <p:spPr>
          <a:xfrm>
            <a:off x="-78649" y="1524000"/>
            <a:ext cx="24541298" cy="76200"/>
          </a:xfrm>
          <a:prstGeom prst="rect">
            <a:avLst/>
          </a:prstGeom>
        </p:spPr>
      </p:pic>
      <p:sp>
        <p:nvSpPr>
          <p:cNvPr id="1572" name="Shape 1572"/>
          <p:cNvSpPr/>
          <p:nvPr/>
        </p:nvSpPr>
        <p:spPr>
          <a:xfrm>
            <a:off x="1069288" y="11277364"/>
            <a:ext cx="22527443" cy="1440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indent="914400" algn="l" defTabSz="1828800">
              <a:lnSpc>
                <a:spcPct val="120000"/>
              </a:lnSpc>
              <a:defRPr sz="3200" b="1">
                <a:latin typeface="等线"/>
                <a:ea typeface="等线"/>
                <a:cs typeface="等线"/>
                <a:sym typeface="等线"/>
              </a:defRPr>
            </a:pPr>
            <a:r>
              <a:t>  </a:t>
            </a:r>
            <a:r>
              <a:rPr>
                <a:solidFill>
                  <a:schemeClr val="accent5"/>
                </a:solidFill>
              </a:rPr>
              <a:t> 合理减少阻力元件，减少弯头，优化管路布置</a:t>
            </a:r>
            <a:r>
              <a:t>，管控辅助配件的质量以达到优化后设计要求。</a:t>
            </a:r>
            <a:r>
              <a:rPr>
                <a:solidFill>
                  <a:schemeClr val="accent5"/>
                </a:solidFill>
              </a:rPr>
              <a:t>利用BIM制图指导施工</a:t>
            </a:r>
            <a:r>
              <a:t>，减少施工过程中人为误差，实现节能工程的全过程督导管控。</a:t>
            </a:r>
          </a:p>
        </p:txBody>
      </p:sp>
      <p:pic>
        <p:nvPicPr>
          <p:cNvPr id="1573" name="image31.png"/>
          <p:cNvPicPr>
            <a:picLocks noChangeAspect="1"/>
          </p:cNvPicPr>
          <p:nvPr/>
        </p:nvPicPr>
        <p:blipFill>
          <a:blip r:embed="rId3">
            <a:extLst/>
          </a:blip>
          <a:srcRect/>
          <a:stretch>
            <a:fillRect/>
          </a:stretch>
        </p:blipFill>
        <p:spPr>
          <a:xfrm>
            <a:off x="622683" y="3818144"/>
            <a:ext cx="9815660" cy="6822735"/>
          </a:xfrm>
          <a:prstGeom prst="rect">
            <a:avLst/>
          </a:prstGeom>
          <a:ln w="25400">
            <a:solidFill>
              <a:schemeClr val="accent5"/>
            </a:solidFill>
            <a:miter lim="400000"/>
          </a:ln>
        </p:spPr>
      </p:pic>
      <p:sp>
        <p:nvSpPr>
          <p:cNvPr id="1574" name="Shape 1574"/>
          <p:cNvSpPr>
            <a:spLocks noGrp="1"/>
          </p:cNvSpPr>
          <p:nvPr>
            <p:ph type="sldNum" sz="quarter" idx="4294967295"/>
          </p:nvPr>
        </p:nvSpPr>
        <p:spPr>
          <a:xfrm>
            <a:off x="23832506" y="13038678"/>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44</a:t>
            </a:fld>
            <a:endParaRPr/>
          </a:p>
        </p:txBody>
      </p:sp>
      <p:pic>
        <p:nvPicPr>
          <p:cNvPr id="1575" name="image52.png"/>
          <p:cNvPicPr>
            <a:picLocks noChangeAspect="1"/>
          </p:cNvPicPr>
          <p:nvPr/>
        </p:nvPicPr>
        <p:blipFill>
          <a:blip r:embed="rId4">
            <a:extLst/>
          </a:blip>
          <a:srcRect l="4899" r="3517"/>
          <a:stretch>
            <a:fillRect/>
          </a:stretch>
        </p:blipFill>
        <p:spPr>
          <a:xfrm>
            <a:off x="11198804" y="3876995"/>
            <a:ext cx="12951195" cy="6704881"/>
          </a:xfrm>
          <a:prstGeom prst="rect">
            <a:avLst/>
          </a:prstGeom>
          <a:ln w="25400">
            <a:solidFill>
              <a:schemeClr val="accent5"/>
            </a:solidFill>
            <a:miter lim="400000"/>
          </a:ln>
        </p:spPr>
      </p:pic>
      <p:sp>
        <p:nvSpPr>
          <p:cNvPr id="1576" name="Shape 1576"/>
          <p:cNvSpPr/>
          <p:nvPr/>
        </p:nvSpPr>
        <p:spPr>
          <a:xfrm>
            <a:off x="166550" y="1703056"/>
            <a:ext cx="10967735"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03-7集中空调制冷机房系统BIM模型信息化</a:t>
            </a:r>
          </a:p>
        </p:txBody>
      </p:sp>
      <p:sp>
        <p:nvSpPr>
          <p:cNvPr id="1577" name="Shape 1577"/>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580" name="Group 1580"/>
          <p:cNvGrpSpPr/>
          <p:nvPr/>
        </p:nvGrpSpPr>
        <p:grpSpPr>
          <a:xfrm>
            <a:off x="18622751" y="302323"/>
            <a:ext cx="5429634" cy="1062833"/>
            <a:chOff x="0" y="0"/>
            <a:chExt cx="5429633" cy="1062831"/>
          </a:xfrm>
        </p:grpSpPr>
        <p:pic>
          <p:nvPicPr>
            <p:cNvPr id="1578"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1579"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2" name="图片 1581"/>
          <p:cNvPicPr>
            <a:picLocks/>
          </p:cNvPicPr>
          <p:nvPr/>
        </p:nvPicPr>
        <p:blipFill>
          <a:blip r:embed="rId2">
            <a:extLst/>
          </a:blip>
          <a:stretch>
            <a:fillRect/>
          </a:stretch>
        </p:blipFill>
        <p:spPr>
          <a:xfrm>
            <a:off x="-78649" y="1524000"/>
            <a:ext cx="24541298" cy="76200"/>
          </a:xfrm>
          <a:prstGeom prst="rect">
            <a:avLst/>
          </a:prstGeom>
        </p:spPr>
      </p:pic>
      <p:sp>
        <p:nvSpPr>
          <p:cNvPr id="1584" name="Shape 1584"/>
          <p:cNvSpPr/>
          <p:nvPr/>
        </p:nvSpPr>
        <p:spPr>
          <a:xfrm>
            <a:off x="928278" y="11344151"/>
            <a:ext cx="22527443" cy="19304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indent="914400" algn="l" defTabSz="1828800">
              <a:lnSpc>
                <a:spcPct val="120000"/>
              </a:lnSpc>
              <a:defRPr sz="3200" b="1">
                <a:latin typeface="等线"/>
                <a:ea typeface="等线"/>
                <a:cs typeface="等线"/>
                <a:sym typeface="等线"/>
              </a:defRPr>
            </a:pPr>
            <a:r>
              <a:t>  </a:t>
            </a:r>
            <a:r>
              <a:rPr>
                <a:solidFill>
                  <a:schemeClr val="accent5"/>
                </a:solidFill>
              </a:rPr>
              <a:t> </a:t>
            </a:r>
          </a:p>
          <a:p>
            <a:pPr indent="914400" algn="l" defTabSz="1828800">
              <a:lnSpc>
                <a:spcPct val="120000"/>
              </a:lnSpc>
              <a:defRPr sz="3200" b="1">
                <a:latin typeface="等线"/>
                <a:ea typeface="等线"/>
                <a:cs typeface="等线"/>
                <a:sym typeface="等线"/>
              </a:defRPr>
            </a:pPr>
            <a:r>
              <a:t>制冷机房系统主要设备进行</a:t>
            </a:r>
            <a:r>
              <a:rPr>
                <a:solidFill>
                  <a:schemeClr val="accent5"/>
                </a:solidFill>
              </a:rPr>
              <a:t>设备性能厂测监造、</a:t>
            </a:r>
            <a:r>
              <a:t>施工过程进行</a:t>
            </a:r>
            <a:r>
              <a:rPr>
                <a:solidFill>
                  <a:schemeClr val="accent5"/>
                </a:solidFill>
              </a:rPr>
              <a:t>技术细节管控</a:t>
            </a:r>
            <a:r>
              <a:t>、</a:t>
            </a:r>
            <a:r>
              <a:rPr>
                <a:solidFill>
                  <a:schemeClr val="accent5"/>
                </a:solidFill>
              </a:rPr>
              <a:t>施工质量督导</a:t>
            </a:r>
            <a:r>
              <a:t>，以保证最终运行能效！</a:t>
            </a:r>
            <a:endParaRPr>
              <a:solidFill>
                <a:schemeClr val="accent5"/>
              </a:solidFill>
            </a:endParaRPr>
          </a:p>
        </p:txBody>
      </p:sp>
      <p:sp>
        <p:nvSpPr>
          <p:cNvPr id="1585" name="Shape 1585"/>
          <p:cNvSpPr>
            <a:spLocks noGrp="1"/>
          </p:cNvSpPr>
          <p:nvPr>
            <p:ph type="sldNum" sz="quarter" idx="4294967295"/>
          </p:nvPr>
        </p:nvSpPr>
        <p:spPr>
          <a:xfrm>
            <a:off x="23832506" y="13038678"/>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45</a:t>
            </a:fld>
            <a:endParaRPr/>
          </a:p>
        </p:txBody>
      </p:sp>
      <p:pic>
        <p:nvPicPr>
          <p:cNvPr id="1586" name="pasted-image.png"/>
          <p:cNvPicPr>
            <a:picLocks noChangeAspect="1"/>
          </p:cNvPicPr>
          <p:nvPr/>
        </p:nvPicPr>
        <p:blipFill>
          <a:blip r:embed="rId3">
            <a:extLst/>
          </a:blip>
          <a:stretch>
            <a:fillRect/>
          </a:stretch>
        </p:blipFill>
        <p:spPr>
          <a:xfrm>
            <a:off x="1045197" y="3567698"/>
            <a:ext cx="11693712" cy="7568778"/>
          </a:xfrm>
          <a:prstGeom prst="rect">
            <a:avLst/>
          </a:prstGeom>
          <a:ln w="25400">
            <a:solidFill>
              <a:schemeClr val="accent5"/>
            </a:solidFill>
            <a:miter lim="400000"/>
          </a:ln>
        </p:spPr>
      </p:pic>
      <p:pic>
        <p:nvPicPr>
          <p:cNvPr id="1587" name="pasted-image.png"/>
          <p:cNvPicPr>
            <a:picLocks/>
          </p:cNvPicPr>
          <p:nvPr/>
        </p:nvPicPr>
        <p:blipFill>
          <a:blip r:embed="rId4">
            <a:extLst/>
          </a:blip>
          <a:stretch>
            <a:fillRect/>
          </a:stretch>
        </p:blipFill>
        <p:spPr>
          <a:xfrm>
            <a:off x="13370957" y="3630155"/>
            <a:ext cx="9503056" cy="7443864"/>
          </a:xfrm>
          <a:prstGeom prst="rect">
            <a:avLst/>
          </a:prstGeom>
          <a:ln w="25400">
            <a:solidFill>
              <a:schemeClr val="accent5"/>
            </a:solidFill>
            <a:miter lim="400000"/>
          </a:ln>
        </p:spPr>
      </p:pic>
      <p:sp>
        <p:nvSpPr>
          <p:cNvPr id="1588" name="Shape 1588"/>
          <p:cNvSpPr/>
          <p:nvPr/>
        </p:nvSpPr>
        <p:spPr>
          <a:xfrm>
            <a:off x="166550" y="1703056"/>
            <a:ext cx="10967735"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03-8集中空调制冷机房系统设备监造及施工督导</a:t>
            </a:r>
          </a:p>
        </p:txBody>
      </p:sp>
      <p:sp>
        <p:nvSpPr>
          <p:cNvPr id="1589" name="Shape 1589"/>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592" name="Group 1592"/>
          <p:cNvGrpSpPr/>
          <p:nvPr/>
        </p:nvGrpSpPr>
        <p:grpSpPr>
          <a:xfrm>
            <a:off x="18622751" y="302323"/>
            <a:ext cx="5429634" cy="1062833"/>
            <a:chOff x="0" y="0"/>
            <a:chExt cx="5429633" cy="1062831"/>
          </a:xfrm>
        </p:grpSpPr>
        <p:pic>
          <p:nvPicPr>
            <p:cNvPr id="1590"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1591"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 name="图片 1593"/>
          <p:cNvPicPr>
            <a:picLocks/>
          </p:cNvPicPr>
          <p:nvPr/>
        </p:nvPicPr>
        <p:blipFill>
          <a:blip r:embed="rId2">
            <a:extLst/>
          </a:blip>
          <a:stretch>
            <a:fillRect/>
          </a:stretch>
        </p:blipFill>
        <p:spPr>
          <a:xfrm>
            <a:off x="-78649" y="1524000"/>
            <a:ext cx="24541298" cy="76200"/>
          </a:xfrm>
          <a:prstGeom prst="rect">
            <a:avLst/>
          </a:prstGeom>
        </p:spPr>
      </p:pic>
      <p:sp>
        <p:nvSpPr>
          <p:cNvPr id="1596" name="Shape 1596"/>
          <p:cNvSpPr/>
          <p:nvPr/>
        </p:nvSpPr>
        <p:spPr>
          <a:xfrm>
            <a:off x="2413506" y="3527801"/>
            <a:ext cx="10282823" cy="767057"/>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indent="457200" algn="l" defTabSz="914400">
              <a:lnSpc>
                <a:spcPct val="120000"/>
              </a:lnSpc>
              <a:defRPr sz="3200" b="1" u="sng">
                <a:solidFill>
                  <a:schemeClr val="accent5"/>
                </a:solidFill>
                <a:latin typeface="微软雅黑"/>
                <a:ea typeface="微软雅黑"/>
                <a:cs typeface="微软雅黑"/>
                <a:sym typeface="微软雅黑"/>
              </a:defRPr>
            </a:lvl1pPr>
          </a:lstStyle>
          <a:p>
            <a:r>
              <a:t>在能效质保期内，提供运行前督导，运行后调适服务：</a:t>
            </a:r>
          </a:p>
        </p:txBody>
      </p:sp>
      <p:sp>
        <p:nvSpPr>
          <p:cNvPr id="1597" name="Shape 1597"/>
          <p:cNvSpPr/>
          <p:nvPr/>
        </p:nvSpPr>
        <p:spPr>
          <a:xfrm>
            <a:off x="2023407" y="4216417"/>
            <a:ext cx="21035314" cy="1518858"/>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indent="457200" algn="l" defTabSz="914400">
              <a:lnSpc>
                <a:spcPct val="120000"/>
              </a:lnSpc>
              <a:defRPr sz="3200" b="1">
                <a:latin typeface="微软雅黑"/>
                <a:ea typeface="微软雅黑"/>
                <a:cs typeface="微软雅黑"/>
                <a:sym typeface="微软雅黑"/>
              </a:defRPr>
            </a:lvl1pPr>
          </a:lstStyle>
          <a:p>
            <a:r>
              <a:t>在系统运行前，对机房施工进行技术督导，对辅助设备的质量和技术参数进行审核等；在系统投入使用后，配套良好的售前售后服务，根据系统负荷运行特点，跟踪负荷和设备效率，指导系统调适。</a:t>
            </a:r>
          </a:p>
        </p:txBody>
      </p:sp>
      <p:grpSp>
        <p:nvGrpSpPr>
          <p:cNvPr id="1621" name="Group 1621"/>
          <p:cNvGrpSpPr/>
          <p:nvPr/>
        </p:nvGrpSpPr>
        <p:grpSpPr>
          <a:xfrm>
            <a:off x="2681473" y="5846315"/>
            <a:ext cx="19021053" cy="2319642"/>
            <a:chOff x="0" y="0"/>
            <a:chExt cx="19021052" cy="2319640"/>
          </a:xfrm>
        </p:grpSpPr>
        <p:grpSp>
          <p:nvGrpSpPr>
            <p:cNvPr id="1600" name="Group 1600"/>
            <p:cNvGrpSpPr/>
            <p:nvPr/>
          </p:nvGrpSpPr>
          <p:grpSpPr>
            <a:xfrm>
              <a:off x="0" y="0"/>
              <a:ext cx="2319641" cy="2319641"/>
              <a:chOff x="0" y="0"/>
              <a:chExt cx="2319640" cy="2319640"/>
            </a:xfrm>
          </p:grpSpPr>
          <p:sp>
            <p:nvSpPr>
              <p:cNvPr id="1598" name="Shape 1598"/>
              <p:cNvSpPr/>
              <p:nvPr/>
            </p:nvSpPr>
            <p:spPr>
              <a:xfrm>
                <a:off x="0" y="0"/>
                <a:ext cx="2319641" cy="2319641"/>
              </a:xfrm>
              <a:prstGeom prst="roundRect">
                <a:avLst>
                  <a:gd name="adj" fmla="val 7500"/>
                </a:avLst>
              </a:prstGeom>
              <a:solidFill>
                <a:srgbClr val="9BBB59"/>
              </a:solidFill>
              <a:ln w="25400" cap="flat">
                <a:solidFill>
                  <a:srgbClr val="FFFFFF"/>
                </a:solidFill>
                <a:prstDash val="solid"/>
                <a:miter lim="800000"/>
                <a:tailEnd type="triangle" w="med" len="med"/>
              </a:ln>
              <a:effectLst/>
            </p:spPr>
            <p:txBody>
              <a:bodyPr wrap="square" lIns="45719" tIns="45719" rIns="45719" bIns="45719" numCol="1" anchor="ctr">
                <a:noAutofit/>
              </a:bodyPr>
              <a:lstStyle/>
              <a:p>
                <a:pPr defTabSz="914400">
                  <a:defRPr sz="2000" b="1">
                    <a:solidFill>
                      <a:srgbClr val="FFFFFF"/>
                    </a:solidFill>
                    <a:latin typeface="微软雅黑"/>
                    <a:ea typeface="微软雅黑"/>
                    <a:cs typeface="微软雅黑"/>
                    <a:sym typeface="微软雅黑"/>
                  </a:defRPr>
                </a:pPr>
                <a:endParaRPr/>
              </a:p>
            </p:txBody>
          </p:sp>
          <p:sp>
            <p:nvSpPr>
              <p:cNvPr id="1599" name="Shape 1599"/>
              <p:cNvSpPr/>
              <p:nvPr/>
            </p:nvSpPr>
            <p:spPr>
              <a:xfrm>
                <a:off x="50903" y="726861"/>
                <a:ext cx="2217835" cy="865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施工验收</a:t>
                </a:r>
              </a:p>
            </p:txBody>
          </p:sp>
        </p:grpSp>
        <p:sp>
          <p:nvSpPr>
            <p:cNvPr id="1601" name="Shape 1601"/>
            <p:cNvSpPr/>
            <p:nvPr/>
          </p:nvSpPr>
          <p:spPr>
            <a:xfrm>
              <a:off x="2574800" y="904659"/>
              <a:ext cx="510322" cy="510322"/>
            </a:xfrm>
            <a:prstGeom prst="rightArrow">
              <a:avLst>
                <a:gd name="adj1" fmla="val 64000"/>
                <a:gd name="adj2" fmla="val 50000"/>
              </a:avLst>
            </a:prstGeom>
            <a:solidFill>
              <a:srgbClr val="A5A5A5"/>
            </a:solidFill>
            <a:ln w="12700" cap="flat">
              <a:noFill/>
              <a:miter lim="400000"/>
              <a:tailEnd type="triangle" w="med" len="med"/>
            </a:ln>
            <a:effectLst/>
          </p:spPr>
          <p:txBody>
            <a:bodyPr wrap="square" lIns="45719" tIns="45719" rIns="45719" bIns="45719" numCol="1" anchor="ctr">
              <a:noAutofit/>
            </a:bodyPr>
            <a:lstStyle/>
            <a:p>
              <a:pPr algn="l" defTabSz="914400">
                <a:defRPr sz="1800">
                  <a:latin typeface="等线"/>
                  <a:ea typeface="等线"/>
                  <a:cs typeface="等线"/>
                  <a:sym typeface="等线"/>
                </a:defRPr>
              </a:pPr>
              <a:endParaRPr/>
            </a:p>
          </p:txBody>
        </p:sp>
        <p:grpSp>
          <p:nvGrpSpPr>
            <p:cNvPr id="1604" name="Group 1604"/>
            <p:cNvGrpSpPr/>
            <p:nvPr/>
          </p:nvGrpSpPr>
          <p:grpSpPr>
            <a:xfrm>
              <a:off x="3340282" y="0"/>
              <a:ext cx="2319642" cy="2319641"/>
              <a:chOff x="0" y="0"/>
              <a:chExt cx="2319640" cy="2319640"/>
            </a:xfrm>
          </p:grpSpPr>
          <p:sp>
            <p:nvSpPr>
              <p:cNvPr id="1602" name="Shape 1602"/>
              <p:cNvSpPr/>
              <p:nvPr/>
            </p:nvSpPr>
            <p:spPr>
              <a:xfrm>
                <a:off x="0" y="0"/>
                <a:ext cx="2319641" cy="2319641"/>
              </a:xfrm>
              <a:prstGeom prst="roundRect">
                <a:avLst>
                  <a:gd name="adj" fmla="val 7500"/>
                </a:avLst>
              </a:prstGeom>
              <a:solidFill>
                <a:srgbClr val="5FB65B"/>
              </a:solidFill>
              <a:ln w="25400" cap="flat">
                <a:solidFill>
                  <a:srgbClr val="FFFFFF"/>
                </a:solidFill>
                <a:prstDash val="solid"/>
                <a:miter lim="800000"/>
                <a:tailEnd type="triangle" w="med" len="med"/>
              </a:ln>
              <a:effectLst/>
            </p:spPr>
            <p:txBody>
              <a:bodyPr wrap="square" lIns="45719" tIns="45719" rIns="45719" bIns="45719" numCol="1" anchor="ctr">
                <a:noAutofit/>
              </a:bodyPr>
              <a:lstStyle/>
              <a:p>
                <a:pPr defTabSz="914400">
                  <a:defRPr sz="1885">
                    <a:solidFill>
                      <a:srgbClr val="FFFFFF"/>
                    </a:solidFill>
                    <a:latin typeface="等线"/>
                    <a:ea typeface="等线"/>
                    <a:cs typeface="等线"/>
                    <a:sym typeface="等线"/>
                  </a:defRPr>
                </a:pPr>
                <a:endParaRPr/>
              </a:p>
            </p:txBody>
          </p:sp>
          <p:sp>
            <p:nvSpPr>
              <p:cNvPr id="1603" name="Shape 1603"/>
              <p:cNvSpPr/>
              <p:nvPr/>
            </p:nvSpPr>
            <p:spPr>
              <a:xfrm>
                <a:off x="50903" y="726861"/>
                <a:ext cx="2217835" cy="865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系统调试</a:t>
                </a:r>
              </a:p>
            </p:txBody>
          </p:sp>
        </p:grpSp>
        <p:sp>
          <p:nvSpPr>
            <p:cNvPr id="1605" name="Shape 1605"/>
            <p:cNvSpPr/>
            <p:nvPr/>
          </p:nvSpPr>
          <p:spPr>
            <a:xfrm>
              <a:off x="5915083" y="904659"/>
              <a:ext cx="510322" cy="510322"/>
            </a:xfrm>
            <a:prstGeom prst="rightArrow">
              <a:avLst>
                <a:gd name="adj1" fmla="val 64000"/>
                <a:gd name="adj2" fmla="val 50000"/>
              </a:avLst>
            </a:prstGeom>
            <a:solidFill>
              <a:srgbClr val="9E837E"/>
            </a:solidFill>
            <a:ln w="12700" cap="flat">
              <a:noFill/>
              <a:miter lim="400000"/>
              <a:tailEnd type="triangle" w="med" len="med"/>
            </a:ln>
            <a:effectLst/>
          </p:spPr>
          <p:txBody>
            <a:bodyPr wrap="square" lIns="45719" tIns="45719" rIns="45719" bIns="45719" numCol="1" anchor="ctr">
              <a:noAutofit/>
            </a:bodyPr>
            <a:lstStyle/>
            <a:p>
              <a:pPr algn="l" defTabSz="914400">
                <a:defRPr sz="1800">
                  <a:latin typeface="等线"/>
                  <a:ea typeface="等线"/>
                  <a:cs typeface="等线"/>
                  <a:sym typeface="等线"/>
                </a:defRPr>
              </a:pPr>
              <a:endParaRPr/>
            </a:p>
          </p:txBody>
        </p:sp>
        <p:grpSp>
          <p:nvGrpSpPr>
            <p:cNvPr id="1608" name="Group 1608"/>
            <p:cNvGrpSpPr/>
            <p:nvPr/>
          </p:nvGrpSpPr>
          <p:grpSpPr>
            <a:xfrm>
              <a:off x="6680565" y="0"/>
              <a:ext cx="2319641" cy="2319641"/>
              <a:chOff x="0" y="0"/>
              <a:chExt cx="2319640" cy="2319640"/>
            </a:xfrm>
          </p:grpSpPr>
          <p:sp>
            <p:nvSpPr>
              <p:cNvPr id="1606" name="Shape 1606"/>
              <p:cNvSpPr/>
              <p:nvPr/>
            </p:nvSpPr>
            <p:spPr>
              <a:xfrm>
                <a:off x="0" y="0"/>
                <a:ext cx="2319641" cy="2319641"/>
              </a:xfrm>
              <a:prstGeom prst="roundRect">
                <a:avLst>
                  <a:gd name="adj" fmla="val 7500"/>
                </a:avLst>
              </a:prstGeom>
              <a:solidFill>
                <a:srgbClr val="5DB18E"/>
              </a:solidFill>
              <a:ln w="25400" cap="flat">
                <a:solidFill>
                  <a:srgbClr val="FFFFFF"/>
                </a:solidFill>
                <a:prstDash val="solid"/>
                <a:miter lim="800000"/>
                <a:tailEnd type="triangle" w="med" len="med"/>
              </a:ln>
              <a:effectLst/>
            </p:spPr>
            <p:txBody>
              <a:bodyPr wrap="square" lIns="45719" tIns="45719" rIns="45719" bIns="45719" numCol="1" anchor="ctr">
                <a:noAutofit/>
              </a:bodyPr>
              <a:lstStyle/>
              <a:p>
                <a:pPr defTabSz="914400">
                  <a:defRPr sz="1885">
                    <a:solidFill>
                      <a:srgbClr val="FFFFFF"/>
                    </a:solidFill>
                    <a:latin typeface="等线"/>
                    <a:ea typeface="等线"/>
                    <a:cs typeface="等线"/>
                    <a:sym typeface="等线"/>
                  </a:defRPr>
                </a:pPr>
                <a:endParaRPr/>
              </a:p>
            </p:txBody>
          </p:sp>
          <p:sp>
            <p:nvSpPr>
              <p:cNvPr id="1607" name="Shape 1607"/>
              <p:cNvSpPr/>
              <p:nvPr/>
            </p:nvSpPr>
            <p:spPr>
              <a:xfrm>
                <a:off x="50903" y="333262"/>
                <a:ext cx="2217835" cy="16531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solidFill>
                      <a:srgbClr val="FFFFFF"/>
                    </a:solidFill>
                    <a:latin typeface="微软雅黑"/>
                    <a:ea typeface="微软雅黑"/>
                    <a:cs typeface="微软雅黑"/>
                    <a:sym typeface="微软雅黑"/>
                  </a:defRPr>
                </a:lvl1pPr>
              </a:lstStyle>
              <a:p>
                <a:r>
                  <a:t>系统调适</a:t>
                </a:r>
              </a:p>
            </p:txBody>
          </p:sp>
        </p:grpSp>
        <p:sp>
          <p:nvSpPr>
            <p:cNvPr id="1609" name="Shape 1609"/>
            <p:cNvSpPr/>
            <p:nvPr/>
          </p:nvSpPr>
          <p:spPr>
            <a:xfrm>
              <a:off x="9255365" y="904659"/>
              <a:ext cx="510322" cy="510322"/>
            </a:xfrm>
            <a:prstGeom prst="rightArrow">
              <a:avLst>
                <a:gd name="adj1" fmla="val 64000"/>
                <a:gd name="adj2" fmla="val 50000"/>
              </a:avLst>
            </a:prstGeom>
            <a:solidFill>
              <a:srgbClr val="966C5A"/>
            </a:solidFill>
            <a:ln w="12700" cap="flat">
              <a:noFill/>
              <a:miter lim="400000"/>
              <a:tailEnd type="triangle" w="med" len="med"/>
            </a:ln>
            <a:effectLst/>
          </p:spPr>
          <p:txBody>
            <a:bodyPr wrap="square" lIns="45719" tIns="45719" rIns="45719" bIns="45719" numCol="1" anchor="ctr">
              <a:noAutofit/>
            </a:bodyPr>
            <a:lstStyle/>
            <a:p>
              <a:pPr algn="l" defTabSz="914400">
                <a:defRPr sz="1800">
                  <a:latin typeface="等线"/>
                  <a:ea typeface="等线"/>
                  <a:cs typeface="等线"/>
                  <a:sym typeface="等线"/>
                </a:defRPr>
              </a:pPr>
              <a:endParaRPr/>
            </a:p>
          </p:txBody>
        </p:sp>
        <p:grpSp>
          <p:nvGrpSpPr>
            <p:cNvPr id="1612" name="Group 1612"/>
            <p:cNvGrpSpPr/>
            <p:nvPr/>
          </p:nvGrpSpPr>
          <p:grpSpPr>
            <a:xfrm>
              <a:off x="10020847" y="0"/>
              <a:ext cx="2319642" cy="2319641"/>
              <a:chOff x="0" y="0"/>
              <a:chExt cx="2319640" cy="2319640"/>
            </a:xfrm>
          </p:grpSpPr>
          <p:sp>
            <p:nvSpPr>
              <p:cNvPr id="1610" name="Shape 1610"/>
              <p:cNvSpPr/>
              <p:nvPr/>
            </p:nvSpPr>
            <p:spPr>
              <a:xfrm>
                <a:off x="0" y="0"/>
                <a:ext cx="2319641" cy="2319641"/>
              </a:xfrm>
              <a:prstGeom prst="roundRect">
                <a:avLst>
                  <a:gd name="adj" fmla="val 7500"/>
                </a:avLst>
              </a:prstGeom>
              <a:solidFill>
                <a:srgbClr val="5F9DAC"/>
              </a:solidFill>
              <a:ln w="25400" cap="flat">
                <a:solidFill>
                  <a:srgbClr val="FFFFFF"/>
                </a:solidFill>
                <a:prstDash val="solid"/>
                <a:miter lim="800000"/>
                <a:tailEnd type="triangle" w="med" len="med"/>
              </a:ln>
              <a:effectLst/>
            </p:spPr>
            <p:txBody>
              <a:bodyPr wrap="square" lIns="45719" tIns="45719" rIns="45719" bIns="45719" numCol="1" anchor="ctr">
                <a:noAutofit/>
              </a:bodyPr>
              <a:lstStyle/>
              <a:p>
                <a:pPr defTabSz="914400">
                  <a:defRPr sz="1885">
                    <a:solidFill>
                      <a:srgbClr val="FFFFFF"/>
                    </a:solidFill>
                    <a:latin typeface="等线"/>
                    <a:ea typeface="等线"/>
                    <a:cs typeface="等线"/>
                    <a:sym typeface="等线"/>
                  </a:defRPr>
                </a:pPr>
                <a:endParaRPr/>
              </a:p>
            </p:txBody>
          </p:sp>
          <p:sp>
            <p:nvSpPr>
              <p:cNvPr id="1611" name="Shape 1611"/>
              <p:cNvSpPr/>
              <p:nvPr/>
            </p:nvSpPr>
            <p:spPr>
              <a:xfrm>
                <a:off x="50903" y="726861"/>
                <a:ext cx="2217835" cy="865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2800" b="1">
                    <a:solidFill>
                      <a:srgbClr val="FFFFFF"/>
                    </a:solidFill>
                    <a:latin typeface="微软雅黑"/>
                    <a:ea typeface="微软雅黑"/>
                    <a:cs typeface="微软雅黑"/>
                    <a:sym typeface="微软雅黑"/>
                  </a:defRPr>
                </a:lvl1pPr>
              </a:lstStyle>
              <a:p>
                <a:r>
                  <a:t>系统交付</a:t>
                </a:r>
              </a:p>
            </p:txBody>
          </p:sp>
        </p:grpSp>
        <p:sp>
          <p:nvSpPr>
            <p:cNvPr id="1613" name="Shape 1613"/>
            <p:cNvSpPr/>
            <p:nvPr/>
          </p:nvSpPr>
          <p:spPr>
            <a:xfrm>
              <a:off x="12595649" y="904659"/>
              <a:ext cx="510321" cy="510322"/>
            </a:xfrm>
            <a:prstGeom prst="rightArrow">
              <a:avLst>
                <a:gd name="adj1" fmla="val 64000"/>
                <a:gd name="adj2" fmla="val 50000"/>
              </a:avLst>
            </a:prstGeom>
            <a:solidFill>
              <a:srgbClr val="8F6039"/>
            </a:solidFill>
            <a:ln w="12700" cap="flat">
              <a:noFill/>
              <a:miter lim="400000"/>
              <a:tailEnd type="triangle" w="med" len="med"/>
            </a:ln>
            <a:effectLst/>
          </p:spPr>
          <p:txBody>
            <a:bodyPr wrap="square" lIns="45719" tIns="45719" rIns="45719" bIns="45719" numCol="1" anchor="ctr">
              <a:noAutofit/>
            </a:bodyPr>
            <a:lstStyle/>
            <a:p>
              <a:pPr algn="l" defTabSz="914400">
                <a:defRPr sz="1800">
                  <a:latin typeface="等线"/>
                  <a:ea typeface="等线"/>
                  <a:cs typeface="等线"/>
                  <a:sym typeface="等线"/>
                </a:defRPr>
              </a:pPr>
              <a:endParaRPr/>
            </a:p>
          </p:txBody>
        </p:sp>
        <p:grpSp>
          <p:nvGrpSpPr>
            <p:cNvPr id="1616" name="Group 1616"/>
            <p:cNvGrpSpPr/>
            <p:nvPr/>
          </p:nvGrpSpPr>
          <p:grpSpPr>
            <a:xfrm>
              <a:off x="13361130" y="0"/>
              <a:ext cx="2319641" cy="2319641"/>
              <a:chOff x="0" y="0"/>
              <a:chExt cx="2319640" cy="2319640"/>
            </a:xfrm>
          </p:grpSpPr>
          <p:sp>
            <p:nvSpPr>
              <p:cNvPr id="1614" name="Shape 1614"/>
              <p:cNvSpPr/>
              <p:nvPr/>
            </p:nvSpPr>
            <p:spPr>
              <a:xfrm>
                <a:off x="0" y="0"/>
                <a:ext cx="2319641" cy="2319641"/>
              </a:xfrm>
              <a:prstGeom prst="roundRect">
                <a:avLst>
                  <a:gd name="adj" fmla="val 7500"/>
                </a:avLst>
              </a:prstGeom>
              <a:solidFill>
                <a:srgbClr val="626EA7"/>
              </a:solidFill>
              <a:ln w="25400" cap="flat">
                <a:solidFill>
                  <a:srgbClr val="FFFFFF"/>
                </a:solidFill>
                <a:prstDash val="solid"/>
                <a:miter lim="800000"/>
                <a:tailEnd type="triangle" w="med" len="med"/>
              </a:ln>
              <a:effectLst/>
            </p:spPr>
            <p:txBody>
              <a:bodyPr wrap="square" lIns="45719" tIns="45719" rIns="45719" bIns="45719" numCol="1" anchor="ctr">
                <a:noAutofit/>
              </a:bodyPr>
              <a:lstStyle/>
              <a:p>
                <a:pPr defTabSz="914400">
                  <a:defRPr sz="1885">
                    <a:solidFill>
                      <a:srgbClr val="FFFFFF"/>
                    </a:solidFill>
                    <a:latin typeface="等线"/>
                    <a:ea typeface="等线"/>
                    <a:cs typeface="等线"/>
                    <a:sym typeface="等线"/>
                  </a:defRPr>
                </a:pPr>
                <a:endParaRPr/>
              </a:p>
            </p:txBody>
          </p:sp>
          <p:sp>
            <p:nvSpPr>
              <p:cNvPr id="1615" name="Shape 1615"/>
              <p:cNvSpPr/>
              <p:nvPr/>
            </p:nvSpPr>
            <p:spPr>
              <a:xfrm>
                <a:off x="50903" y="726861"/>
                <a:ext cx="2217835" cy="865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2800" b="1">
                    <a:solidFill>
                      <a:srgbClr val="FFFFFF"/>
                    </a:solidFill>
                    <a:latin typeface="微软雅黑"/>
                    <a:ea typeface="微软雅黑"/>
                    <a:cs typeface="微软雅黑"/>
                    <a:sym typeface="微软雅黑"/>
                  </a:defRPr>
                </a:lvl1pPr>
              </a:lstStyle>
              <a:p>
                <a:r>
                  <a:t>专家跟踪</a:t>
                </a:r>
              </a:p>
            </p:txBody>
          </p:sp>
        </p:grpSp>
        <p:sp>
          <p:nvSpPr>
            <p:cNvPr id="1617" name="Shape 1617"/>
            <p:cNvSpPr/>
            <p:nvPr/>
          </p:nvSpPr>
          <p:spPr>
            <a:xfrm>
              <a:off x="15935931" y="904659"/>
              <a:ext cx="510322" cy="510322"/>
            </a:xfrm>
            <a:prstGeom prst="rightArrow">
              <a:avLst>
                <a:gd name="adj1" fmla="val 64000"/>
                <a:gd name="adj2" fmla="val 50000"/>
              </a:avLst>
            </a:prstGeom>
            <a:solidFill>
              <a:srgbClr val="875C1B"/>
            </a:solidFill>
            <a:ln w="12700" cap="flat">
              <a:noFill/>
              <a:miter lim="400000"/>
              <a:tailEnd type="triangle" w="med" len="med"/>
            </a:ln>
            <a:effectLst/>
          </p:spPr>
          <p:txBody>
            <a:bodyPr wrap="square" lIns="45719" tIns="45719" rIns="45719" bIns="45719" numCol="1" anchor="ctr">
              <a:noAutofit/>
            </a:bodyPr>
            <a:lstStyle/>
            <a:p>
              <a:pPr algn="l" defTabSz="914400">
                <a:defRPr sz="1800">
                  <a:latin typeface="等线"/>
                  <a:ea typeface="等线"/>
                  <a:cs typeface="等线"/>
                  <a:sym typeface="等线"/>
                </a:defRPr>
              </a:pPr>
              <a:endParaRPr/>
            </a:p>
          </p:txBody>
        </p:sp>
        <p:grpSp>
          <p:nvGrpSpPr>
            <p:cNvPr id="1620" name="Group 1620"/>
            <p:cNvGrpSpPr/>
            <p:nvPr/>
          </p:nvGrpSpPr>
          <p:grpSpPr>
            <a:xfrm>
              <a:off x="16701411" y="0"/>
              <a:ext cx="2319642" cy="2319641"/>
              <a:chOff x="0" y="0"/>
              <a:chExt cx="2319640" cy="2319640"/>
            </a:xfrm>
          </p:grpSpPr>
          <p:sp>
            <p:nvSpPr>
              <p:cNvPr id="1618" name="Shape 1618"/>
              <p:cNvSpPr/>
              <p:nvPr/>
            </p:nvSpPr>
            <p:spPr>
              <a:xfrm>
                <a:off x="0" y="0"/>
                <a:ext cx="2319641" cy="2319641"/>
              </a:xfrm>
              <a:prstGeom prst="roundRect">
                <a:avLst>
                  <a:gd name="adj" fmla="val 7500"/>
                </a:avLst>
              </a:prstGeom>
              <a:solidFill>
                <a:srgbClr val="8064A2"/>
              </a:solidFill>
              <a:ln w="25400" cap="flat">
                <a:solidFill>
                  <a:srgbClr val="FFFFFF"/>
                </a:solidFill>
                <a:prstDash val="solid"/>
                <a:miter lim="800000"/>
                <a:tailEnd type="triangle" w="med" len="med"/>
              </a:ln>
              <a:effectLst/>
            </p:spPr>
            <p:txBody>
              <a:bodyPr wrap="square" lIns="45719" tIns="45719" rIns="45719" bIns="45719" numCol="1" anchor="ctr">
                <a:noAutofit/>
              </a:bodyPr>
              <a:lstStyle/>
              <a:p>
                <a:pPr defTabSz="914400">
                  <a:defRPr sz="1885">
                    <a:solidFill>
                      <a:srgbClr val="FFFFFF"/>
                    </a:solidFill>
                    <a:latin typeface="等线"/>
                    <a:ea typeface="等线"/>
                    <a:cs typeface="等线"/>
                    <a:sym typeface="等线"/>
                  </a:defRPr>
                </a:pPr>
                <a:endParaRPr/>
              </a:p>
            </p:txBody>
          </p:sp>
          <p:sp>
            <p:nvSpPr>
              <p:cNvPr id="1619" name="Shape 1619"/>
              <p:cNvSpPr/>
              <p:nvPr/>
            </p:nvSpPr>
            <p:spPr>
              <a:xfrm>
                <a:off x="50903" y="726861"/>
                <a:ext cx="2217835" cy="865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2800" b="1">
                    <a:solidFill>
                      <a:srgbClr val="FFFFFF"/>
                    </a:solidFill>
                    <a:latin typeface="微软雅黑"/>
                    <a:ea typeface="微软雅黑"/>
                    <a:cs typeface="微软雅黑"/>
                    <a:sym typeface="微软雅黑"/>
                  </a:defRPr>
                </a:lvl1pPr>
              </a:lstStyle>
              <a:p>
                <a:r>
                  <a:t>策略优化</a:t>
                </a:r>
              </a:p>
            </p:txBody>
          </p:sp>
        </p:grpSp>
      </p:grpSp>
      <p:pic>
        <p:nvPicPr>
          <p:cNvPr id="1622" name="image51.png"/>
          <p:cNvPicPr>
            <a:picLocks noChangeAspect="1"/>
          </p:cNvPicPr>
          <p:nvPr/>
        </p:nvPicPr>
        <p:blipFill>
          <a:blip r:embed="rId3">
            <a:extLst/>
          </a:blip>
          <a:stretch>
            <a:fillRect/>
          </a:stretch>
        </p:blipFill>
        <p:spPr>
          <a:xfrm>
            <a:off x="3701598" y="9374010"/>
            <a:ext cx="3061886" cy="3794075"/>
          </a:xfrm>
          <a:prstGeom prst="rect">
            <a:avLst/>
          </a:prstGeom>
          <a:ln w="25400">
            <a:solidFill>
              <a:schemeClr val="accent5"/>
            </a:solidFill>
            <a:miter lim="400000"/>
          </a:ln>
        </p:spPr>
      </p:pic>
      <p:pic>
        <p:nvPicPr>
          <p:cNvPr id="1623" name="image52.png"/>
          <p:cNvPicPr>
            <a:picLocks noChangeAspect="1"/>
          </p:cNvPicPr>
          <p:nvPr/>
        </p:nvPicPr>
        <p:blipFill>
          <a:blip r:embed="rId4">
            <a:extLst/>
          </a:blip>
          <a:stretch>
            <a:fillRect/>
          </a:stretch>
        </p:blipFill>
        <p:spPr>
          <a:xfrm>
            <a:off x="7100704" y="9374010"/>
            <a:ext cx="3177431" cy="3794075"/>
          </a:xfrm>
          <a:prstGeom prst="rect">
            <a:avLst/>
          </a:prstGeom>
          <a:ln w="25400">
            <a:solidFill>
              <a:schemeClr val="accent5"/>
            </a:solidFill>
            <a:miter lim="400000"/>
          </a:ln>
        </p:spPr>
      </p:pic>
      <p:pic>
        <p:nvPicPr>
          <p:cNvPr id="1624" name="image53.png"/>
          <p:cNvPicPr>
            <a:picLocks noChangeAspect="1"/>
          </p:cNvPicPr>
          <p:nvPr/>
        </p:nvPicPr>
        <p:blipFill>
          <a:blip r:embed="rId5">
            <a:extLst/>
          </a:blip>
          <a:stretch>
            <a:fillRect/>
          </a:stretch>
        </p:blipFill>
        <p:spPr>
          <a:xfrm>
            <a:off x="10839623" y="9140186"/>
            <a:ext cx="5587760" cy="3631218"/>
          </a:xfrm>
          <a:prstGeom prst="rect">
            <a:avLst/>
          </a:prstGeom>
          <a:ln w="12700">
            <a:miter lim="400000"/>
          </a:ln>
        </p:spPr>
      </p:pic>
      <p:pic>
        <p:nvPicPr>
          <p:cNvPr id="1625" name="image54.png"/>
          <p:cNvPicPr>
            <a:picLocks noChangeAspect="1"/>
          </p:cNvPicPr>
          <p:nvPr/>
        </p:nvPicPr>
        <p:blipFill>
          <a:blip r:embed="rId6">
            <a:extLst/>
          </a:blip>
          <a:stretch>
            <a:fillRect/>
          </a:stretch>
        </p:blipFill>
        <p:spPr>
          <a:xfrm>
            <a:off x="16988871" y="9140186"/>
            <a:ext cx="5771397" cy="3631218"/>
          </a:xfrm>
          <a:prstGeom prst="rect">
            <a:avLst/>
          </a:prstGeom>
          <a:ln w="12700">
            <a:miter lim="400000"/>
          </a:ln>
        </p:spPr>
      </p:pic>
      <p:sp>
        <p:nvSpPr>
          <p:cNvPr id="1626" name="Shape 1626"/>
          <p:cNvSpPr/>
          <p:nvPr/>
        </p:nvSpPr>
        <p:spPr>
          <a:xfrm>
            <a:off x="3909487" y="8565668"/>
            <a:ext cx="10459852" cy="70168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lnSpc>
                <a:spcPct val="120000"/>
              </a:lnSpc>
              <a:defRPr sz="3200" b="1" u="sng">
                <a:solidFill>
                  <a:schemeClr val="accent5"/>
                </a:solidFill>
                <a:latin typeface="等线"/>
                <a:ea typeface="等线"/>
                <a:cs typeface="等线"/>
                <a:sym typeface="等线"/>
              </a:defRPr>
            </a:lvl1pPr>
          </a:lstStyle>
          <a:p>
            <a:r>
              <a:t>设计阶段：指导编程，协助调适，寻优运行；</a:t>
            </a:r>
          </a:p>
        </p:txBody>
      </p:sp>
      <p:sp>
        <p:nvSpPr>
          <p:cNvPr id="1627" name="Shape 1627"/>
          <p:cNvSpPr/>
          <p:nvPr/>
        </p:nvSpPr>
        <p:spPr>
          <a:xfrm>
            <a:off x="12527826" y="12765948"/>
            <a:ext cx="9984800" cy="70168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defRPr sz="3200" b="1" u="sng">
                <a:solidFill>
                  <a:schemeClr val="accent5"/>
                </a:solidFill>
                <a:latin typeface="等线"/>
                <a:ea typeface="等线"/>
                <a:cs typeface="等线"/>
                <a:sym typeface="等线"/>
              </a:defRPr>
            </a:lvl1pPr>
          </a:lstStyle>
          <a:p>
            <a:r>
              <a:t>营运阶段：优化逻辑，及时发现问题，维持系统高能效；</a:t>
            </a:r>
          </a:p>
        </p:txBody>
      </p:sp>
      <p:sp>
        <p:nvSpPr>
          <p:cNvPr id="1628" name="Shape 1628"/>
          <p:cNvSpPr>
            <a:spLocks noGrp="1"/>
          </p:cNvSpPr>
          <p:nvPr>
            <p:ph type="sldNum" sz="quarter" idx="4294967295"/>
          </p:nvPr>
        </p:nvSpPr>
        <p:spPr>
          <a:xfrm>
            <a:off x="23804381" y="1306680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46</a:t>
            </a:fld>
            <a:endParaRPr/>
          </a:p>
        </p:txBody>
      </p:sp>
      <p:sp>
        <p:nvSpPr>
          <p:cNvPr id="1629" name="Shape 1629"/>
          <p:cNvSpPr/>
          <p:nvPr/>
        </p:nvSpPr>
        <p:spPr>
          <a:xfrm>
            <a:off x="166550" y="1703056"/>
            <a:ext cx="11092700"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03-9集中空调制冷机房系统单设备调试和系统调适</a:t>
            </a:r>
          </a:p>
        </p:txBody>
      </p:sp>
      <p:sp>
        <p:nvSpPr>
          <p:cNvPr id="1630" name="Shape 1630"/>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633" name="Group 1633"/>
          <p:cNvGrpSpPr/>
          <p:nvPr/>
        </p:nvGrpSpPr>
        <p:grpSpPr>
          <a:xfrm>
            <a:off x="18622751" y="302323"/>
            <a:ext cx="5429634" cy="1062833"/>
            <a:chOff x="0" y="0"/>
            <a:chExt cx="5429633" cy="1062831"/>
          </a:xfrm>
        </p:grpSpPr>
        <p:pic>
          <p:nvPicPr>
            <p:cNvPr id="1631" name="image10.tif"/>
            <p:cNvPicPr>
              <a:picLocks noChangeAspect="1"/>
            </p:cNvPicPr>
            <p:nvPr/>
          </p:nvPicPr>
          <p:blipFill>
            <a:blip r:embed="rId7">
              <a:extLst/>
            </a:blip>
            <a:srcRect t="57209" b="26124"/>
            <a:stretch>
              <a:fillRect/>
            </a:stretch>
          </p:blipFill>
          <p:spPr>
            <a:xfrm>
              <a:off x="1104723" y="0"/>
              <a:ext cx="4324911" cy="1062705"/>
            </a:xfrm>
            <a:prstGeom prst="rect">
              <a:avLst/>
            </a:prstGeom>
            <a:ln w="12700" cap="flat">
              <a:noFill/>
              <a:miter lim="400000"/>
            </a:ln>
            <a:effectLst/>
          </p:spPr>
        </p:pic>
        <p:pic>
          <p:nvPicPr>
            <p:cNvPr id="1632" name="image11.tif"/>
            <p:cNvPicPr>
              <a:picLocks noChangeAspect="1"/>
            </p:cNvPicPr>
            <p:nvPr/>
          </p:nvPicPr>
          <p:blipFill>
            <a:blip r:embed="rId8">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5" name="图片 1634"/>
          <p:cNvPicPr>
            <a:picLocks/>
          </p:cNvPicPr>
          <p:nvPr/>
        </p:nvPicPr>
        <p:blipFill>
          <a:blip r:embed="rId2">
            <a:extLst/>
          </a:blip>
          <a:stretch>
            <a:fillRect/>
          </a:stretch>
        </p:blipFill>
        <p:spPr>
          <a:xfrm>
            <a:off x="-78649" y="1524000"/>
            <a:ext cx="24541298" cy="76200"/>
          </a:xfrm>
          <a:prstGeom prst="rect">
            <a:avLst/>
          </a:prstGeom>
        </p:spPr>
      </p:pic>
      <p:sp>
        <p:nvSpPr>
          <p:cNvPr id="1637" name="Shape 1637"/>
          <p:cNvSpPr>
            <a:spLocks noGrp="1"/>
          </p:cNvSpPr>
          <p:nvPr>
            <p:ph type="sldNum" sz="quarter" idx="4294967295"/>
          </p:nvPr>
        </p:nvSpPr>
        <p:spPr>
          <a:xfrm>
            <a:off x="23827996" y="13026976"/>
            <a:ext cx="534518" cy="551181"/>
          </a:xfrm>
          <a:prstGeom prst="rect">
            <a:avLst/>
          </a:prstGeom>
          <a:extLst>
            <a:ext uri="{C572A759-6A51-4108-AA02-DFA0A04FC94B}">
              <ma14:wrappingTextBoxFlag xmlns:ma14="http://schemas.microsoft.com/office/mac/drawingml/2011/main" val="1"/>
            </a:ext>
          </a:extLst>
        </p:spPr>
        <p:txBody>
          <a:bodyPr/>
          <a:lstStyle>
            <a:lvl1pPr algn="ctr" defTabSz="821531">
              <a:defRPr>
                <a:solidFill>
                  <a:srgbClr val="000000"/>
                </a:solidFill>
                <a:latin typeface="+mn-lt"/>
                <a:ea typeface="+mn-ea"/>
                <a:cs typeface="+mn-cs"/>
                <a:sym typeface="Helvetica Light"/>
              </a:defRPr>
            </a:lvl1pPr>
          </a:lstStyle>
          <a:p>
            <a:fld id="{86CB4B4D-7CA3-9044-876B-883B54F8677D}" type="slidenum">
              <a:t>47</a:t>
            </a:fld>
            <a:endParaRPr/>
          </a:p>
        </p:txBody>
      </p:sp>
      <p:sp>
        <p:nvSpPr>
          <p:cNvPr id="1638" name="Shape 1638"/>
          <p:cNvSpPr/>
          <p:nvPr/>
        </p:nvSpPr>
        <p:spPr>
          <a:xfrm>
            <a:off x="166550" y="1703056"/>
            <a:ext cx="961783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03-10集中空调高效制冷机房系统能效验证</a:t>
            </a:r>
          </a:p>
        </p:txBody>
      </p:sp>
      <p:pic>
        <p:nvPicPr>
          <p:cNvPr id="1639" name="image36.jpg"/>
          <p:cNvPicPr>
            <a:picLocks noChangeAspect="1"/>
          </p:cNvPicPr>
          <p:nvPr/>
        </p:nvPicPr>
        <p:blipFill>
          <a:blip r:embed="rId3">
            <a:extLst/>
          </a:blip>
          <a:stretch>
            <a:fillRect/>
          </a:stretch>
        </p:blipFill>
        <p:spPr>
          <a:xfrm>
            <a:off x="10853873" y="7758748"/>
            <a:ext cx="3816851" cy="5403485"/>
          </a:xfrm>
          <a:prstGeom prst="rect">
            <a:avLst/>
          </a:prstGeom>
          <a:ln w="12700">
            <a:solidFill>
              <a:srgbClr val="000000"/>
            </a:solidFill>
          </a:ln>
        </p:spPr>
      </p:pic>
      <p:pic>
        <p:nvPicPr>
          <p:cNvPr id="1640" name="image37.png"/>
          <p:cNvPicPr>
            <a:picLocks noChangeAspect="1"/>
          </p:cNvPicPr>
          <p:nvPr/>
        </p:nvPicPr>
        <p:blipFill>
          <a:blip r:embed="rId4">
            <a:extLst/>
          </a:blip>
          <a:stretch>
            <a:fillRect/>
          </a:stretch>
        </p:blipFill>
        <p:spPr>
          <a:xfrm>
            <a:off x="14536985" y="7743514"/>
            <a:ext cx="3801305" cy="5418719"/>
          </a:xfrm>
          <a:prstGeom prst="rect">
            <a:avLst/>
          </a:prstGeom>
          <a:ln w="12700">
            <a:solidFill>
              <a:srgbClr val="000000"/>
            </a:solidFill>
          </a:ln>
        </p:spPr>
      </p:pic>
      <p:sp>
        <p:nvSpPr>
          <p:cNvPr id="1641" name="Shape 1641"/>
          <p:cNvSpPr/>
          <p:nvPr/>
        </p:nvSpPr>
        <p:spPr>
          <a:xfrm>
            <a:off x="920363" y="3807612"/>
            <a:ext cx="10716261" cy="323723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857250" indent="-571500" algn="l" defTabSz="1828800">
              <a:lnSpc>
                <a:spcPct val="150000"/>
              </a:lnSpc>
              <a:buSzPct val="100000"/>
              <a:buFont typeface="Wingdings"/>
              <a:buChar char="■"/>
              <a:defRPr sz="3200" b="1">
                <a:latin typeface="微软雅黑"/>
                <a:ea typeface="微软雅黑"/>
                <a:cs typeface="微软雅黑"/>
                <a:sym typeface="微软雅黑"/>
              </a:defRPr>
            </a:pPr>
            <a:r>
              <a:t>中国建科院-国家空调设备质量监督检验中心</a:t>
            </a:r>
          </a:p>
          <a:p>
            <a:pPr marL="857250" indent="-571500" algn="l" defTabSz="1828800">
              <a:lnSpc>
                <a:spcPct val="150000"/>
              </a:lnSpc>
              <a:buSzPct val="100000"/>
              <a:buFont typeface="Wingdings"/>
              <a:buChar char="■"/>
              <a:defRPr sz="3200" b="1">
                <a:latin typeface="微软雅黑"/>
                <a:ea typeface="微软雅黑"/>
                <a:cs typeface="微软雅黑"/>
                <a:sym typeface="微软雅黑"/>
              </a:defRPr>
            </a:pPr>
            <a:r>
              <a:t>合肥通用机电产品检测院有限公司</a:t>
            </a:r>
          </a:p>
          <a:p>
            <a:pPr marL="857250" indent="-571500" algn="l" defTabSz="1828800">
              <a:lnSpc>
                <a:spcPct val="150000"/>
              </a:lnSpc>
              <a:buSzPct val="100000"/>
              <a:buFont typeface="Wingdings"/>
              <a:buChar char="■"/>
              <a:defRPr sz="3200" b="1">
                <a:latin typeface="微软雅黑"/>
                <a:ea typeface="微软雅黑"/>
                <a:cs typeface="微软雅黑"/>
                <a:sym typeface="微软雅黑"/>
              </a:defRPr>
            </a:pPr>
            <a:r>
              <a:t>国家压缩机制冷设备质量监督检验中心</a:t>
            </a:r>
          </a:p>
          <a:p>
            <a:pPr marL="857250" indent="-571500" algn="l" defTabSz="1828800">
              <a:lnSpc>
                <a:spcPct val="150000"/>
              </a:lnSpc>
              <a:buSzPct val="100000"/>
              <a:buFont typeface="Wingdings"/>
              <a:buChar char="■"/>
              <a:defRPr sz="3200" b="1">
                <a:latin typeface="微软雅黑"/>
                <a:ea typeface="微软雅黑"/>
                <a:cs typeface="微软雅黑"/>
                <a:sym typeface="微软雅黑"/>
              </a:defRPr>
            </a:pPr>
            <a:r>
              <a:t>…</a:t>
            </a:r>
          </a:p>
        </p:txBody>
      </p:sp>
      <p:sp>
        <p:nvSpPr>
          <p:cNvPr id="1642" name="Shape 1642"/>
          <p:cNvSpPr/>
          <p:nvPr/>
        </p:nvSpPr>
        <p:spPr>
          <a:xfrm>
            <a:off x="10541238" y="3892412"/>
            <a:ext cx="5838291" cy="2468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857250" indent="-571500" algn="l" defTabSz="1828800">
              <a:lnSpc>
                <a:spcPct val="150000"/>
              </a:lnSpc>
              <a:buSzPct val="100000"/>
              <a:buFont typeface="Wingdings"/>
              <a:buChar char="■"/>
              <a:defRPr sz="3200" b="1">
                <a:latin typeface="微软雅黑"/>
                <a:ea typeface="微软雅黑"/>
                <a:cs typeface="微软雅黑"/>
                <a:sym typeface="微软雅黑"/>
              </a:defRPr>
            </a:pPr>
            <a:r>
              <a:t>广东省建科院</a:t>
            </a:r>
          </a:p>
          <a:p>
            <a:pPr marL="857250" indent="-571500" algn="l" defTabSz="1828800">
              <a:lnSpc>
                <a:spcPct val="150000"/>
              </a:lnSpc>
              <a:buSzPct val="100000"/>
              <a:buFont typeface="Wingdings"/>
              <a:buChar char="■"/>
              <a:defRPr sz="3200" b="1">
                <a:latin typeface="微软雅黑"/>
                <a:ea typeface="微软雅黑"/>
                <a:cs typeface="微软雅黑"/>
                <a:sym typeface="微软雅黑"/>
              </a:defRPr>
            </a:pPr>
            <a:r>
              <a:t>广州市建科院</a:t>
            </a:r>
          </a:p>
          <a:p>
            <a:pPr marL="857250" indent="-571500" algn="l" defTabSz="1828800">
              <a:lnSpc>
                <a:spcPct val="150000"/>
              </a:lnSpc>
              <a:buSzPct val="100000"/>
              <a:buFont typeface="Wingdings"/>
              <a:buChar char="■"/>
              <a:defRPr sz="3200" b="1">
                <a:latin typeface="微软雅黑"/>
                <a:ea typeface="微软雅黑"/>
                <a:cs typeface="微软雅黑"/>
                <a:sym typeface="微软雅黑"/>
              </a:defRPr>
            </a:pPr>
            <a:r>
              <a:t>广州能源检测研究院</a:t>
            </a:r>
          </a:p>
        </p:txBody>
      </p:sp>
      <p:sp>
        <p:nvSpPr>
          <p:cNvPr id="1643" name="Shape 1643"/>
          <p:cNvSpPr/>
          <p:nvPr/>
        </p:nvSpPr>
        <p:spPr>
          <a:xfrm>
            <a:off x="9135203" y="2907900"/>
            <a:ext cx="10124545" cy="9144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4000" b="1" u="sng">
                <a:solidFill>
                  <a:schemeClr val="accent5"/>
                </a:solidFill>
                <a:latin typeface="微软雅黑"/>
                <a:ea typeface="微软雅黑"/>
                <a:cs typeface="微软雅黑"/>
                <a:sym typeface="微软雅黑"/>
              </a:defRPr>
            </a:lvl1pPr>
          </a:lstStyle>
          <a:p>
            <a:r>
              <a:t>由第三方机构验证制冷机房的实际运行能效</a:t>
            </a:r>
          </a:p>
        </p:txBody>
      </p:sp>
      <p:pic>
        <p:nvPicPr>
          <p:cNvPr id="1644" name="image17.png"/>
          <p:cNvPicPr>
            <a:picLocks noChangeAspect="1"/>
          </p:cNvPicPr>
          <p:nvPr/>
        </p:nvPicPr>
        <p:blipFill>
          <a:blip r:embed="rId5">
            <a:extLst/>
          </a:blip>
          <a:stretch>
            <a:fillRect/>
          </a:stretch>
        </p:blipFill>
        <p:spPr>
          <a:xfrm>
            <a:off x="18119036" y="7743163"/>
            <a:ext cx="4081703" cy="5418719"/>
          </a:xfrm>
          <a:prstGeom prst="rect">
            <a:avLst/>
          </a:prstGeom>
          <a:ln w="12700">
            <a:solidFill>
              <a:srgbClr val="000000"/>
            </a:solidFill>
          </a:ln>
        </p:spPr>
      </p:pic>
      <p:pic>
        <p:nvPicPr>
          <p:cNvPr id="1645" name="image38.png"/>
          <p:cNvPicPr>
            <a:picLocks noChangeAspect="1"/>
          </p:cNvPicPr>
          <p:nvPr/>
        </p:nvPicPr>
        <p:blipFill>
          <a:blip r:embed="rId6">
            <a:extLst/>
          </a:blip>
          <a:stretch>
            <a:fillRect/>
          </a:stretch>
        </p:blipFill>
        <p:spPr>
          <a:xfrm>
            <a:off x="1115221" y="7752398"/>
            <a:ext cx="7189335" cy="5589335"/>
          </a:xfrm>
          <a:prstGeom prst="rect">
            <a:avLst/>
          </a:prstGeom>
          <a:ln w="12700">
            <a:miter lim="400000"/>
          </a:ln>
        </p:spPr>
      </p:pic>
      <p:sp>
        <p:nvSpPr>
          <p:cNvPr id="1646" name="Shape 1646"/>
          <p:cNvSpPr/>
          <p:nvPr/>
        </p:nvSpPr>
        <p:spPr>
          <a:xfrm>
            <a:off x="1371152" y="7004753"/>
            <a:ext cx="7434309" cy="754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3200" b="1">
                <a:latin typeface="微软雅黑"/>
                <a:ea typeface="微软雅黑"/>
                <a:cs typeface="微软雅黑"/>
                <a:sym typeface="微软雅黑"/>
              </a:defRPr>
            </a:lvl1pPr>
          </a:lstStyle>
          <a:p>
            <a:r>
              <a:t>精准能效计量系统</a:t>
            </a:r>
          </a:p>
        </p:txBody>
      </p:sp>
      <p:sp>
        <p:nvSpPr>
          <p:cNvPr id="1647" name="Shape 1647"/>
          <p:cNvSpPr/>
          <p:nvPr/>
        </p:nvSpPr>
        <p:spPr>
          <a:xfrm>
            <a:off x="10853873" y="6998317"/>
            <a:ext cx="7434309" cy="754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3200" b="1">
                <a:latin typeface="微软雅黑"/>
                <a:ea typeface="微软雅黑"/>
                <a:cs typeface="微软雅黑"/>
                <a:sym typeface="微软雅黑"/>
              </a:defRPr>
            </a:lvl1pPr>
          </a:lstStyle>
          <a:p>
            <a:r>
              <a:t>国际与国内验收标准</a:t>
            </a:r>
          </a:p>
        </p:txBody>
      </p:sp>
      <p:pic>
        <p:nvPicPr>
          <p:cNvPr id="1648" name="image39.png"/>
          <p:cNvPicPr>
            <a:picLocks noChangeAspect="1"/>
          </p:cNvPicPr>
          <p:nvPr/>
        </p:nvPicPr>
        <p:blipFill>
          <a:blip r:embed="rId7">
            <a:extLst/>
          </a:blip>
          <a:stretch>
            <a:fillRect/>
          </a:stretch>
        </p:blipFill>
        <p:spPr>
          <a:xfrm>
            <a:off x="16800700" y="3812043"/>
            <a:ext cx="6718374" cy="2426419"/>
          </a:xfrm>
          <a:prstGeom prst="rect">
            <a:avLst/>
          </a:prstGeom>
          <a:ln w="12700">
            <a:miter lim="400000"/>
          </a:ln>
        </p:spPr>
      </p:pic>
      <p:sp>
        <p:nvSpPr>
          <p:cNvPr id="1649" name="Shape 1649"/>
          <p:cNvSpPr/>
          <p:nvPr/>
        </p:nvSpPr>
        <p:spPr>
          <a:xfrm>
            <a:off x="362779" y="392247"/>
            <a:ext cx="118064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03集中空调高效制冷机房系统集成承包服务</a:t>
            </a:r>
          </a:p>
        </p:txBody>
      </p:sp>
      <p:grpSp>
        <p:nvGrpSpPr>
          <p:cNvPr id="1652" name="Group 1652"/>
          <p:cNvGrpSpPr/>
          <p:nvPr/>
        </p:nvGrpSpPr>
        <p:grpSpPr>
          <a:xfrm>
            <a:off x="18622751" y="302323"/>
            <a:ext cx="5429634" cy="1062833"/>
            <a:chOff x="0" y="0"/>
            <a:chExt cx="5429633" cy="1062831"/>
          </a:xfrm>
        </p:grpSpPr>
        <p:pic>
          <p:nvPicPr>
            <p:cNvPr id="1650" name="image10.tif"/>
            <p:cNvPicPr>
              <a:picLocks noChangeAspect="1"/>
            </p:cNvPicPr>
            <p:nvPr/>
          </p:nvPicPr>
          <p:blipFill>
            <a:blip r:embed="rId8">
              <a:extLst/>
            </a:blip>
            <a:srcRect t="57209" b="26124"/>
            <a:stretch>
              <a:fillRect/>
            </a:stretch>
          </p:blipFill>
          <p:spPr>
            <a:xfrm>
              <a:off x="1104723" y="0"/>
              <a:ext cx="4324911" cy="1062705"/>
            </a:xfrm>
            <a:prstGeom prst="rect">
              <a:avLst/>
            </a:prstGeom>
            <a:ln w="12700" cap="flat">
              <a:noFill/>
              <a:miter lim="400000"/>
            </a:ln>
            <a:effectLst/>
          </p:spPr>
        </p:pic>
        <p:pic>
          <p:nvPicPr>
            <p:cNvPr id="1651" name="image11.tif"/>
            <p:cNvPicPr>
              <a:picLocks noChangeAspect="1"/>
            </p:cNvPicPr>
            <p:nvPr/>
          </p:nvPicPr>
          <p:blipFill>
            <a:blip r:embed="rId9">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4" name="图片 1653"/>
          <p:cNvPicPr>
            <a:picLocks/>
          </p:cNvPicPr>
          <p:nvPr/>
        </p:nvPicPr>
        <p:blipFill>
          <a:blip r:embed="rId2">
            <a:extLst/>
          </a:blip>
          <a:stretch>
            <a:fillRect/>
          </a:stretch>
        </p:blipFill>
        <p:spPr>
          <a:xfrm>
            <a:off x="-78649" y="1524000"/>
            <a:ext cx="24541298" cy="76200"/>
          </a:xfrm>
          <a:prstGeom prst="rect">
            <a:avLst/>
          </a:prstGeom>
        </p:spPr>
      </p:pic>
      <p:sp>
        <p:nvSpPr>
          <p:cNvPr id="1656" name="Shape 1656"/>
          <p:cNvSpPr/>
          <p:nvPr/>
        </p:nvSpPr>
        <p:spPr>
          <a:xfrm>
            <a:off x="700274" y="392247"/>
            <a:ext cx="1374776"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目录</a:t>
            </a:r>
          </a:p>
        </p:txBody>
      </p:sp>
      <p:sp>
        <p:nvSpPr>
          <p:cNvPr id="1657" name="Shape 1657"/>
          <p:cNvSpPr/>
          <p:nvPr/>
        </p:nvSpPr>
        <p:spPr>
          <a:xfrm>
            <a:off x="12043285" y="5899384"/>
            <a:ext cx="12173926" cy="1917232"/>
          </a:xfrm>
          <a:prstGeom prst="rect">
            <a:avLst/>
          </a:prstGeom>
          <a:gradFill>
            <a:gsLst>
              <a:gs pos="0">
                <a:srgbClr val="04B5EC"/>
              </a:gs>
              <a:gs pos="100000">
                <a:srgbClr val="00C898"/>
              </a:gs>
            </a:gsLst>
          </a:gradFill>
          <a:ln w="12700">
            <a:miter lim="400000"/>
          </a:ln>
          <a:effectLst>
            <a:outerShdw blurRad="203200" dist="88900" dir="2700000" rotWithShape="0">
              <a:srgbClr val="000000">
                <a:alpha val="21000"/>
              </a:srgbClr>
            </a:outerShdw>
          </a:effectLst>
        </p:spPr>
        <p:txBody>
          <a:bodyPr lIns="64293" tIns="64293" rIns="64293" bIns="64293" anchor="ctr"/>
          <a:lstStyle/>
          <a:p>
            <a:pPr defTabSz="964406">
              <a:defRPr sz="1400">
                <a:solidFill>
                  <a:srgbClr val="FFFFFF"/>
                </a:solidFill>
                <a:latin typeface="Calibri"/>
                <a:ea typeface="Calibri"/>
                <a:cs typeface="Calibri"/>
                <a:sym typeface="Calibri"/>
              </a:defRPr>
            </a:pPr>
            <a:endParaRPr/>
          </a:p>
        </p:txBody>
      </p:sp>
      <p:sp>
        <p:nvSpPr>
          <p:cNvPr id="1658" name="Shape 1658"/>
          <p:cNvSpPr/>
          <p:nvPr/>
        </p:nvSpPr>
        <p:spPr>
          <a:xfrm>
            <a:off x="12376560" y="6337399"/>
            <a:ext cx="11861845" cy="1041202"/>
          </a:xfrm>
          <a:prstGeom prst="rect">
            <a:avLst/>
          </a:prstGeom>
          <a:ln w="12700">
            <a:miter lim="400000"/>
          </a:ln>
          <a:extLst>
            <a:ext uri="{C572A759-6A51-4108-AA02-DFA0A04FC94B}">
              <ma14:wrappingTextBoxFlag xmlns:ma14="http://schemas.microsoft.com/office/mac/drawingml/2011/main" val="1"/>
            </a:ext>
          </a:extLst>
        </p:spPr>
        <p:txBody>
          <a:bodyPr lIns="64293" tIns="64293" rIns="64293" bIns="64293"/>
          <a:lstStyle>
            <a:lvl1pPr algn="l" defTabSz="964406">
              <a:lnSpc>
                <a:spcPct val="120000"/>
              </a:lnSpc>
              <a:defRPr sz="4800" b="1">
                <a:solidFill>
                  <a:srgbClr val="FFFFFF"/>
                </a:solidFill>
                <a:latin typeface="微软雅黑"/>
                <a:ea typeface="微软雅黑"/>
                <a:cs typeface="微软雅黑"/>
                <a:sym typeface="微软雅黑"/>
              </a:defRPr>
            </a:lvl1pPr>
          </a:lstStyle>
          <a:p>
            <a:r>
              <a:t>04 集中空调高效制冷机房系统经济性分析</a:t>
            </a:r>
          </a:p>
        </p:txBody>
      </p:sp>
      <p:grpSp>
        <p:nvGrpSpPr>
          <p:cNvPr id="1661" name="Group 1661"/>
          <p:cNvGrpSpPr/>
          <p:nvPr/>
        </p:nvGrpSpPr>
        <p:grpSpPr>
          <a:xfrm>
            <a:off x="9596414" y="5899384"/>
            <a:ext cx="1917232" cy="1917232"/>
            <a:chOff x="0" y="0"/>
            <a:chExt cx="1917230" cy="1917230"/>
          </a:xfrm>
        </p:grpSpPr>
        <p:sp>
          <p:nvSpPr>
            <p:cNvPr id="1659" name="Shape 1659"/>
            <p:cNvSpPr/>
            <p:nvPr/>
          </p:nvSpPr>
          <p:spPr>
            <a:xfrm>
              <a:off x="-1" y="-1"/>
              <a:ext cx="1917232" cy="1917232"/>
            </a:xfrm>
            <a:prstGeom prst="rect">
              <a:avLst/>
            </a:prstGeom>
            <a:solidFill>
              <a:srgbClr val="0091C4"/>
            </a:solidFill>
            <a:ln w="12700" cap="flat">
              <a:noFill/>
              <a:miter lim="400000"/>
            </a:ln>
            <a:effectLst/>
          </p:spPr>
          <p:txBody>
            <a:bodyPr wrap="square" lIns="64293" tIns="64293" rIns="64293" bIns="64293" numCol="1" anchor="ctr">
              <a:noAutofit/>
            </a:bodyPr>
            <a:lstStyle/>
            <a:p>
              <a:pPr defTabSz="964406">
                <a:defRPr sz="1400">
                  <a:solidFill>
                    <a:srgbClr val="FFFFFF"/>
                  </a:solidFill>
                  <a:latin typeface="宋体"/>
                  <a:ea typeface="宋体"/>
                  <a:cs typeface="宋体"/>
                  <a:sym typeface="宋体"/>
                </a:defRPr>
              </a:pPr>
              <a:endParaRPr/>
            </a:p>
          </p:txBody>
        </p:sp>
        <p:pic>
          <p:nvPicPr>
            <p:cNvPr id="1660" name="image22.png"/>
            <p:cNvPicPr>
              <a:picLocks noChangeAspect="1"/>
            </p:cNvPicPr>
            <p:nvPr/>
          </p:nvPicPr>
          <p:blipFill>
            <a:blip r:embed="rId3">
              <a:extLst/>
            </a:blip>
            <a:stretch>
              <a:fillRect/>
            </a:stretch>
          </p:blipFill>
          <p:spPr>
            <a:xfrm>
              <a:off x="504859" y="328314"/>
              <a:ext cx="947777" cy="1186268"/>
            </a:xfrm>
            <a:prstGeom prst="rect">
              <a:avLst/>
            </a:prstGeom>
            <a:ln w="12700" cap="flat">
              <a:noFill/>
              <a:miter lim="400000"/>
            </a:ln>
            <a:effectLst/>
          </p:spPr>
        </p:pic>
      </p:grpSp>
      <p:grpSp>
        <p:nvGrpSpPr>
          <p:cNvPr id="1673" name="Group 1673"/>
          <p:cNvGrpSpPr/>
          <p:nvPr/>
        </p:nvGrpSpPr>
        <p:grpSpPr>
          <a:xfrm>
            <a:off x="17852" y="1785285"/>
            <a:ext cx="9649562" cy="11168061"/>
            <a:chOff x="0" y="0"/>
            <a:chExt cx="9649560" cy="11168060"/>
          </a:xfrm>
        </p:grpSpPr>
        <p:sp>
          <p:nvSpPr>
            <p:cNvPr id="1662" name="Shape 1662"/>
            <p:cNvSpPr/>
            <p:nvPr/>
          </p:nvSpPr>
          <p:spPr>
            <a:xfrm flipH="1">
              <a:off x="8030829" y="7138258"/>
              <a:ext cx="669918" cy="1493282"/>
            </a:xfrm>
            <a:prstGeom prst="rect">
              <a:avLst/>
            </a:prstGeom>
            <a:gradFill flip="none" rotWithShape="1">
              <a:gsLst>
                <a:gs pos="0">
                  <a:srgbClr val="04B5EC"/>
                </a:gs>
                <a:gs pos="100000">
                  <a:srgbClr val="00C898"/>
                </a:gs>
              </a:gsLst>
              <a:lin ang="5400000" scaled="0"/>
            </a:grad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663" name="Shape 1663"/>
            <p:cNvSpPr/>
            <p:nvPr/>
          </p:nvSpPr>
          <p:spPr>
            <a:xfrm>
              <a:off x="3311405" y="2471103"/>
              <a:ext cx="5318538" cy="504251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4"/>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664" name="Shape 1664"/>
            <p:cNvSpPr/>
            <p:nvPr/>
          </p:nvSpPr>
          <p:spPr>
            <a:xfrm>
              <a:off x="6236117" y="924063"/>
              <a:ext cx="2902496" cy="27518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665" name="Shape 1665"/>
            <p:cNvSpPr/>
            <p:nvPr/>
          </p:nvSpPr>
          <p:spPr>
            <a:xfrm>
              <a:off x="585079" y="0"/>
              <a:ext cx="4999321" cy="47398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666" name="Shape 1666"/>
            <p:cNvSpPr/>
            <p:nvPr/>
          </p:nvSpPr>
          <p:spPr>
            <a:xfrm rot="4680754">
              <a:off x="7183177" y="6811034"/>
              <a:ext cx="746761" cy="7467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667" name="Shape 1667"/>
            <p:cNvSpPr/>
            <p:nvPr/>
          </p:nvSpPr>
          <p:spPr>
            <a:xfrm rot="15485977">
              <a:off x="7915412" y="6119538"/>
              <a:ext cx="746761" cy="7467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668" name="Shape 1668"/>
            <p:cNvSpPr/>
            <p:nvPr/>
          </p:nvSpPr>
          <p:spPr>
            <a:xfrm>
              <a:off x="0" y="4052535"/>
              <a:ext cx="3902325" cy="36998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669" name="Shape 1669"/>
            <p:cNvSpPr/>
            <p:nvPr/>
          </p:nvSpPr>
          <p:spPr>
            <a:xfrm rot="18571014">
              <a:off x="7594349" y="8616501"/>
              <a:ext cx="504184" cy="504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670" name="Shape 1670"/>
            <p:cNvSpPr/>
            <p:nvPr/>
          </p:nvSpPr>
          <p:spPr>
            <a:xfrm rot="18571014">
              <a:off x="9042589" y="3985834"/>
              <a:ext cx="504184" cy="5041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671" name="Shape 1671"/>
            <p:cNvSpPr/>
            <p:nvPr/>
          </p:nvSpPr>
          <p:spPr>
            <a:xfrm>
              <a:off x="4429075" y="8052401"/>
              <a:ext cx="3286205" cy="311566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672" name="Shape 1672"/>
            <p:cNvSpPr/>
            <p:nvPr/>
          </p:nvSpPr>
          <p:spPr>
            <a:xfrm>
              <a:off x="2329223" y="6202607"/>
              <a:ext cx="3469956" cy="328987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5"/>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grpSp>
      <p:sp>
        <p:nvSpPr>
          <p:cNvPr id="1674" name="Shape 1674"/>
          <p:cNvSpPr>
            <a:spLocks noGrp="1"/>
          </p:cNvSpPr>
          <p:nvPr>
            <p:ph type="sldNum" sz="quarter" idx="4294967295"/>
          </p:nvPr>
        </p:nvSpPr>
        <p:spPr>
          <a:xfrm>
            <a:off x="23832506" y="13066803"/>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48</a:t>
            </a:fld>
            <a:endParaRPr/>
          </a:p>
        </p:txBody>
      </p:sp>
      <p:grpSp>
        <p:nvGrpSpPr>
          <p:cNvPr id="1677" name="Group 1677"/>
          <p:cNvGrpSpPr/>
          <p:nvPr/>
        </p:nvGrpSpPr>
        <p:grpSpPr>
          <a:xfrm>
            <a:off x="18622751" y="302323"/>
            <a:ext cx="5429634" cy="1062833"/>
            <a:chOff x="0" y="0"/>
            <a:chExt cx="5429633" cy="1062831"/>
          </a:xfrm>
        </p:grpSpPr>
        <p:pic>
          <p:nvPicPr>
            <p:cNvPr id="1675" name="image10.tif"/>
            <p:cNvPicPr>
              <a:picLocks noChangeAspect="1"/>
            </p:cNvPicPr>
            <p:nvPr/>
          </p:nvPicPr>
          <p:blipFill>
            <a:blip r:embed="rId6">
              <a:extLst/>
            </a:blip>
            <a:srcRect t="57209" b="26124"/>
            <a:stretch>
              <a:fillRect/>
            </a:stretch>
          </p:blipFill>
          <p:spPr>
            <a:xfrm>
              <a:off x="1104723" y="0"/>
              <a:ext cx="4324911" cy="1062705"/>
            </a:xfrm>
            <a:prstGeom prst="rect">
              <a:avLst/>
            </a:prstGeom>
            <a:ln w="12700" cap="flat">
              <a:noFill/>
              <a:miter lim="400000"/>
            </a:ln>
            <a:effectLst/>
          </p:spPr>
        </p:pic>
        <p:pic>
          <p:nvPicPr>
            <p:cNvPr id="1676" name="image11.tif"/>
            <p:cNvPicPr>
              <a:picLocks noChangeAspect="1"/>
            </p:cNvPicPr>
            <p:nvPr/>
          </p:nvPicPr>
          <p:blipFill>
            <a:blip r:embed="rId7">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 name="图片 1678"/>
          <p:cNvPicPr>
            <a:picLocks/>
          </p:cNvPicPr>
          <p:nvPr/>
        </p:nvPicPr>
        <p:blipFill>
          <a:blip r:embed="rId2">
            <a:extLst/>
          </a:blip>
          <a:stretch>
            <a:fillRect/>
          </a:stretch>
        </p:blipFill>
        <p:spPr>
          <a:xfrm>
            <a:off x="-78649" y="1524000"/>
            <a:ext cx="24541298" cy="76200"/>
          </a:xfrm>
          <a:prstGeom prst="rect">
            <a:avLst/>
          </a:prstGeom>
        </p:spPr>
      </p:pic>
      <p:sp>
        <p:nvSpPr>
          <p:cNvPr id="1681" name="Shape 1681"/>
          <p:cNvSpPr>
            <a:spLocks noGrp="1"/>
          </p:cNvSpPr>
          <p:nvPr>
            <p:ph type="sldNum" sz="quarter" idx="4294967295"/>
          </p:nvPr>
        </p:nvSpPr>
        <p:spPr>
          <a:xfrm>
            <a:off x="23827996" y="13026976"/>
            <a:ext cx="534518" cy="551181"/>
          </a:xfrm>
          <a:prstGeom prst="rect">
            <a:avLst/>
          </a:prstGeom>
          <a:extLst>
            <a:ext uri="{C572A759-6A51-4108-AA02-DFA0A04FC94B}">
              <ma14:wrappingTextBoxFlag xmlns:ma14="http://schemas.microsoft.com/office/mac/drawingml/2011/main" val="1"/>
            </a:ext>
          </a:extLst>
        </p:spPr>
        <p:txBody>
          <a:bodyPr/>
          <a:lstStyle>
            <a:lvl1pPr algn="ctr" defTabSz="821531">
              <a:defRPr>
                <a:solidFill>
                  <a:srgbClr val="000000"/>
                </a:solidFill>
                <a:latin typeface="+mn-lt"/>
                <a:ea typeface="+mn-ea"/>
                <a:cs typeface="+mn-cs"/>
                <a:sym typeface="Helvetica Light"/>
              </a:defRPr>
            </a:lvl1pPr>
          </a:lstStyle>
          <a:p>
            <a:fld id="{86CB4B4D-7CA3-9044-876B-883B54F8677D}" type="slidenum">
              <a:t>49</a:t>
            </a:fld>
            <a:endParaRPr/>
          </a:p>
        </p:txBody>
      </p:sp>
      <p:sp>
        <p:nvSpPr>
          <p:cNvPr id="1682" name="Shape 1682"/>
          <p:cNvSpPr/>
          <p:nvPr/>
        </p:nvSpPr>
        <p:spPr>
          <a:xfrm>
            <a:off x="166550" y="1703056"/>
            <a:ext cx="10770596"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04-1集中空调高效制冷机房系统成本增量因子</a:t>
            </a:r>
          </a:p>
        </p:txBody>
      </p:sp>
      <p:sp>
        <p:nvSpPr>
          <p:cNvPr id="1683" name="Shape 1683"/>
          <p:cNvSpPr/>
          <p:nvPr/>
        </p:nvSpPr>
        <p:spPr>
          <a:xfrm>
            <a:off x="362779" y="392247"/>
            <a:ext cx="12086694" cy="993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04 集中空调高效制冷机房系统经济性分析</a:t>
            </a:r>
          </a:p>
        </p:txBody>
      </p:sp>
      <p:grpSp>
        <p:nvGrpSpPr>
          <p:cNvPr id="1739" name="Group 1739"/>
          <p:cNvGrpSpPr/>
          <p:nvPr/>
        </p:nvGrpSpPr>
        <p:grpSpPr>
          <a:xfrm>
            <a:off x="2087063" y="3075912"/>
            <a:ext cx="20877748" cy="10046609"/>
            <a:chOff x="0" y="0"/>
            <a:chExt cx="20877746" cy="10046608"/>
          </a:xfrm>
        </p:grpSpPr>
        <p:grpSp>
          <p:nvGrpSpPr>
            <p:cNvPr id="1733" name="Group 1733"/>
            <p:cNvGrpSpPr/>
            <p:nvPr/>
          </p:nvGrpSpPr>
          <p:grpSpPr>
            <a:xfrm>
              <a:off x="155749" y="-1"/>
              <a:ext cx="18311993" cy="7562359"/>
              <a:chOff x="0" y="0"/>
              <a:chExt cx="18311992" cy="7562357"/>
            </a:xfrm>
          </p:grpSpPr>
          <p:grpSp>
            <p:nvGrpSpPr>
              <p:cNvPr id="1691" name="Group 1691"/>
              <p:cNvGrpSpPr/>
              <p:nvPr/>
            </p:nvGrpSpPr>
            <p:grpSpPr>
              <a:xfrm>
                <a:off x="8552504" y="4984063"/>
                <a:ext cx="2743916" cy="2578294"/>
                <a:chOff x="0" y="0"/>
                <a:chExt cx="2743914" cy="2578292"/>
              </a:xfrm>
            </p:grpSpPr>
            <p:grpSp>
              <p:nvGrpSpPr>
                <p:cNvPr id="1687" name="Group 1687"/>
                <p:cNvGrpSpPr/>
                <p:nvPr/>
              </p:nvGrpSpPr>
              <p:grpSpPr>
                <a:xfrm>
                  <a:off x="-1" y="1264305"/>
                  <a:ext cx="2743916" cy="1313988"/>
                  <a:chOff x="0" y="0"/>
                  <a:chExt cx="2743914" cy="1313987"/>
                </a:xfrm>
              </p:grpSpPr>
              <p:sp>
                <p:nvSpPr>
                  <p:cNvPr id="1684" name="Shape 1684"/>
                  <p:cNvSpPr/>
                  <p:nvPr/>
                </p:nvSpPr>
                <p:spPr>
                  <a:xfrm>
                    <a:off x="0" y="0"/>
                    <a:ext cx="2743915" cy="924761"/>
                  </a:xfrm>
                  <a:custGeom>
                    <a:avLst/>
                    <a:gdLst/>
                    <a:ahLst/>
                    <a:cxnLst>
                      <a:cxn ang="0">
                        <a:pos x="wd2" y="hd2"/>
                      </a:cxn>
                      <a:cxn ang="5400000">
                        <a:pos x="wd2" y="hd2"/>
                      </a:cxn>
                      <a:cxn ang="10800000">
                        <a:pos x="wd2" y="hd2"/>
                      </a:cxn>
                      <a:cxn ang="16200000">
                        <a:pos x="wd2" y="hd2"/>
                      </a:cxn>
                    </a:cxnLst>
                    <a:rect l="0" t="0" r="r" b="b"/>
                    <a:pathLst>
                      <a:path w="21600" h="21600" extrusionOk="0">
                        <a:moveTo>
                          <a:pt x="21600" y="10920"/>
                        </a:moveTo>
                        <a:cubicBezTo>
                          <a:pt x="21600" y="12526"/>
                          <a:pt x="21276" y="13972"/>
                          <a:pt x="20655" y="15337"/>
                        </a:cubicBezTo>
                        <a:cubicBezTo>
                          <a:pt x="20115" y="16461"/>
                          <a:pt x="19386" y="17505"/>
                          <a:pt x="18441" y="18468"/>
                        </a:cubicBezTo>
                        <a:cubicBezTo>
                          <a:pt x="18387" y="18468"/>
                          <a:pt x="18333" y="18549"/>
                          <a:pt x="18306" y="18629"/>
                        </a:cubicBezTo>
                        <a:cubicBezTo>
                          <a:pt x="16200" y="20636"/>
                          <a:pt x="13716" y="21600"/>
                          <a:pt x="10800" y="21600"/>
                        </a:cubicBezTo>
                        <a:cubicBezTo>
                          <a:pt x="7884" y="21600"/>
                          <a:pt x="5400" y="20636"/>
                          <a:pt x="3321" y="18629"/>
                        </a:cubicBezTo>
                        <a:cubicBezTo>
                          <a:pt x="3267" y="18549"/>
                          <a:pt x="3213" y="18549"/>
                          <a:pt x="3159" y="18468"/>
                        </a:cubicBezTo>
                        <a:cubicBezTo>
                          <a:pt x="2214" y="17505"/>
                          <a:pt x="1485" y="16461"/>
                          <a:pt x="945" y="15337"/>
                        </a:cubicBezTo>
                        <a:cubicBezTo>
                          <a:pt x="405" y="14132"/>
                          <a:pt x="81" y="12848"/>
                          <a:pt x="0" y="11483"/>
                        </a:cubicBezTo>
                        <a:cubicBezTo>
                          <a:pt x="0" y="11242"/>
                          <a:pt x="0" y="11001"/>
                          <a:pt x="0" y="10840"/>
                        </a:cubicBezTo>
                        <a:cubicBezTo>
                          <a:pt x="0" y="7869"/>
                          <a:pt x="1053" y="5300"/>
                          <a:pt x="3159" y="3132"/>
                        </a:cubicBezTo>
                        <a:cubicBezTo>
                          <a:pt x="5265" y="1044"/>
                          <a:pt x="7803" y="0"/>
                          <a:pt x="10800" y="0"/>
                        </a:cubicBezTo>
                        <a:cubicBezTo>
                          <a:pt x="13770" y="0"/>
                          <a:pt x="16335" y="1044"/>
                          <a:pt x="18441" y="3132"/>
                        </a:cubicBezTo>
                        <a:cubicBezTo>
                          <a:pt x="20547" y="5300"/>
                          <a:pt x="21600" y="7869"/>
                          <a:pt x="21600" y="10840"/>
                        </a:cubicBezTo>
                        <a:cubicBezTo>
                          <a:pt x="21600" y="10840"/>
                          <a:pt x="21600" y="10840"/>
                          <a:pt x="21600" y="10920"/>
                        </a:cubicBezTo>
                        <a:close/>
                        <a:moveTo>
                          <a:pt x="4995" y="14534"/>
                        </a:moveTo>
                        <a:cubicBezTo>
                          <a:pt x="5157" y="14614"/>
                          <a:pt x="5319" y="14775"/>
                          <a:pt x="5508" y="14935"/>
                        </a:cubicBezTo>
                        <a:cubicBezTo>
                          <a:pt x="6966" y="16059"/>
                          <a:pt x="8748" y="16541"/>
                          <a:pt x="10800" y="16541"/>
                        </a:cubicBezTo>
                        <a:cubicBezTo>
                          <a:pt x="12879" y="16541"/>
                          <a:pt x="14661" y="16059"/>
                          <a:pt x="16119" y="14935"/>
                        </a:cubicBezTo>
                        <a:cubicBezTo>
                          <a:pt x="16281" y="14775"/>
                          <a:pt x="16443" y="14614"/>
                          <a:pt x="16605" y="14534"/>
                        </a:cubicBezTo>
                        <a:cubicBezTo>
                          <a:pt x="17442" y="13731"/>
                          <a:pt x="17982" y="12928"/>
                          <a:pt x="18198" y="12045"/>
                        </a:cubicBezTo>
                        <a:cubicBezTo>
                          <a:pt x="18279" y="11643"/>
                          <a:pt x="18306" y="11322"/>
                          <a:pt x="18306" y="10920"/>
                        </a:cubicBezTo>
                        <a:cubicBezTo>
                          <a:pt x="18306" y="9395"/>
                          <a:pt x="17577" y="8030"/>
                          <a:pt x="16119" y="6906"/>
                        </a:cubicBezTo>
                        <a:cubicBezTo>
                          <a:pt x="14661" y="5781"/>
                          <a:pt x="12879" y="5219"/>
                          <a:pt x="10800" y="5219"/>
                        </a:cubicBezTo>
                        <a:cubicBezTo>
                          <a:pt x="8748" y="5219"/>
                          <a:pt x="6966" y="5781"/>
                          <a:pt x="5508" y="6906"/>
                        </a:cubicBezTo>
                        <a:cubicBezTo>
                          <a:pt x="4023" y="8030"/>
                          <a:pt x="3294" y="9395"/>
                          <a:pt x="3294" y="10920"/>
                        </a:cubicBezTo>
                        <a:cubicBezTo>
                          <a:pt x="3294" y="11242"/>
                          <a:pt x="3348" y="11643"/>
                          <a:pt x="3429" y="11964"/>
                        </a:cubicBezTo>
                        <a:cubicBezTo>
                          <a:pt x="3645" y="12928"/>
                          <a:pt x="4158" y="13731"/>
                          <a:pt x="4995" y="14534"/>
                        </a:cubicBezTo>
                        <a:close/>
                      </a:path>
                    </a:pathLst>
                  </a:custGeom>
                  <a:solidFill>
                    <a:srgbClr val="F09C2A"/>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685" name="Shape 1685"/>
                  <p:cNvSpPr/>
                  <p:nvPr/>
                </p:nvSpPr>
                <p:spPr>
                  <a:xfrm>
                    <a:off x="419592" y="223597"/>
                    <a:ext cx="1904731" cy="400272"/>
                  </a:xfrm>
                  <a:custGeom>
                    <a:avLst/>
                    <a:gdLst/>
                    <a:ahLst/>
                    <a:cxnLst>
                      <a:cxn ang="0">
                        <a:pos x="wd2" y="hd2"/>
                      </a:cxn>
                      <a:cxn ang="5400000">
                        <a:pos x="wd2" y="hd2"/>
                      </a:cxn>
                      <a:cxn ang="10800000">
                        <a:pos x="wd2" y="hd2"/>
                      </a:cxn>
                      <a:cxn ang="16200000">
                        <a:pos x="wd2" y="hd2"/>
                      </a:cxn>
                    </a:cxnLst>
                    <a:rect l="0" t="0" r="r" b="b"/>
                    <a:pathLst>
                      <a:path w="21600" h="21600" extrusionOk="0">
                        <a:moveTo>
                          <a:pt x="19153" y="21600"/>
                        </a:moveTo>
                        <a:cubicBezTo>
                          <a:pt x="18919" y="21228"/>
                          <a:pt x="18686" y="20855"/>
                          <a:pt x="18453" y="20483"/>
                        </a:cubicBezTo>
                        <a:cubicBezTo>
                          <a:pt x="16355" y="18062"/>
                          <a:pt x="13791" y="16759"/>
                          <a:pt x="10800" y="16759"/>
                        </a:cubicBezTo>
                        <a:cubicBezTo>
                          <a:pt x="7847" y="16759"/>
                          <a:pt x="5283" y="18062"/>
                          <a:pt x="3186" y="20483"/>
                        </a:cubicBezTo>
                        <a:cubicBezTo>
                          <a:pt x="2914" y="20855"/>
                          <a:pt x="2681" y="21228"/>
                          <a:pt x="2447" y="21600"/>
                        </a:cubicBezTo>
                        <a:cubicBezTo>
                          <a:pt x="1243" y="19738"/>
                          <a:pt x="505" y="17876"/>
                          <a:pt x="194" y="15641"/>
                        </a:cubicBezTo>
                        <a:cubicBezTo>
                          <a:pt x="78" y="14897"/>
                          <a:pt x="0" y="13966"/>
                          <a:pt x="0" y="13221"/>
                        </a:cubicBezTo>
                        <a:cubicBezTo>
                          <a:pt x="0" y="9683"/>
                          <a:pt x="1049" y="6517"/>
                          <a:pt x="3186" y="3910"/>
                        </a:cubicBezTo>
                        <a:cubicBezTo>
                          <a:pt x="5283" y="1303"/>
                          <a:pt x="7847" y="0"/>
                          <a:pt x="10800" y="0"/>
                        </a:cubicBezTo>
                        <a:cubicBezTo>
                          <a:pt x="13791" y="0"/>
                          <a:pt x="16355" y="1303"/>
                          <a:pt x="18453" y="3910"/>
                        </a:cubicBezTo>
                        <a:cubicBezTo>
                          <a:pt x="20551" y="6517"/>
                          <a:pt x="21600" y="9683"/>
                          <a:pt x="21600" y="13221"/>
                        </a:cubicBezTo>
                        <a:cubicBezTo>
                          <a:pt x="21600" y="14152"/>
                          <a:pt x="21561" y="14897"/>
                          <a:pt x="21445" y="15828"/>
                        </a:cubicBezTo>
                        <a:cubicBezTo>
                          <a:pt x="21134" y="17876"/>
                          <a:pt x="20357" y="19738"/>
                          <a:pt x="19153" y="21600"/>
                        </a:cubicBezTo>
                        <a:close/>
                      </a:path>
                    </a:pathLst>
                  </a:custGeom>
                  <a:solidFill>
                    <a:srgbClr val="C6780E"/>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686" name="Shape 1686"/>
                  <p:cNvSpPr/>
                  <p:nvPr/>
                </p:nvSpPr>
                <p:spPr>
                  <a:xfrm>
                    <a:off x="0" y="469281"/>
                    <a:ext cx="2743915" cy="844707"/>
                  </a:xfrm>
                  <a:custGeom>
                    <a:avLst/>
                    <a:gdLst/>
                    <a:ahLst/>
                    <a:cxnLst>
                      <a:cxn ang="0">
                        <a:pos x="wd2" y="hd2"/>
                      </a:cxn>
                      <a:cxn ang="5400000">
                        <a:pos x="wd2" y="hd2"/>
                      </a:cxn>
                      <a:cxn ang="10800000">
                        <a:pos x="wd2" y="hd2"/>
                      </a:cxn>
                      <a:cxn ang="16200000">
                        <a:pos x="wd2" y="hd2"/>
                      </a:cxn>
                    </a:cxnLst>
                    <a:rect l="0" t="0" r="r" b="b"/>
                    <a:pathLst>
                      <a:path w="21600" h="21600" extrusionOk="0">
                        <a:moveTo>
                          <a:pt x="0" y="615"/>
                        </a:moveTo>
                        <a:cubicBezTo>
                          <a:pt x="81" y="2107"/>
                          <a:pt x="405" y="3512"/>
                          <a:pt x="945" y="4829"/>
                        </a:cubicBezTo>
                        <a:cubicBezTo>
                          <a:pt x="1485" y="6059"/>
                          <a:pt x="2214" y="7200"/>
                          <a:pt x="3159" y="8254"/>
                        </a:cubicBezTo>
                        <a:cubicBezTo>
                          <a:pt x="3213" y="8341"/>
                          <a:pt x="3267" y="8341"/>
                          <a:pt x="3321" y="8429"/>
                        </a:cubicBezTo>
                        <a:cubicBezTo>
                          <a:pt x="5400" y="10624"/>
                          <a:pt x="7884" y="11678"/>
                          <a:pt x="10800" y="11678"/>
                        </a:cubicBezTo>
                        <a:cubicBezTo>
                          <a:pt x="13716" y="11678"/>
                          <a:pt x="16200" y="10624"/>
                          <a:pt x="18306" y="8429"/>
                        </a:cubicBezTo>
                        <a:cubicBezTo>
                          <a:pt x="18333" y="8341"/>
                          <a:pt x="18387" y="8254"/>
                          <a:pt x="18441" y="8254"/>
                        </a:cubicBezTo>
                        <a:cubicBezTo>
                          <a:pt x="19386" y="7200"/>
                          <a:pt x="20115" y="6059"/>
                          <a:pt x="20655" y="4829"/>
                        </a:cubicBezTo>
                        <a:cubicBezTo>
                          <a:pt x="21276" y="3337"/>
                          <a:pt x="21600" y="1756"/>
                          <a:pt x="21600" y="0"/>
                        </a:cubicBezTo>
                        <a:cubicBezTo>
                          <a:pt x="21600" y="9746"/>
                          <a:pt x="21600" y="9746"/>
                          <a:pt x="21600" y="9746"/>
                        </a:cubicBezTo>
                        <a:cubicBezTo>
                          <a:pt x="21600" y="12995"/>
                          <a:pt x="20547" y="15805"/>
                          <a:pt x="18441" y="18088"/>
                        </a:cubicBezTo>
                        <a:cubicBezTo>
                          <a:pt x="16335" y="20459"/>
                          <a:pt x="13770" y="21600"/>
                          <a:pt x="10800" y="21600"/>
                        </a:cubicBezTo>
                        <a:cubicBezTo>
                          <a:pt x="7803" y="21600"/>
                          <a:pt x="5265" y="20459"/>
                          <a:pt x="3159" y="18088"/>
                        </a:cubicBezTo>
                        <a:cubicBezTo>
                          <a:pt x="1053" y="15805"/>
                          <a:pt x="0" y="12995"/>
                          <a:pt x="0" y="9746"/>
                        </a:cubicBezTo>
                        <a:cubicBezTo>
                          <a:pt x="0" y="9571"/>
                          <a:pt x="0" y="9307"/>
                          <a:pt x="0" y="9132"/>
                        </a:cubicBezTo>
                        <a:lnTo>
                          <a:pt x="0" y="615"/>
                        </a:lnTo>
                        <a:close/>
                      </a:path>
                    </a:pathLst>
                  </a:custGeom>
                  <a:solidFill>
                    <a:srgbClr val="C6780E"/>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grpSp>
            <p:grpSp>
              <p:nvGrpSpPr>
                <p:cNvPr id="1690" name="Group 1690"/>
                <p:cNvGrpSpPr/>
                <p:nvPr/>
              </p:nvGrpSpPr>
              <p:grpSpPr>
                <a:xfrm>
                  <a:off x="410909" y="0"/>
                  <a:ext cx="1922095" cy="1922094"/>
                  <a:chOff x="0" y="0"/>
                  <a:chExt cx="1922093" cy="1922093"/>
                </a:xfrm>
              </p:grpSpPr>
              <p:sp>
                <p:nvSpPr>
                  <p:cNvPr id="1688" name="Shape 1688"/>
                  <p:cNvSpPr/>
                  <p:nvPr/>
                </p:nvSpPr>
                <p:spPr>
                  <a:xfrm rot="8100000">
                    <a:off x="281482" y="281485"/>
                    <a:ext cx="1359130" cy="13591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09C2A"/>
                  </a:solidFill>
                  <a:ln w="12700" cap="flat">
                    <a:noFill/>
                    <a:miter lim="400000"/>
                    <a:tailEnd type="triangle" w="med" len="med"/>
                  </a:ln>
                  <a:effectLst/>
                </p:spPr>
                <p:txBody>
                  <a:bodyPr wrap="square" lIns="64293" tIns="64293" rIns="64293" bIns="64293" numCol="1" anchor="ctr">
                    <a:noAutofit/>
                  </a:bodyPr>
                  <a:lstStyle/>
                  <a:p>
                    <a:pPr defTabSz="1450724">
                      <a:defRPr sz="1600">
                        <a:solidFill>
                          <a:srgbClr val="5C5C5C"/>
                        </a:solidFill>
                        <a:latin typeface="Arial"/>
                        <a:ea typeface="Arial"/>
                        <a:cs typeface="Arial"/>
                        <a:sym typeface="Arial"/>
                      </a:defRPr>
                    </a:pPr>
                    <a:endParaRPr/>
                  </a:p>
                </p:txBody>
              </p:sp>
              <p:sp>
                <p:nvSpPr>
                  <p:cNvPr id="1689" name="Shape 1689"/>
                  <p:cNvSpPr/>
                  <p:nvPr/>
                </p:nvSpPr>
                <p:spPr>
                  <a:xfrm>
                    <a:off x="489777" y="492920"/>
                    <a:ext cx="942538" cy="942535"/>
                  </a:xfrm>
                  <a:prstGeom prst="ellipse">
                    <a:avLst/>
                  </a:prstGeom>
                  <a:solidFill>
                    <a:srgbClr val="FFFFFF"/>
                  </a:solidFill>
                  <a:ln w="12700" cap="flat">
                    <a:noFill/>
                    <a:miter lim="400000"/>
                    <a:tailEnd type="triangle" w="med" len="med"/>
                  </a:ln>
                  <a:effectLst/>
                </p:spPr>
                <p:txBody>
                  <a:bodyPr wrap="square" lIns="64293" tIns="64293" rIns="64293" bIns="64293" numCol="1" anchor="ctr">
                    <a:noAutofit/>
                  </a:bodyPr>
                  <a:lstStyle/>
                  <a:p>
                    <a:pPr defTabSz="1450724">
                      <a:defRPr sz="2800">
                        <a:solidFill>
                          <a:srgbClr val="FFFFFF"/>
                        </a:solidFill>
                        <a:latin typeface="Arial"/>
                        <a:ea typeface="Arial"/>
                        <a:cs typeface="Arial"/>
                        <a:sym typeface="Arial"/>
                      </a:defRPr>
                    </a:pPr>
                    <a:endParaRPr/>
                  </a:p>
                </p:txBody>
              </p:sp>
            </p:grpSp>
          </p:grpSp>
          <p:grpSp>
            <p:nvGrpSpPr>
              <p:cNvPr id="1699" name="Group 1699"/>
              <p:cNvGrpSpPr/>
              <p:nvPr/>
            </p:nvGrpSpPr>
            <p:grpSpPr>
              <a:xfrm>
                <a:off x="15568077" y="4970687"/>
                <a:ext cx="2743916" cy="2591670"/>
                <a:chOff x="0" y="0"/>
                <a:chExt cx="2743914" cy="2591669"/>
              </a:xfrm>
            </p:grpSpPr>
            <p:grpSp>
              <p:nvGrpSpPr>
                <p:cNvPr id="1695" name="Group 1695"/>
                <p:cNvGrpSpPr/>
                <p:nvPr/>
              </p:nvGrpSpPr>
              <p:grpSpPr>
                <a:xfrm>
                  <a:off x="-1" y="1277682"/>
                  <a:ext cx="2743916" cy="1313988"/>
                  <a:chOff x="0" y="0"/>
                  <a:chExt cx="2743914" cy="1313987"/>
                </a:xfrm>
              </p:grpSpPr>
              <p:sp>
                <p:nvSpPr>
                  <p:cNvPr id="1692" name="Shape 1692"/>
                  <p:cNvSpPr/>
                  <p:nvPr/>
                </p:nvSpPr>
                <p:spPr>
                  <a:xfrm>
                    <a:off x="0" y="0"/>
                    <a:ext cx="2743915" cy="924761"/>
                  </a:xfrm>
                  <a:custGeom>
                    <a:avLst/>
                    <a:gdLst/>
                    <a:ahLst/>
                    <a:cxnLst>
                      <a:cxn ang="0">
                        <a:pos x="wd2" y="hd2"/>
                      </a:cxn>
                      <a:cxn ang="5400000">
                        <a:pos x="wd2" y="hd2"/>
                      </a:cxn>
                      <a:cxn ang="10800000">
                        <a:pos x="wd2" y="hd2"/>
                      </a:cxn>
                      <a:cxn ang="16200000">
                        <a:pos x="wd2" y="hd2"/>
                      </a:cxn>
                    </a:cxnLst>
                    <a:rect l="0" t="0" r="r" b="b"/>
                    <a:pathLst>
                      <a:path w="21600" h="21600" extrusionOk="0">
                        <a:moveTo>
                          <a:pt x="21600" y="10920"/>
                        </a:moveTo>
                        <a:cubicBezTo>
                          <a:pt x="21600" y="12526"/>
                          <a:pt x="21276" y="13972"/>
                          <a:pt x="20655" y="15337"/>
                        </a:cubicBezTo>
                        <a:cubicBezTo>
                          <a:pt x="20115" y="16461"/>
                          <a:pt x="19386" y="17505"/>
                          <a:pt x="18441" y="18468"/>
                        </a:cubicBezTo>
                        <a:cubicBezTo>
                          <a:pt x="18387" y="18468"/>
                          <a:pt x="18333" y="18549"/>
                          <a:pt x="18306" y="18629"/>
                        </a:cubicBezTo>
                        <a:cubicBezTo>
                          <a:pt x="16200" y="20636"/>
                          <a:pt x="13716" y="21600"/>
                          <a:pt x="10800" y="21600"/>
                        </a:cubicBezTo>
                        <a:cubicBezTo>
                          <a:pt x="7884" y="21600"/>
                          <a:pt x="5400" y="20636"/>
                          <a:pt x="3321" y="18629"/>
                        </a:cubicBezTo>
                        <a:cubicBezTo>
                          <a:pt x="3267" y="18549"/>
                          <a:pt x="3213" y="18549"/>
                          <a:pt x="3159" y="18468"/>
                        </a:cubicBezTo>
                        <a:cubicBezTo>
                          <a:pt x="2214" y="17505"/>
                          <a:pt x="1485" y="16461"/>
                          <a:pt x="945" y="15337"/>
                        </a:cubicBezTo>
                        <a:cubicBezTo>
                          <a:pt x="405" y="14132"/>
                          <a:pt x="81" y="12848"/>
                          <a:pt x="0" y="11483"/>
                        </a:cubicBezTo>
                        <a:cubicBezTo>
                          <a:pt x="0" y="11242"/>
                          <a:pt x="0" y="11001"/>
                          <a:pt x="0" y="10840"/>
                        </a:cubicBezTo>
                        <a:cubicBezTo>
                          <a:pt x="0" y="7869"/>
                          <a:pt x="1053" y="5300"/>
                          <a:pt x="3159" y="3132"/>
                        </a:cubicBezTo>
                        <a:cubicBezTo>
                          <a:pt x="5265" y="1044"/>
                          <a:pt x="7803" y="0"/>
                          <a:pt x="10800" y="0"/>
                        </a:cubicBezTo>
                        <a:cubicBezTo>
                          <a:pt x="13770" y="0"/>
                          <a:pt x="16335" y="1044"/>
                          <a:pt x="18441" y="3132"/>
                        </a:cubicBezTo>
                        <a:cubicBezTo>
                          <a:pt x="20547" y="5300"/>
                          <a:pt x="21600" y="7869"/>
                          <a:pt x="21600" y="10840"/>
                        </a:cubicBezTo>
                        <a:cubicBezTo>
                          <a:pt x="21600" y="10840"/>
                          <a:pt x="21600" y="10840"/>
                          <a:pt x="21600" y="10920"/>
                        </a:cubicBezTo>
                        <a:close/>
                        <a:moveTo>
                          <a:pt x="4995" y="14534"/>
                        </a:moveTo>
                        <a:cubicBezTo>
                          <a:pt x="5157" y="14614"/>
                          <a:pt x="5319" y="14775"/>
                          <a:pt x="5508" y="14935"/>
                        </a:cubicBezTo>
                        <a:cubicBezTo>
                          <a:pt x="6966" y="16059"/>
                          <a:pt x="8748" y="16541"/>
                          <a:pt x="10800" y="16541"/>
                        </a:cubicBezTo>
                        <a:cubicBezTo>
                          <a:pt x="12879" y="16541"/>
                          <a:pt x="14661" y="16059"/>
                          <a:pt x="16119" y="14935"/>
                        </a:cubicBezTo>
                        <a:cubicBezTo>
                          <a:pt x="16281" y="14775"/>
                          <a:pt x="16443" y="14614"/>
                          <a:pt x="16605" y="14534"/>
                        </a:cubicBezTo>
                        <a:cubicBezTo>
                          <a:pt x="17442" y="13731"/>
                          <a:pt x="17982" y="12928"/>
                          <a:pt x="18198" y="12045"/>
                        </a:cubicBezTo>
                        <a:cubicBezTo>
                          <a:pt x="18279" y="11643"/>
                          <a:pt x="18306" y="11322"/>
                          <a:pt x="18306" y="10920"/>
                        </a:cubicBezTo>
                        <a:cubicBezTo>
                          <a:pt x="18306" y="9395"/>
                          <a:pt x="17577" y="8030"/>
                          <a:pt x="16119" y="6906"/>
                        </a:cubicBezTo>
                        <a:cubicBezTo>
                          <a:pt x="14661" y="5781"/>
                          <a:pt x="12879" y="5219"/>
                          <a:pt x="10800" y="5219"/>
                        </a:cubicBezTo>
                        <a:cubicBezTo>
                          <a:pt x="8748" y="5219"/>
                          <a:pt x="6966" y="5781"/>
                          <a:pt x="5508" y="6906"/>
                        </a:cubicBezTo>
                        <a:cubicBezTo>
                          <a:pt x="4023" y="8030"/>
                          <a:pt x="3294" y="9395"/>
                          <a:pt x="3294" y="10920"/>
                        </a:cubicBezTo>
                        <a:cubicBezTo>
                          <a:pt x="3294" y="11242"/>
                          <a:pt x="3348" y="11643"/>
                          <a:pt x="3429" y="11964"/>
                        </a:cubicBezTo>
                        <a:cubicBezTo>
                          <a:pt x="3645" y="12928"/>
                          <a:pt x="4158" y="13731"/>
                          <a:pt x="4995" y="14534"/>
                        </a:cubicBezTo>
                        <a:close/>
                      </a:path>
                    </a:pathLst>
                  </a:custGeom>
                  <a:solidFill>
                    <a:srgbClr val="686868"/>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693" name="Shape 1693"/>
                  <p:cNvSpPr/>
                  <p:nvPr/>
                </p:nvSpPr>
                <p:spPr>
                  <a:xfrm>
                    <a:off x="419592" y="223597"/>
                    <a:ext cx="1904731" cy="400272"/>
                  </a:xfrm>
                  <a:custGeom>
                    <a:avLst/>
                    <a:gdLst/>
                    <a:ahLst/>
                    <a:cxnLst>
                      <a:cxn ang="0">
                        <a:pos x="wd2" y="hd2"/>
                      </a:cxn>
                      <a:cxn ang="5400000">
                        <a:pos x="wd2" y="hd2"/>
                      </a:cxn>
                      <a:cxn ang="10800000">
                        <a:pos x="wd2" y="hd2"/>
                      </a:cxn>
                      <a:cxn ang="16200000">
                        <a:pos x="wd2" y="hd2"/>
                      </a:cxn>
                    </a:cxnLst>
                    <a:rect l="0" t="0" r="r" b="b"/>
                    <a:pathLst>
                      <a:path w="21600" h="21600" extrusionOk="0">
                        <a:moveTo>
                          <a:pt x="19153" y="21600"/>
                        </a:moveTo>
                        <a:cubicBezTo>
                          <a:pt x="18919" y="21228"/>
                          <a:pt x="18686" y="20855"/>
                          <a:pt x="18453" y="20483"/>
                        </a:cubicBezTo>
                        <a:cubicBezTo>
                          <a:pt x="16355" y="18062"/>
                          <a:pt x="13791" y="16759"/>
                          <a:pt x="10800" y="16759"/>
                        </a:cubicBezTo>
                        <a:cubicBezTo>
                          <a:pt x="7847" y="16759"/>
                          <a:pt x="5283" y="18062"/>
                          <a:pt x="3186" y="20483"/>
                        </a:cubicBezTo>
                        <a:cubicBezTo>
                          <a:pt x="2914" y="20855"/>
                          <a:pt x="2681" y="21228"/>
                          <a:pt x="2447" y="21600"/>
                        </a:cubicBezTo>
                        <a:cubicBezTo>
                          <a:pt x="1243" y="19738"/>
                          <a:pt x="505" y="17876"/>
                          <a:pt x="194" y="15641"/>
                        </a:cubicBezTo>
                        <a:cubicBezTo>
                          <a:pt x="78" y="14897"/>
                          <a:pt x="0" y="13966"/>
                          <a:pt x="0" y="13221"/>
                        </a:cubicBezTo>
                        <a:cubicBezTo>
                          <a:pt x="0" y="9683"/>
                          <a:pt x="1049" y="6517"/>
                          <a:pt x="3186" y="3910"/>
                        </a:cubicBezTo>
                        <a:cubicBezTo>
                          <a:pt x="5283" y="1303"/>
                          <a:pt x="7847" y="0"/>
                          <a:pt x="10800" y="0"/>
                        </a:cubicBezTo>
                        <a:cubicBezTo>
                          <a:pt x="13791" y="0"/>
                          <a:pt x="16355" y="1303"/>
                          <a:pt x="18453" y="3910"/>
                        </a:cubicBezTo>
                        <a:cubicBezTo>
                          <a:pt x="20551" y="6517"/>
                          <a:pt x="21600" y="9683"/>
                          <a:pt x="21600" y="13221"/>
                        </a:cubicBezTo>
                        <a:cubicBezTo>
                          <a:pt x="21600" y="14152"/>
                          <a:pt x="21561" y="14897"/>
                          <a:pt x="21445" y="15828"/>
                        </a:cubicBezTo>
                        <a:cubicBezTo>
                          <a:pt x="21134" y="17876"/>
                          <a:pt x="20357" y="19738"/>
                          <a:pt x="19153" y="21600"/>
                        </a:cubicBezTo>
                        <a:close/>
                      </a:path>
                    </a:pathLst>
                  </a:custGeom>
                  <a:solidFill>
                    <a:srgbClr val="4E4E4E"/>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694" name="Shape 1694"/>
                  <p:cNvSpPr/>
                  <p:nvPr/>
                </p:nvSpPr>
                <p:spPr>
                  <a:xfrm>
                    <a:off x="0" y="469281"/>
                    <a:ext cx="2743915" cy="844707"/>
                  </a:xfrm>
                  <a:custGeom>
                    <a:avLst/>
                    <a:gdLst/>
                    <a:ahLst/>
                    <a:cxnLst>
                      <a:cxn ang="0">
                        <a:pos x="wd2" y="hd2"/>
                      </a:cxn>
                      <a:cxn ang="5400000">
                        <a:pos x="wd2" y="hd2"/>
                      </a:cxn>
                      <a:cxn ang="10800000">
                        <a:pos x="wd2" y="hd2"/>
                      </a:cxn>
                      <a:cxn ang="16200000">
                        <a:pos x="wd2" y="hd2"/>
                      </a:cxn>
                    </a:cxnLst>
                    <a:rect l="0" t="0" r="r" b="b"/>
                    <a:pathLst>
                      <a:path w="21600" h="21600" extrusionOk="0">
                        <a:moveTo>
                          <a:pt x="0" y="615"/>
                        </a:moveTo>
                        <a:cubicBezTo>
                          <a:pt x="81" y="2107"/>
                          <a:pt x="405" y="3512"/>
                          <a:pt x="945" y="4829"/>
                        </a:cubicBezTo>
                        <a:cubicBezTo>
                          <a:pt x="1485" y="6059"/>
                          <a:pt x="2214" y="7200"/>
                          <a:pt x="3159" y="8254"/>
                        </a:cubicBezTo>
                        <a:cubicBezTo>
                          <a:pt x="3213" y="8341"/>
                          <a:pt x="3267" y="8341"/>
                          <a:pt x="3321" y="8429"/>
                        </a:cubicBezTo>
                        <a:cubicBezTo>
                          <a:pt x="5400" y="10624"/>
                          <a:pt x="7884" y="11678"/>
                          <a:pt x="10800" y="11678"/>
                        </a:cubicBezTo>
                        <a:cubicBezTo>
                          <a:pt x="13716" y="11678"/>
                          <a:pt x="16200" y="10624"/>
                          <a:pt x="18306" y="8429"/>
                        </a:cubicBezTo>
                        <a:cubicBezTo>
                          <a:pt x="18333" y="8341"/>
                          <a:pt x="18387" y="8254"/>
                          <a:pt x="18441" y="8254"/>
                        </a:cubicBezTo>
                        <a:cubicBezTo>
                          <a:pt x="19386" y="7200"/>
                          <a:pt x="20115" y="6059"/>
                          <a:pt x="20655" y="4829"/>
                        </a:cubicBezTo>
                        <a:cubicBezTo>
                          <a:pt x="21276" y="3337"/>
                          <a:pt x="21600" y="1756"/>
                          <a:pt x="21600" y="0"/>
                        </a:cubicBezTo>
                        <a:cubicBezTo>
                          <a:pt x="21600" y="9746"/>
                          <a:pt x="21600" y="9746"/>
                          <a:pt x="21600" y="9746"/>
                        </a:cubicBezTo>
                        <a:cubicBezTo>
                          <a:pt x="21600" y="12995"/>
                          <a:pt x="20547" y="15805"/>
                          <a:pt x="18441" y="18088"/>
                        </a:cubicBezTo>
                        <a:cubicBezTo>
                          <a:pt x="16335" y="20459"/>
                          <a:pt x="13770" y="21600"/>
                          <a:pt x="10800" y="21600"/>
                        </a:cubicBezTo>
                        <a:cubicBezTo>
                          <a:pt x="7803" y="21600"/>
                          <a:pt x="5265" y="20459"/>
                          <a:pt x="3159" y="18088"/>
                        </a:cubicBezTo>
                        <a:cubicBezTo>
                          <a:pt x="1053" y="15805"/>
                          <a:pt x="0" y="12995"/>
                          <a:pt x="0" y="9746"/>
                        </a:cubicBezTo>
                        <a:cubicBezTo>
                          <a:pt x="0" y="9571"/>
                          <a:pt x="0" y="9307"/>
                          <a:pt x="0" y="9132"/>
                        </a:cubicBezTo>
                        <a:lnTo>
                          <a:pt x="0" y="615"/>
                        </a:lnTo>
                        <a:close/>
                      </a:path>
                    </a:pathLst>
                  </a:custGeom>
                  <a:solidFill>
                    <a:srgbClr val="4E4E4E"/>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grpSp>
            <p:grpSp>
              <p:nvGrpSpPr>
                <p:cNvPr id="1698" name="Group 1698"/>
                <p:cNvGrpSpPr/>
                <p:nvPr/>
              </p:nvGrpSpPr>
              <p:grpSpPr>
                <a:xfrm>
                  <a:off x="410910" y="0"/>
                  <a:ext cx="1922094" cy="1922094"/>
                  <a:chOff x="0" y="0"/>
                  <a:chExt cx="1922093" cy="1922093"/>
                </a:xfrm>
              </p:grpSpPr>
              <p:sp>
                <p:nvSpPr>
                  <p:cNvPr id="1696" name="Shape 1696"/>
                  <p:cNvSpPr/>
                  <p:nvPr/>
                </p:nvSpPr>
                <p:spPr>
                  <a:xfrm rot="8100000">
                    <a:off x="281482" y="281485"/>
                    <a:ext cx="1359130" cy="13591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686868"/>
                  </a:solidFill>
                  <a:ln w="12700" cap="flat">
                    <a:noFill/>
                    <a:miter lim="400000"/>
                    <a:tailEnd type="triangle" w="med" len="med"/>
                  </a:ln>
                  <a:effectLst/>
                </p:spPr>
                <p:txBody>
                  <a:bodyPr wrap="square" lIns="64293" tIns="64293" rIns="64293" bIns="64293" numCol="1" anchor="ctr">
                    <a:noAutofit/>
                  </a:bodyPr>
                  <a:lstStyle/>
                  <a:p>
                    <a:pPr defTabSz="1450724">
                      <a:defRPr sz="1600">
                        <a:solidFill>
                          <a:srgbClr val="5C5C5C"/>
                        </a:solidFill>
                        <a:latin typeface="Arial"/>
                        <a:ea typeface="Arial"/>
                        <a:cs typeface="Arial"/>
                        <a:sym typeface="Arial"/>
                      </a:defRPr>
                    </a:pPr>
                    <a:endParaRPr/>
                  </a:p>
                </p:txBody>
              </p:sp>
              <p:sp>
                <p:nvSpPr>
                  <p:cNvPr id="1697" name="Shape 1697"/>
                  <p:cNvSpPr/>
                  <p:nvPr/>
                </p:nvSpPr>
                <p:spPr>
                  <a:xfrm>
                    <a:off x="489777" y="492920"/>
                    <a:ext cx="942538" cy="942535"/>
                  </a:xfrm>
                  <a:prstGeom prst="ellipse">
                    <a:avLst/>
                  </a:prstGeom>
                  <a:solidFill>
                    <a:srgbClr val="FFFFFF"/>
                  </a:solidFill>
                  <a:ln w="12700" cap="flat">
                    <a:noFill/>
                    <a:miter lim="400000"/>
                    <a:tailEnd type="triangle" w="med" len="med"/>
                  </a:ln>
                  <a:effectLst/>
                </p:spPr>
                <p:txBody>
                  <a:bodyPr wrap="square" lIns="64293" tIns="64293" rIns="64293" bIns="64293" numCol="1" anchor="ctr">
                    <a:noAutofit/>
                  </a:bodyPr>
                  <a:lstStyle/>
                  <a:p>
                    <a:pPr defTabSz="1450724">
                      <a:defRPr sz="2800">
                        <a:solidFill>
                          <a:srgbClr val="FFFFFF"/>
                        </a:solidFill>
                        <a:latin typeface="Arial"/>
                        <a:ea typeface="Arial"/>
                        <a:cs typeface="Arial"/>
                        <a:sym typeface="Arial"/>
                      </a:defRPr>
                    </a:pPr>
                    <a:endParaRPr/>
                  </a:p>
                </p:txBody>
              </p:sp>
            </p:grpSp>
          </p:grpSp>
          <p:grpSp>
            <p:nvGrpSpPr>
              <p:cNvPr id="1707" name="Group 1707"/>
              <p:cNvGrpSpPr/>
              <p:nvPr/>
            </p:nvGrpSpPr>
            <p:grpSpPr>
              <a:xfrm>
                <a:off x="1637094" y="0"/>
                <a:ext cx="2743916" cy="2575614"/>
                <a:chOff x="0" y="0"/>
                <a:chExt cx="2743914" cy="2575613"/>
              </a:xfrm>
            </p:grpSpPr>
            <p:grpSp>
              <p:nvGrpSpPr>
                <p:cNvPr id="1703" name="Group 1703"/>
                <p:cNvGrpSpPr/>
                <p:nvPr/>
              </p:nvGrpSpPr>
              <p:grpSpPr>
                <a:xfrm>
                  <a:off x="-1" y="1261626"/>
                  <a:ext cx="2743916" cy="1313988"/>
                  <a:chOff x="0" y="0"/>
                  <a:chExt cx="2743914" cy="1313987"/>
                </a:xfrm>
              </p:grpSpPr>
              <p:sp>
                <p:nvSpPr>
                  <p:cNvPr id="1700" name="Shape 1700"/>
                  <p:cNvSpPr/>
                  <p:nvPr/>
                </p:nvSpPr>
                <p:spPr>
                  <a:xfrm>
                    <a:off x="0" y="0"/>
                    <a:ext cx="2743915" cy="924761"/>
                  </a:xfrm>
                  <a:custGeom>
                    <a:avLst/>
                    <a:gdLst/>
                    <a:ahLst/>
                    <a:cxnLst>
                      <a:cxn ang="0">
                        <a:pos x="wd2" y="hd2"/>
                      </a:cxn>
                      <a:cxn ang="5400000">
                        <a:pos x="wd2" y="hd2"/>
                      </a:cxn>
                      <a:cxn ang="10800000">
                        <a:pos x="wd2" y="hd2"/>
                      </a:cxn>
                      <a:cxn ang="16200000">
                        <a:pos x="wd2" y="hd2"/>
                      </a:cxn>
                    </a:cxnLst>
                    <a:rect l="0" t="0" r="r" b="b"/>
                    <a:pathLst>
                      <a:path w="21600" h="21600" extrusionOk="0">
                        <a:moveTo>
                          <a:pt x="21600" y="10920"/>
                        </a:moveTo>
                        <a:cubicBezTo>
                          <a:pt x="21600" y="12526"/>
                          <a:pt x="21276" y="13972"/>
                          <a:pt x="20655" y="15337"/>
                        </a:cubicBezTo>
                        <a:cubicBezTo>
                          <a:pt x="20115" y="16461"/>
                          <a:pt x="19386" y="17505"/>
                          <a:pt x="18441" y="18468"/>
                        </a:cubicBezTo>
                        <a:cubicBezTo>
                          <a:pt x="18387" y="18468"/>
                          <a:pt x="18333" y="18549"/>
                          <a:pt x="18306" y="18629"/>
                        </a:cubicBezTo>
                        <a:cubicBezTo>
                          <a:pt x="16200" y="20636"/>
                          <a:pt x="13716" y="21600"/>
                          <a:pt x="10800" y="21600"/>
                        </a:cubicBezTo>
                        <a:cubicBezTo>
                          <a:pt x="7884" y="21600"/>
                          <a:pt x="5400" y="20636"/>
                          <a:pt x="3321" y="18629"/>
                        </a:cubicBezTo>
                        <a:cubicBezTo>
                          <a:pt x="3267" y="18549"/>
                          <a:pt x="3213" y="18549"/>
                          <a:pt x="3159" y="18468"/>
                        </a:cubicBezTo>
                        <a:cubicBezTo>
                          <a:pt x="2214" y="17505"/>
                          <a:pt x="1485" y="16461"/>
                          <a:pt x="945" y="15337"/>
                        </a:cubicBezTo>
                        <a:cubicBezTo>
                          <a:pt x="405" y="14132"/>
                          <a:pt x="81" y="12848"/>
                          <a:pt x="0" y="11483"/>
                        </a:cubicBezTo>
                        <a:cubicBezTo>
                          <a:pt x="0" y="11242"/>
                          <a:pt x="0" y="11001"/>
                          <a:pt x="0" y="10840"/>
                        </a:cubicBezTo>
                        <a:cubicBezTo>
                          <a:pt x="0" y="7869"/>
                          <a:pt x="1053" y="5300"/>
                          <a:pt x="3159" y="3132"/>
                        </a:cubicBezTo>
                        <a:cubicBezTo>
                          <a:pt x="5265" y="1044"/>
                          <a:pt x="7803" y="0"/>
                          <a:pt x="10800" y="0"/>
                        </a:cubicBezTo>
                        <a:cubicBezTo>
                          <a:pt x="13770" y="0"/>
                          <a:pt x="16335" y="1044"/>
                          <a:pt x="18441" y="3132"/>
                        </a:cubicBezTo>
                        <a:cubicBezTo>
                          <a:pt x="20547" y="5300"/>
                          <a:pt x="21600" y="7869"/>
                          <a:pt x="21600" y="10840"/>
                        </a:cubicBezTo>
                        <a:cubicBezTo>
                          <a:pt x="21600" y="10840"/>
                          <a:pt x="21600" y="10840"/>
                          <a:pt x="21600" y="10920"/>
                        </a:cubicBezTo>
                        <a:close/>
                        <a:moveTo>
                          <a:pt x="4995" y="14534"/>
                        </a:moveTo>
                        <a:cubicBezTo>
                          <a:pt x="5157" y="14614"/>
                          <a:pt x="5319" y="14775"/>
                          <a:pt x="5508" y="14935"/>
                        </a:cubicBezTo>
                        <a:cubicBezTo>
                          <a:pt x="6966" y="16059"/>
                          <a:pt x="8748" y="16541"/>
                          <a:pt x="10800" y="16541"/>
                        </a:cubicBezTo>
                        <a:cubicBezTo>
                          <a:pt x="12879" y="16541"/>
                          <a:pt x="14661" y="16059"/>
                          <a:pt x="16119" y="14935"/>
                        </a:cubicBezTo>
                        <a:cubicBezTo>
                          <a:pt x="16281" y="14775"/>
                          <a:pt x="16443" y="14614"/>
                          <a:pt x="16605" y="14534"/>
                        </a:cubicBezTo>
                        <a:cubicBezTo>
                          <a:pt x="17442" y="13731"/>
                          <a:pt x="17982" y="12928"/>
                          <a:pt x="18198" y="12045"/>
                        </a:cubicBezTo>
                        <a:cubicBezTo>
                          <a:pt x="18279" y="11643"/>
                          <a:pt x="18306" y="11322"/>
                          <a:pt x="18306" y="10920"/>
                        </a:cubicBezTo>
                        <a:cubicBezTo>
                          <a:pt x="18306" y="9395"/>
                          <a:pt x="17577" y="8030"/>
                          <a:pt x="16119" y="6906"/>
                        </a:cubicBezTo>
                        <a:cubicBezTo>
                          <a:pt x="14661" y="5781"/>
                          <a:pt x="12879" y="5219"/>
                          <a:pt x="10800" y="5219"/>
                        </a:cubicBezTo>
                        <a:cubicBezTo>
                          <a:pt x="8748" y="5219"/>
                          <a:pt x="6966" y="5781"/>
                          <a:pt x="5508" y="6906"/>
                        </a:cubicBezTo>
                        <a:cubicBezTo>
                          <a:pt x="4023" y="8030"/>
                          <a:pt x="3294" y="9395"/>
                          <a:pt x="3294" y="10920"/>
                        </a:cubicBezTo>
                        <a:cubicBezTo>
                          <a:pt x="3294" y="11242"/>
                          <a:pt x="3348" y="11643"/>
                          <a:pt x="3429" y="11964"/>
                        </a:cubicBezTo>
                        <a:cubicBezTo>
                          <a:pt x="3645" y="12928"/>
                          <a:pt x="4158" y="13731"/>
                          <a:pt x="4995" y="14534"/>
                        </a:cubicBezTo>
                        <a:close/>
                      </a:path>
                    </a:pathLst>
                  </a:custGeom>
                  <a:solidFill>
                    <a:srgbClr val="377790"/>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01" name="Shape 1701"/>
                  <p:cNvSpPr/>
                  <p:nvPr/>
                </p:nvSpPr>
                <p:spPr>
                  <a:xfrm>
                    <a:off x="419592" y="223597"/>
                    <a:ext cx="1904731" cy="400272"/>
                  </a:xfrm>
                  <a:custGeom>
                    <a:avLst/>
                    <a:gdLst/>
                    <a:ahLst/>
                    <a:cxnLst>
                      <a:cxn ang="0">
                        <a:pos x="wd2" y="hd2"/>
                      </a:cxn>
                      <a:cxn ang="5400000">
                        <a:pos x="wd2" y="hd2"/>
                      </a:cxn>
                      <a:cxn ang="10800000">
                        <a:pos x="wd2" y="hd2"/>
                      </a:cxn>
                      <a:cxn ang="16200000">
                        <a:pos x="wd2" y="hd2"/>
                      </a:cxn>
                    </a:cxnLst>
                    <a:rect l="0" t="0" r="r" b="b"/>
                    <a:pathLst>
                      <a:path w="21600" h="21600" extrusionOk="0">
                        <a:moveTo>
                          <a:pt x="19153" y="21600"/>
                        </a:moveTo>
                        <a:cubicBezTo>
                          <a:pt x="18919" y="21228"/>
                          <a:pt x="18686" y="20855"/>
                          <a:pt x="18453" y="20483"/>
                        </a:cubicBezTo>
                        <a:cubicBezTo>
                          <a:pt x="16355" y="18062"/>
                          <a:pt x="13791" y="16759"/>
                          <a:pt x="10800" y="16759"/>
                        </a:cubicBezTo>
                        <a:cubicBezTo>
                          <a:pt x="7847" y="16759"/>
                          <a:pt x="5283" y="18062"/>
                          <a:pt x="3186" y="20483"/>
                        </a:cubicBezTo>
                        <a:cubicBezTo>
                          <a:pt x="2914" y="20855"/>
                          <a:pt x="2681" y="21228"/>
                          <a:pt x="2447" y="21600"/>
                        </a:cubicBezTo>
                        <a:cubicBezTo>
                          <a:pt x="1243" y="19738"/>
                          <a:pt x="505" y="17876"/>
                          <a:pt x="194" y="15641"/>
                        </a:cubicBezTo>
                        <a:cubicBezTo>
                          <a:pt x="78" y="14897"/>
                          <a:pt x="0" y="13966"/>
                          <a:pt x="0" y="13221"/>
                        </a:cubicBezTo>
                        <a:cubicBezTo>
                          <a:pt x="0" y="9683"/>
                          <a:pt x="1049" y="6517"/>
                          <a:pt x="3186" y="3910"/>
                        </a:cubicBezTo>
                        <a:cubicBezTo>
                          <a:pt x="5283" y="1303"/>
                          <a:pt x="7847" y="0"/>
                          <a:pt x="10800" y="0"/>
                        </a:cubicBezTo>
                        <a:cubicBezTo>
                          <a:pt x="13791" y="0"/>
                          <a:pt x="16355" y="1303"/>
                          <a:pt x="18453" y="3910"/>
                        </a:cubicBezTo>
                        <a:cubicBezTo>
                          <a:pt x="20551" y="6517"/>
                          <a:pt x="21600" y="9683"/>
                          <a:pt x="21600" y="13221"/>
                        </a:cubicBezTo>
                        <a:cubicBezTo>
                          <a:pt x="21600" y="14152"/>
                          <a:pt x="21561" y="14897"/>
                          <a:pt x="21445" y="15828"/>
                        </a:cubicBezTo>
                        <a:cubicBezTo>
                          <a:pt x="21134" y="17876"/>
                          <a:pt x="20357" y="19738"/>
                          <a:pt x="19153" y="21600"/>
                        </a:cubicBezTo>
                        <a:close/>
                      </a:path>
                    </a:pathLst>
                  </a:custGeom>
                  <a:solidFill>
                    <a:srgbClr val="29596C"/>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02" name="Shape 1702"/>
                  <p:cNvSpPr/>
                  <p:nvPr/>
                </p:nvSpPr>
                <p:spPr>
                  <a:xfrm>
                    <a:off x="0" y="469281"/>
                    <a:ext cx="2743915" cy="844707"/>
                  </a:xfrm>
                  <a:custGeom>
                    <a:avLst/>
                    <a:gdLst/>
                    <a:ahLst/>
                    <a:cxnLst>
                      <a:cxn ang="0">
                        <a:pos x="wd2" y="hd2"/>
                      </a:cxn>
                      <a:cxn ang="5400000">
                        <a:pos x="wd2" y="hd2"/>
                      </a:cxn>
                      <a:cxn ang="10800000">
                        <a:pos x="wd2" y="hd2"/>
                      </a:cxn>
                      <a:cxn ang="16200000">
                        <a:pos x="wd2" y="hd2"/>
                      </a:cxn>
                    </a:cxnLst>
                    <a:rect l="0" t="0" r="r" b="b"/>
                    <a:pathLst>
                      <a:path w="21600" h="21600" extrusionOk="0">
                        <a:moveTo>
                          <a:pt x="0" y="615"/>
                        </a:moveTo>
                        <a:cubicBezTo>
                          <a:pt x="81" y="2107"/>
                          <a:pt x="405" y="3512"/>
                          <a:pt x="945" y="4829"/>
                        </a:cubicBezTo>
                        <a:cubicBezTo>
                          <a:pt x="1485" y="6059"/>
                          <a:pt x="2214" y="7200"/>
                          <a:pt x="3159" y="8254"/>
                        </a:cubicBezTo>
                        <a:cubicBezTo>
                          <a:pt x="3213" y="8341"/>
                          <a:pt x="3267" y="8341"/>
                          <a:pt x="3321" y="8429"/>
                        </a:cubicBezTo>
                        <a:cubicBezTo>
                          <a:pt x="5400" y="10624"/>
                          <a:pt x="7884" y="11678"/>
                          <a:pt x="10800" y="11678"/>
                        </a:cubicBezTo>
                        <a:cubicBezTo>
                          <a:pt x="13716" y="11678"/>
                          <a:pt x="16200" y="10624"/>
                          <a:pt x="18306" y="8429"/>
                        </a:cubicBezTo>
                        <a:cubicBezTo>
                          <a:pt x="18333" y="8341"/>
                          <a:pt x="18387" y="8254"/>
                          <a:pt x="18441" y="8254"/>
                        </a:cubicBezTo>
                        <a:cubicBezTo>
                          <a:pt x="19386" y="7200"/>
                          <a:pt x="20115" y="6059"/>
                          <a:pt x="20655" y="4829"/>
                        </a:cubicBezTo>
                        <a:cubicBezTo>
                          <a:pt x="21276" y="3337"/>
                          <a:pt x="21600" y="1756"/>
                          <a:pt x="21600" y="0"/>
                        </a:cubicBezTo>
                        <a:cubicBezTo>
                          <a:pt x="21600" y="9746"/>
                          <a:pt x="21600" y="9746"/>
                          <a:pt x="21600" y="9746"/>
                        </a:cubicBezTo>
                        <a:cubicBezTo>
                          <a:pt x="21600" y="12995"/>
                          <a:pt x="20547" y="15805"/>
                          <a:pt x="18441" y="18088"/>
                        </a:cubicBezTo>
                        <a:cubicBezTo>
                          <a:pt x="16335" y="20459"/>
                          <a:pt x="13770" y="21600"/>
                          <a:pt x="10800" y="21600"/>
                        </a:cubicBezTo>
                        <a:cubicBezTo>
                          <a:pt x="7803" y="21600"/>
                          <a:pt x="5265" y="20459"/>
                          <a:pt x="3159" y="18088"/>
                        </a:cubicBezTo>
                        <a:cubicBezTo>
                          <a:pt x="1053" y="15805"/>
                          <a:pt x="0" y="12995"/>
                          <a:pt x="0" y="9746"/>
                        </a:cubicBezTo>
                        <a:cubicBezTo>
                          <a:pt x="0" y="9571"/>
                          <a:pt x="0" y="9307"/>
                          <a:pt x="0" y="9132"/>
                        </a:cubicBezTo>
                        <a:lnTo>
                          <a:pt x="0" y="615"/>
                        </a:lnTo>
                        <a:close/>
                      </a:path>
                    </a:pathLst>
                  </a:custGeom>
                  <a:solidFill>
                    <a:srgbClr val="29596C"/>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grpSp>
            <p:grpSp>
              <p:nvGrpSpPr>
                <p:cNvPr id="1706" name="Group 1706"/>
                <p:cNvGrpSpPr/>
                <p:nvPr/>
              </p:nvGrpSpPr>
              <p:grpSpPr>
                <a:xfrm>
                  <a:off x="410910" y="0"/>
                  <a:ext cx="1922095" cy="1922094"/>
                  <a:chOff x="0" y="0"/>
                  <a:chExt cx="1922093" cy="1922093"/>
                </a:xfrm>
              </p:grpSpPr>
              <p:sp>
                <p:nvSpPr>
                  <p:cNvPr id="1704" name="Shape 1704"/>
                  <p:cNvSpPr/>
                  <p:nvPr/>
                </p:nvSpPr>
                <p:spPr>
                  <a:xfrm rot="8100000">
                    <a:off x="281482" y="281485"/>
                    <a:ext cx="1359130" cy="13591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377790"/>
                  </a:solidFill>
                  <a:ln w="12700" cap="flat">
                    <a:noFill/>
                    <a:miter lim="400000"/>
                    <a:tailEnd type="triangle" w="med" len="med"/>
                  </a:ln>
                  <a:effectLst/>
                </p:spPr>
                <p:txBody>
                  <a:bodyPr wrap="square" lIns="64293" tIns="64293" rIns="64293" bIns="64293" numCol="1" anchor="ctr">
                    <a:noAutofit/>
                  </a:bodyPr>
                  <a:lstStyle/>
                  <a:p>
                    <a:pPr defTabSz="1450724">
                      <a:defRPr sz="1600">
                        <a:solidFill>
                          <a:srgbClr val="5C5C5C"/>
                        </a:solidFill>
                        <a:latin typeface="Arial"/>
                        <a:ea typeface="Arial"/>
                        <a:cs typeface="Arial"/>
                        <a:sym typeface="Arial"/>
                      </a:defRPr>
                    </a:pPr>
                    <a:endParaRPr/>
                  </a:p>
                </p:txBody>
              </p:sp>
              <p:sp>
                <p:nvSpPr>
                  <p:cNvPr id="1705" name="Shape 1705"/>
                  <p:cNvSpPr/>
                  <p:nvPr/>
                </p:nvSpPr>
                <p:spPr>
                  <a:xfrm>
                    <a:off x="489777" y="492920"/>
                    <a:ext cx="942538" cy="942535"/>
                  </a:xfrm>
                  <a:prstGeom prst="ellipse">
                    <a:avLst/>
                  </a:prstGeom>
                  <a:solidFill>
                    <a:srgbClr val="FFFFFF"/>
                  </a:solidFill>
                  <a:ln w="12700" cap="flat">
                    <a:noFill/>
                    <a:miter lim="400000"/>
                    <a:tailEnd type="triangle" w="med" len="med"/>
                  </a:ln>
                  <a:effectLst/>
                </p:spPr>
                <p:txBody>
                  <a:bodyPr wrap="square" lIns="64293" tIns="64293" rIns="64293" bIns="64293" numCol="1" anchor="ctr">
                    <a:noAutofit/>
                  </a:bodyPr>
                  <a:lstStyle/>
                  <a:p>
                    <a:pPr defTabSz="1450724">
                      <a:defRPr sz="2800">
                        <a:solidFill>
                          <a:srgbClr val="FFFFFF"/>
                        </a:solidFill>
                        <a:latin typeface="Arial"/>
                        <a:ea typeface="Arial"/>
                        <a:cs typeface="Arial"/>
                        <a:sym typeface="Arial"/>
                      </a:defRPr>
                    </a:pPr>
                    <a:endParaRPr/>
                  </a:p>
                </p:txBody>
              </p:sp>
            </p:grpSp>
          </p:grpSp>
          <p:grpSp>
            <p:nvGrpSpPr>
              <p:cNvPr id="1715" name="Group 1715"/>
              <p:cNvGrpSpPr/>
              <p:nvPr/>
            </p:nvGrpSpPr>
            <p:grpSpPr>
              <a:xfrm>
                <a:off x="8363305" y="0"/>
                <a:ext cx="2743916" cy="2582897"/>
                <a:chOff x="0" y="0"/>
                <a:chExt cx="2743914" cy="2582896"/>
              </a:xfrm>
            </p:grpSpPr>
            <p:grpSp>
              <p:nvGrpSpPr>
                <p:cNvPr id="1711" name="Group 1711"/>
                <p:cNvGrpSpPr/>
                <p:nvPr/>
              </p:nvGrpSpPr>
              <p:grpSpPr>
                <a:xfrm>
                  <a:off x="-1" y="1268909"/>
                  <a:ext cx="2743916" cy="1313988"/>
                  <a:chOff x="0" y="0"/>
                  <a:chExt cx="2743914" cy="1313987"/>
                </a:xfrm>
              </p:grpSpPr>
              <p:sp>
                <p:nvSpPr>
                  <p:cNvPr id="1708" name="Shape 1708"/>
                  <p:cNvSpPr/>
                  <p:nvPr/>
                </p:nvSpPr>
                <p:spPr>
                  <a:xfrm>
                    <a:off x="0" y="0"/>
                    <a:ext cx="2743915" cy="924761"/>
                  </a:xfrm>
                  <a:custGeom>
                    <a:avLst/>
                    <a:gdLst/>
                    <a:ahLst/>
                    <a:cxnLst>
                      <a:cxn ang="0">
                        <a:pos x="wd2" y="hd2"/>
                      </a:cxn>
                      <a:cxn ang="5400000">
                        <a:pos x="wd2" y="hd2"/>
                      </a:cxn>
                      <a:cxn ang="10800000">
                        <a:pos x="wd2" y="hd2"/>
                      </a:cxn>
                      <a:cxn ang="16200000">
                        <a:pos x="wd2" y="hd2"/>
                      </a:cxn>
                    </a:cxnLst>
                    <a:rect l="0" t="0" r="r" b="b"/>
                    <a:pathLst>
                      <a:path w="21600" h="21600" extrusionOk="0">
                        <a:moveTo>
                          <a:pt x="21600" y="10920"/>
                        </a:moveTo>
                        <a:cubicBezTo>
                          <a:pt x="21600" y="12526"/>
                          <a:pt x="21276" y="13972"/>
                          <a:pt x="20655" y="15337"/>
                        </a:cubicBezTo>
                        <a:cubicBezTo>
                          <a:pt x="20115" y="16461"/>
                          <a:pt x="19386" y="17505"/>
                          <a:pt x="18441" y="18468"/>
                        </a:cubicBezTo>
                        <a:cubicBezTo>
                          <a:pt x="18387" y="18468"/>
                          <a:pt x="18333" y="18549"/>
                          <a:pt x="18306" y="18629"/>
                        </a:cubicBezTo>
                        <a:cubicBezTo>
                          <a:pt x="16200" y="20636"/>
                          <a:pt x="13716" y="21600"/>
                          <a:pt x="10800" y="21600"/>
                        </a:cubicBezTo>
                        <a:cubicBezTo>
                          <a:pt x="7884" y="21600"/>
                          <a:pt x="5400" y="20636"/>
                          <a:pt x="3321" y="18629"/>
                        </a:cubicBezTo>
                        <a:cubicBezTo>
                          <a:pt x="3267" y="18549"/>
                          <a:pt x="3213" y="18549"/>
                          <a:pt x="3159" y="18468"/>
                        </a:cubicBezTo>
                        <a:cubicBezTo>
                          <a:pt x="2214" y="17505"/>
                          <a:pt x="1485" y="16461"/>
                          <a:pt x="945" y="15337"/>
                        </a:cubicBezTo>
                        <a:cubicBezTo>
                          <a:pt x="405" y="14132"/>
                          <a:pt x="81" y="12848"/>
                          <a:pt x="0" y="11483"/>
                        </a:cubicBezTo>
                        <a:cubicBezTo>
                          <a:pt x="0" y="11242"/>
                          <a:pt x="0" y="11001"/>
                          <a:pt x="0" y="10840"/>
                        </a:cubicBezTo>
                        <a:cubicBezTo>
                          <a:pt x="0" y="7869"/>
                          <a:pt x="1053" y="5300"/>
                          <a:pt x="3159" y="3132"/>
                        </a:cubicBezTo>
                        <a:cubicBezTo>
                          <a:pt x="5265" y="1044"/>
                          <a:pt x="7803" y="0"/>
                          <a:pt x="10800" y="0"/>
                        </a:cubicBezTo>
                        <a:cubicBezTo>
                          <a:pt x="13770" y="0"/>
                          <a:pt x="16335" y="1044"/>
                          <a:pt x="18441" y="3132"/>
                        </a:cubicBezTo>
                        <a:cubicBezTo>
                          <a:pt x="20547" y="5300"/>
                          <a:pt x="21600" y="7869"/>
                          <a:pt x="21600" y="10840"/>
                        </a:cubicBezTo>
                        <a:cubicBezTo>
                          <a:pt x="21600" y="10840"/>
                          <a:pt x="21600" y="10840"/>
                          <a:pt x="21600" y="10920"/>
                        </a:cubicBezTo>
                        <a:close/>
                        <a:moveTo>
                          <a:pt x="4995" y="14534"/>
                        </a:moveTo>
                        <a:cubicBezTo>
                          <a:pt x="5157" y="14614"/>
                          <a:pt x="5319" y="14775"/>
                          <a:pt x="5508" y="14935"/>
                        </a:cubicBezTo>
                        <a:cubicBezTo>
                          <a:pt x="6966" y="16059"/>
                          <a:pt x="8748" y="16541"/>
                          <a:pt x="10800" y="16541"/>
                        </a:cubicBezTo>
                        <a:cubicBezTo>
                          <a:pt x="12879" y="16541"/>
                          <a:pt x="14661" y="16059"/>
                          <a:pt x="16119" y="14935"/>
                        </a:cubicBezTo>
                        <a:cubicBezTo>
                          <a:pt x="16281" y="14775"/>
                          <a:pt x="16443" y="14614"/>
                          <a:pt x="16605" y="14534"/>
                        </a:cubicBezTo>
                        <a:cubicBezTo>
                          <a:pt x="17442" y="13731"/>
                          <a:pt x="17982" y="12928"/>
                          <a:pt x="18198" y="12045"/>
                        </a:cubicBezTo>
                        <a:cubicBezTo>
                          <a:pt x="18279" y="11643"/>
                          <a:pt x="18306" y="11322"/>
                          <a:pt x="18306" y="10920"/>
                        </a:cubicBezTo>
                        <a:cubicBezTo>
                          <a:pt x="18306" y="9395"/>
                          <a:pt x="17577" y="8030"/>
                          <a:pt x="16119" y="6906"/>
                        </a:cubicBezTo>
                        <a:cubicBezTo>
                          <a:pt x="14661" y="5781"/>
                          <a:pt x="12879" y="5219"/>
                          <a:pt x="10800" y="5219"/>
                        </a:cubicBezTo>
                        <a:cubicBezTo>
                          <a:pt x="8748" y="5219"/>
                          <a:pt x="6966" y="5781"/>
                          <a:pt x="5508" y="6906"/>
                        </a:cubicBezTo>
                        <a:cubicBezTo>
                          <a:pt x="4023" y="8030"/>
                          <a:pt x="3294" y="9395"/>
                          <a:pt x="3294" y="10920"/>
                        </a:cubicBezTo>
                        <a:cubicBezTo>
                          <a:pt x="3294" y="11242"/>
                          <a:pt x="3348" y="11643"/>
                          <a:pt x="3429" y="11964"/>
                        </a:cubicBezTo>
                        <a:cubicBezTo>
                          <a:pt x="3645" y="12928"/>
                          <a:pt x="4158" y="13731"/>
                          <a:pt x="4995" y="14534"/>
                        </a:cubicBezTo>
                        <a:close/>
                      </a:path>
                    </a:pathLst>
                  </a:custGeom>
                  <a:solidFill>
                    <a:srgbClr val="D24132"/>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09" name="Shape 1709"/>
                  <p:cNvSpPr/>
                  <p:nvPr/>
                </p:nvSpPr>
                <p:spPr>
                  <a:xfrm>
                    <a:off x="419592" y="223597"/>
                    <a:ext cx="1904731" cy="400272"/>
                  </a:xfrm>
                  <a:custGeom>
                    <a:avLst/>
                    <a:gdLst/>
                    <a:ahLst/>
                    <a:cxnLst>
                      <a:cxn ang="0">
                        <a:pos x="wd2" y="hd2"/>
                      </a:cxn>
                      <a:cxn ang="5400000">
                        <a:pos x="wd2" y="hd2"/>
                      </a:cxn>
                      <a:cxn ang="10800000">
                        <a:pos x="wd2" y="hd2"/>
                      </a:cxn>
                      <a:cxn ang="16200000">
                        <a:pos x="wd2" y="hd2"/>
                      </a:cxn>
                    </a:cxnLst>
                    <a:rect l="0" t="0" r="r" b="b"/>
                    <a:pathLst>
                      <a:path w="21600" h="21600" extrusionOk="0">
                        <a:moveTo>
                          <a:pt x="19153" y="21600"/>
                        </a:moveTo>
                        <a:cubicBezTo>
                          <a:pt x="18919" y="21228"/>
                          <a:pt x="18686" y="20855"/>
                          <a:pt x="18453" y="20483"/>
                        </a:cubicBezTo>
                        <a:cubicBezTo>
                          <a:pt x="16355" y="18062"/>
                          <a:pt x="13791" y="16759"/>
                          <a:pt x="10800" y="16759"/>
                        </a:cubicBezTo>
                        <a:cubicBezTo>
                          <a:pt x="7847" y="16759"/>
                          <a:pt x="5283" y="18062"/>
                          <a:pt x="3186" y="20483"/>
                        </a:cubicBezTo>
                        <a:cubicBezTo>
                          <a:pt x="2914" y="20855"/>
                          <a:pt x="2681" y="21228"/>
                          <a:pt x="2447" y="21600"/>
                        </a:cubicBezTo>
                        <a:cubicBezTo>
                          <a:pt x="1243" y="19738"/>
                          <a:pt x="505" y="17876"/>
                          <a:pt x="194" y="15641"/>
                        </a:cubicBezTo>
                        <a:cubicBezTo>
                          <a:pt x="78" y="14897"/>
                          <a:pt x="0" y="13966"/>
                          <a:pt x="0" y="13221"/>
                        </a:cubicBezTo>
                        <a:cubicBezTo>
                          <a:pt x="0" y="9683"/>
                          <a:pt x="1049" y="6517"/>
                          <a:pt x="3186" y="3910"/>
                        </a:cubicBezTo>
                        <a:cubicBezTo>
                          <a:pt x="5283" y="1303"/>
                          <a:pt x="7847" y="0"/>
                          <a:pt x="10800" y="0"/>
                        </a:cubicBezTo>
                        <a:cubicBezTo>
                          <a:pt x="13791" y="0"/>
                          <a:pt x="16355" y="1303"/>
                          <a:pt x="18453" y="3910"/>
                        </a:cubicBezTo>
                        <a:cubicBezTo>
                          <a:pt x="20551" y="6517"/>
                          <a:pt x="21600" y="9683"/>
                          <a:pt x="21600" y="13221"/>
                        </a:cubicBezTo>
                        <a:cubicBezTo>
                          <a:pt x="21600" y="14152"/>
                          <a:pt x="21561" y="14897"/>
                          <a:pt x="21445" y="15828"/>
                        </a:cubicBezTo>
                        <a:cubicBezTo>
                          <a:pt x="21134" y="17876"/>
                          <a:pt x="20357" y="19738"/>
                          <a:pt x="19153" y="21600"/>
                        </a:cubicBezTo>
                        <a:close/>
                      </a:path>
                    </a:pathLst>
                  </a:custGeom>
                  <a:solidFill>
                    <a:srgbClr val="A02F23"/>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10" name="Shape 1710"/>
                  <p:cNvSpPr/>
                  <p:nvPr/>
                </p:nvSpPr>
                <p:spPr>
                  <a:xfrm>
                    <a:off x="0" y="469281"/>
                    <a:ext cx="2743915" cy="844707"/>
                  </a:xfrm>
                  <a:custGeom>
                    <a:avLst/>
                    <a:gdLst/>
                    <a:ahLst/>
                    <a:cxnLst>
                      <a:cxn ang="0">
                        <a:pos x="wd2" y="hd2"/>
                      </a:cxn>
                      <a:cxn ang="5400000">
                        <a:pos x="wd2" y="hd2"/>
                      </a:cxn>
                      <a:cxn ang="10800000">
                        <a:pos x="wd2" y="hd2"/>
                      </a:cxn>
                      <a:cxn ang="16200000">
                        <a:pos x="wd2" y="hd2"/>
                      </a:cxn>
                    </a:cxnLst>
                    <a:rect l="0" t="0" r="r" b="b"/>
                    <a:pathLst>
                      <a:path w="21600" h="21600" extrusionOk="0">
                        <a:moveTo>
                          <a:pt x="0" y="615"/>
                        </a:moveTo>
                        <a:cubicBezTo>
                          <a:pt x="81" y="2107"/>
                          <a:pt x="405" y="3512"/>
                          <a:pt x="945" y="4829"/>
                        </a:cubicBezTo>
                        <a:cubicBezTo>
                          <a:pt x="1485" y="6059"/>
                          <a:pt x="2214" y="7200"/>
                          <a:pt x="3159" y="8254"/>
                        </a:cubicBezTo>
                        <a:cubicBezTo>
                          <a:pt x="3213" y="8341"/>
                          <a:pt x="3267" y="8341"/>
                          <a:pt x="3321" y="8429"/>
                        </a:cubicBezTo>
                        <a:cubicBezTo>
                          <a:pt x="5400" y="10624"/>
                          <a:pt x="7884" y="11678"/>
                          <a:pt x="10800" y="11678"/>
                        </a:cubicBezTo>
                        <a:cubicBezTo>
                          <a:pt x="13716" y="11678"/>
                          <a:pt x="16200" y="10624"/>
                          <a:pt x="18306" y="8429"/>
                        </a:cubicBezTo>
                        <a:cubicBezTo>
                          <a:pt x="18333" y="8341"/>
                          <a:pt x="18387" y="8254"/>
                          <a:pt x="18441" y="8254"/>
                        </a:cubicBezTo>
                        <a:cubicBezTo>
                          <a:pt x="19386" y="7200"/>
                          <a:pt x="20115" y="6059"/>
                          <a:pt x="20655" y="4829"/>
                        </a:cubicBezTo>
                        <a:cubicBezTo>
                          <a:pt x="21276" y="3337"/>
                          <a:pt x="21600" y="1756"/>
                          <a:pt x="21600" y="0"/>
                        </a:cubicBezTo>
                        <a:cubicBezTo>
                          <a:pt x="21600" y="9746"/>
                          <a:pt x="21600" y="9746"/>
                          <a:pt x="21600" y="9746"/>
                        </a:cubicBezTo>
                        <a:cubicBezTo>
                          <a:pt x="21600" y="12995"/>
                          <a:pt x="20547" y="15805"/>
                          <a:pt x="18441" y="18088"/>
                        </a:cubicBezTo>
                        <a:cubicBezTo>
                          <a:pt x="16335" y="20459"/>
                          <a:pt x="13770" y="21600"/>
                          <a:pt x="10800" y="21600"/>
                        </a:cubicBezTo>
                        <a:cubicBezTo>
                          <a:pt x="7803" y="21600"/>
                          <a:pt x="5265" y="20459"/>
                          <a:pt x="3159" y="18088"/>
                        </a:cubicBezTo>
                        <a:cubicBezTo>
                          <a:pt x="1053" y="15805"/>
                          <a:pt x="0" y="12995"/>
                          <a:pt x="0" y="9746"/>
                        </a:cubicBezTo>
                        <a:cubicBezTo>
                          <a:pt x="0" y="9571"/>
                          <a:pt x="0" y="9307"/>
                          <a:pt x="0" y="9132"/>
                        </a:cubicBezTo>
                        <a:lnTo>
                          <a:pt x="0" y="615"/>
                        </a:lnTo>
                        <a:close/>
                      </a:path>
                    </a:pathLst>
                  </a:custGeom>
                  <a:solidFill>
                    <a:srgbClr val="A02F23"/>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grpSp>
            <p:grpSp>
              <p:nvGrpSpPr>
                <p:cNvPr id="1714" name="Group 1714"/>
                <p:cNvGrpSpPr/>
                <p:nvPr/>
              </p:nvGrpSpPr>
              <p:grpSpPr>
                <a:xfrm>
                  <a:off x="410910" y="0"/>
                  <a:ext cx="1922095" cy="1922094"/>
                  <a:chOff x="0" y="0"/>
                  <a:chExt cx="1922093" cy="1922093"/>
                </a:xfrm>
              </p:grpSpPr>
              <p:sp>
                <p:nvSpPr>
                  <p:cNvPr id="1712" name="Shape 1712"/>
                  <p:cNvSpPr/>
                  <p:nvPr/>
                </p:nvSpPr>
                <p:spPr>
                  <a:xfrm rot="8100000">
                    <a:off x="281482" y="281485"/>
                    <a:ext cx="1359130" cy="13591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D24132"/>
                  </a:solidFill>
                  <a:ln w="12700" cap="flat">
                    <a:noFill/>
                    <a:miter lim="400000"/>
                    <a:tailEnd type="triangle" w="med" len="med"/>
                  </a:ln>
                  <a:effectLst/>
                </p:spPr>
                <p:txBody>
                  <a:bodyPr wrap="square" lIns="64293" tIns="64293" rIns="64293" bIns="64293" numCol="1" anchor="ctr">
                    <a:noAutofit/>
                  </a:bodyPr>
                  <a:lstStyle/>
                  <a:p>
                    <a:pPr defTabSz="1450724">
                      <a:defRPr sz="1600">
                        <a:solidFill>
                          <a:srgbClr val="5C5C5C"/>
                        </a:solidFill>
                        <a:latin typeface="Arial"/>
                        <a:ea typeface="Arial"/>
                        <a:cs typeface="Arial"/>
                        <a:sym typeface="Arial"/>
                      </a:defRPr>
                    </a:pPr>
                    <a:endParaRPr/>
                  </a:p>
                </p:txBody>
              </p:sp>
              <p:sp>
                <p:nvSpPr>
                  <p:cNvPr id="1713" name="Shape 1713"/>
                  <p:cNvSpPr/>
                  <p:nvPr/>
                </p:nvSpPr>
                <p:spPr>
                  <a:xfrm>
                    <a:off x="489777" y="492920"/>
                    <a:ext cx="942538" cy="942535"/>
                  </a:xfrm>
                  <a:prstGeom prst="ellipse">
                    <a:avLst/>
                  </a:prstGeom>
                  <a:solidFill>
                    <a:srgbClr val="FFFFFF"/>
                  </a:solidFill>
                  <a:ln w="12700" cap="flat">
                    <a:noFill/>
                    <a:miter lim="400000"/>
                    <a:tailEnd type="triangle" w="med" len="med"/>
                  </a:ln>
                  <a:effectLst/>
                </p:spPr>
                <p:txBody>
                  <a:bodyPr wrap="square" lIns="64293" tIns="64293" rIns="64293" bIns="64293" numCol="1" anchor="ctr">
                    <a:noAutofit/>
                  </a:bodyPr>
                  <a:lstStyle/>
                  <a:p>
                    <a:pPr defTabSz="1450724">
                      <a:defRPr sz="2800">
                        <a:solidFill>
                          <a:srgbClr val="FFFFFF"/>
                        </a:solidFill>
                        <a:latin typeface="Arial"/>
                        <a:ea typeface="Arial"/>
                        <a:cs typeface="Arial"/>
                        <a:sym typeface="Arial"/>
                      </a:defRPr>
                    </a:pPr>
                    <a:endParaRPr/>
                  </a:p>
                </p:txBody>
              </p:sp>
            </p:grpSp>
          </p:grpSp>
          <p:grpSp>
            <p:nvGrpSpPr>
              <p:cNvPr id="1723" name="Group 1723"/>
              <p:cNvGrpSpPr/>
              <p:nvPr/>
            </p:nvGrpSpPr>
            <p:grpSpPr>
              <a:xfrm>
                <a:off x="1536930" y="4926345"/>
                <a:ext cx="2743916" cy="2636013"/>
                <a:chOff x="0" y="0"/>
                <a:chExt cx="2743914" cy="2636011"/>
              </a:xfrm>
            </p:grpSpPr>
            <p:grpSp>
              <p:nvGrpSpPr>
                <p:cNvPr id="1719" name="Group 1719"/>
                <p:cNvGrpSpPr/>
                <p:nvPr/>
              </p:nvGrpSpPr>
              <p:grpSpPr>
                <a:xfrm>
                  <a:off x="-1" y="1322023"/>
                  <a:ext cx="2743916" cy="1313989"/>
                  <a:chOff x="0" y="0"/>
                  <a:chExt cx="2743914" cy="1313987"/>
                </a:xfrm>
              </p:grpSpPr>
              <p:sp>
                <p:nvSpPr>
                  <p:cNvPr id="1716" name="Shape 1716"/>
                  <p:cNvSpPr/>
                  <p:nvPr/>
                </p:nvSpPr>
                <p:spPr>
                  <a:xfrm>
                    <a:off x="0" y="0"/>
                    <a:ext cx="2743915" cy="924761"/>
                  </a:xfrm>
                  <a:custGeom>
                    <a:avLst/>
                    <a:gdLst/>
                    <a:ahLst/>
                    <a:cxnLst>
                      <a:cxn ang="0">
                        <a:pos x="wd2" y="hd2"/>
                      </a:cxn>
                      <a:cxn ang="5400000">
                        <a:pos x="wd2" y="hd2"/>
                      </a:cxn>
                      <a:cxn ang="10800000">
                        <a:pos x="wd2" y="hd2"/>
                      </a:cxn>
                      <a:cxn ang="16200000">
                        <a:pos x="wd2" y="hd2"/>
                      </a:cxn>
                    </a:cxnLst>
                    <a:rect l="0" t="0" r="r" b="b"/>
                    <a:pathLst>
                      <a:path w="21600" h="21600" extrusionOk="0">
                        <a:moveTo>
                          <a:pt x="21600" y="10920"/>
                        </a:moveTo>
                        <a:cubicBezTo>
                          <a:pt x="21600" y="12526"/>
                          <a:pt x="21276" y="13972"/>
                          <a:pt x="20655" y="15337"/>
                        </a:cubicBezTo>
                        <a:cubicBezTo>
                          <a:pt x="20115" y="16461"/>
                          <a:pt x="19386" y="17505"/>
                          <a:pt x="18441" y="18468"/>
                        </a:cubicBezTo>
                        <a:cubicBezTo>
                          <a:pt x="18387" y="18468"/>
                          <a:pt x="18333" y="18549"/>
                          <a:pt x="18306" y="18629"/>
                        </a:cubicBezTo>
                        <a:cubicBezTo>
                          <a:pt x="16200" y="20636"/>
                          <a:pt x="13716" y="21600"/>
                          <a:pt x="10800" y="21600"/>
                        </a:cubicBezTo>
                        <a:cubicBezTo>
                          <a:pt x="7884" y="21600"/>
                          <a:pt x="5400" y="20636"/>
                          <a:pt x="3321" y="18629"/>
                        </a:cubicBezTo>
                        <a:cubicBezTo>
                          <a:pt x="3267" y="18549"/>
                          <a:pt x="3213" y="18549"/>
                          <a:pt x="3159" y="18468"/>
                        </a:cubicBezTo>
                        <a:cubicBezTo>
                          <a:pt x="2214" y="17505"/>
                          <a:pt x="1485" y="16461"/>
                          <a:pt x="945" y="15337"/>
                        </a:cubicBezTo>
                        <a:cubicBezTo>
                          <a:pt x="405" y="14132"/>
                          <a:pt x="81" y="12848"/>
                          <a:pt x="0" y="11483"/>
                        </a:cubicBezTo>
                        <a:cubicBezTo>
                          <a:pt x="0" y="11242"/>
                          <a:pt x="0" y="11001"/>
                          <a:pt x="0" y="10840"/>
                        </a:cubicBezTo>
                        <a:cubicBezTo>
                          <a:pt x="0" y="7869"/>
                          <a:pt x="1053" y="5300"/>
                          <a:pt x="3159" y="3132"/>
                        </a:cubicBezTo>
                        <a:cubicBezTo>
                          <a:pt x="5265" y="1044"/>
                          <a:pt x="7803" y="0"/>
                          <a:pt x="10800" y="0"/>
                        </a:cubicBezTo>
                        <a:cubicBezTo>
                          <a:pt x="13770" y="0"/>
                          <a:pt x="16335" y="1044"/>
                          <a:pt x="18441" y="3132"/>
                        </a:cubicBezTo>
                        <a:cubicBezTo>
                          <a:pt x="20547" y="5300"/>
                          <a:pt x="21600" y="7869"/>
                          <a:pt x="21600" y="10840"/>
                        </a:cubicBezTo>
                        <a:cubicBezTo>
                          <a:pt x="21600" y="10840"/>
                          <a:pt x="21600" y="10840"/>
                          <a:pt x="21600" y="10920"/>
                        </a:cubicBezTo>
                        <a:close/>
                        <a:moveTo>
                          <a:pt x="4995" y="14534"/>
                        </a:moveTo>
                        <a:cubicBezTo>
                          <a:pt x="5157" y="14614"/>
                          <a:pt x="5319" y="14775"/>
                          <a:pt x="5508" y="14935"/>
                        </a:cubicBezTo>
                        <a:cubicBezTo>
                          <a:pt x="6966" y="16059"/>
                          <a:pt x="8748" y="16541"/>
                          <a:pt x="10800" y="16541"/>
                        </a:cubicBezTo>
                        <a:cubicBezTo>
                          <a:pt x="12879" y="16541"/>
                          <a:pt x="14661" y="16059"/>
                          <a:pt x="16119" y="14935"/>
                        </a:cubicBezTo>
                        <a:cubicBezTo>
                          <a:pt x="16281" y="14775"/>
                          <a:pt x="16443" y="14614"/>
                          <a:pt x="16605" y="14534"/>
                        </a:cubicBezTo>
                        <a:cubicBezTo>
                          <a:pt x="17442" y="13731"/>
                          <a:pt x="17982" y="12928"/>
                          <a:pt x="18198" y="12045"/>
                        </a:cubicBezTo>
                        <a:cubicBezTo>
                          <a:pt x="18279" y="11643"/>
                          <a:pt x="18306" y="11322"/>
                          <a:pt x="18306" y="10920"/>
                        </a:cubicBezTo>
                        <a:cubicBezTo>
                          <a:pt x="18306" y="9395"/>
                          <a:pt x="17577" y="8030"/>
                          <a:pt x="16119" y="6906"/>
                        </a:cubicBezTo>
                        <a:cubicBezTo>
                          <a:pt x="14661" y="5781"/>
                          <a:pt x="12879" y="5219"/>
                          <a:pt x="10800" y="5219"/>
                        </a:cubicBezTo>
                        <a:cubicBezTo>
                          <a:pt x="8748" y="5219"/>
                          <a:pt x="6966" y="5781"/>
                          <a:pt x="5508" y="6906"/>
                        </a:cubicBezTo>
                        <a:cubicBezTo>
                          <a:pt x="4023" y="8030"/>
                          <a:pt x="3294" y="9395"/>
                          <a:pt x="3294" y="10920"/>
                        </a:cubicBezTo>
                        <a:cubicBezTo>
                          <a:pt x="3294" y="11242"/>
                          <a:pt x="3348" y="11643"/>
                          <a:pt x="3429" y="11964"/>
                        </a:cubicBezTo>
                        <a:cubicBezTo>
                          <a:pt x="3645" y="12928"/>
                          <a:pt x="4158" y="13731"/>
                          <a:pt x="4995" y="14534"/>
                        </a:cubicBezTo>
                        <a:close/>
                      </a:path>
                    </a:pathLst>
                  </a:custGeom>
                  <a:solidFill>
                    <a:srgbClr val="189A80"/>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17" name="Shape 1717"/>
                  <p:cNvSpPr/>
                  <p:nvPr/>
                </p:nvSpPr>
                <p:spPr>
                  <a:xfrm>
                    <a:off x="419592" y="223597"/>
                    <a:ext cx="1904731" cy="400272"/>
                  </a:xfrm>
                  <a:custGeom>
                    <a:avLst/>
                    <a:gdLst/>
                    <a:ahLst/>
                    <a:cxnLst>
                      <a:cxn ang="0">
                        <a:pos x="wd2" y="hd2"/>
                      </a:cxn>
                      <a:cxn ang="5400000">
                        <a:pos x="wd2" y="hd2"/>
                      </a:cxn>
                      <a:cxn ang="10800000">
                        <a:pos x="wd2" y="hd2"/>
                      </a:cxn>
                      <a:cxn ang="16200000">
                        <a:pos x="wd2" y="hd2"/>
                      </a:cxn>
                    </a:cxnLst>
                    <a:rect l="0" t="0" r="r" b="b"/>
                    <a:pathLst>
                      <a:path w="21600" h="21600" extrusionOk="0">
                        <a:moveTo>
                          <a:pt x="19153" y="21600"/>
                        </a:moveTo>
                        <a:cubicBezTo>
                          <a:pt x="18919" y="21228"/>
                          <a:pt x="18686" y="20855"/>
                          <a:pt x="18453" y="20483"/>
                        </a:cubicBezTo>
                        <a:cubicBezTo>
                          <a:pt x="16355" y="18062"/>
                          <a:pt x="13791" y="16759"/>
                          <a:pt x="10800" y="16759"/>
                        </a:cubicBezTo>
                        <a:cubicBezTo>
                          <a:pt x="7847" y="16759"/>
                          <a:pt x="5283" y="18062"/>
                          <a:pt x="3186" y="20483"/>
                        </a:cubicBezTo>
                        <a:cubicBezTo>
                          <a:pt x="2914" y="20855"/>
                          <a:pt x="2681" y="21228"/>
                          <a:pt x="2447" y="21600"/>
                        </a:cubicBezTo>
                        <a:cubicBezTo>
                          <a:pt x="1243" y="19738"/>
                          <a:pt x="505" y="17876"/>
                          <a:pt x="194" y="15641"/>
                        </a:cubicBezTo>
                        <a:cubicBezTo>
                          <a:pt x="78" y="14897"/>
                          <a:pt x="0" y="13966"/>
                          <a:pt x="0" y="13221"/>
                        </a:cubicBezTo>
                        <a:cubicBezTo>
                          <a:pt x="0" y="9683"/>
                          <a:pt x="1049" y="6517"/>
                          <a:pt x="3186" y="3910"/>
                        </a:cubicBezTo>
                        <a:cubicBezTo>
                          <a:pt x="5283" y="1303"/>
                          <a:pt x="7847" y="0"/>
                          <a:pt x="10800" y="0"/>
                        </a:cubicBezTo>
                        <a:cubicBezTo>
                          <a:pt x="13791" y="0"/>
                          <a:pt x="16355" y="1303"/>
                          <a:pt x="18453" y="3910"/>
                        </a:cubicBezTo>
                        <a:cubicBezTo>
                          <a:pt x="20551" y="6517"/>
                          <a:pt x="21600" y="9683"/>
                          <a:pt x="21600" y="13221"/>
                        </a:cubicBezTo>
                        <a:cubicBezTo>
                          <a:pt x="21600" y="14152"/>
                          <a:pt x="21561" y="14897"/>
                          <a:pt x="21445" y="15828"/>
                        </a:cubicBezTo>
                        <a:cubicBezTo>
                          <a:pt x="21134" y="17876"/>
                          <a:pt x="20357" y="19738"/>
                          <a:pt x="19153" y="21600"/>
                        </a:cubicBezTo>
                        <a:close/>
                      </a:path>
                    </a:pathLst>
                  </a:custGeom>
                  <a:solidFill>
                    <a:srgbClr val="0C4D40"/>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18" name="Shape 1718"/>
                  <p:cNvSpPr/>
                  <p:nvPr/>
                </p:nvSpPr>
                <p:spPr>
                  <a:xfrm>
                    <a:off x="0" y="469281"/>
                    <a:ext cx="2743915" cy="844707"/>
                  </a:xfrm>
                  <a:custGeom>
                    <a:avLst/>
                    <a:gdLst/>
                    <a:ahLst/>
                    <a:cxnLst>
                      <a:cxn ang="0">
                        <a:pos x="wd2" y="hd2"/>
                      </a:cxn>
                      <a:cxn ang="5400000">
                        <a:pos x="wd2" y="hd2"/>
                      </a:cxn>
                      <a:cxn ang="10800000">
                        <a:pos x="wd2" y="hd2"/>
                      </a:cxn>
                      <a:cxn ang="16200000">
                        <a:pos x="wd2" y="hd2"/>
                      </a:cxn>
                    </a:cxnLst>
                    <a:rect l="0" t="0" r="r" b="b"/>
                    <a:pathLst>
                      <a:path w="21600" h="21600" extrusionOk="0">
                        <a:moveTo>
                          <a:pt x="0" y="615"/>
                        </a:moveTo>
                        <a:cubicBezTo>
                          <a:pt x="81" y="2107"/>
                          <a:pt x="405" y="3512"/>
                          <a:pt x="945" y="4829"/>
                        </a:cubicBezTo>
                        <a:cubicBezTo>
                          <a:pt x="1485" y="6059"/>
                          <a:pt x="2214" y="7200"/>
                          <a:pt x="3159" y="8254"/>
                        </a:cubicBezTo>
                        <a:cubicBezTo>
                          <a:pt x="3213" y="8341"/>
                          <a:pt x="3267" y="8341"/>
                          <a:pt x="3321" y="8429"/>
                        </a:cubicBezTo>
                        <a:cubicBezTo>
                          <a:pt x="5400" y="10624"/>
                          <a:pt x="7884" y="11678"/>
                          <a:pt x="10800" y="11678"/>
                        </a:cubicBezTo>
                        <a:cubicBezTo>
                          <a:pt x="13716" y="11678"/>
                          <a:pt x="16200" y="10624"/>
                          <a:pt x="18306" y="8429"/>
                        </a:cubicBezTo>
                        <a:cubicBezTo>
                          <a:pt x="18333" y="8341"/>
                          <a:pt x="18387" y="8254"/>
                          <a:pt x="18441" y="8254"/>
                        </a:cubicBezTo>
                        <a:cubicBezTo>
                          <a:pt x="19386" y="7200"/>
                          <a:pt x="20115" y="6059"/>
                          <a:pt x="20655" y="4829"/>
                        </a:cubicBezTo>
                        <a:cubicBezTo>
                          <a:pt x="21276" y="3337"/>
                          <a:pt x="21600" y="1756"/>
                          <a:pt x="21600" y="0"/>
                        </a:cubicBezTo>
                        <a:cubicBezTo>
                          <a:pt x="21600" y="9746"/>
                          <a:pt x="21600" y="9746"/>
                          <a:pt x="21600" y="9746"/>
                        </a:cubicBezTo>
                        <a:cubicBezTo>
                          <a:pt x="21600" y="12995"/>
                          <a:pt x="20547" y="15805"/>
                          <a:pt x="18441" y="18088"/>
                        </a:cubicBezTo>
                        <a:cubicBezTo>
                          <a:pt x="16335" y="20459"/>
                          <a:pt x="13770" y="21600"/>
                          <a:pt x="10800" y="21600"/>
                        </a:cubicBezTo>
                        <a:cubicBezTo>
                          <a:pt x="7803" y="21600"/>
                          <a:pt x="5265" y="20459"/>
                          <a:pt x="3159" y="18088"/>
                        </a:cubicBezTo>
                        <a:cubicBezTo>
                          <a:pt x="1053" y="15805"/>
                          <a:pt x="0" y="12995"/>
                          <a:pt x="0" y="9746"/>
                        </a:cubicBezTo>
                        <a:cubicBezTo>
                          <a:pt x="0" y="9571"/>
                          <a:pt x="0" y="9307"/>
                          <a:pt x="0" y="9132"/>
                        </a:cubicBezTo>
                        <a:lnTo>
                          <a:pt x="0" y="615"/>
                        </a:lnTo>
                        <a:close/>
                      </a:path>
                    </a:pathLst>
                  </a:custGeom>
                  <a:solidFill>
                    <a:srgbClr val="0C4D40"/>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grpSp>
            <p:grpSp>
              <p:nvGrpSpPr>
                <p:cNvPr id="1722" name="Group 1722"/>
                <p:cNvGrpSpPr/>
                <p:nvPr/>
              </p:nvGrpSpPr>
              <p:grpSpPr>
                <a:xfrm>
                  <a:off x="410910" y="0"/>
                  <a:ext cx="1922095" cy="1922094"/>
                  <a:chOff x="0" y="0"/>
                  <a:chExt cx="1922093" cy="1922093"/>
                </a:xfrm>
              </p:grpSpPr>
              <p:sp>
                <p:nvSpPr>
                  <p:cNvPr id="1720" name="Shape 1720"/>
                  <p:cNvSpPr/>
                  <p:nvPr/>
                </p:nvSpPr>
                <p:spPr>
                  <a:xfrm rot="8100000">
                    <a:off x="281482" y="281485"/>
                    <a:ext cx="1359130" cy="13591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189A80"/>
                  </a:solidFill>
                  <a:ln w="12700" cap="flat">
                    <a:noFill/>
                    <a:miter lim="400000"/>
                    <a:tailEnd type="triangle" w="med" len="med"/>
                  </a:ln>
                  <a:effectLst/>
                </p:spPr>
                <p:txBody>
                  <a:bodyPr wrap="square" lIns="64293" tIns="64293" rIns="64293" bIns="64293" numCol="1" anchor="ctr">
                    <a:noAutofit/>
                  </a:bodyPr>
                  <a:lstStyle/>
                  <a:p>
                    <a:pPr defTabSz="1450724">
                      <a:defRPr sz="1600">
                        <a:solidFill>
                          <a:srgbClr val="5C5C5C"/>
                        </a:solidFill>
                        <a:latin typeface="Arial"/>
                        <a:ea typeface="Arial"/>
                        <a:cs typeface="Arial"/>
                        <a:sym typeface="Arial"/>
                      </a:defRPr>
                    </a:pPr>
                    <a:endParaRPr/>
                  </a:p>
                </p:txBody>
              </p:sp>
              <p:sp>
                <p:nvSpPr>
                  <p:cNvPr id="1721" name="Shape 1721"/>
                  <p:cNvSpPr/>
                  <p:nvPr/>
                </p:nvSpPr>
                <p:spPr>
                  <a:xfrm>
                    <a:off x="489777" y="492920"/>
                    <a:ext cx="942538" cy="942535"/>
                  </a:xfrm>
                  <a:prstGeom prst="ellipse">
                    <a:avLst/>
                  </a:prstGeom>
                  <a:solidFill>
                    <a:srgbClr val="FFFFFF"/>
                  </a:solidFill>
                  <a:ln w="12700" cap="flat">
                    <a:noFill/>
                    <a:miter lim="400000"/>
                    <a:tailEnd type="triangle" w="med" len="med"/>
                  </a:ln>
                  <a:effectLst/>
                </p:spPr>
                <p:txBody>
                  <a:bodyPr wrap="square" lIns="64293" tIns="64293" rIns="64293" bIns="64293" numCol="1" anchor="ctr">
                    <a:noAutofit/>
                  </a:bodyPr>
                  <a:lstStyle/>
                  <a:p>
                    <a:pPr defTabSz="1450724">
                      <a:defRPr sz="2800">
                        <a:solidFill>
                          <a:srgbClr val="FFFFFF"/>
                        </a:solidFill>
                        <a:latin typeface="Arial"/>
                        <a:ea typeface="Arial"/>
                        <a:cs typeface="Arial"/>
                        <a:sym typeface="Arial"/>
                      </a:defRPr>
                    </a:pPr>
                    <a:endParaRPr/>
                  </a:p>
                </p:txBody>
              </p:sp>
            </p:grpSp>
          </p:grpSp>
          <p:grpSp>
            <p:nvGrpSpPr>
              <p:cNvPr id="1731" name="Group 1731"/>
              <p:cNvGrpSpPr/>
              <p:nvPr/>
            </p:nvGrpSpPr>
            <p:grpSpPr>
              <a:xfrm>
                <a:off x="15089516" y="0"/>
                <a:ext cx="2743916" cy="2591671"/>
                <a:chOff x="0" y="0"/>
                <a:chExt cx="2743914" cy="2591670"/>
              </a:xfrm>
            </p:grpSpPr>
            <p:grpSp>
              <p:nvGrpSpPr>
                <p:cNvPr id="1727" name="Group 1727"/>
                <p:cNvGrpSpPr/>
                <p:nvPr/>
              </p:nvGrpSpPr>
              <p:grpSpPr>
                <a:xfrm>
                  <a:off x="-1" y="1277682"/>
                  <a:ext cx="2743916" cy="1313989"/>
                  <a:chOff x="0" y="0"/>
                  <a:chExt cx="2743914" cy="1313987"/>
                </a:xfrm>
              </p:grpSpPr>
              <p:sp>
                <p:nvSpPr>
                  <p:cNvPr id="1724" name="Shape 1724"/>
                  <p:cNvSpPr/>
                  <p:nvPr/>
                </p:nvSpPr>
                <p:spPr>
                  <a:xfrm>
                    <a:off x="0" y="0"/>
                    <a:ext cx="2743915" cy="924761"/>
                  </a:xfrm>
                  <a:custGeom>
                    <a:avLst/>
                    <a:gdLst/>
                    <a:ahLst/>
                    <a:cxnLst>
                      <a:cxn ang="0">
                        <a:pos x="wd2" y="hd2"/>
                      </a:cxn>
                      <a:cxn ang="5400000">
                        <a:pos x="wd2" y="hd2"/>
                      </a:cxn>
                      <a:cxn ang="10800000">
                        <a:pos x="wd2" y="hd2"/>
                      </a:cxn>
                      <a:cxn ang="16200000">
                        <a:pos x="wd2" y="hd2"/>
                      </a:cxn>
                    </a:cxnLst>
                    <a:rect l="0" t="0" r="r" b="b"/>
                    <a:pathLst>
                      <a:path w="21600" h="21600" extrusionOk="0">
                        <a:moveTo>
                          <a:pt x="21600" y="10920"/>
                        </a:moveTo>
                        <a:cubicBezTo>
                          <a:pt x="21600" y="12526"/>
                          <a:pt x="21276" y="13972"/>
                          <a:pt x="20655" y="15337"/>
                        </a:cubicBezTo>
                        <a:cubicBezTo>
                          <a:pt x="20115" y="16461"/>
                          <a:pt x="19386" y="17505"/>
                          <a:pt x="18441" y="18468"/>
                        </a:cubicBezTo>
                        <a:cubicBezTo>
                          <a:pt x="18387" y="18468"/>
                          <a:pt x="18333" y="18549"/>
                          <a:pt x="18306" y="18629"/>
                        </a:cubicBezTo>
                        <a:cubicBezTo>
                          <a:pt x="16200" y="20636"/>
                          <a:pt x="13716" y="21600"/>
                          <a:pt x="10800" y="21600"/>
                        </a:cubicBezTo>
                        <a:cubicBezTo>
                          <a:pt x="7884" y="21600"/>
                          <a:pt x="5400" y="20636"/>
                          <a:pt x="3321" y="18629"/>
                        </a:cubicBezTo>
                        <a:cubicBezTo>
                          <a:pt x="3267" y="18549"/>
                          <a:pt x="3213" y="18549"/>
                          <a:pt x="3159" y="18468"/>
                        </a:cubicBezTo>
                        <a:cubicBezTo>
                          <a:pt x="2214" y="17505"/>
                          <a:pt x="1485" y="16461"/>
                          <a:pt x="945" y="15337"/>
                        </a:cubicBezTo>
                        <a:cubicBezTo>
                          <a:pt x="405" y="14132"/>
                          <a:pt x="81" y="12848"/>
                          <a:pt x="0" y="11483"/>
                        </a:cubicBezTo>
                        <a:cubicBezTo>
                          <a:pt x="0" y="11242"/>
                          <a:pt x="0" y="11001"/>
                          <a:pt x="0" y="10840"/>
                        </a:cubicBezTo>
                        <a:cubicBezTo>
                          <a:pt x="0" y="7869"/>
                          <a:pt x="1053" y="5300"/>
                          <a:pt x="3159" y="3132"/>
                        </a:cubicBezTo>
                        <a:cubicBezTo>
                          <a:pt x="5265" y="1044"/>
                          <a:pt x="7803" y="0"/>
                          <a:pt x="10800" y="0"/>
                        </a:cubicBezTo>
                        <a:cubicBezTo>
                          <a:pt x="13770" y="0"/>
                          <a:pt x="16335" y="1044"/>
                          <a:pt x="18441" y="3132"/>
                        </a:cubicBezTo>
                        <a:cubicBezTo>
                          <a:pt x="20547" y="5300"/>
                          <a:pt x="21600" y="7869"/>
                          <a:pt x="21600" y="10840"/>
                        </a:cubicBezTo>
                        <a:cubicBezTo>
                          <a:pt x="21600" y="10840"/>
                          <a:pt x="21600" y="10840"/>
                          <a:pt x="21600" y="10920"/>
                        </a:cubicBezTo>
                        <a:close/>
                        <a:moveTo>
                          <a:pt x="4995" y="14534"/>
                        </a:moveTo>
                        <a:cubicBezTo>
                          <a:pt x="5157" y="14614"/>
                          <a:pt x="5319" y="14775"/>
                          <a:pt x="5508" y="14935"/>
                        </a:cubicBezTo>
                        <a:cubicBezTo>
                          <a:pt x="6966" y="16059"/>
                          <a:pt x="8748" y="16541"/>
                          <a:pt x="10800" y="16541"/>
                        </a:cubicBezTo>
                        <a:cubicBezTo>
                          <a:pt x="12879" y="16541"/>
                          <a:pt x="14661" y="16059"/>
                          <a:pt x="16119" y="14935"/>
                        </a:cubicBezTo>
                        <a:cubicBezTo>
                          <a:pt x="16281" y="14775"/>
                          <a:pt x="16443" y="14614"/>
                          <a:pt x="16605" y="14534"/>
                        </a:cubicBezTo>
                        <a:cubicBezTo>
                          <a:pt x="17442" y="13731"/>
                          <a:pt x="17982" y="12928"/>
                          <a:pt x="18198" y="12045"/>
                        </a:cubicBezTo>
                        <a:cubicBezTo>
                          <a:pt x="18279" y="11643"/>
                          <a:pt x="18306" y="11322"/>
                          <a:pt x="18306" y="10920"/>
                        </a:cubicBezTo>
                        <a:cubicBezTo>
                          <a:pt x="18306" y="9395"/>
                          <a:pt x="17577" y="8030"/>
                          <a:pt x="16119" y="6906"/>
                        </a:cubicBezTo>
                        <a:cubicBezTo>
                          <a:pt x="14661" y="5781"/>
                          <a:pt x="12879" y="5219"/>
                          <a:pt x="10800" y="5219"/>
                        </a:cubicBezTo>
                        <a:cubicBezTo>
                          <a:pt x="8748" y="5219"/>
                          <a:pt x="6966" y="5781"/>
                          <a:pt x="5508" y="6906"/>
                        </a:cubicBezTo>
                        <a:cubicBezTo>
                          <a:pt x="4023" y="8030"/>
                          <a:pt x="3294" y="9395"/>
                          <a:pt x="3294" y="10920"/>
                        </a:cubicBezTo>
                        <a:cubicBezTo>
                          <a:pt x="3294" y="11242"/>
                          <a:pt x="3348" y="11643"/>
                          <a:pt x="3429" y="11964"/>
                        </a:cubicBezTo>
                        <a:cubicBezTo>
                          <a:pt x="3645" y="12928"/>
                          <a:pt x="4158" y="13731"/>
                          <a:pt x="4995" y="14534"/>
                        </a:cubicBezTo>
                        <a:close/>
                      </a:path>
                    </a:pathLst>
                  </a:custGeom>
                  <a:solidFill>
                    <a:srgbClr val="5747C1"/>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25" name="Shape 1725"/>
                  <p:cNvSpPr/>
                  <p:nvPr/>
                </p:nvSpPr>
                <p:spPr>
                  <a:xfrm>
                    <a:off x="419592" y="223597"/>
                    <a:ext cx="1904731" cy="400272"/>
                  </a:xfrm>
                  <a:custGeom>
                    <a:avLst/>
                    <a:gdLst/>
                    <a:ahLst/>
                    <a:cxnLst>
                      <a:cxn ang="0">
                        <a:pos x="wd2" y="hd2"/>
                      </a:cxn>
                      <a:cxn ang="5400000">
                        <a:pos x="wd2" y="hd2"/>
                      </a:cxn>
                      <a:cxn ang="10800000">
                        <a:pos x="wd2" y="hd2"/>
                      </a:cxn>
                      <a:cxn ang="16200000">
                        <a:pos x="wd2" y="hd2"/>
                      </a:cxn>
                    </a:cxnLst>
                    <a:rect l="0" t="0" r="r" b="b"/>
                    <a:pathLst>
                      <a:path w="21600" h="21600" extrusionOk="0">
                        <a:moveTo>
                          <a:pt x="19153" y="21600"/>
                        </a:moveTo>
                        <a:cubicBezTo>
                          <a:pt x="18919" y="21228"/>
                          <a:pt x="18686" y="20855"/>
                          <a:pt x="18453" y="20483"/>
                        </a:cubicBezTo>
                        <a:cubicBezTo>
                          <a:pt x="16355" y="18062"/>
                          <a:pt x="13791" y="16759"/>
                          <a:pt x="10800" y="16759"/>
                        </a:cubicBezTo>
                        <a:cubicBezTo>
                          <a:pt x="7847" y="16759"/>
                          <a:pt x="5283" y="18062"/>
                          <a:pt x="3186" y="20483"/>
                        </a:cubicBezTo>
                        <a:cubicBezTo>
                          <a:pt x="2914" y="20855"/>
                          <a:pt x="2681" y="21228"/>
                          <a:pt x="2447" y="21600"/>
                        </a:cubicBezTo>
                        <a:cubicBezTo>
                          <a:pt x="1243" y="19738"/>
                          <a:pt x="505" y="17876"/>
                          <a:pt x="194" y="15641"/>
                        </a:cubicBezTo>
                        <a:cubicBezTo>
                          <a:pt x="78" y="14897"/>
                          <a:pt x="0" y="13966"/>
                          <a:pt x="0" y="13221"/>
                        </a:cubicBezTo>
                        <a:cubicBezTo>
                          <a:pt x="0" y="9683"/>
                          <a:pt x="1049" y="6517"/>
                          <a:pt x="3186" y="3910"/>
                        </a:cubicBezTo>
                        <a:cubicBezTo>
                          <a:pt x="5283" y="1303"/>
                          <a:pt x="7847" y="0"/>
                          <a:pt x="10800" y="0"/>
                        </a:cubicBezTo>
                        <a:cubicBezTo>
                          <a:pt x="13791" y="0"/>
                          <a:pt x="16355" y="1303"/>
                          <a:pt x="18453" y="3910"/>
                        </a:cubicBezTo>
                        <a:cubicBezTo>
                          <a:pt x="20551" y="6517"/>
                          <a:pt x="21600" y="9683"/>
                          <a:pt x="21600" y="13221"/>
                        </a:cubicBezTo>
                        <a:cubicBezTo>
                          <a:pt x="21600" y="14152"/>
                          <a:pt x="21561" y="14897"/>
                          <a:pt x="21445" y="15828"/>
                        </a:cubicBezTo>
                        <a:cubicBezTo>
                          <a:pt x="21134" y="17876"/>
                          <a:pt x="20357" y="19738"/>
                          <a:pt x="19153" y="21600"/>
                        </a:cubicBezTo>
                        <a:close/>
                      </a:path>
                    </a:pathLst>
                  </a:custGeom>
                  <a:solidFill>
                    <a:srgbClr val="4E4E4E"/>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26" name="Shape 1726"/>
                  <p:cNvSpPr/>
                  <p:nvPr/>
                </p:nvSpPr>
                <p:spPr>
                  <a:xfrm>
                    <a:off x="0" y="469281"/>
                    <a:ext cx="2743915" cy="844707"/>
                  </a:xfrm>
                  <a:custGeom>
                    <a:avLst/>
                    <a:gdLst/>
                    <a:ahLst/>
                    <a:cxnLst>
                      <a:cxn ang="0">
                        <a:pos x="wd2" y="hd2"/>
                      </a:cxn>
                      <a:cxn ang="5400000">
                        <a:pos x="wd2" y="hd2"/>
                      </a:cxn>
                      <a:cxn ang="10800000">
                        <a:pos x="wd2" y="hd2"/>
                      </a:cxn>
                      <a:cxn ang="16200000">
                        <a:pos x="wd2" y="hd2"/>
                      </a:cxn>
                    </a:cxnLst>
                    <a:rect l="0" t="0" r="r" b="b"/>
                    <a:pathLst>
                      <a:path w="21600" h="21600" extrusionOk="0">
                        <a:moveTo>
                          <a:pt x="0" y="615"/>
                        </a:moveTo>
                        <a:cubicBezTo>
                          <a:pt x="81" y="2107"/>
                          <a:pt x="405" y="3512"/>
                          <a:pt x="945" y="4829"/>
                        </a:cubicBezTo>
                        <a:cubicBezTo>
                          <a:pt x="1485" y="6059"/>
                          <a:pt x="2214" y="7200"/>
                          <a:pt x="3159" y="8254"/>
                        </a:cubicBezTo>
                        <a:cubicBezTo>
                          <a:pt x="3213" y="8341"/>
                          <a:pt x="3267" y="8341"/>
                          <a:pt x="3321" y="8429"/>
                        </a:cubicBezTo>
                        <a:cubicBezTo>
                          <a:pt x="5400" y="10624"/>
                          <a:pt x="7884" y="11678"/>
                          <a:pt x="10800" y="11678"/>
                        </a:cubicBezTo>
                        <a:cubicBezTo>
                          <a:pt x="13716" y="11678"/>
                          <a:pt x="16200" y="10624"/>
                          <a:pt x="18306" y="8429"/>
                        </a:cubicBezTo>
                        <a:cubicBezTo>
                          <a:pt x="18333" y="8341"/>
                          <a:pt x="18387" y="8254"/>
                          <a:pt x="18441" y="8254"/>
                        </a:cubicBezTo>
                        <a:cubicBezTo>
                          <a:pt x="19386" y="7200"/>
                          <a:pt x="20115" y="6059"/>
                          <a:pt x="20655" y="4829"/>
                        </a:cubicBezTo>
                        <a:cubicBezTo>
                          <a:pt x="21276" y="3337"/>
                          <a:pt x="21600" y="1756"/>
                          <a:pt x="21600" y="0"/>
                        </a:cubicBezTo>
                        <a:cubicBezTo>
                          <a:pt x="21600" y="9746"/>
                          <a:pt x="21600" y="9746"/>
                          <a:pt x="21600" y="9746"/>
                        </a:cubicBezTo>
                        <a:cubicBezTo>
                          <a:pt x="21600" y="12995"/>
                          <a:pt x="20547" y="15805"/>
                          <a:pt x="18441" y="18088"/>
                        </a:cubicBezTo>
                        <a:cubicBezTo>
                          <a:pt x="16335" y="20459"/>
                          <a:pt x="13770" y="21600"/>
                          <a:pt x="10800" y="21600"/>
                        </a:cubicBezTo>
                        <a:cubicBezTo>
                          <a:pt x="7803" y="21600"/>
                          <a:pt x="5265" y="20459"/>
                          <a:pt x="3159" y="18088"/>
                        </a:cubicBezTo>
                        <a:cubicBezTo>
                          <a:pt x="1053" y="15805"/>
                          <a:pt x="0" y="12995"/>
                          <a:pt x="0" y="9746"/>
                        </a:cubicBezTo>
                        <a:cubicBezTo>
                          <a:pt x="0" y="9571"/>
                          <a:pt x="0" y="9307"/>
                          <a:pt x="0" y="9132"/>
                        </a:cubicBezTo>
                        <a:lnTo>
                          <a:pt x="0" y="615"/>
                        </a:lnTo>
                        <a:close/>
                      </a:path>
                    </a:pathLst>
                  </a:custGeom>
                  <a:solidFill>
                    <a:srgbClr val="5747C1"/>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grpSp>
            <p:grpSp>
              <p:nvGrpSpPr>
                <p:cNvPr id="1730" name="Group 1730"/>
                <p:cNvGrpSpPr/>
                <p:nvPr/>
              </p:nvGrpSpPr>
              <p:grpSpPr>
                <a:xfrm>
                  <a:off x="410911" y="0"/>
                  <a:ext cx="1922095" cy="1922094"/>
                  <a:chOff x="0" y="0"/>
                  <a:chExt cx="1922093" cy="1922093"/>
                </a:xfrm>
              </p:grpSpPr>
              <p:sp>
                <p:nvSpPr>
                  <p:cNvPr id="1728" name="Shape 1728"/>
                  <p:cNvSpPr/>
                  <p:nvPr/>
                </p:nvSpPr>
                <p:spPr>
                  <a:xfrm rot="8100000">
                    <a:off x="281482" y="281485"/>
                    <a:ext cx="1359130" cy="13591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5747C1"/>
                  </a:solidFill>
                  <a:ln w="12700" cap="flat">
                    <a:noFill/>
                    <a:miter lim="400000"/>
                    <a:tailEnd type="triangle" w="med" len="med"/>
                  </a:ln>
                  <a:effectLst/>
                </p:spPr>
                <p:txBody>
                  <a:bodyPr wrap="square" lIns="64293" tIns="64293" rIns="64293" bIns="64293" numCol="1" anchor="ctr">
                    <a:noAutofit/>
                  </a:bodyPr>
                  <a:lstStyle/>
                  <a:p>
                    <a:pPr defTabSz="1450724">
                      <a:defRPr sz="1600">
                        <a:solidFill>
                          <a:srgbClr val="5C5C5C"/>
                        </a:solidFill>
                        <a:latin typeface="Arial"/>
                        <a:ea typeface="Arial"/>
                        <a:cs typeface="Arial"/>
                        <a:sym typeface="Arial"/>
                      </a:defRPr>
                    </a:pPr>
                    <a:endParaRPr/>
                  </a:p>
                </p:txBody>
              </p:sp>
              <p:sp>
                <p:nvSpPr>
                  <p:cNvPr id="1729" name="Shape 1729"/>
                  <p:cNvSpPr/>
                  <p:nvPr/>
                </p:nvSpPr>
                <p:spPr>
                  <a:xfrm>
                    <a:off x="489777" y="492920"/>
                    <a:ext cx="942538" cy="942535"/>
                  </a:xfrm>
                  <a:prstGeom prst="ellipse">
                    <a:avLst/>
                  </a:prstGeom>
                  <a:solidFill>
                    <a:srgbClr val="FFFFFF"/>
                  </a:solidFill>
                  <a:ln w="12700" cap="flat">
                    <a:noFill/>
                    <a:miter lim="400000"/>
                    <a:tailEnd type="triangle" w="med" len="med"/>
                  </a:ln>
                  <a:effectLst/>
                </p:spPr>
                <p:txBody>
                  <a:bodyPr wrap="square" lIns="64293" tIns="64293" rIns="64293" bIns="64293" numCol="1" anchor="ctr">
                    <a:noAutofit/>
                  </a:bodyPr>
                  <a:lstStyle/>
                  <a:p>
                    <a:pPr defTabSz="1450724">
                      <a:defRPr sz="2800">
                        <a:solidFill>
                          <a:srgbClr val="FFFFFF"/>
                        </a:solidFill>
                        <a:latin typeface="Arial"/>
                        <a:ea typeface="Arial"/>
                        <a:cs typeface="Arial"/>
                        <a:sym typeface="Arial"/>
                      </a:defRPr>
                    </a:pPr>
                    <a:endParaRPr/>
                  </a:p>
                </p:txBody>
              </p:sp>
            </p:grpSp>
          </p:grpSp>
          <p:sp>
            <p:nvSpPr>
              <p:cNvPr id="1732" name="Shape 1732"/>
              <p:cNvSpPr/>
              <p:nvPr/>
            </p:nvSpPr>
            <p:spPr>
              <a:xfrm>
                <a:off x="0" y="2930387"/>
                <a:ext cx="6636390" cy="217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nSpc>
                    <a:spcPct val="120000"/>
                  </a:lnSpc>
                  <a:defRPr sz="3200" b="1">
                    <a:solidFill>
                      <a:schemeClr val="accent5"/>
                    </a:solidFill>
                    <a:latin typeface="微软雅黑"/>
                    <a:ea typeface="微软雅黑"/>
                    <a:cs typeface="微软雅黑"/>
                    <a:sym typeface="微软雅黑"/>
                  </a:defRPr>
                </a:pPr>
                <a:r>
                  <a:t>施工图设计优化</a:t>
                </a:r>
              </a:p>
              <a:p>
                <a:pPr algn="l">
                  <a:lnSpc>
                    <a:spcPct val="120000"/>
                  </a:lnSpc>
                  <a:defRPr sz="2400" b="1">
                    <a:latin typeface="微软雅黑"/>
                    <a:ea typeface="微软雅黑"/>
                    <a:cs typeface="微软雅黑"/>
                    <a:sym typeface="微软雅黑"/>
                  </a:defRPr>
                </a:pPr>
                <a:r>
                  <a:t>用于制冷机房精细化设计，不限于空调负荷模拟分析、能效模型搭建及能效模拟分析等。</a:t>
                </a:r>
              </a:p>
            </p:txBody>
          </p:sp>
        </p:grpSp>
        <p:sp>
          <p:nvSpPr>
            <p:cNvPr id="1734" name="Shape 1734"/>
            <p:cNvSpPr/>
            <p:nvPr/>
          </p:nvSpPr>
          <p:spPr>
            <a:xfrm>
              <a:off x="7006306" y="2923983"/>
              <a:ext cx="6636390" cy="217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nSpc>
                  <a:spcPct val="120000"/>
                </a:lnSpc>
                <a:defRPr sz="3200" b="1">
                  <a:solidFill>
                    <a:schemeClr val="accent5"/>
                  </a:solidFill>
                  <a:latin typeface="微软雅黑"/>
                  <a:ea typeface="微软雅黑"/>
                  <a:cs typeface="微软雅黑"/>
                  <a:sym typeface="微软雅黑"/>
                </a:defRPr>
              </a:pPr>
              <a:r>
                <a:t>设备选型及性能优化</a:t>
              </a:r>
            </a:p>
            <a:p>
              <a:pPr algn="l">
                <a:lnSpc>
                  <a:spcPct val="120000"/>
                </a:lnSpc>
                <a:defRPr sz="2400" b="1">
                  <a:latin typeface="微软雅黑"/>
                  <a:ea typeface="微软雅黑"/>
                  <a:cs typeface="微软雅黑"/>
                  <a:sym typeface="微软雅黑"/>
                </a:defRPr>
              </a:pPr>
              <a:r>
                <a:t>空调制冷机房主机、冷冻水泵、冷却水泵、冷却塔等设备进行数据分析和选型优化。</a:t>
              </a:r>
            </a:p>
          </p:txBody>
        </p:sp>
        <p:sp>
          <p:nvSpPr>
            <p:cNvPr id="1735" name="Shape 1735"/>
            <p:cNvSpPr/>
            <p:nvPr/>
          </p:nvSpPr>
          <p:spPr>
            <a:xfrm>
              <a:off x="14058456" y="2923983"/>
              <a:ext cx="6636391" cy="217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nSpc>
                  <a:spcPct val="120000"/>
                </a:lnSpc>
                <a:defRPr sz="3200" b="1">
                  <a:solidFill>
                    <a:schemeClr val="accent5"/>
                  </a:solidFill>
                  <a:latin typeface="微软雅黑"/>
                  <a:ea typeface="微软雅黑"/>
                  <a:cs typeface="微软雅黑"/>
                  <a:sym typeface="微软雅黑"/>
                </a:defRPr>
              </a:pPr>
              <a:r>
                <a:t>阻力构件选型及性能优化</a:t>
              </a:r>
            </a:p>
            <a:p>
              <a:pPr algn="l">
                <a:lnSpc>
                  <a:spcPct val="120000"/>
                </a:lnSpc>
                <a:defRPr sz="2400" b="1">
                  <a:latin typeface="微软雅黑"/>
                  <a:ea typeface="微软雅黑"/>
                  <a:cs typeface="微软雅黑"/>
                  <a:sym typeface="微软雅黑"/>
                </a:defRPr>
              </a:pPr>
              <a:r>
                <a:t>阻力构件包括冷冻水管道、冷却水管道、各类阀门、以及其它阻力构件选型及性能优化。</a:t>
              </a:r>
            </a:p>
          </p:txBody>
        </p:sp>
        <p:sp>
          <p:nvSpPr>
            <p:cNvPr id="1736" name="Shape 1736"/>
            <p:cNvSpPr/>
            <p:nvPr/>
          </p:nvSpPr>
          <p:spPr>
            <a:xfrm>
              <a:off x="0" y="7871170"/>
              <a:ext cx="6636390" cy="217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nSpc>
                  <a:spcPct val="120000"/>
                </a:lnSpc>
                <a:defRPr sz="3200" b="1">
                  <a:solidFill>
                    <a:schemeClr val="accent5"/>
                  </a:solidFill>
                  <a:latin typeface="微软雅黑"/>
                  <a:ea typeface="微软雅黑"/>
                  <a:cs typeface="微软雅黑"/>
                  <a:sym typeface="微软雅黑"/>
                </a:defRPr>
              </a:pPr>
              <a:r>
                <a:t>控制系统优化</a:t>
              </a:r>
            </a:p>
            <a:p>
              <a:pPr algn="l">
                <a:lnSpc>
                  <a:spcPct val="120000"/>
                </a:lnSpc>
                <a:defRPr sz="2400" b="1">
                  <a:latin typeface="微软雅黑"/>
                  <a:ea typeface="微软雅黑"/>
                  <a:cs typeface="微软雅黑"/>
                  <a:sym typeface="微软雅黑"/>
                </a:defRPr>
              </a:pPr>
              <a:r>
                <a:t>控制系统优化包括高效制冷机房系统控制、以及能效精准计量系统优化设计。</a:t>
              </a:r>
            </a:p>
          </p:txBody>
        </p:sp>
        <p:sp>
          <p:nvSpPr>
            <p:cNvPr id="1737" name="Shape 1737"/>
            <p:cNvSpPr/>
            <p:nvPr/>
          </p:nvSpPr>
          <p:spPr>
            <a:xfrm>
              <a:off x="6915097" y="7871170"/>
              <a:ext cx="6636390" cy="217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nSpc>
                  <a:spcPct val="120000"/>
                </a:lnSpc>
                <a:defRPr sz="3200" b="1">
                  <a:solidFill>
                    <a:schemeClr val="accent5"/>
                  </a:solidFill>
                  <a:latin typeface="微软雅黑"/>
                  <a:ea typeface="微软雅黑"/>
                  <a:cs typeface="微软雅黑"/>
                  <a:sym typeface="微软雅黑"/>
                </a:defRPr>
              </a:pPr>
              <a:r>
                <a:t>单机调试及系统调适</a:t>
              </a:r>
            </a:p>
            <a:p>
              <a:pPr algn="l">
                <a:lnSpc>
                  <a:spcPct val="120000"/>
                </a:lnSpc>
                <a:defRPr sz="2400" b="1">
                  <a:latin typeface="微软雅黑"/>
                  <a:ea typeface="微软雅黑"/>
                  <a:cs typeface="微软雅黑"/>
                  <a:sym typeface="微软雅黑"/>
                </a:defRPr>
              </a:pPr>
              <a:r>
                <a:t>不仅做到设备单机调试功能，而且做到系统调试，以保证制冷机房系统能效处于最佳姿态。</a:t>
              </a:r>
            </a:p>
          </p:txBody>
        </p:sp>
        <p:sp>
          <p:nvSpPr>
            <p:cNvPr id="1738" name="Shape 1738"/>
            <p:cNvSpPr/>
            <p:nvPr/>
          </p:nvSpPr>
          <p:spPr>
            <a:xfrm>
              <a:off x="14241357" y="7871170"/>
              <a:ext cx="6636390" cy="217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nSpc>
                  <a:spcPct val="120000"/>
                </a:lnSpc>
                <a:defRPr sz="3200" b="1">
                  <a:solidFill>
                    <a:schemeClr val="accent5"/>
                  </a:solidFill>
                  <a:latin typeface="微软雅黑"/>
                  <a:ea typeface="微软雅黑"/>
                  <a:cs typeface="微软雅黑"/>
                  <a:sym typeface="微软雅黑"/>
                </a:defRPr>
              </a:pPr>
              <a:r>
                <a:t>全过程技术服务</a:t>
              </a:r>
            </a:p>
            <a:p>
              <a:pPr algn="l">
                <a:lnSpc>
                  <a:spcPct val="120000"/>
                </a:lnSpc>
                <a:defRPr sz="2400" b="1">
                  <a:latin typeface="微软雅黑"/>
                  <a:ea typeface="微软雅黑"/>
                  <a:cs typeface="微软雅黑"/>
                  <a:sym typeface="微软雅黑"/>
                </a:defRPr>
              </a:pPr>
              <a:r>
                <a:t>高效机房除了以上成本增量，还有部分隐性成本，比如方案对比分析、经济性分析等等。</a:t>
              </a:r>
            </a:p>
          </p:txBody>
        </p:sp>
      </p:grpSp>
      <p:sp>
        <p:nvSpPr>
          <p:cNvPr id="1740" name="Shape 1740"/>
          <p:cNvSpPr/>
          <p:nvPr/>
        </p:nvSpPr>
        <p:spPr>
          <a:xfrm>
            <a:off x="14776651" y="2171755"/>
            <a:ext cx="8522098" cy="73063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1828800">
              <a:lnSpc>
                <a:spcPct val="120000"/>
              </a:lnSpc>
              <a:defRPr sz="3200" b="1" u="sng">
                <a:solidFill>
                  <a:schemeClr val="accent5"/>
                </a:solidFill>
                <a:latin typeface="等线"/>
                <a:ea typeface="等线"/>
                <a:cs typeface="等线"/>
                <a:sym typeface="等线"/>
              </a:defRPr>
            </a:lvl1pPr>
          </a:lstStyle>
          <a:p>
            <a:r>
              <a:t>高效机房比普通机房大概初投资高15%~30%。</a:t>
            </a:r>
          </a:p>
        </p:txBody>
      </p:sp>
      <p:grpSp>
        <p:nvGrpSpPr>
          <p:cNvPr id="1743" name="Group 1743"/>
          <p:cNvGrpSpPr/>
          <p:nvPr/>
        </p:nvGrpSpPr>
        <p:grpSpPr>
          <a:xfrm>
            <a:off x="18622751" y="302323"/>
            <a:ext cx="5429634" cy="1062833"/>
            <a:chOff x="0" y="0"/>
            <a:chExt cx="5429633" cy="1062831"/>
          </a:xfrm>
        </p:grpSpPr>
        <p:pic>
          <p:nvPicPr>
            <p:cNvPr id="1741"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1742"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 name="图片 602"/>
          <p:cNvPicPr>
            <a:picLocks/>
          </p:cNvPicPr>
          <p:nvPr/>
        </p:nvPicPr>
        <p:blipFill>
          <a:blip r:embed="rId2">
            <a:extLst/>
          </a:blip>
          <a:stretch>
            <a:fillRect/>
          </a:stretch>
        </p:blipFill>
        <p:spPr>
          <a:xfrm>
            <a:off x="-78649" y="1524000"/>
            <a:ext cx="24541298" cy="76200"/>
          </a:xfrm>
          <a:prstGeom prst="rect">
            <a:avLst/>
          </a:prstGeom>
        </p:spPr>
      </p:pic>
      <p:sp>
        <p:nvSpPr>
          <p:cNvPr id="605" name="Shape 605"/>
          <p:cNvSpPr/>
          <p:nvPr/>
        </p:nvSpPr>
        <p:spPr>
          <a:xfrm>
            <a:off x="362779" y="392247"/>
            <a:ext cx="93680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01集中空调高效制冷机房系统介绍</a:t>
            </a:r>
          </a:p>
        </p:txBody>
      </p:sp>
      <p:pic>
        <p:nvPicPr>
          <p:cNvPr id="606" name="pasted-image.pdf"/>
          <p:cNvPicPr>
            <a:picLocks noChangeAspect="1"/>
          </p:cNvPicPr>
          <p:nvPr/>
        </p:nvPicPr>
        <p:blipFill>
          <a:blip r:embed="rId3">
            <a:extLst/>
          </a:blip>
          <a:stretch>
            <a:fillRect/>
          </a:stretch>
        </p:blipFill>
        <p:spPr>
          <a:xfrm>
            <a:off x="417651" y="3290089"/>
            <a:ext cx="6345353" cy="5921282"/>
          </a:xfrm>
          <a:prstGeom prst="rect">
            <a:avLst/>
          </a:prstGeom>
          <a:ln w="12700">
            <a:miter lim="400000"/>
          </a:ln>
        </p:spPr>
      </p:pic>
      <p:pic>
        <p:nvPicPr>
          <p:cNvPr id="607" name="pasted-image.pdf"/>
          <p:cNvPicPr>
            <a:picLocks noChangeAspect="1"/>
          </p:cNvPicPr>
          <p:nvPr/>
        </p:nvPicPr>
        <p:blipFill>
          <a:blip r:embed="rId4">
            <a:extLst/>
          </a:blip>
          <a:stretch>
            <a:fillRect/>
          </a:stretch>
        </p:blipFill>
        <p:spPr>
          <a:xfrm>
            <a:off x="17754570" y="6930273"/>
            <a:ext cx="7281682" cy="5596537"/>
          </a:xfrm>
          <a:prstGeom prst="rect">
            <a:avLst/>
          </a:prstGeom>
          <a:ln w="12700">
            <a:miter lim="400000"/>
          </a:ln>
        </p:spPr>
      </p:pic>
      <p:sp>
        <p:nvSpPr>
          <p:cNvPr id="608" name="Shape 608"/>
          <p:cNvSpPr/>
          <p:nvPr/>
        </p:nvSpPr>
        <p:spPr>
          <a:xfrm>
            <a:off x="6885222" y="5095556"/>
            <a:ext cx="12598798" cy="159601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12700" algn="l" defTabSz="457200">
              <a:lnSpc>
                <a:spcPct val="150000"/>
              </a:lnSpc>
              <a:defRPr sz="3200" b="1" u="sng">
                <a:solidFill>
                  <a:srgbClr val="080606"/>
                </a:solidFill>
                <a:latin typeface="微软雅黑"/>
                <a:ea typeface="微软雅黑"/>
                <a:cs typeface="微软雅黑"/>
                <a:sym typeface="微软雅黑"/>
              </a:defRPr>
            </a:pPr>
            <a:r>
              <a:t>1夏热冬暖地区公共建筑的运行能耗分项:</a:t>
            </a:r>
          </a:p>
          <a:p>
            <a:pPr marL="12700" algn="l" defTabSz="457200">
              <a:lnSpc>
                <a:spcPct val="150000"/>
              </a:lnSpc>
              <a:defRPr sz="3200" b="1">
                <a:solidFill>
                  <a:schemeClr val="accent5"/>
                </a:solidFill>
                <a:latin typeface="微软雅黑"/>
                <a:ea typeface="微软雅黑"/>
                <a:cs typeface="微软雅黑"/>
                <a:sym typeface="微软雅黑"/>
              </a:defRPr>
            </a:pPr>
            <a:r>
              <a:t>不包括数据机房、厨房等特殊用能区域，空调系统能耗占30%~50%。</a:t>
            </a:r>
          </a:p>
        </p:txBody>
      </p:sp>
      <p:sp>
        <p:nvSpPr>
          <p:cNvPr id="609" name="Shape 609"/>
          <p:cNvSpPr/>
          <p:nvPr/>
        </p:nvSpPr>
        <p:spPr>
          <a:xfrm>
            <a:off x="6689030" y="8513593"/>
            <a:ext cx="11005940" cy="159601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12700" algn="l" defTabSz="642937">
              <a:lnSpc>
                <a:spcPct val="150000"/>
              </a:lnSpc>
              <a:defRPr sz="3200" b="1" u="sng">
                <a:solidFill>
                  <a:srgbClr val="080606"/>
                </a:solidFill>
                <a:latin typeface="微软雅黑"/>
                <a:ea typeface="微软雅黑"/>
                <a:cs typeface="微软雅黑"/>
                <a:sym typeface="微软雅黑"/>
              </a:defRPr>
            </a:pPr>
            <a:r>
              <a:t>2夏热冬暖地区公共建筑空调系统能耗分项:</a:t>
            </a:r>
          </a:p>
          <a:p>
            <a:pPr marL="12700" algn="l" defTabSz="642937">
              <a:lnSpc>
                <a:spcPct val="150000"/>
              </a:lnSpc>
              <a:defRPr sz="3200" b="1">
                <a:solidFill>
                  <a:schemeClr val="accent5"/>
                </a:solidFill>
                <a:latin typeface="微软雅黑"/>
                <a:ea typeface="微软雅黑"/>
                <a:cs typeface="微软雅黑"/>
                <a:sym typeface="微软雅黑"/>
              </a:defRPr>
            </a:pPr>
            <a:r>
              <a:t>制冷主机、水泵、冷却塔能耗(统称制冷站能耗)占70%以上。</a:t>
            </a:r>
          </a:p>
        </p:txBody>
      </p:sp>
      <p:sp>
        <p:nvSpPr>
          <p:cNvPr id="610" name="Shape 610"/>
          <p:cNvSpPr/>
          <p:nvPr/>
        </p:nvSpPr>
        <p:spPr>
          <a:xfrm>
            <a:off x="166550" y="1703056"/>
            <a:ext cx="9527789"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01-2集中空调制冷机房系统能耗分析</a:t>
            </a:r>
          </a:p>
        </p:txBody>
      </p:sp>
      <p:sp>
        <p:nvSpPr>
          <p:cNvPr id="611" name="Shape 611"/>
          <p:cNvSpPr>
            <a:spLocks noGrp="1"/>
          </p:cNvSpPr>
          <p:nvPr>
            <p:ph type="sldNum" sz="quarter" idx="4294967295"/>
          </p:nvPr>
        </p:nvSpPr>
        <p:spPr>
          <a:xfrm>
            <a:off x="24029739" y="13123053"/>
            <a:ext cx="325045"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5</a:t>
            </a:fld>
            <a:endParaRPr/>
          </a:p>
        </p:txBody>
      </p:sp>
      <p:sp>
        <p:nvSpPr>
          <p:cNvPr id="612" name="Shape 612"/>
          <p:cNvSpPr/>
          <p:nvPr/>
        </p:nvSpPr>
        <p:spPr>
          <a:xfrm>
            <a:off x="5885314" y="11458478"/>
            <a:ext cx="13200539" cy="1270001"/>
          </a:xfrm>
          <a:prstGeom prst="rect">
            <a:avLst/>
          </a:prstGeom>
          <a:solidFill>
            <a:srgbClr val="15784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nSpc>
                <a:spcPct val="120000"/>
              </a:lnSpc>
              <a:defRPr sz="3600" b="1">
                <a:solidFill>
                  <a:srgbClr val="FFFFFF"/>
                </a:solidFill>
                <a:latin typeface="微软雅黑"/>
                <a:ea typeface="微软雅黑"/>
                <a:cs typeface="微软雅黑"/>
                <a:sym typeface="微软雅黑"/>
              </a:defRPr>
            </a:lvl1pPr>
          </a:lstStyle>
          <a:p>
            <a:r>
              <a:t>中央空调制冷机房系统能耗十分可观且节能迫在眉睫！</a:t>
            </a:r>
          </a:p>
        </p:txBody>
      </p:sp>
      <p:sp>
        <p:nvSpPr>
          <p:cNvPr id="613" name="Shape 613"/>
          <p:cNvSpPr/>
          <p:nvPr/>
        </p:nvSpPr>
        <p:spPr>
          <a:xfrm>
            <a:off x="6809475" y="3908049"/>
            <a:ext cx="15381383" cy="714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457200">
              <a:lnSpc>
                <a:spcPct val="120000"/>
              </a:lnSpc>
              <a:defRPr sz="3200" b="1">
                <a:solidFill>
                  <a:srgbClr val="070606"/>
                </a:solidFill>
                <a:latin typeface="微软雅黑"/>
                <a:ea typeface="微软雅黑"/>
                <a:cs typeface="微软雅黑"/>
                <a:sym typeface="微软雅黑"/>
              </a:defRPr>
            </a:pPr>
            <a:r>
              <a:t>清华大学建筑节能研究中心《中国建筑节能年度发展研究报告2018》研究结果表明：</a:t>
            </a:r>
          </a:p>
        </p:txBody>
      </p:sp>
      <p:grpSp>
        <p:nvGrpSpPr>
          <p:cNvPr id="616" name="Group 616"/>
          <p:cNvGrpSpPr/>
          <p:nvPr/>
        </p:nvGrpSpPr>
        <p:grpSpPr>
          <a:xfrm>
            <a:off x="18622751" y="302323"/>
            <a:ext cx="5429634" cy="1062833"/>
            <a:chOff x="0" y="0"/>
            <a:chExt cx="5429633" cy="1062831"/>
          </a:xfrm>
        </p:grpSpPr>
        <p:pic>
          <p:nvPicPr>
            <p:cNvPr id="614"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615"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5" name="图片 1744"/>
          <p:cNvPicPr>
            <a:picLocks/>
          </p:cNvPicPr>
          <p:nvPr/>
        </p:nvPicPr>
        <p:blipFill>
          <a:blip r:embed="rId2">
            <a:extLst/>
          </a:blip>
          <a:stretch>
            <a:fillRect/>
          </a:stretch>
        </p:blipFill>
        <p:spPr>
          <a:xfrm>
            <a:off x="-78649" y="1524000"/>
            <a:ext cx="24541298" cy="76200"/>
          </a:xfrm>
          <a:prstGeom prst="rect">
            <a:avLst/>
          </a:prstGeom>
        </p:spPr>
      </p:pic>
      <p:sp>
        <p:nvSpPr>
          <p:cNvPr id="1747" name="Shape 1747"/>
          <p:cNvSpPr>
            <a:spLocks noGrp="1"/>
          </p:cNvSpPr>
          <p:nvPr>
            <p:ph type="sldNum" sz="quarter" idx="4294967295"/>
          </p:nvPr>
        </p:nvSpPr>
        <p:spPr>
          <a:xfrm>
            <a:off x="23827996" y="13026976"/>
            <a:ext cx="534518" cy="551181"/>
          </a:xfrm>
          <a:prstGeom prst="rect">
            <a:avLst/>
          </a:prstGeom>
          <a:extLst>
            <a:ext uri="{C572A759-6A51-4108-AA02-DFA0A04FC94B}">
              <ma14:wrappingTextBoxFlag xmlns:ma14="http://schemas.microsoft.com/office/mac/drawingml/2011/main" val="1"/>
            </a:ext>
          </a:extLst>
        </p:spPr>
        <p:txBody>
          <a:bodyPr/>
          <a:lstStyle>
            <a:lvl1pPr algn="ctr" defTabSz="821531">
              <a:defRPr>
                <a:solidFill>
                  <a:srgbClr val="000000"/>
                </a:solidFill>
                <a:latin typeface="+mn-lt"/>
                <a:ea typeface="+mn-ea"/>
                <a:cs typeface="+mn-cs"/>
                <a:sym typeface="Helvetica Light"/>
              </a:defRPr>
            </a:lvl1pPr>
          </a:lstStyle>
          <a:p>
            <a:fld id="{86CB4B4D-7CA3-9044-876B-883B54F8677D}" type="slidenum">
              <a:t>50</a:t>
            </a:fld>
            <a:endParaRPr/>
          </a:p>
        </p:txBody>
      </p:sp>
      <p:grpSp>
        <p:nvGrpSpPr>
          <p:cNvPr id="1751" name="Group 1751"/>
          <p:cNvGrpSpPr/>
          <p:nvPr/>
        </p:nvGrpSpPr>
        <p:grpSpPr>
          <a:xfrm>
            <a:off x="925215" y="3982173"/>
            <a:ext cx="4015336" cy="4007794"/>
            <a:chOff x="0" y="0"/>
            <a:chExt cx="4015335" cy="4007792"/>
          </a:xfrm>
        </p:grpSpPr>
        <p:sp>
          <p:nvSpPr>
            <p:cNvPr id="1748" name="Shape 1748"/>
            <p:cNvSpPr/>
            <p:nvPr/>
          </p:nvSpPr>
          <p:spPr>
            <a:xfrm>
              <a:off x="-1" y="0"/>
              <a:ext cx="4015337" cy="942567"/>
            </a:xfrm>
            <a:custGeom>
              <a:avLst/>
              <a:gdLst/>
              <a:ahLst/>
              <a:cxnLst>
                <a:cxn ang="0">
                  <a:pos x="wd2" y="hd2"/>
                </a:cxn>
                <a:cxn ang="5400000">
                  <a:pos x="wd2" y="hd2"/>
                </a:cxn>
                <a:cxn ang="10800000">
                  <a:pos x="wd2" y="hd2"/>
                </a:cxn>
                <a:cxn ang="16200000">
                  <a:pos x="wd2" y="hd2"/>
                </a:cxn>
              </a:cxnLst>
              <a:rect l="0" t="0" r="r" b="b"/>
              <a:pathLst>
                <a:path w="21600" h="21600" extrusionOk="0">
                  <a:moveTo>
                    <a:pt x="17665" y="21600"/>
                  </a:moveTo>
                  <a:lnTo>
                    <a:pt x="0" y="21600"/>
                  </a:lnTo>
                  <a:lnTo>
                    <a:pt x="7342" y="0"/>
                  </a:lnTo>
                  <a:lnTo>
                    <a:pt x="21600" y="173"/>
                  </a:lnTo>
                  <a:lnTo>
                    <a:pt x="17665" y="21600"/>
                  </a:lnTo>
                  <a:close/>
                </a:path>
              </a:pathLst>
            </a:custGeom>
            <a:solidFill>
              <a:srgbClr val="78B4CB"/>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49" name="Shape 1749"/>
            <p:cNvSpPr/>
            <p:nvPr/>
          </p:nvSpPr>
          <p:spPr>
            <a:xfrm>
              <a:off x="0" y="942566"/>
              <a:ext cx="3283904" cy="3065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4780" y="21600"/>
                  </a:lnTo>
                  <a:lnTo>
                    <a:pt x="0" y="0"/>
                  </a:lnTo>
                  <a:close/>
                </a:path>
              </a:pathLst>
            </a:custGeom>
            <a:solidFill>
              <a:srgbClr val="377790"/>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50" name="Shape 1750"/>
            <p:cNvSpPr/>
            <p:nvPr/>
          </p:nvSpPr>
          <p:spPr>
            <a:xfrm>
              <a:off x="2247079" y="7540"/>
              <a:ext cx="1768257" cy="40002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665" y="5049"/>
                  </a:lnTo>
                  <a:lnTo>
                    <a:pt x="21600" y="0"/>
                  </a:lnTo>
                  <a:lnTo>
                    <a:pt x="0" y="21600"/>
                  </a:lnTo>
                  <a:close/>
                </a:path>
              </a:pathLst>
            </a:custGeom>
            <a:solidFill>
              <a:srgbClr val="1B3B48"/>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grpSp>
      <p:grpSp>
        <p:nvGrpSpPr>
          <p:cNvPr id="1754" name="Group 1754"/>
          <p:cNvGrpSpPr/>
          <p:nvPr/>
        </p:nvGrpSpPr>
        <p:grpSpPr>
          <a:xfrm>
            <a:off x="6894339" y="4050504"/>
            <a:ext cx="3639739" cy="4135159"/>
            <a:chOff x="0" y="0"/>
            <a:chExt cx="3639737" cy="4135157"/>
          </a:xfrm>
        </p:grpSpPr>
        <p:sp>
          <p:nvSpPr>
            <p:cNvPr id="1752" name="Shape 1752"/>
            <p:cNvSpPr/>
            <p:nvPr/>
          </p:nvSpPr>
          <p:spPr>
            <a:xfrm>
              <a:off x="-1" y="818807"/>
              <a:ext cx="3639740" cy="33163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1547" y="21600"/>
                  </a:lnTo>
                  <a:lnTo>
                    <a:pt x="0" y="0"/>
                  </a:lnTo>
                  <a:close/>
                </a:path>
              </a:pathLst>
            </a:custGeom>
            <a:solidFill>
              <a:srgbClr val="189A80"/>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53" name="Shape 1753"/>
            <p:cNvSpPr/>
            <p:nvPr/>
          </p:nvSpPr>
          <p:spPr>
            <a:xfrm>
              <a:off x="-1" y="0"/>
              <a:ext cx="3639740" cy="8188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699" y="0"/>
                  </a:lnTo>
                  <a:lnTo>
                    <a:pt x="21197" y="0"/>
                  </a:lnTo>
                  <a:lnTo>
                    <a:pt x="21600" y="21600"/>
                  </a:lnTo>
                  <a:close/>
                </a:path>
              </a:pathLst>
            </a:custGeom>
            <a:solidFill>
              <a:srgbClr val="53E4C7"/>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grpSp>
      <p:grpSp>
        <p:nvGrpSpPr>
          <p:cNvPr id="1757" name="Group 1757"/>
          <p:cNvGrpSpPr/>
          <p:nvPr/>
        </p:nvGrpSpPr>
        <p:grpSpPr>
          <a:xfrm>
            <a:off x="12955377" y="4114187"/>
            <a:ext cx="3527633" cy="4007794"/>
            <a:chOff x="0" y="0"/>
            <a:chExt cx="3527631" cy="4007792"/>
          </a:xfrm>
        </p:grpSpPr>
        <p:sp>
          <p:nvSpPr>
            <p:cNvPr id="1755" name="Shape 1755"/>
            <p:cNvSpPr/>
            <p:nvPr/>
          </p:nvSpPr>
          <p:spPr>
            <a:xfrm flipH="1">
              <a:off x="0" y="793587"/>
              <a:ext cx="3527632" cy="32142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1547" y="21600"/>
                  </a:lnTo>
                  <a:lnTo>
                    <a:pt x="0" y="0"/>
                  </a:lnTo>
                  <a:close/>
                </a:path>
              </a:pathLst>
            </a:custGeom>
            <a:solidFill>
              <a:srgbClr val="F09C2A"/>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56" name="Shape 1756"/>
            <p:cNvSpPr/>
            <p:nvPr/>
          </p:nvSpPr>
          <p:spPr>
            <a:xfrm flipH="1">
              <a:off x="0" y="0"/>
              <a:ext cx="3527632" cy="79358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3699" y="0"/>
                  </a:lnTo>
                  <a:lnTo>
                    <a:pt x="21197" y="0"/>
                  </a:lnTo>
                  <a:lnTo>
                    <a:pt x="21600" y="21600"/>
                  </a:lnTo>
                  <a:close/>
                </a:path>
              </a:pathLst>
            </a:custGeom>
            <a:solidFill>
              <a:srgbClr val="F6C47F"/>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grpSp>
      <p:grpSp>
        <p:nvGrpSpPr>
          <p:cNvPr id="1761" name="Group 1761"/>
          <p:cNvGrpSpPr/>
          <p:nvPr/>
        </p:nvGrpSpPr>
        <p:grpSpPr>
          <a:xfrm>
            <a:off x="18028235" y="4163434"/>
            <a:ext cx="4382895" cy="3909300"/>
            <a:chOff x="0" y="0"/>
            <a:chExt cx="4382893" cy="3909299"/>
          </a:xfrm>
        </p:grpSpPr>
        <p:sp>
          <p:nvSpPr>
            <p:cNvPr id="1758" name="Shape 1758"/>
            <p:cNvSpPr/>
            <p:nvPr/>
          </p:nvSpPr>
          <p:spPr>
            <a:xfrm>
              <a:off x="647472" y="517738"/>
              <a:ext cx="3677315" cy="33915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7460" y="21600"/>
                  </a:lnTo>
                  <a:lnTo>
                    <a:pt x="0" y="0"/>
                  </a:lnTo>
                  <a:close/>
                </a:path>
              </a:pathLst>
            </a:custGeom>
            <a:solidFill>
              <a:srgbClr val="D24132"/>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59" name="Shape 1759"/>
            <p:cNvSpPr/>
            <p:nvPr/>
          </p:nvSpPr>
          <p:spPr>
            <a:xfrm>
              <a:off x="0" y="0"/>
              <a:ext cx="4382894" cy="5177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950" y="0"/>
                  </a:lnTo>
                  <a:lnTo>
                    <a:pt x="21600" y="21600"/>
                  </a:lnTo>
                  <a:lnTo>
                    <a:pt x="3191" y="21600"/>
                  </a:lnTo>
                  <a:lnTo>
                    <a:pt x="0" y="0"/>
                  </a:lnTo>
                  <a:close/>
                </a:path>
              </a:pathLst>
            </a:custGeom>
            <a:solidFill>
              <a:srgbClr val="E48D84"/>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sp>
          <p:nvSpPr>
            <p:cNvPr id="1760" name="Shape 1760"/>
            <p:cNvSpPr/>
            <p:nvPr/>
          </p:nvSpPr>
          <p:spPr>
            <a:xfrm>
              <a:off x="-1" y="-1"/>
              <a:ext cx="1917517" cy="390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94" y="2861"/>
                  </a:lnTo>
                  <a:lnTo>
                    <a:pt x="21600" y="21600"/>
                  </a:lnTo>
                  <a:lnTo>
                    <a:pt x="0" y="0"/>
                  </a:lnTo>
                  <a:close/>
                </a:path>
              </a:pathLst>
            </a:custGeom>
            <a:solidFill>
              <a:srgbClr val="A02F23"/>
            </a:solidFill>
            <a:ln w="12700" cap="flat">
              <a:noFill/>
              <a:miter lim="400000"/>
            </a:ln>
            <a:effectLst/>
          </p:spPr>
          <p:txBody>
            <a:bodyPr wrap="square" lIns="64293" tIns="64293" rIns="64293" bIns="64293" numCol="1" anchor="t">
              <a:noAutofit/>
            </a:bodyPr>
            <a:lstStyle/>
            <a:p>
              <a:pPr algn="l" defTabSz="1450724">
                <a:defRPr sz="2800">
                  <a:solidFill>
                    <a:srgbClr val="262626"/>
                  </a:solidFill>
                  <a:latin typeface="Arial"/>
                  <a:ea typeface="Arial"/>
                  <a:cs typeface="Arial"/>
                  <a:sym typeface="Arial"/>
                </a:defRPr>
              </a:pPr>
              <a:endParaRPr/>
            </a:p>
          </p:txBody>
        </p:sp>
      </p:grpSp>
      <p:sp>
        <p:nvSpPr>
          <p:cNvPr id="1762" name="Shape 1762"/>
          <p:cNvSpPr/>
          <p:nvPr/>
        </p:nvSpPr>
        <p:spPr>
          <a:xfrm>
            <a:off x="971885" y="8299725"/>
            <a:ext cx="4015336" cy="232514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1828800">
              <a:defRPr sz="3200" b="1" u="sng">
                <a:solidFill>
                  <a:schemeClr val="accent5"/>
                </a:solidFill>
                <a:latin typeface="微软雅黑"/>
                <a:ea typeface="微软雅黑"/>
                <a:cs typeface="微软雅黑"/>
                <a:sym typeface="微软雅黑"/>
              </a:defRPr>
            </a:pPr>
            <a:r>
              <a:t>   降低运行费用</a:t>
            </a:r>
          </a:p>
          <a:p>
            <a:pPr defTabSz="1828800">
              <a:lnSpc>
                <a:spcPct val="120000"/>
              </a:lnSpc>
              <a:defRPr sz="2400">
                <a:latin typeface="微软雅黑"/>
                <a:ea typeface="微软雅黑"/>
                <a:cs typeface="微软雅黑"/>
                <a:sym typeface="微软雅黑"/>
              </a:defRPr>
            </a:pPr>
            <a:r>
              <a:t>高效机房系统（EER≥5）</a:t>
            </a:r>
          </a:p>
          <a:p>
            <a:pPr defTabSz="1828800">
              <a:lnSpc>
                <a:spcPct val="120000"/>
              </a:lnSpc>
              <a:defRPr sz="2400">
                <a:latin typeface="微软雅黑"/>
                <a:ea typeface="微软雅黑"/>
                <a:cs typeface="微软雅黑"/>
                <a:sym typeface="微软雅黑"/>
              </a:defRPr>
            </a:pPr>
            <a:r>
              <a:t>比普通机房（EER≤4）</a:t>
            </a:r>
          </a:p>
          <a:p>
            <a:pPr defTabSz="1828800">
              <a:lnSpc>
                <a:spcPct val="120000"/>
              </a:lnSpc>
              <a:defRPr sz="2400">
                <a:latin typeface="微软雅黑"/>
                <a:ea typeface="微软雅黑"/>
                <a:cs typeface="微软雅黑"/>
                <a:sym typeface="微软雅黑"/>
              </a:defRPr>
            </a:pPr>
            <a:r>
              <a:t>运行费用节省</a:t>
            </a:r>
            <a:r>
              <a:rPr b="1"/>
              <a:t>20%~40%。</a:t>
            </a:r>
          </a:p>
        </p:txBody>
      </p:sp>
      <p:sp>
        <p:nvSpPr>
          <p:cNvPr id="1763" name="Shape 1763"/>
          <p:cNvSpPr/>
          <p:nvPr/>
        </p:nvSpPr>
        <p:spPr>
          <a:xfrm>
            <a:off x="6312115" y="8299725"/>
            <a:ext cx="4382895" cy="232514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1828800">
              <a:lnSpc>
                <a:spcPct val="120000"/>
              </a:lnSpc>
              <a:defRPr sz="3200" b="1" u="sng">
                <a:solidFill>
                  <a:schemeClr val="accent5"/>
                </a:solidFill>
                <a:latin typeface="微软雅黑"/>
                <a:ea typeface="微软雅黑"/>
                <a:cs typeface="微软雅黑"/>
                <a:sym typeface="微软雅黑"/>
              </a:defRPr>
            </a:pPr>
            <a:r>
              <a:t>减少配电容量</a:t>
            </a:r>
          </a:p>
          <a:p>
            <a:pPr algn="l" defTabSz="1828800">
              <a:lnSpc>
                <a:spcPct val="120000"/>
              </a:lnSpc>
              <a:defRPr sz="2400">
                <a:latin typeface="微软雅黑"/>
                <a:ea typeface="微软雅黑"/>
                <a:cs typeface="微软雅黑"/>
                <a:sym typeface="微软雅黑"/>
              </a:defRPr>
            </a:pPr>
            <a:r>
              <a:t>系统能效高，负荷不变的情况下，冷机装机容量小，配电容量减小。有利于降低其它投资成本。</a:t>
            </a:r>
          </a:p>
        </p:txBody>
      </p:sp>
      <p:sp>
        <p:nvSpPr>
          <p:cNvPr id="1764" name="Shape 1764"/>
          <p:cNvSpPr/>
          <p:nvPr/>
        </p:nvSpPr>
        <p:spPr>
          <a:xfrm>
            <a:off x="12019904" y="8299725"/>
            <a:ext cx="4697134" cy="232514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1828800">
              <a:lnSpc>
                <a:spcPct val="120000"/>
              </a:lnSpc>
              <a:defRPr sz="3200" b="1" u="sng">
                <a:solidFill>
                  <a:schemeClr val="accent5"/>
                </a:solidFill>
                <a:latin typeface="微软雅黑"/>
                <a:ea typeface="微软雅黑"/>
                <a:cs typeface="微软雅黑"/>
                <a:sym typeface="微软雅黑"/>
              </a:defRPr>
            </a:pPr>
            <a:r>
              <a:t>降少维护成本</a:t>
            </a:r>
          </a:p>
          <a:p>
            <a:pPr algn="l" defTabSz="1828800">
              <a:lnSpc>
                <a:spcPct val="120000"/>
              </a:lnSpc>
              <a:defRPr sz="2400">
                <a:latin typeface="微软雅黑"/>
                <a:ea typeface="微软雅黑"/>
                <a:cs typeface="微软雅黑"/>
                <a:sym typeface="微软雅黑"/>
              </a:defRPr>
            </a:pPr>
            <a:r>
              <a:t>在精准能效系统+智能控制系统的协助下，能够很大程度上减少系统</a:t>
            </a:r>
            <a:br/>
            <a:r>
              <a:t>全生命周期的维护成本。</a:t>
            </a:r>
          </a:p>
        </p:txBody>
      </p:sp>
      <p:sp>
        <p:nvSpPr>
          <p:cNvPr id="1765" name="Shape 1765"/>
          <p:cNvSpPr/>
          <p:nvPr/>
        </p:nvSpPr>
        <p:spPr>
          <a:xfrm>
            <a:off x="17795830" y="8299725"/>
            <a:ext cx="5152514" cy="232514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1828800">
              <a:lnSpc>
                <a:spcPct val="120000"/>
              </a:lnSpc>
              <a:defRPr sz="3200" b="1" u="sng">
                <a:solidFill>
                  <a:schemeClr val="accent5"/>
                </a:solidFill>
                <a:latin typeface="微软雅黑"/>
                <a:ea typeface="微软雅黑"/>
                <a:cs typeface="微软雅黑"/>
                <a:sym typeface="微软雅黑"/>
              </a:defRPr>
            </a:pPr>
            <a:r>
              <a:t>减少机房面积</a:t>
            </a:r>
          </a:p>
          <a:p>
            <a:pPr algn="l" defTabSz="1828800">
              <a:lnSpc>
                <a:spcPct val="120000"/>
              </a:lnSpc>
              <a:defRPr sz="2400">
                <a:latin typeface="微软雅黑"/>
                <a:ea typeface="微软雅黑"/>
                <a:cs typeface="微软雅黑"/>
                <a:sym typeface="微软雅黑"/>
              </a:defRPr>
            </a:pPr>
            <a:r>
              <a:t>冷机装机容量减小，设备占地面积减小，机房面积减小，增值商业车位。</a:t>
            </a:r>
          </a:p>
        </p:txBody>
      </p:sp>
      <p:sp>
        <p:nvSpPr>
          <p:cNvPr id="1766" name="Shape 1766"/>
          <p:cNvSpPr/>
          <p:nvPr/>
        </p:nvSpPr>
        <p:spPr>
          <a:xfrm>
            <a:off x="1444123" y="10850144"/>
            <a:ext cx="20560732" cy="201930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lnSpc>
                <a:spcPct val="120000"/>
              </a:lnSpc>
              <a:defRPr sz="3200" b="1">
                <a:solidFill>
                  <a:schemeClr val="accent5"/>
                </a:solidFill>
                <a:latin typeface="等线"/>
                <a:ea typeface="等线"/>
                <a:cs typeface="等线"/>
                <a:sym typeface="等线"/>
              </a:defRPr>
            </a:pPr>
            <a:endParaRPr/>
          </a:p>
          <a:p>
            <a:pPr defTabSz="1828800">
              <a:lnSpc>
                <a:spcPct val="120000"/>
              </a:lnSpc>
              <a:defRPr sz="3200" b="1">
                <a:latin typeface="等线"/>
                <a:ea typeface="等线"/>
                <a:cs typeface="等线"/>
                <a:sym typeface="等线"/>
              </a:defRPr>
            </a:pPr>
            <a:r>
              <a:t>高效机房比普通机房大概初</a:t>
            </a:r>
            <a:r>
              <a:rPr>
                <a:solidFill>
                  <a:schemeClr val="accent5"/>
                </a:solidFill>
              </a:rPr>
              <a:t>投资高15%~30%</a:t>
            </a:r>
            <a:r>
              <a:t>，但是由于高效制冷机房运行费用可以</a:t>
            </a:r>
            <a:r>
              <a:rPr>
                <a:solidFill>
                  <a:schemeClr val="accent5"/>
                </a:solidFill>
              </a:rPr>
              <a:t>节省20%-40%</a:t>
            </a:r>
            <a:r>
              <a:t>，</a:t>
            </a:r>
          </a:p>
          <a:p>
            <a:pPr defTabSz="1828800">
              <a:lnSpc>
                <a:spcPct val="120000"/>
              </a:lnSpc>
              <a:defRPr sz="3200" b="1">
                <a:latin typeface="等线"/>
                <a:ea typeface="等线"/>
                <a:cs typeface="等线"/>
                <a:sym typeface="等线"/>
              </a:defRPr>
            </a:pPr>
            <a:r>
              <a:t>大量项目实际经验表明，高效制冷机房系统静态投资回收期一般为</a:t>
            </a:r>
            <a:r>
              <a:rPr>
                <a:solidFill>
                  <a:schemeClr val="accent5"/>
                </a:solidFill>
              </a:rPr>
              <a:t>1.5年-2.5年</a:t>
            </a:r>
            <a:r>
              <a:t>之间。</a:t>
            </a:r>
          </a:p>
        </p:txBody>
      </p:sp>
      <p:sp>
        <p:nvSpPr>
          <p:cNvPr id="1767" name="Shape 1767"/>
          <p:cNvSpPr/>
          <p:nvPr/>
        </p:nvSpPr>
        <p:spPr>
          <a:xfrm>
            <a:off x="166550" y="1703056"/>
            <a:ext cx="10770596"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04-2集中空调高效制冷机房系统成本减量因子</a:t>
            </a:r>
          </a:p>
        </p:txBody>
      </p:sp>
      <p:grpSp>
        <p:nvGrpSpPr>
          <p:cNvPr id="1770" name="Group 1770"/>
          <p:cNvGrpSpPr/>
          <p:nvPr/>
        </p:nvGrpSpPr>
        <p:grpSpPr>
          <a:xfrm>
            <a:off x="2438952" y="2892475"/>
            <a:ext cx="1620112" cy="1620111"/>
            <a:chOff x="0" y="0"/>
            <a:chExt cx="1620110" cy="1620110"/>
          </a:xfrm>
        </p:grpSpPr>
        <p:sp>
          <p:nvSpPr>
            <p:cNvPr id="1768" name="Shape 1768"/>
            <p:cNvSpPr/>
            <p:nvPr/>
          </p:nvSpPr>
          <p:spPr>
            <a:xfrm rot="8100000">
              <a:off x="237258" y="237260"/>
              <a:ext cx="1145594" cy="11455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377790"/>
            </a:solidFill>
            <a:ln w="12700" cap="flat">
              <a:noFill/>
              <a:miter lim="400000"/>
              <a:tailEnd type="triangle" w="med" len="med"/>
            </a:ln>
            <a:effectLst/>
          </p:spPr>
          <p:txBody>
            <a:bodyPr wrap="square" lIns="64293" tIns="64293" rIns="64293" bIns="64293" numCol="1" anchor="ctr">
              <a:noAutofit/>
            </a:bodyPr>
            <a:lstStyle/>
            <a:p>
              <a:pPr defTabSz="1450724">
                <a:defRPr sz="1400">
                  <a:solidFill>
                    <a:srgbClr val="5C5C5C"/>
                  </a:solidFill>
                  <a:latin typeface="Arial"/>
                  <a:ea typeface="Arial"/>
                  <a:cs typeface="Arial"/>
                  <a:sym typeface="Arial"/>
                </a:defRPr>
              </a:pPr>
              <a:endParaRPr/>
            </a:p>
          </p:txBody>
        </p:sp>
        <p:sp>
          <p:nvSpPr>
            <p:cNvPr id="1769" name="Shape 1769"/>
            <p:cNvSpPr/>
            <p:nvPr/>
          </p:nvSpPr>
          <p:spPr>
            <a:xfrm>
              <a:off x="412828" y="415476"/>
              <a:ext cx="794455" cy="794452"/>
            </a:xfrm>
            <a:prstGeom prst="ellipse">
              <a:avLst/>
            </a:prstGeom>
            <a:solidFill>
              <a:srgbClr val="FFFFFF"/>
            </a:solidFill>
            <a:ln w="12700" cap="flat">
              <a:noFill/>
              <a:miter lim="400000"/>
              <a:tailEnd type="triangle" w="med" len="med"/>
            </a:ln>
            <a:effectLst/>
          </p:spPr>
          <p:txBody>
            <a:bodyPr wrap="square" lIns="64293" tIns="64293" rIns="64293" bIns="64293" numCol="1" anchor="ctr">
              <a:noAutofit/>
            </a:bodyPr>
            <a:lstStyle/>
            <a:p>
              <a:pPr defTabSz="1450724">
                <a:defRPr sz="2800">
                  <a:solidFill>
                    <a:srgbClr val="FFFFFF"/>
                  </a:solidFill>
                  <a:latin typeface="Arial"/>
                  <a:ea typeface="Arial"/>
                  <a:cs typeface="Arial"/>
                  <a:sym typeface="Arial"/>
                </a:defRPr>
              </a:pPr>
              <a:endParaRPr/>
            </a:p>
          </p:txBody>
        </p:sp>
      </p:grpSp>
      <p:grpSp>
        <p:nvGrpSpPr>
          <p:cNvPr id="1773" name="Group 1773"/>
          <p:cNvGrpSpPr/>
          <p:nvPr/>
        </p:nvGrpSpPr>
        <p:grpSpPr>
          <a:xfrm>
            <a:off x="8137908" y="2892475"/>
            <a:ext cx="1620112" cy="1620111"/>
            <a:chOff x="0" y="0"/>
            <a:chExt cx="1620110" cy="1620110"/>
          </a:xfrm>
        </p:grpSpPr>
        <p:sp>
          <p:nvSpPr>
            <p:cNvPr id="1771" name="Shape 1771"/>
            <p:cNvSpPr/>
            <p:nvPr/>
          </p:nvSpPr>
          <p:spPr>
            <a:xfrm rot="8100000">
              <a:off x="237258" y="237260"/>
              <a:ext cx="1145594" cy="11455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189A80"/>
            </a:solidFill>
            <a:ln w="12700" cap="flat">
              <a:noFill/>
              <a:miter lim="400000"/>
              <a:tailEnd type="triangle" w="med" len="med"/>
            </a:ln>
            <a:effectLst/>
          </p:spPr>
          <p:txBody>
            <a:bodyPr wrap="square" lIns="64293" tIns="64293" rIns="64293" bIns="64293" numCol="1" anchor="ctr">
              <a:noAutofit/>
            </a:bodyPr>
            <a:lstStyle/>
            <a:p>
              <a:pPr defTabSz="1450724">
                <a:defRPr sz="1400">
                  <a:solidFill>
                    <a:srgbClr val="5C5C5C"/>
                  </a:solidFill>
                  <a:latin typeface="Arial"/>
                  <a:ea typeface="Arial"/>
                  <a:cs typeface="Arial"/>
                  <a:sym typeface="Arial"/>
                </a:defRPr>
              </a:pPr>
              <a:endParaRPr/>
            </a:p>
          </p:txBody>
        </p:sp>
        <p:sp>
          <p:nvSpPr>
            <p:cNvPr id="1772" name="Shape 1772"/>
            <p:cNvSpPr/>
            <p:nvPr/>
          </p:nvSpPr>
          <p:spPr>
            <a:xfrm>
              <a:off x="412828" y="415476"/>
              <a:ext cx="794455" cy="794452"/>
            </a:xfrm>
            <a:prstGeom prst="ellipse">
              <a:avLst/>
            </a:prstGeom>
            <a:solidFill>
              <a:srgbClr val="FFFFFF"/>
            </a:solidFill>
            <a:ln w="12700" cap="flat">
              <a:noFill/>
              <a:miter lim="400000"/>
              <a:tailEnd type="triangle" w="med" len="med"/>
            </a:ln>
            <a:effectLst/>
          </p:spPr>
          <p:txBody>
            <a:bodyPr wrap="square" lIns="64293" tIns="64293" rIns="64293" bIns="64293" numCol="1" anchor="ctr">
              <a:noAutofit/>
            </a:bodyPr>
            <a:lstStyle/>
            <a:p>
              <a:pPr defTabSz="1450724">
                <a:defRPr sz="2800">
                  <a:solidFill>
                    <a:srgbClr val="FFFFFF"/>
                  </a:solidFill>
                  <a:latin typeface="Arial"/>
                  <a:ea typeface="Arial"/>
                  <a:cs typeface="Arial"/>
                  <a:sym typeface="Arial"/>
                </a:defRPr>
              </a:pPr>
              <a:endParaRPr/>
            </a:p>
          </p:txBody>
        </p:sp>
      </p:grpSp>
      <p:grpSp>
        <p:nvGrpSpPr>
          <p:cNvPr id="1776" name="Group 1776"/>
          <p:cNvGrpSpPr/>
          <p:nvPr/>
        </p:nvGrpSpPr>
        <p:grpSpPr>
          <a:xfrm>
            <a:off x="13836865" y="2892475"/>
            <a:ext cx="1620112" cy="1620111"/>
            <a:chOff x="0" y="0"/>
            <a:chExt cx="1620110" cy="1620110"/>
          </a:xfrm>
        </p:grpSpPr>
        <p:sp>
          <p:nvSpPr>
            <p:cNvPr id="1774" name="Shape 1774"/>
            <p:cNvSpPr/>
            <p:nvPr/>
          </p:nvSpPr>
          <p:spPr>
            <a:xfrm rot="8100000">
              <a:off x="237258" y="237260"/>
              <a:ext cx="1145594" cy="11455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F09C2A"/>
            </a:solidFill>
            <a:ln w="12700" cap="flat">
              <a:noFill/>
              <a:miter lim="400000"/>
              <a:tailEnd type="triangle" w="med" len="med"/>
            </a:ln>
            <a:effectLst/>
          </p:spPr>
          <p:txBody>
            <a:bodyPr wrap="square" lIns="64293" tIns="64293" rIns="64293" bIns="64293" numCol="1" anchor="ctr">
              <a:noAutofit/>
            </a:bodyPr>
            <a:lstStyle/>
            <a:p>
              <a:pPr defTabSz="1450724">
                <a:defRPr sz="1400">
                  <a:solidFill>
                    <a:srgbClr val="5C5C5C"/>
                  </a:solidFill>
                  <a:latin typeface="Arial"/>
                  <a:ea typeface="Arial"/>
                  <a:cs typeface="Arial"/>
                  <a:sym typeface="Arial"/>
                </a:defRPr>
              </a:pPr>
              <a:endParaRPr/>
            </a:p>
          </p:txBody>
        </p:sp>
        <p:sp>
          <p:nvSpPr>
            <p:cNvPr id="1775" name="Shape 1775"/>
            <p:cNvSpPr/>
            <p:nvPr/>
          </p:nvSpPr>
          <p:spPr>
            <a:xfrm>
              <a:off x="412828" y="415476"/>
              <a:ext cx="794455" cy="794452"/>
            </a:xfrm>
            <a:prstGeom prst="ellipse">
              <a:avLst/>
            </a:prstGeom>
            <a:solidFill>
              <a:srgbClr val="FFFFFF"/>
            </a:solidFill>
            <a:ln w="12700" cap="flat">
              <a:noFill/>
              <a:miter lim="400000"/>
              <a:tailEnd type="triangle" w="med" len="med"/>
            </a:ln>
            <a:effectLst/>
          </p:spPr>
          <p:txBody>
            <a:bodyPr wrap="square" lIns="64293" tIns="64293" rIns="64293" bIns="64293" numCol="1" anchor="ctr">
              <a:noAutofit/>
            </a:bodyPr>
            <a:lstStyle/>
            <a:p>
              <a:pPr defTabSz="1450724">
                <a:defRPr sz="2800">
                  <a:solidFill>
                    <a:srgbClr val="FFFFFF"/>
                  </a:solidFill>
                  <a:latin typeface="Arial"/>
                  <a:ea typeface="Arial"/>
                  <a:cs typeface="Arial"/>
                  <a:sym typeface="Arial"/>
                </a:defRPr>
              </a:pPr>
              <a:endParaRPr/>
            </a:p>
          </p:txBody>
        </p:sp>
      </p:grpSp>
      <p:grpSp>
        <p:nvGrpSpPr>
          <p:cNvPr id="1779" name="Group 1779"/>
          <p:cNvGrpSpPr/>
          <p:nvPr/>
        </p:nvGrpSpPr>
        <p:grpSpPr>
          <a:xfrm>
            <a:off x="18904309" y="2892475"/>
            <a:ext cx="1620112" cy="1620111"/>
            <a:chOff x="0" y="0"/>
            <a:chExt cx="1620110" cy="1620110"/>
          </a:xfrm>
        </p:grpSpPr>
        <p:sp>
          <p:nvSpPr>
            <p:cNvPr id="1777" name="Shape 1777"/>
            <p:cNvSpPr/>
            <p:nvPr/>
          </p:nvSpPr>
          <p:spPr>
            <a:xfrm rot="8100000">
              <a:off x="237258" y="237260"/>
              <a:ext cx="1145594" cy="11455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D24132"/>
            </a:solidFill>
            <a:ln w="12700" cap="flat">
              <a:noFill/>
              <a:miter lim="400000"/>
              <a:tailEnd type="triangle" w="med" len="med"/>
            </a:ln>
            <a:effectLst/>
          </p:spPr>
          <p:txBody>
            <a:bodyPr wrap="square" lIns="64293" tIns="64293" rIns="64293" bIns="64293" numCol="1" anchor="ctr">
              <a:noAutofit/>
            </a:bodyPr>
            <a:lstStyle/>
            <a:p>
              <a:pPr defTabSz="1450724">
                <a:defRPr sz="1400">
                  <a:solidFill>
                    <a:srgbClr val="5C5C5C"/>
                  </a:solidFill>
                  <a:latin typeface="Arial"/>
                  <a:ea typeface="Arial"/>
                  <a:cs typeface="Arial"/>
                  <a:sym typeface="Arial"/>
                </a:defRPr>
              </a:pPr>
              <a:endParaRPr/>
            </a:p>
          </p:txBody>
        </p:sp>
        <p:sp>
          <p:nvSpPr>
            <p:cNvPr id="1778" name="Shape 1778"/>
            <p:cNvSpPr/>
            <p:nvPr/>
          </p:nvSpPr>
          <p:spPr>
            <a:xfrm>
              <a:off x="412828" y="415476"/>
              <a:ext cx="794455" cy="794452"/>
            </a:xfrm>
            <a:prstGeom prst="ellipse">
              <a:avLst/>
            </a:prstGeom>
            <a:solidFill>
              <a:srgbClr val="FFFFFF"/>
            </a:solidFill>
            <a:ln w="12700" cap="flat">
              <a:noFill/>
              <a:miter lim="400000"/>
              <a:tailEnd type="triangle" w="med" len="med"/>
            </a:ln>
            <a:effectLst/>
          </p:spPr>
          <p:txBody>
            <a:bodyPr wrap="square" lIns="64293" tIns="64293" rIns="64293" bIns="64293" numCol="1" anchor="ctr">
              <a:noAutofit/>
            </a:bodyPr>
            <a:lstStyle/>
            <a:p>
              <a:pPr defTabSz="1450724">
                <a:defRPr sz="2800">
                  <a:solidFill>
                    <a:srgbClr val="FFFFFF"/>
                  </a:solidFill>
                  <a:latin typeface="Arial"/>
                  <a:ea typeface="Arial"/>
                  <a:cs typeface="Arial"/>
                  <a:sym typeface="Arial"/>
                </a:defRPr>
              </a:pPr>
              <a:endParaRPr/>
            </a:p>
          </p:txBody>
        </p:sp>
      </p:grpSp>
      <p:sp>
        <p:nvSpPr>
          <p:cNvPr id="1780" name="Shape 1780"/>
          <p:cNvSpPr/>
          <p:nvPr/>
        </p:nvSpPr>
        <p:spPr>
          <a:xfrm>
            <a:off x="362779" y="392247"/>
            <a:ext cx="12086694" cy="993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 集中空调高效制冷机房系统经济性分析</a:t>
            </a:r>
          </a:p>
        </p:txBody>
      </p:sp>
      <p:grpSp>
        <p:nvGrpSpPr>
          <p:cNvPr id="1783" name="Group 1783"/>
          <p:cNvGrpSpPr/>
          <p:nvPr/>
        </p:nvGrpSpPr>
        <p:grpSpPr>
          <a:xfrm>
            <a:off x="18622751" y="302323"/>
            <a:ext cx="5429634" cy="1062833"/>
            <a:chOff x="0" y="0"/>
            <a:chExt cx="5429633" cy="1062831"/>
          </a:xfrm>
        </p:grpSpPr>
        <p:pic>
          <p:nvPicPr>
            <p:cNvPr id="1781"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1782"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5" name="图片 1784"/>
          <p:cNvPicPr>
            <a:picLocks/>
          </p:cNvPicPr>
          <p:nvPr/>
        </p:nvPicPr>
        <p:blipFill>
          <a:blip r:embed="rId2">
            <a:extLst/>
          </a:blip>
          <a:stretch>
            <a:fillRect/>
          </a:stretch>
        </p:blipFill>
        <p:spPr>
          <a:xfrm>
            <a:off x="-78649" y="1524000"/>
            <a:ext cx="24541298" cy="76200"/>
          </a:xfrm>
          <a:prstGeom prst="rect">
            <a:avLst/>
          </a:prstGeom>
        </p:spPr>
      </p:pic>
      <p:sp>
        <p:nvSpPr>
          <p:cNvPr id="1787" name="Shape 1787"/>
          <p:cNvSpPr>
            <a:spLocks noGrp="1"/>
          </p:cNvSpPr>
          <p:nvPr>
            <p:ph type="sldNum" sz="quarter" idx="4294967295"/>
          </p:nvPr>
        </p:nvSpPr>
        <p:spPr>
          <a:xfrm>
            <a:off x="23827996" y="13026976"/>
            <a:ext cx="534518" cy="551181"/>
          </a:xfrm>
          <a:prstGeom prst="rect">
            <a:avLst/>
          </a:prstGeom>
          <a:extLst>
            <a:ext uri="{C572A759-6A51-4108-AA02-DFA0A04FC94B}">
              <ma14:wrappingTextBoxFlag xmlns:ma14="http://schemas.microsoft.com/office/mac/drawingml/2011/main" val="1"/>
            </a:ext>
          </a:extLst>
        </p:spPr>
        <p:txBody>
          <a:bodyPr/>
          <a:lstStyle>
            <a:lvl1pPr algn="ctr" defTabSz="821531">
              <a:defRPr>
                <a:solidFill>
                  <a:srgbClr val="000000"/>
                </a:solidFill>
                <a:latin typeface="+mn-lt"/>
                <a:ea typeface="+mn-ea"/>
                <a:cs typeface="+mn-cs"/>
                <a:sym typeface="Helvetica Light"/>
              </a:defRPr>
            </a:lvl1pPr>
          </a:lstStyle>
          <a:p>
            <a:fld id="{86CB4B4D-7CA3-9044-876B-883B54F8677D}" type="slidenum">
              <a:t>51</a:t>
            </a:fld>
            <a:endParaRPr/>
          </a:p>
        </p:txBody>
      </p:sp>
      <p:pic>
        <p:nvPicPr>
          <p:cNvPr id="1788" name="屏幕快照 2018-11-03 上午10.08.50.png"/>
          <p:cNvPicPr>
            <a:picLocks noChangeAspect="1"/>
          </p:cNvPicPr>
          <p:nvPr/>
        </p:nvPicPr>
        <p:blipFill>
          <a:blip r:embed="rId3">
            <a:extLst/>
          </a:blip>
          <a:srcRect l="6700" t="11552" r="24654" b="11552"/>
          <a:stretch>
            <a:fillRect/>
          </a:stretch>
        </p:blipFill>
        <p:spPr>
          <a:xfrm>
            <a:off x="11607136" y="3092648"/>
            <a:ext cx="11839890" cy="7454654"/>
          </a:xfrm>
          <a:prstGeom prst="rect">
            <a:avLst/>
          </a:prstGeom>
          <a:ln w="25400">
            <a:solidFill>
              <a:schemeClr val="accent2">
                <a:hueOff val="-2473793"/>
                <a:satOff val="-50209"/>
                <a:lumOff val="23543"/>
              </a:schemeClr>
            </a:solidFill>
            <a:miter lim="400000"/>
          </a:ln>
        </p:spPr>
      </p:pic>
      <p:sp>
        <p:nvSpPr>
          <p:cNvPr id="1789" name="Shape 1789"/>
          <p:cNvSpPr/>
          <p:nvPr/>
        </p:nvSpPr>
        <p:spPr>
          <a:xfrm>
            <a:off x="1003497" y="10808148"/>
            <a:ext cx="22747623" cy="2736740"/>
          </a:xfrm>
          <a:prstGeom prst="rect">
            <a:avLst/>
          </a:prstGeom>
          <a:solidFill>
            <a:srgbClr val="FDE8D3"/>
          </a:solidFill>
          <a:ln w="12700">
            <a:miter lim="400000"/>
          </a:ln>
          <a:effectLst>
            <a:outerShdw blurRad="63500" dist="127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lnSpc>
                <a:spcPct val="120000"/>
              </a:lnSpc>
              <a:defRPr sz="3200" b="1">
                <a:latin typeface="Helvetica Neue"/>
                <a:ea typeface="Helvetica Neue"/>
                <a:cs typeface="Helvetica Neue"/>
                <a:sym typeface="Helvetica Neue"/>
              </a:defRPr>
            </a:pPr>
            <a:endParaRPr/>
          </a:p>
          <a:p>
            <a:pPr>
              <a:lnSpc>
                <a:spcPct val="120000"/>
              </a:lnSpc>
              <a:defRPr sz="3200" b="1">
                <a:latin typeface="Helvetica Neue"/>
                <a:ea typeface="Helvetica Neue"/>
                <a:cs typeface="Helvetica Neue"/>
                <a:sym typeface="Helvetica Neue"/>
              </a:defRPr>
            </a:pPr>
            <a:r>
              <a:t>高效制冷机房系统方案对比分析是机房全过程服务重要步骤，通过分析</a:t>
            </a:r>
            <a:r>
              <a:rPr>
                <a:solidFill>
                  <a:schemeClr val="accent5"/>
                </a:solidFill>
              </a:rPr>
              <a:t>不同方案获得不同能效值</a:t>
            </a:r>
            <a:r>
              <a:t>、</a:t>
            </a:r>
          </a:p>
          <a:p>
            <a:pPr>
              <a:lnSpc>
                <a:spcPct val="120000"/>
              </a:lnSpc>
              <a:defRPr sz="3200" b="1">
                <a:latin typeface="Helvetica Neue"/>
                <a:ea typeface="Helvetica Neue"/>
                <a:cs typeface="Helvetica Neue"/>
                <a:sym typeface="Helvetica Neue"/>
              </a:defRPr>
            </a:pPr>
            <a:r>
              <a:rPr>
                <a:solidFill>
                  <a:schemeClr val="accent5"/>
                </a:solidFill>
              </a:rPr>
              <a:t>全年运行费用、系统投资额、投资回收期</a:t>
            </a:r>
            <a:r>
              <a:t>等，为服务团队和业主单位决策提供可靠数据判定。</a:t>
            </a:r>
          </a:p>
        </p:txBody>
      </p:sp>
      <p:graphicFrame>
        <p:nvGraphicFramePr>
          <p:cNvPr id="1790" name="Table 1790"/>
          <p:cNvGraphicFramePr/>
          <p:nvPr/>
        </p:nvGraphicFramePr>
        <p:xfrm>
          <a:off x="1000152" y="3290089"/>
          <a:ext cx="10545081" cy="7320300"/>
        </p:xfrm>
        <a:graphic>
          <a:graphicData uri="http://schemas.openxmlformats.org/drawingml/2006/table">
            <a:tbl>
              <a:tblPr>
                <a:tableStyleId>{4C3C2611-4C71-4FC5-86AE-919BDF0F9419}</a:tableStyleId>
              </a:tblPr>
              <a:tblGrid>
                <a:gridCol w="1255936"/>
                <a:gridCol w="3083213"/>
                <a:gridCol w="3105316"/>
                <a:gridCol w="3094263"/>
              </a:tblGrid>
              <a:tr h="460680">
                <a:tc gridSpan="4">
                  <a:txBody>
                    <a:bodyPr/>
                    <a:lstStyle/>
                    <a:p>
                      <a:pPr algn="ctr" defTabSz="914400">
                        <a:defRPr sz="1800"/>
                      </a:pPr>
                      <a:r>
                        <a:rPr b="1">
                          <a:latin typeface="Calibri"/>
                          <a:ea typeface="Calibri"/>
                          <a:cs typeface="Calibri"/>
                          <a:sym typeface="Calibri"/>
                        </a:rPr>
                        <a:t>高效制冷机房方案比对优选（例）</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hMerge="1">
                  <a:txBody>
                    <a:bodyPr/>
                    <a:lstStyle/>
                    <a:p>
                      <a:endParaRPr lang="zh-CN"/>
                    </a:p>
                  </a:txBody>
                  <a:tcPr/>
                </a:tc>
                <a:tc hMerge="1">
                  <a:txBody>
                    <a:bodyPr/>
                    <a:lstStyle/>
                    <a:p>
                      <a:endParaRPr lang="zh-CN"/>
                    </a:p>
                  </a:txBody>
                  <a:tcPr/>
                </a:tc>
                <a:tc hMerge="1">
                  <a:txBody>
                    <a:bodyPr/>
                    <a:lstStyle/>
                    <a:p>
                      <a:endParaRPr lang="zh-CN"/>
                    </a:p>
                  </a:txBody>
                  <a:tcPr/>
                </a:tc>
              </a:tr>
              <a:tr h="493730">
                <a:tc>
                  <a:txBody>
                    <a:bodyPr/>
                    <a:lstStyle/>
                    <a:p>
                      <a:pPr algn="ctr" defTabSz="914400">
                        <a:defRPr sz="1800"/>
                      </a:pPr>
                      <a:r>
                        <a:rPr>
                          <a:latin typeface="Calibri"/>
                          <a:ea typeface="Calibri"/>
                          <a:cs typeface="Calibri"/>
                          <a:sym typeface="Calibri"/>
                        </a:rPr>
                        <a:t>项目</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algn="ctr" defTabSz="914400">
                        <a:defRPr sz="1800"/>
                      </a:pPr>
                      <a:r>
                        <a:rPr b="1">
                          <a:latin typeface="Calibri"/>
                          <a:ea typeface="Calibri"/>
                          <a:cs typeface="Calibri"/>
                          <a:sym typeface="Calibri"/>
                        </a:rPr>
                        <a:t>方案一</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algn="ctr" defTabSz="914400">
                        <a:defRPr sz="1800"/>
                      </a:pPr>
                      <a:r>
                        <a:rPr b="1">
                          <a:latin typeface="Calibri"/>
                          <a:ea typeface="Calibri"/>
                          <a:cs typeface="Calibri"/>
                          <a:sym typeface="Calibri"/>
                        </a:rPr>
                        <a:t>方案二</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algn="ctr" defTabSz="914400">
                        <a:defRPr sz="1800"/>
                      </a:pPr>
                      <a:r>
                        <a:rPr b="1">
                          <a:latin typeface="Calibri"/>
                          <a:ea typeface="Calibri"/>
                          <a:cs typeface="Calibri"/>
                          <a:sym typeface="Calibri"/>
                        </a:rPr>
                        <a:t>方案三</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r>
              <a:tr h="614716">
                <a:tc>
                  <a:txBody>
                    <a:bodyPr/>
                    <a:lstStyle/>
                    <a:p>
                      <a:pPr algn="ctr" defTabSz="914400">
                        <a:defRPr sz="1800"/>
                      </a:pPr>
                      <a:r>
                        <a:rPr>
                          <a:latin typeface="Calibri"/>
                          <a:ea typeface="Calibri"/>
                          <a:cs typeface="Calibri"/>
                          <a:sym typeface="Calibri"/>
                        </a:rPr>
                        <a:t>系统</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gridSpan="3">
                  <a:txBody>
                    <a:bodyPr/>
                    <a:lstStyle/>
                    <a:p>
                      <a:pPr algn="ctr" defTabSz="914400">
                        <a:defRPr sz="1800">
                          <a:latin typeface="Calibri"/>
                          <a:ea typeface="Calibri"/>
                          <a:cs typeface="Calibri"/>
                          <a:sym typeface="Calibri"/>
                        </a:defRPr>
                      </a:pPr>
                      <a:r>
                        <a:t>设计尖峰负荷3000RT/冷冻水供回水温度7-12℃/末端资用压头150kPa/室外设计湿球温度28℃</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hMerge="1">
                  <a:txBody>
                    <a:bodyPr/>
                    <a:lstStyle/>
                    <a:p>
                      <a:endParaRPr lang="zh-CN"/>
                    </a:p>
                  </a:txBody>
                  <a:tcPr/>
                </a:tc>
                <a:tc hMerge="1">
                  <a:txBody>
                    <a:bodyPr/>
                    <a:lstStyle/>
                    <a:p>
                      <a:endParaRPr lang="zh-CN"/>
                    </a:p>
                  </a:txBody>
                  <a:tcPr/>
                </a:tc>
              </a:tr>
              <a:tr h="900333">
                <a:tc>
                  <a:txBody>
                    <a:bodyPr/>
                    <a:lstStyle/>
                    <a:p>
                      <a:pPr algn="ctr" defTabSz="914400">
                        <a:defRPr sz="1800"/>
                      </a:pPr>
                      <a:r>
                        <a:rPr>
                          <a:latin typeface="Calibri"/>
                          <a:ea typeface="Calibri"/>
                          <a:cs typeface="Calibri"/>
                          <a:sym typeface="Calibri"/>
                        </a:rPr>
                        <a:t>主机搭配</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2*1000RT离心机</a:t>
                      </a:r>
                      <a:br/>
                      <a:r>
                        <a:t>2*500RT变频离心机</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5*600RT离心机（其中3台变频）</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3*850RT变频离心机</a:t>
                      </a:r>
                      <a:br/>
                      <a:r>
                        <a:t>1*450RT变频螺杆机</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r>
              <a:tr h="1307018">
                <a:tc>
                  <a:txBody>
                    <a:bodyPr/>
                    <a:lstStyle/>
                    <a:p>
                      <a:pPr algn="ctr" defTabSz="914400">
                        <a:defRPr sz="1800"/>
                      </a:pPr>
                      <a:r>
                        <a:rPr>
                          <a:latin typeface="Calibri"/>
                          <a:ea typeface="Calibri"/>
                          <a:cs typeface="Calibri"/>
                          <a:sym typeface="Calibri"/>
                        </a:rPr>
                        <a:t>制冷主机</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1000RT离心机：</a:t>
                      </a:r>
                      <a:br/>
                      <a:r>
                        <a:t>COP6.2，水阻＜8m</a:t>
                      </a:r>
                      <a:br/>
                      <a:r>
                        <a:t>500RT变频离心机：</a:t>
                      </a:r>
                      <a:br/>
                      <a:r>
                        <a:t>COP6.1，水阻＜8m</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600RT离心机：</a:t>
                      </a:r>
                      <a:br/>
                      <a:r>
                        <a:t>COP6.3，水阻＜8m</a:t>
                      </a:r>
                    </a:p>
                    <a:p>
                      <a:pPr indent="107950" algn="l" defTabSz="914400">
                        <a:defRPr sz="1800">
                          <a:latin typeface="Calibri"/>
                          <a:ea typeface="Calibri"/>
                          <a:cs typeface="Calibri"/>
                          <a:sym typeface="Calibri"/>
                        </a:defRPr>
                      </a:pPr>
                      <a:r>
                        <a:t>600RT变频离心机：</a:t>
                      </a:r>
                      <a:br/>
                      <a:r>
                        <a:t>COP6.2，水阻＜8m</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850RT变频离心机：</a:t>
                      </a:r>
                      <a:br/>
                      <a:r>
                        <a:t>COP6.4，水阻＜5m</a:t>
                      </a:r>
                      <a:br/>
                      <a:r>
                        <a:t>450RT变频螺杆机：</a:t>
                      </a:r>
                      <a:br/>
                      <a:r>
                        <a:t>COP6.3，水阻＜5m</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r>
              <a:tr h="689330">
                <a:tc>
                  <a:txBody>
                    <a:bodyPr/>
                    <a:lstStyle/>
                    <a:p>
                      <a:pPr algn="ctr" defTabSz="914400">
                        <a:defRPr sz="1800"/>
                      </a:pPr>
                      <a:r>
                        <a:rPr>
                          <a:latin typeface="Calibri"/>
                          <a:ea typeface="Calibri"/>
                          <a:cs typeface="Calibri"/>
                          <a:sym typeface="Calibri"/>
                        </a:rPr>
                        <a:t>冷却塔</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冷却水：36/31℃</a:t>
                      </a:r>
                      <a:br/>
                      <a:r>
                        <a:t>风机变频</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冷却水：35.5/30.5℃</a:t>
                      </a:r>
                      <a:br/>
                      <a:r>
                        <a:t>风机变频</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冷却水：35.5/30.5℃</a:t>
                      </a:r>
                      <a:br/>
                      <a:r>
                        <a:t>风机变频</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r>
              <a:tr h="938616">
                <a:tc>
                  <a:txBody>
                    <a:bodyPr/>
                    <a:lstStyle/>
                    <a:p>
                      <a:pPr algn="ctr" defTabSz="914400">
                        <a:defRPr sz="1800"/>
                      </a:pPr>
                      <a:r>
                        <a:rPr>
                          <a:latin typeface="Calibri"/>
                          <a:ea typeface="Calibri"/>
                          <a:cs typeface="Calibri"/>
                          <a:sym typeface="Calibri"/>
                        </a:rPr>
                        <a:t>冷冻水泵</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双吸泵（变频）：扬程28m</a:t>
                      </a:r>
                      <a:br/>
                      <a:r>
                        <a:t>叶轮效率≥85%，电机效率≥93%</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双吸泵（变频）：扬程28m</a:t>
                      </a:r>
                      <a:br/>
                      <a:r>
                        <a:t>叶轮效率≥83%，电机效率≥93%</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双吸泵（变频）：扬程25m</a:t>
                      </a:r>
                      <a:br/>
                      <a:r>
                        <a:t>叶轮效率≥85%，电机效率≥93%</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r>
              <a:tr h="938616">
                <a:tc>
                  <a:txBody>
                    <a:bodyPr/>
                    <a:lstStyle/>
                    <a:p>
                      <a:pPr algn="ctr" defTabSz="914400">
                        <a:defRPr sz="1800"/>
                      </a:pPr>
                      <a:r>
                        <a:rPr>
                          <a:latin typeface="Calibri"/>
                          <a:ea typeface="Calibri"/>
                          <a:cs typeface="Calibri"/>
                          <a:sym typeface="Calibri"/>
                        </a:rPr>
                        <a:t>冷却水泵</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双吸泵（变频）：扬程18m</a:t>
                      </a:r>
                      <a:br/>
                      <a:r>
                        <a:t>叶轮效率≥85%，电机效率≥93%</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双吸泵（变频）：扬程18m</a:t>
                      </a:r>
                      <a:br/>
                      <a:r>
                        <a:t>叶轮效率≥83%，电机效率≥93%</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indent="107950" algn="l" defTabSz="914400">
                        <a:defRPr sz="1800">
                          <a:latin typeface="Calibri"/>
                          <a:ea typeface="Calibri"/>
                          <a:cs typeface="Calibri"/>
                          <a:sym typeface="Calibri"/>
                        </a:defRPr>
                      </a:pPr>
                      <a:r>
                        <a:t>双吸泵（变频）：扬程15m</a:t>
                      </a:r>
                      <a:br/>
                      <a:r>
                        <a:t>叶轮效率≥85%，电机效率≥93%</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r>
              <a:tr h="970315">
                <a:tc>
                  <a:txBody>
                    <a:bodyPr/>
                    <a:lstStyle/>
                    <a:p>
                      <a:pPr algn="ctr" defTabSz="914400">
                        <a:defRPr sz="1800"/>
                      </a:pPr>
                      <a:r>
                        <a:rPr>
                          <a:latin typeface="Calibri"/>
                          <a:ea typeface="Calibri"/>
                          <a:cs typeface="Calibri"/>
                          <a:sym typeface="Calibri"/>
                        </a:rPr>
                        <a:t>制冷机房全年平均能效目标</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algn="l" defTabSz="914400">
                        <a:defRPr sz="1800"/>
                      </a:pPr>
                      <a:r>
                        <a:rPr b="1">
                          <a:latin typeface="Calibri"/>
                          <a:ea typeface="Calibri"/>
                          <a:cs typeface="Calibri"/>
                          <a:sym typeface="Calibri"/>
                        </a:rPr>
                        <a:t>0.68kW/RT（EER5.17）</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algn="l" defTabSz="914400">
                        <a:defRPr sz="1800"/>
                      </a:pPr>
                      <a:r>
                        <a:rPr b="1">
                          <a:latin typeface="Calibri"/>
                          <a:ea typeface="Calibri"/>
                          <a:cs typeface="Calibri"/>
                          <a:sym typeface="Calibri"/>
                        </a:rPr>
                        <a:t>0.65kW/RT（EER5.41）</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c>
                  <a:txBody>
                    <a:bodyPr/>
                    <a:lstStyle/>
                    <a:p>
                      <a:pPr algn="l" defTabSz="914400">
                        <a:defRPr sz="1800"/>
                      </a:pPr>
                      <a:r>
                        <a:rPr b="1">
                          <a:latin typeface="Calibri"/>
                          <a:ea typeface="Calibri"/>
                          <a:cs typeface="Calibri"/>
                          <a:sym typeface="Calibri"/>
                        </a:rPr>
                        <a:t>0.63kW/RT（EER5.58）</a:t>
                      </a:r>
                    </a:p>
                  </a:txBody>
                  <a:tcPr marL="5733" marR="5733" marT="5733" marB="5733" anchor="ctr" horzOverflow="overflow">
                    <a:lnL w="6350">
                      <a:solidFill>
                        <a:srgbClr val="000000"/>
                      </a:solidFill>
                    </a:lnL>
                    <a:lnR w="6350">
                      <a:solidFill>
                        <a:srgbClr val="000000"/>
                      </a:solidFill>
                    </a:lnR>
                    <a:lnT w="6350">
                      <a:solidFill>
                        <a:srgbClr val="000000"/>
                      </a:solidFill>
                    </a:lnT>
                    <a:lnB w="6350">
                      <a:solidFill>
                        <a:srgbClr val="000000"/>
                      </a:solidFill>
                    </a:lnB>
                    <a:solidFill>
                      <a:srgbClr val="E8ECF4"/>
                    </a:solidFill>
                  </a:tcPr>
                </a:tc>
              </a:tr>
            </a:tbl>
          </a:graphicData>
        </a:graphic>
      </p:graphicFrame>
      <p:sp>
        <p:nvSpPr>
          <p:cNvPr id="1791" name="Shape 1791"/>
          <p:cNvSpPr/>
          <p:nvPr/>
        </p:nvSpPr>
        <p:spPr>
          <a:xfrm>
            <a:off x="166550" y="1703056"/>
            <a:ext cx="1167163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04-3集中空调高效制冷机房系统投资回报周期分析</a:t>
            </a:r>
          </a:p>
        </p:txBody>
      </p:sp>
      <p:sp>
        <p:nvSpPr>
          <p:cNvPr id="1792" name="Shape 1792"/>
          <p:cNvSpPr/>
          <p:nvPr/>
        </p:nvSpPr>
        <p:spPr>
          <a:xfrm>
            <a:off x="11747187" y="3818656"/>
            <a:ext cx="11582738" cy="904876"/>
          </a:xfrm>
          <a:prstGeom prst="rect">
            <a:avLst/>
          </a:prstGeom>
          <a:ln w="88900">
            <a:solidFill>
              <a:srgbClr val="FF3618"/>
            </a:solidFill>
            <a:custDash>
              <a:ds d="200000" sp="200000"/>
            </a:custDash>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1793" name="Shape 1793"/>
          <p:cNvSpPr/>
          <p:nvPr/>
        </p:nvSpPr>
        <p:spPr>
          <a:xfrm>
            <a:off x="11612308" y="9647232"/>
            <a:ext cx="11680226" cy="813434"/>
          </a:xfrm>
          <a:prstGeom prst="rect">
            <a:avLst/>
          </a:prstGeom>
          <a:ln w="88900">
            <a:solidFill>
              <a:srgbClr val="F940B7"/>
            </a:solidFill>
            <a:custDash>
              <a:ds d="200000" sp="200000"/>
            </a:custDash>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1794" name="Shape 1794"/>
          <p:cNvSpPr/>
          <p:nvPr/>
        </p:nvSpPr>
        <p:spPr>
          <a:xfrm>
            <a:off x="11735754" y="7986289"/>
            <a:ext cx="11582738" cy="625476"/>
          </a:xfrm>
          <a:prstGeom prst="rect">
            <a:avLst/>
          </a:prstGeom>
          <a:ln w="88900">
            <a:solidFill>
              <a:schemeClr val="accent6"/>
            </a:solidFill>
            <a:custDash>
              <a:ds d="200000" sp="200000"/>
            </a:custDash>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pic>
        <p:nvPicPr>
          <p:cNvPr id="1795" name="图片 1794"/>
          <p:cNvPicPr>
            <a:picLocks/>
          </p:cNvPicPr>
          <p:nvPr/>
        </p:nvPicPr>
        <p:blipFill>
          <a:blip r:embed="rId4">
            <a:extLst/>
          </a:blip>
          <a:stretch>
            <a:fillRect/>
          </a:stretch>
        </p:blipFill>
        <p:spPr>
          <a:xfrm>
            <a:off x="922712" y="3299614"/>
            <a:ext cx="10693611" cy="968376"/>
          </a:xfrm>
          <a:prstGeom prst="rect">
            <a:avLst/>
          </a:prstGeom>
          <a:effectLst>
            <a:outerShdw blurRad="50800" dist="25400" dir="5400000" rotWithShape="0">
              <a:srgbClr val="000000">
                <a:alpha val="50000"/>
              </a:srgbClr>
            </a:outerShdw>
          </a:effectLst>
        </p:spPr>
      </p:pic>
      <p:sp>
        <p:nvSpPr>
          <p:cNvPr id="1796" name="Shape 1796"/>
          <p:cNvSpPr/>
          <p:nvPr/>
        </p:nvSpPr>
        <p:spPr>
          <a:xfrm>
            <a:off x="954462" y="9601511"/>
            <a:ext cx="10630111" cy="904876"/>
          </a:xfrm>
          <a:prstGeom prst="rect">
            <a:avLst/>
          </a:prstGeom>
          <a:ln w="63500">
            <a:solidFill>
              <a:srgbClr val="FF3618"/>
            </a:solidFill>
            <a:custDash>
              <a:ds d="600000" sp="600000"/>
            </a:custDash>
            <a:miter lim="400000"/>
          </a:ln>
          <a:effectLst>
            <a:outerShdw blurRad="50800" dist="25400" dir="5400000" rotWithShape="0">
              <a:srgbClr val="000000">
                <a:alpha val="50000"/>
              </a:srgbClr>
            </a:outerShdw>
          </a:effectLst>
        </p:spPr>
        <p:txBody>
          <a:bodyPr lIns="71437" tIns="71437" rIns="71437" bIns="71437" anchor="ctr"/>
          <a:lstStyle/>
          <a:p>
            <a:pPr>
              <a:defRPr sz="3200">
                <a:solidFill>
                  <a:srgbClr val="FFFFFF"/>
                </a:solidFill>
              </a:defRPr>
            </a:pPr>
            <a:endParaRPr/>
          </a:p>
        </p:txBody>
      </p:sp>
      <p:sp>
        <p:nvSpPr>
          <p:cNvPr id="1797" name="Shape 1797"/>
          <p:cNvSpPr/>
          <p:nvPr/>
        </p:nvSpPr>
        <p:spPr>
          <a:xfrm>
            <a:off x="362779" y="392247"/>
            <a:ext cx="12086694" cy="993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03 集中空调高效制冷机房系统经济性分析</a:t>
            </a:r>
          </a:p>
        </p:txBody>
      </p:sp>
      <p:grpSp>
        <p:nvGrpSpPr>
          <p:cNvPr id="1800" name="Group 1800"/>
          <p:cNvGrpSpPr/>
          <p:nvPr/>
        </p:nvGrpSpPr>
        <p:grpSpPr>
          <a:xfrm>
            <a:off x="18622751" y="302323"/>
            <a:ext cx="5429634" cy="1062833"/>
            <a:chOff x="0" y="0"/>
            <a:chExt cx="5429633" cy="1062831"/>
          </a:xfrm>
        </p:grpSpPr>
        <p:pic>
          <p:nvPicPr>
            <p:cNvPr id="1798"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1799"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 name="图片 1801"/>
          <p:cNvPicPr>
            <a:picLocks/>
          </p:cNvPicPr>
          <p:nvPr/>
        </p:nvPicPr>
        <p:blipFill>
          <a:blip r:embed="rId2">
            <a:extLst/>
          </a:blip>
          <a:stretch>
            <a:fillRect/>
          </a:stretch>
        </p:blipFill>
        <p:spPr>
          <a:xfrm>
            <a:off x="-78649" y="1524000"/>
            <a:ext cx="24541298" cy="76200"/>
          </a:xfrm>
          <a:prstGeom prst="rect">
            <a:avLst/>
          </a:prstGeom>
        </p:spPr>
      </p:pic>
      <p:sp>
        <p:nvSpPr>
          <p:cNvPr id="1804" name="Shape 1804"/>
          <p:cNvSpPr/>
          <p:nvPr/>
        </p:nvSpPr>
        <p:spPr>
          <a:xfrm>
            <a:off x="700274" y="392247"/>
            <a:ext cx="1374776"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目录</a:t>
            </a:r>
          </a:p>
        </p:txBody>
      </p:sp>
      <p:sp>
        <p:nvSpPr>
          <p:cNvPr id="1805" name="Shape 1805"/>
          <p:cNvSpPr/>
          <p:nvPr/>
        </p:nvSpPr>
        <p:spPr>
          <a:xfrm>
            <a:off x="12811338" y="5899384"/>
            <a:ext cx="11062935" cy="1917232"/>
          </a:xfrm>
          <a:prstGeom prst="rect">
            <a:avLst/>
          </a:prstGeom>
          <a:gradFill>
            <a:gsLst>
              <a:gs pos="0">
                <a:srgbClr val="04B5EC"/>
              </a:gs>
              <a:gs pos="100000">
                <a:srgbClr val="00C898"/>
              </a:gs>
            </a:gsLst>
          </a:gradFill>
          <a:ln w="12700">
            <a:miter lim="400000"/>
          </a:ln>
          <a:effectLst>
            <a:outerShdw blurRad="203200" dist="88900" dir="2700000" rotWithShape="0">
              <a:srgbClr val="000000">
                <a:alpha val="21000"/>
              </a:srgbClr>
            </a:outerShdw>
          </a:effectLst>
        </p:spPr>
        <p:txBody>
          <a:bodyPr lIns="64293" tIns="64293" rIns="64293" bIns="64293" anchor="ctr"/>
          <a:lstStyle/>
          <a:p>
            <a:pPr defTabSz="964406">
              <a:defRPr sz="1400">
                <a:solidFill>
                  <a:srgbClr val="FFFFFF"/>
                </a:solidFill>
                <a:latin typeface="Calibri"/>
                <a:ea typeface="Calibri"/>
                <a:cs typeface="Calibri"/>
                <a:sym typeface="Calibri"/>
              </a:defRPr>
            </a:pPr>
            <a:endParaRPr/>
          </a:p>
        </p:txBody>
      </p:sp>
      <p:sp>
        <p:nvSpPr>
          <p:cNvPr id="1806" name="Shape 1806"/>
          <p:cNvSpPr/>
          <p:nvPr/>
        </p:nvSpPr>
        <p:spPr>
          <a:xfrm>
            <a:off x="13144614" y="6337399"/>
            <a:ext cx="10027805" cy="1041202"/>
          </a:xfrm>
          <a:prstGeom prst="rect">
            <a:avLst/>
          </a:prstGeom>
          <a:ln w="12700">
            <a:miter lim="400000"/>
          </a:ln>
          <a:extLst>
            <a:ext uri="{C572A759-6A51-4108-AA02-DFA0A04FC94B}">
              <ma14:wrappingTextBoxFlag xmlns:ma14="http://schemas.microsoft.com/office/mac/drawingml/2011/main" val="1"/>
            </a:ext>
          </a:extLst>
        </p:spPr>
        <p:txBody>
          <a:bodyPr lIns="64293" tIns="64293" rIns="64293" bIns="64293"/>
          <a:lstStyle>
            <a:lvl1pPr algn="l" defTabSz="964406">
              <a:lnSpc>
                <a:spcPct val="120000"/>
              </a:lnSpc>
              <a:defRPr sz="4800" b="1">
                <a:solidFill>
                  <a:srgbClr val="FFFFFF"/>
                </a:solidFill>
                <a:latin typeface="微软雅黑"/>
                <a:ea typeface="微软雅黑"/>
                <a:cs typeface="微软雅黑"/>
                <a:sym typeface="微软雅黑"/>
              </a:defRPr>
            </a:lvl1pPr>
          </a:lstStyle>
          <a:p>
            <a:r>
              <a:t>05 我们的优势</a:t>
            </a:r>
          </a:p>
        </p:txBody>
      </p:sp>
      <p:grpSp>
        <p:nvGrpSpPr>
          <p:cNvPr id="1809" name="Group 1809"/>
          <p:cNvGrpSpPr/>
          <p:nvPr/>
        </p:nvGrpSpPr>
        <p:grpSpPr>
          <a:xfrm>
            <a:off x="10364468" y="5899384"/>
            <a:ext cx="1917232" cy="1917232"/>
            <a:chOff x="0" y="0"/>
            <a:chExt cx="1917230" cy="1917230"/>
          </a:xfrm>
        </p:grpSpPr>
        <p:sp>
          <p:nvSpPr>
            <p:cNvPr id="1807" name="Shape 1807"/>
            <p:cNvSpPr/>
            <p:nvPr/>
          </p:nvSpPr>
          <p:spPr>
            <a:xfrm>
              <a:off x="-1" y="-1"/>
              <a:ext cx="1917232" cy="1917232"/>
            </a:xfrm>
            <a:prstGeom prst="rect">
              <a:avLst/>
            </a:prstGeom>
            <a:solidFill>
              <a:srgbClr val="0091C4"/>
            </a:solidFill>
            <a:ln w="12700" cap="flat">
              <a:noFill/>
              <a:miter lim="400000"/>
            </a:ln>
            <a:effectLst/>
          </p:spPr>
          <p:txBody>
            <a:bodyPr wrap="square" lIns="64293" tIns="64293" rIns="64293" bIns="64293" numCol="1" anchor="ctr">
              <a:noAutofit/>
            </a:bodyPr>
            <a:lstStyle/>
            <a:p>
              <a:pPr defTabSz="964406">
                <a:defRPr sz="1400">
                  <a:solidFill>
                    <a:srgbClr val="FFFFFF"/>
                  </a:solidFill>
                  <a:latin typeface="宋体"/>
                  <a:ea typeface="宋体"/>
                  <a:cs typeface="宋体"/>
                  <a:sym typeface="宋体"/>
                </a:defRPr>
              </a:pPr>
              <a:endParaRPr/>
            </a:p>
          </p:txBody>
        </p:sp>
        <p:pic>
          <p:nvPicPr>
            <p:cNvPr id="1808" name="image22.png"/>
            <p:cNvPicPr>
              <a:picLocks noChangeAspect="1"/>
            </p:cNvPicPr>
            <p:nvPr/>
          </p:nvPicPr>
          <p:blipFill>
            <a:blip r:embed="rId3">
              <a:extLst/>
            </a:blip>
            <a:stretch>
              <a:fillRect/>
            </a:stretch>
          </p:blipFill>
          <p:spPr>
            <a:xfrm>
              <a:off x="504859" y="328314"/>
              <a:ext cx="947777" cy="1186268"/>
            </a:xfrm>
            <a:prstGeom prst="rect">
              <a:avLst/>
            </a:prstGeom>
            <a:ln w="12700" cap="flat">
              <a:noFill/>
              <a:miter lim="400000"/>
            </a:ln>
            <a:effectLst/>
          </p:spPr>
        </p:pic>
      </p:grpSp>
      <p:grpSp>
        <p:nvGrpSpPr>
          <p:cNvPr id="1821" name="Group 1821"/>
          <p:cNvGrpSpPr/>
          <p:nvPr/>
        </p:nvGrpSpPr>
        <p:grpSpPr>
          <a:xfrm>
            <a:off x="17852" y="1785285"/>
            <a:ext cx="9649562" cy="11168061"/>
            <a:chOff x="0" y="0"/>
            <a:chExt cx="9649560" cy="11168060"/>
          </a:xfrm>
        </p:grpSpPr>
        <p:sp>
          <p:nvSpPr>
            <p:cNvPr id="1810" name="Shape 1810"/>
            <p:cNvSpPr/>
            <p:nvPr/>
          </p:nvSpPr>
          <p:spPr>
            <a:xfrm flipH="1">
              <a:off x="8030829" y="7138258"/>
              <a:ext cx="669918" cy="1493282"/>
            </a:xfrm>
            <a:prstGeom prst="rect">
              <a:avLst/>
            </a:prstGeom>
            <a:gradFill flip="none" rotWithShape="1">
              <a:gsLst>
                <a:gs pos="0">
                  <a:srgbClr val="04B5EC"/>
                </a:gs>
                <a:gs pos="100000">
                  <a:srgbClr val="00C898"/>
                </a:gs>
              </a:gsLst>
              <a:lin ang="5400000" scaled="0"/>
            </a:grad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811" name="Shape 1811"/>
            <p:cNvSpPr/>
            <p:nvPr/>
          </p:nvSpPr>
          <p:spPr>
            <a:xfrm>
              <a:off x="3311405" y="2471103"/>
              <a:ext cx="5318538" cy="504251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4"/>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812" name="Shape 1812"/>
            <p:cNvSpPr/>
            <p:nvPr/>
          </p:nvSpPr>
          <p:spPr>
            <a:xfrm>
              <a:off x="6236117" y="924063"/>
              <a:ext cx="2902496" cy="27518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813" name="Shape 1813"/>
            <p:cNvSpPr/>
            <p:nvPr/>
          </p:nvSpPr>
          <p:spPr>
            <a:xfrm>
              <a:off x="585079" y="0"/>
              <a:ext cx="4999321" cy="47398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814" name="Shape 1814"/>
            <p:cNvSpPr/>
            <p:nvPr/>
          </p:nvSpPr>
          <p:spPr>
            <a:xfrm rot="4680754">
              <a:off x="7183177" y="6811034"/>
              <a:ext cx="746761" cy="7467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815" name="Shape 1815"/>
            <p:cNvSpPr/>
            <p:nvPr/>
          </p:nvSpPr>
          <p:spPr>
            <a:xfrm rot="15485977">
              <a:off x="7915412" y="6119538"/>
              <a:ext cx="746761" cy="7467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816" name="Shape 1816"/>
            <p:cNvSpPr/>
            <p:nvPr/>
          </p:nvSpPr>
          <p:spPr>
            <a:xfrm>
              <a:off x="0" y="4052535"/>
              <a:ext cx="3902325" cy="369980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817" name="Shape 1817"/>
            <p:cNvSpPr/>
            <p:nvPr/>
          </p:nvSpPr>
          <p:spPr>
            <a:xfrm rot="18571014">
              <a:off x="7594349" y="8616501"/>
              <a:ext cx="504184" cy="5041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818" name="Shape 1818"/>
            <p:cNvSpPr/>
            <p:nvPr/>
          </p:nvSpPr>
          <p:spPr>
            <a:xfrm rot="18571014">
              <a:off x="9042589" y="3985834"/>
              <a:ext cx="504184" cy="5041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819" name="Shape 1819"/>
            <p:cNvSpPr/>
            <p:nvPr/>
          </p:nvSpPr>
          <p:spPr>
            <a:xfrm>
              <a:off x="4429075" y="8052401"/>
              <a:ext cx="3286205" cy="311566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gradFill flip="none" rotWithShape="1">
              <a:gsLst>
                <a:gs pos="0">
                  <a:srgbClr val="04B5EC"/>
                </a:gs>
                <a:gs pos="100000">
                  <a:srgbClr val="00C898"/>
                </a:gs>
              </a:gsLst>
              <a:lin ang="0" scaled="0"/>
            </a:gradFill>
            <a:ln w="12700" cap="flat">
              <a:noFill/>
              <a:miter lim="400000"/>
            </a:ln>
            <a:effectLst>
              <a:outerShdw blurRad="203200" dist="88900" dir="2700000" rotWithShape="0">
                <a:srgbClr val="000000">
                  <a:alpha val="21000"/>
                </a:srgbClr>
              </a:outerShdw>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sp>
          <p:nvSpPr>
            <p:cNvPr id="1820" name="Shape 1820"/>
            <p:cNvSpPr/>
            <p:nvPr/>
          </p:nvSpPr>
          <p:spPr>
            <a:xfrm>
              <a:off x="2329223" y="6202607"/>
              <a:ext cx="3469956" cy="328987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0800" y="21600"/>
                  </a:lnTo>
                  <a:close/>
                </a:path>
              </a:pathLst>
            </a:custGeom>
            <a:blipFill rotWithShape="1">
              <a:blip r:embed="rId5"/>
              <a:srcRect/>
              <a:stretch>
                <a:fillRect/>
              </a:stretch>
            </a:blipFill>
            <a:ln w="12700" cap="flat">
              <a:noFill/>
              <a:miter lim="400000"/>
            </a:ln>
            <a:effectLst/>
          </p:spPr>
          <p:txBody>
            <a:bodyPr wrap="square" lIns="64293" tIns="64293" rIns="64293" bIns="64293" numCol="1" anchor="ctr">
              <a:noAutofit/>
            </a:bodyPr>
            <a:lstStyle/>
            <a:p>
              <a:pPr defTabSz="964406">
                <a:defRPr sz="1400">
                  <a:solidFill>
                    <a:srgbClr val="FFFFFF"/>
                  </a:solidFill>
                  <a:latin typeface="Calibri"/>
                  <a:ea typeface="Calibri"/>
                  <a:cs typeface="Calibri"/>
                  <a:sym typeface="Calibri"/>
                </a:defRPr>
              </a:pPr>
              <a:endParaRPr/>
            </a:p>
          </p:txBody>
        </p:sp>
      </p:grpSp>
      <p:sp>
        <p:nvSpPr>
          <p:cNvPr id="1822" name="Shape 1822"/>
          <p:cNvSpPr>
            <a:spLocks noGrp="1"/>
          </p:cNvSpPr>
          <p:nvPr>
            <p:ph type="sldNum" sz="quarter" idx="4294967295"/>
          </p:nvPr>
        </p:nvSpPr>
        <p:spPr>
          <a:xfrm>
            <a:off x="23804381" y="1309492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52</a:t>
            </a:fld>
            <a:endParaRPr/>
          </a:p>
        </p:txBody>
      </p:sp>
      <p:grpSp>
        <p:nvGrpSpPr>
          <p:cNvPr id="1825" name="Group 1825"/>
          <p:cNvGrpSpPr/>
          <p:nvPr/>
        </p:nvGrpSpPr>
        <p:grpSpPr>
          <a:xfrm>
            <a:off x="18622751" y="302323"/>
            <a:ext cx="5429634" cy="1062833"/>
            <a:chOff x="0" y="0"/>
            <a:chExt cx="5429633" cy="1062831"/>
          </a:xfrm>
        </p:grpSpPr>
        <p:pic>
          <p:nvPicPr>
            <p:cNvPr id="1823" name="image10.tif"/>
            <p:cNvPicPr>
              <a:picLocks noChangeAspect="1"/>
            </p:cNvPicPr>
            <p:nvPr/>
          </p:nvPicPr>
          <p:blipFill>
            <a:blip r:embed="rId6">
              <a:extLst/>
            </a:blip>
            <a:srcRect t="57209" b="26124"/>
            <a:stretch>
              <a:fillRect/>
            </a:stretch>
          </p:blipFill>
          <p:spPr>
            <a:xfrm>
              <a:off x="1104723" y="0"/>
              <a:ext cx="4324911" cy="1062705"/>
            </a:xfrm>
            <a:prstGeom prst="rect">
              <a:avLst/>
            </a:prstGeom>
            <a:ln w="12700" cap="flat">
              <a:noFill/>
              <a:miter lim="400000"/>
            </a:ln>
            <a:effectLst/>
          </p:spPr>
        </p:pic>
        <p:pic>
          <p:nvPicPr>
            <p:cNvPr id="1824" name="image11.tif"/>
            <p:cNvPicPr>
              <a:picLocks noChangeAspect="1"/>
            </p:cNvPicPr>
            <p:nvPr/>
          </p:nvPicPr>
          <p:blipFill>
            <a:blip r:embed="rId7">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7" name="图片 1826"/>
          <p:cNvPicPr>
            <a:picLocks/>
          </p:cNvPicPr>
          <p:nvPr/>
        </p:nvPicPr>
        <p:blipFill>
          <a:blip r:embed="rId2">
            <a:extLst/>
          </a:blip>
          <a:stretch>
            <a:fillRect/>
          </a:stretch>
        </p:blipFill>
        <p:spPr>
          <a:xfrm>
            <a:off x="-78649" y="1524000"/>
            <a:ext cx="24541298" cy="76200"/>
          </a:xfrm>
          <a:prstGeom prst="rect">
            <a:avLst/>
          </a:prstGeom>
        </p:spPr>
      </p:pic>
      <p:sp>
        <p:nvSpPr>
          <p:cNvPr id="1829" name="Shape 1829"/>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1830" name="Shape 1830"/>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53</a:t>
            </a:fld>
            <a:endParaRPr/>
          </a:p>
        </p:txBody>
      </p:sp>
      <p:sp>
        <p:nvSpPr>
          <p:cNvPr id="1831" name="Shape 1831"/>
          <p:cNvSpPr/>
          <p:nvPr/>
        </p:nvSpPr>
        <p:spPr>
          <a:xfrm>
            <a:off x="2743356" y="4407800"/>
            <a:ext cx="19582438" cy="3907975"/>
          </a:xfrm>
          <a:prstGeom prst="roundRect">
            <a:avLst>
              <a:gd name="adj" fmla="val 0"/>
            </a:avLst>
          </a:prstGeom>
          <a:gradFill>
            <a:gsLst>
              <a:gs pos="0">
                <a:srgbClr val="4987D0"/>
              </a:gs>
              <a:gs pos="100000">
                <a:srgbClr val="11AA56"/>
              </a:gs>
            </a:gsLst>
          </a:gradFill>
          <a:ln w="12700">
            <a:miter lim="400000"/>
          </a:ln>
          <a:effectLst>
            <a:outerShdw blurRad="254000" dist="190500" dir="2700000" rotWithShape="0">
              <a:srgbClr val="808080">
                <a:alpha val="40000"/>
              </a:srgbClr>
            </a:outerShdw>
          </a:effectLst>
        </p:spPr>
        <p:txBody>
          <a:bodyPr lIns="45719" rIns="45719" anchor="ctr"/>
          <a:lstStyle/>
          <a:p>
            <a:pPr defTabSz="914400">
              <a:defRPr sz="4800">
                <a:solidFill>
                  <a:srgbClr val="FFFFFF"/>
                </a:solidFill>
                <a:latin typeface="Arial"/>
                <a:ea typeface="Arial"/>
                <a:cs typeface="Arial"/>
                <a:sym typeface="Arial"/>
              </a:defRPr>
            </a:pPr>
            <a:endParaRPr/>
          </a:p>
        </p:txBody>
      </p:sp>
      <p:pic>
        <p:nvPicPr>
          <p:cNvPr id="1832" name="image112.png" descr="C:\Users\Administrator\Desktop\团队人员.png"/>
          <p:cNvPicPr>
            <a:picLocks noChangeAspect="1"/>
          </p:cNvPicPr>
          <p:nvPr/>
        </p:nvPicPr>
        <p:blipFill>
          <a:blip r:embed="rId3">
            <a:extLst/>
          </a:blip>
          <a:stretch>
            <a:fillRect/>
          </a:stretch>
        </p:blipFill>
        <p:spPr>
          <a:xfrm>
            <a:off x="-65141" y="8572483"/>
            <a:ext cx="9492568" cy="5628265"/>
          </a:xfrm>
          <a:prstGeom prst="rect">
            <a:avLst/>
          </a:prstGeom>
          <a:ln w="12700">
            <a:miter lim="400000"/>
          </a:ln>
        </p:spPr>
      </p:pic>
      <p:sp>
        <p:nvSpPr>
          <p:cNvPr id="1833" name="Shape 1833"/>
          <p:cNvSpPr/>
          <p:nvPr/>
        </p:nvSpPr>
        <p:spPr>
          <a:xfrm>
            <a:off x="2441646" y="3884092"/>
            <a:ext cx="19582438" cy="3907975"/>
          </a:xfrm>
          <a:prstGeom prst="roundRect">
            <a:avLst>
              <a:gd name="adj" fmla="val 0"/>
            </a:avLst>
          </a:prstGeom>
          <a:solidFill>
            <a:srgbClr val="FFFFFF"/>
          </a:solidFill>
          <a:ln w="3175">
            <a:solidFill>
              <a:srgbClr val="D9D9D9"/>
            </a:solidFill>
          </a:ln>
        </p:spPr>
        <p:txBody>
          <a:bodyPr lIns="45719" rIns="45719" anchor="ctr"/>
          <a:lstStyle/>
          <a:p>
            <a:pPr defTabSz="914400">
              <a:defRPr sz="4800">
                <a:solidFill>
                  <a:srgbClr val="FFFFFF"/>
                </a:solidFill>
                <a:latin typeface="Arial"/>
                <a:ea typeface="Arial"/>
                <a:cs typeface="Arial"/>
                <a:sym typeface="Arial"/>
              </a:defRPr>
            </a:pPr>
            <a:endParaRPr/>
          </a:p>
        </p:txBody>
      </p:sp>
      <p:sp>
        <p:nvSpPr>
          <p:cNvPr id="1834" name="Shape 1834"/>
          <p:cNvSpPr/>
          <p:nvPr/>
        </p:nvSpPr>
        <p:spPr>
          <a:xfrm>
            <a:off x="2950637" y="3997455"/>
            <a:ext cx="18795256" cy="380700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914400">
              <a:lnSpc>
                <a:spcPct val="150000"/>
              </a:lnSpc>
              <a:defRPr sz="3800">
                <a:latin typeface="Helvetica Neue"/>
                <a:ea typeface="Helvetica Neue"/>
                <a:cs typeface="Helvetica Neue"/>
                <a:sym typeface="Helvetica Neue"/>
              </a:defRPr>
            </a:pPr>
            <a:r>
              <a:t>       </a:t>
            </a:r>
            <a:r>
              <a:rPr>
                <a:latin typeface="微软雅黑 Light"/>
                <a:ea typeface="微软雅黑 Light"/>
                <a:cs typeface="微软雅黑 Light"/>
                <a:sym typeface="微软雅黑 Light"/>
              </a:rPr>
              <a:t>高效冷站联盟成立于2015年，由</a:t>
            </a:r>
            <a:r>
              <a:rPr b="1">
                <a:solidFill>
                  <a:schemeClr val="accent5"/>
                </a:solidFill>
                <a:latin typeface="微软雅黑 Light"/>
                <a:ea typeface="微软雅黑 Light"/>
                <a:cs typeface="微软雅黑 Light"/>
                <a:sym typeface="微软雅黑 Light"/>
              </a:rPr>
              <a:t>广州施杰节能科技有限公司、广州聚嬴节能科技开发有限公司，北京华勤冷站数据</a:t>
            </a:r>
            <a:r>
              <a:rPr>
                <a:latin typeface="微软雅黑 Light"/>
                <a:ea typeface="微软雅黑 Light"/>
                <a:cs typeface="微软雅黑 Light"/>
                <a:sym typeface="微软雅黑 Light"/>
              </a:rPr>
              <a:t>以及</a:t>
            </a:r>
            <a:r>
              <a:rPr b="1">
                <a:solidFill>
                  <a:schemeClr val="accent5"/>
                </a:solidFill>
                <a:latin typeface="微软雅黑 Light"/>
                <a:ea typeface="微软雅黑 Light"/>
                <a:cs typeface="微软雅黑 Light"/>
                <a:sym typeface="微软雅黑 Light"/>
              </a:rPr>
              <a:t>新加坡绿能环球有限公司</a:t>
            </a:r>
            <a:r>
              <a:rPr>
                <a:latin typeface="微软雅黑 Light"/>
                <a:ea typeface="微软雅黑 Light"/>
                <a:cs typeface="微软雅黑 Light"/>
                <a:sym typeface="微软雅黑 Light"/>
              </a:rPr>
              <a:t>四家公司发起，高效冷站联盟致力于以系统运行能效为导向提供高效制冷方案，其核心业务主要包括：</a:t>
            </a:r>
            <a:r>
              <a:rPr b="1">
                <a:solidFill>
                  <a:schemeClr val="accent5"/>
                </a:solidFill>
                <a:latin typeface="微软雅黑 Light"/>
                <a:ea typeface="微软雅黑 Light"/>
                <a:cs typeface="微软雅黑 Light"/>
                <a:sym typeface="微软雅黑 Light"/>
              </a:rPr>
              <a:t>高效中央空调系统建造、冷站投资运营、能源咨询、机房智能群控</a:t>
            </a:r>
            <a:r>
              <a:rPr>
                <a:latin typeface="微软雅黑 Light"/>
                <a:ea typeface="微软雅黑 Light"/>
                <a:cs typeface="微软雅黑 Light"/>
                <a:sym typeface="微软雅黑 Light"/>
              </a:rPr>
              <a:t>等。</a:t>
            </a:r>
          </a:p>
        </p:txBody>
      </p:sp>
      <p:grpSp>
        <p:nvGrpSpPr>
          <p:cNvPr id="1837" name="Group 1837"/>
          <p:cNvGrpSpPr/>
          <p:nvPr/>
        </p:nvGrpSpPr>
        <p:grpSpPr>
          <a:xfrm>
            <a:off x="14916798" y="9619899"/>
            <a:ext cx="2678323" cy="2308901"/>
            <a:chOff x="0" y="1"/>
            <a:chExt cx="2678321" cy="2308899"/>
          </a:xfrm>
        </p:grpSpPr>
        <p:sp>
          <p:nvSpPr>
            <p:cNvPr id="1835" name="Shape 1835"/>
            <p:cNvSpPr/>
            <p:nvPr/>
          </p:nvSpPr>
          <p:spPr>
            <a:xfrm>
              <a:off x="0" y="1"/>
              <a:ext cx="2678322" cy="2308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gradFill flip="none" rotWithShape="1">
              <a:gsLst>
                <a:gs pos="0">
                  <a:srgbClr val="4987D0"/>
                </a:gs>
                <a:gs pos="100000">
                  <a:srgbClr val="12B45B"/>
                </a:gs>
              </a:gsLst>
              <a:lin ang="5400000" scaled="0"/>
            </a:gradFill>
            <a:ln w="12700" cap="flat">
              <a:noFill/>
              <a:miter lim="400000"/>
            </a:ln>
            <a:effectLst>
              <a:outerShdw blurRad="254000" dist="190500" dir="2700000" rotWithShape="0">
                <a:srgbClr val="808080">
                  <a:alpha val="40000"/>
                </a:srgbClr>
              </a:outerShdw>
            </a:effectLst>
          </p:spPr>
          <p:txBody>
            <a:bodyPr wrap="square" lIns="45719" tIns="45719" rIns="45719" bIns="45719" numCol="1" anchor="ctr">
              <a:noAutofit/>
            </a:bodyPr>
            <a:lstStyle/>
            <a:p>
              <a:pPr defTabSz="914400">
                <a:defRPr sz="4800">
                  <a:solidFill>
                    <a:srgbClr val="FFFFFF"/>
                  </a:solidFill>
                  <a:latin typeface="Arial"/>
                  <a:ea typeface="Arial"/>
                  <a:cs typeface="Arial"/>
                  <a:sym typeface="Arial"/>
                </a:defRPr>
              </a:pPr>
              <a:endParaRPr/>
            </a:p>
          </p:txBody>
        </p:sp>
        <p:sp>
          <p:nvSpPr>
            <p:cNvPr id="1836" name="Shape 1836"/>
            <p:cNvSpPr/>
            <p:nvPr/>
          </p:nvSpPr>
          <p:spPr>
            <a:xfrm>
              <a:off x="340891" y="286392"/>
              <a:ext cx="2000551" cy="1793241"/>
            </a:xfrm>
            <a:prstGeom prst="rect">
              <a:avLst/>
            </a:prstGeom>
            <a:noFill/>
            <a:ln w="12700" cap="flat">
              <a:noFill/>
              <a:miter lim="400000"/>
            </a:ln>
            <a:effectLst>
              <a:outerShdw blurRad="254000" dist="190500" dir="2700000" rotWithShape="0">
                <a:srgbClr val="80808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defTabSz="914400">
                <a:defRPr sz="4800" b="1">
                  <a:solidFill>
                    <a:srgbClr val="FFFFFF"/>
                  </a:solidFill>
                  <a:latin typeface="Helvetica Neue"/>
                  <a:ea typeface="Helvetica Neue"/>
                  <a:cs typeface="Helvetica Neue"/>
                  <a:sym typeface="Helvetica Neue"/>
                </a:defRPr>
              </a:pPr>
              <a:r>
                <a:t>专业</a:t>
              </a:r>
            </a:p>
            <a:p>
              <a:pPr defTabSz="914400">
                <a:defRPr sz="4800" b="1">
                  <a:solidFill>
                    <a:srgbClr val="FFFFFF"/>
                  </a:solidFill>
                  <a:latin typeface="Helvetica Neue"/>
                  <a:ea typeface="Helvetica Neue"/>
                  <a:cs typeface="Helvetica Neue"/>
                  <a:sym typeface="Helvetica Neue"/>
                </a:defRPr>
              </a:pPr>
              <a:r>
                <a:t>技术</a:t>
              </a:r>
            </a:p>
          </p:txBody>
        </p:sp>
      </p:grpSp>
      <p:grpSp>
        <p:nvGrpSpPr>
          <p:cNvPr id="1840" name="Group 1840"/>
          <p:cNvGrpSpPr/>
          <p:nvPr/>
        </p:nvGrpSpPr>
        <p:grpSpPr>
          <a:xfrm>
            <a:off x="19341769" y="9640907"/>
            <a:ext cx="2678323" cy="2308901"/>
            <a:chOff x="0" y="1"/>
            <a:chExt cx="2678321" cy="2308899"/>
          </a:xfrm>
        </p:grpSpPr>
        <p:sp>
          <p:nvSpPr>
            <p:cNvPr id="1838" name="Shape 1838"/>
            <p:cNvSpPr/>
            <p:nvPr/>
          </p:nvSpPr>
          <p:spPr>
            <a:xfrm>
              <a:off x="0" y="1"/>
              <a:ext cx="2678322" cy="2308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gradFill flip="none" rotWithShape="1">
              <a:gsLst>
                <a:gs pos="0">
                  <a:srgbClr val="4987D0"/>
                </a:gs>
                <a:gs pos="100000">
                  <a:srgbClr val="12B45B"/>
                </a:gs>
              </a:gsLst>
              <a:lin ang="5400000" scaled="0"/>
            </a:gradFill>
            <a:ln w="12700" cap="flat">
              <a:noFill/>
              <a:miter lim="400000"/>
            </a:ln>
            <a:effectLst>
              <a:outerShdw blurRad="254000" dist="190500" dir="2700000" rotWithShape="0">
                <a:srgbClr val="808080">
                  <a:alpha val="40000"/>
                </a:srgbClr>
              </a:outerShdw>
            </a:effectLst>
          </p:spPr>
          <p:txBody>
            <a:bodyPr wrap="square" lIns="45719" tIns="45719" rIns="45719" bIns="45719" numCol="1" anchor="ctr">
              <a:noAutofit/>
            </a:bodyPr>
            <a:lstStyle/>
            <a:p>
              <a:pPr defTabSz="914400">
                <a:defRPr sz="4800">
                  <a:solidFill>
                    <a:srgbClr val="FFFFFF"/>
                  </a:solidFill>
                  <a:latin typeface="Arial"/>
                  <a:ea typeface="Arial"/>
                  <a:cs typeface="Arial"/>
                  <a:sym typeface="Arial"/>
                </a:defRPr>
              </a:pPr>
              <a:endParaRPr/>
            </a:p>
          </p:txBody>
        </p:sp>
        <p:sp>
          <p:nvSpPr>
            <p:cNvPr id="1839" name="Shape 1839"/>
            <p:cNvSpPr/>
            <p:nvPr/>
          </p:nvSpPr>
          <p:spPr>
            <a:xfrm>
              <a:off x="135315" y="265900"/>
              <a:ext cx="2408220" cy="1793241"/>
            </a:xfrm>
            <a:prstGeom prst="rect">
              <a:avLst/>
            </a:prstGeom>
            <a:noFill/>
            <a:ln w="12700" cap="flat">
              <a:noFill/>
              <a:miter lim="400000"/>
            </a:ln>
            <a:effectLst>
              <a:outerShdw blurRad="254000" dist="190500" dir="2700000" rotWithShape="0">
                <a:srgbClr val="80808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defTabSz="914400">
                <a:defRPr sz="4800" b="1">
                  <a:solidFill>
                    <a:srgbClr val="FFFFFF"/>
                  </a:solidFill>
                  <a:latin typeface="Helvetica Neue"/>
                  <a:ea typeface="Helvetica Neue"/>
                  <a:cs typeface="Helvetica Neue"/>
                  <a:sym typeface="Helvetica Neue"/>
                </a:defRPr>
              </a:pPr>
              <a:r>
                <a:t>共创</a:t>
              </a:r>
            </a:p>
            <a:p>
              <a:pPr defTabSz="914400">
                <a:defRPr sz="4800" b="1">
                  <a:solidFill>
                    <a:srgbClr val="FFFFFF"/>
                  </a:solidFill>
                  <a:latin typeface="Helvetica Neue"/>
                  <a:ea typeface="Helvetica Neue"/>
                  <a:cs typeface="Helvetica Neue"/>
                  <a:sym typeface="Helvetica Neue"/>
                </a:defRPr>
              </a:pPr>
              <a:r>
                <a:t>未来</a:t>
              </a:r>
            </a:p>
          </p:txBody>
        </p:sp>
      </p:grpSp>
      <p:grpSp>
        <p:nvGrpSpPr>
          <p:cNvPr id="1843" name="Group 1843"/>
          <p:cNvGrpSpPr/>
          <p:nvPr/>
        </p:nvGrpSpPr>
        <p:grpSpPr>
          <a:xfrm>
            <a:off x="12701542" y="10828089"/>
            <a:ext cx="2678323" cy="2308897"/>
            <a:chOff x="0" y="0"/>
            <a:chExt cx="2678321" cy="2308896"/>
          </a:xfrm>
        </p:grpSpPr>
        <p:sp>
          <p:nvSpPr>
            <p:cNvPr id="1841" name="Shape 1841"/>
            <p:cNvSpPr/>
            <p:nvPr/>
          </p:nvSpPr>
          <p:spPr>
            <a:xfrm>
              <a:off x="0" y="0"/>
              <a:ext cx="2678322" cy="230889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gradFill flip="none" rotWithShape="1">
              <a:gsLst>
                <a:gs pos="0">
                  <a:srgbClr val="4987D0"/>
                </a:gs>
                <a:gs pos="100000">
                  <a:srgbClr val="12B45B"/>
                </a:gs>
              </a:gsLst>
              <a:lin ang="5400000" scaled="0"/>
            </a:gradFill>
            <a:ln w="12700" cap="flat">
              <a:noFill/>
              <a:miter lim="400000"/>
            </a:ln>
            <a:effectLst>
              <a:outerShdw blurRad="254000" dist="190500" dir="2700000" rotWithShape="0">
                <a:srgbClr val="808080">
                  <a:alpha val="40000"/>
                </a:srgbClr>
              </a:outerShdw>
            </a:effectLst>
          </p:spPr>
          <p:txBody>
            <a:bodyPr wrap="square" lIns="45719" tIns="45719" rIns="45719" bIns="45719" numCol="1" anchor="ctr">
              <a:noAutofit/>
            </a:bodyPr>
            <a:lstStyle/>
            <a:p>
              <a:pPr defTabSz="914400">
                <a:defRPr sz="4800">
                  <a:solidFill>
                    <a:srgbClr val="FFFFFF"/>
                  </a:solidFill>
                  <a:latin typeface="Arial"/>
                  <a:ea typeface="Arial"/>
                  <a:cs typeface="Arial"/>
                  <a:sym typeface="Arial"/>
                </a:defRPr>
              </a:pPr>
              <a:endParaRPr/>
            </a:p>
          </p:txBody>
        </p:sp>
        <p:sp>
          <p:nvSpPr>
            <p:cNvPr id="1842" name="Shape 1842"/>
            <p:cNvSpPr/>
            <p:nvPr/>
          </p:nvSpPr>
          <p:spPr>
            <a:xfrm>
              <a:off x="280002" y="206216"/>
              <a:ext cx="2168819" cy="179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914400">
                <a:defRPr sz="4800" b="1">
                  <a:solidFill>
                    <a:srgbClr val="FFFFFF"/>
                  </a:solidFill>
                  <a:latin typeface="Helvetica Neue"/>
                  <a:ea typeface="Helvetica Neue"/>
                  <a:cs typeface="Helvetica Neue"/>
                  <a:sym typeface="Helvetica Neue"/>
                </a:defRPr>
              </a:pPr>
              <a:r>
                <a:t>个性</a:t>
              </a:r>
            </a:p>
            <a:p>
              <a:pPr defTabSz="914400">
                <a:defRPr sz="4800" b="1">
                  <a:solidFill>
                    <a:srgbClr val="FFFFFF"/>
                  </a:solidFill>
                  <a:latin typeface="Helvetica Neue"/>
                  <a:ea typeface="Helvetica Neue"/>
                  <a:cs typeface="Helvetica Neue"/>
                  <a:sym typeface="Helvetica Neue"/>
                </a:defRPr>
              </a:pPr>
              <a:r>
                <a:t>智慧</a:t>
              </a:r>
            </a:p>
          </p:txBody>
        </p:sp>
      </p:grpSp>
      <p:grpSp>
        <p:nvGrpSpPr>
          <p:cNvPr id="1846" name="Group 1846"/>
          <p:cNvGrpSpPr/>
          <p:nvPr/>
        </p:nvGrpSpPr>
        <p:grpSpPr>
          <a:xfrm>
            <a:off x="10482890" y="9628874"/>
            <a:ext cx="3026714" cy="2308901"/>
            <a:chOff x="0" y="1"/>
            <a:chExt cx="3026713" cy="2308899"/>
          </a:xfrm>
        </p:grpSpPr>
        <p:sp>
          <p:nvSpPr>
            <p:cNvPr id="1844" name="Shape 1844"/>
            <p:cNvSpPr/>
            <p:nvPr/>
          </p:nvSpPr>
          <p:spPr>
            <a:xfrm>
              <a:off x="-1" y="1"/>
              <a:ext cx="2678322" cy="2308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gradFill flip="none" rotWithShape="1">
              <a:gsLst>
                <a:gs pos="0">
                  <a:srgbClr val="4987D0"/>
                </a:gs>
                <a:gs pos="100000">
                  <a:srgbClr val="12B45B"/>
                </a:gs>
              </a:gsLst>
              <a:lin ang="5400000" scaled="0"/>
            </a:gradFill>
            <a:ln w="12700" cap="flat">
              <a:noFill/>
              <a:miter lim="400000"/>
            </a:ln>
            <a:effectLst>
              <a:outerShdw blurRad="254000" dist="190500" dir="2700000" rotWithShape="0">
                <a:srgbClr val="808080">
                  <a:alpha val="40000"/>
                </a:srgbClr>
              </a:outerShdw>
            </a:effectLst>
          </p:spPr>
          <p:txBody>
            <a:bodyPr wrap="square" lIns="45719" tIns="45719" rIns="45719" bIns="45719" numCol="1" anchor="ctr">
              <a:noAutofit/>
            </a:bodyPr>
            <a:lstStyle/>
            <a:p>
              <a:pPr defTabSz="914400">
                <a:defRPr sz="4800">
                  <a:solidFill>
                    <a:srgbClr val="FFFFFF"/>
                  </a:solidFill>
                  <a:latin typeface="Arial"/>
                  <a:ea typeface="Arial"/>
                  <a:cs typeface="Arial"/>
                  <a:sym typeface="Arial"/>
                </a:defRPr>
              </a:pPr>
              <a:endParaRPr/>
            </a:p>
          </p:txBody>
        </p:sp>
        <p:sp>
          <p:nvSpPr>
            <p:cNvPr id="1845" name="Shape 1845"/>
            <p:cNvSpPr/>
            <p:nvPr/>
          </p:nvSpPr>
          <p:spPr>
            <a:xfrm>
              <a:off x="704951" y="229510"/>
              <a:ext cx="2321763" cy="1793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defTabSz="914400">
                <a:defRPr sz="4800" b="1">
                  <a:solidFill>
                    <a:srgbClr val="FFFFFF"/>
                  </a:solidFill>
                  <a:latin typeface="Helvetica Neue"/>
                  <a:ea typeface="Helvetica Neue"/>
                  <a:cs typeface="Helvetica Neue"/>
                  <a:sym typeface="Helvetica Neue"/>
                </a:defRPr>
              </a:pPr>
              <a:r>
                <a:t>创新</a:t>
              </a:r>
            </a:p>
            <a:p>
              <a:pPr algn="l" defTabSz="914400">
                <a:defRPr sz="4800" b="1">
                  <a:solidFill>
                    <a:srgbClr val="FFFFFF"/>
                  </a:solidFill>
                  <a:latin typeface="Helvetica Neue"/>
                  <a:ea typeface="Helvetica Neue"/>
                  <a:cs typeface="Helvetica Neue"/>
                  <a:sym typeface="Helvetica Neue"/>
                </a:defRPr>
              </a:pPr>
              <a:r>
                <a:t>节能</a:t>
              </a:r>
            </a:p>
          </p:txBody>
        </p:sp>
      </p:grpSp>
      <p:grpSp>
        <p:nvGrpSpPr>
          <p:cNvPr id="1849" name="Group 1849"/>
          <p:cNvGrpSpPr/>
          <p:nvPr/>
        </p:nvGrpSpPr>
        <p:grpSpPr>
          <a:xfrm>
            <a:off x="17135209" y="10833251"/>
            <a:ext cx="2678323" cy="2308901"/>
            <a:chOff x="0" y="1"/>
            <a:chExt cx="2678321" cy="2308899"/>
          </a:xfrm>
        </p:grpSpPr>
        <p:sp>
          <p:nvSpPr>
            <p:cNvPr id="1847" name="Shape 1847"/>
            <p:cNvSpPr/>
            <p:nvPr/>
          </p:nvSpPr>
          <p:spPr>
            <a:xfrm>
              <a:off x="0" y="1"/>
              <a:ext cx="2678322" cy="2308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655" y="0"/>
                  </a:lnTo>
                  <a:lnTo>
                    <a:pt x="16945" y="0"/>
                  </a:lnTo>
                  <a:lnTo>
                    <a:pt x="21600" y="10800"/>
                  </a:lnTo>
                  <a:lnTo>
                    <a:pt x="16945" y="21600"/>
                  </a:lnTo>
                  <a:lnTo>
                    <a:pt x="4655" y="21600"/>
                  </a:lnTo>
                  <a:close/>
                </a:path>
              </a:pathLst>
            </a:custGeom>
            <a:gradFill flip="none" rotWithShape="1">
              <a:gsLst>
                <a:gs pos="0">
                  <a:srgbClr val="4987D0"/>
                </a:gs>
                <a:gs pos="100000">
                  <a:srgbClr val="12B45B"/>
                </a:gs>
              </a:gsLst>
              <a:lin ang="5400000" scaled="0"/>
            </a:gradFill>
            <a:ln w="12700" cap="flat">
              <a:noFill/>
              <a:miter lim="400000"/>
            </a:ln>
            <a:effectLst>
              <a:outerShdw blurRad="254000" dist="190500" dir="2700000" rotWithShape="0">
                <a:srgbClr val="808080">
                  <a:alpha val="40000"/>
                </a:srgbClr>
              </a:outerShdw>
            </a:effectLst>
          </p:spPr>
          <p:txBody>
            <a:bodyPr wrap="square" lIns="45719" tIns="45719" rIns="45719" bIns="45719" numCol="1" anchor="ctr">
              <a:noAutofit/>
            </a:bodyPr>
            <a:lstStyle/>
            <a:p>
              <a:pPr defTabSz="914400">
                <a:defRPr sz="4800">
                  <a:solidFill>
                    <a:srgbClr val="FFFFFF"/>
                  </a:solidFill>
                  <a:latin typeface="Arial"/>
                  <a:ea typeface="Arial"/>
                  <a:cs typeface="Arial"/>
                  <a:sym typeface="Arial"/>
                </a:defRPr>
              </a:pPr>
              <a:endParaRPr/>
            </a:p>
          </p:txBody>
        </p:sp>
        <p:sp>
          <p:nvSpPr>
            <p:cNvPr id="1848" name="Shape 1848"/>
            <p:cNvSpPr/>
            <p:nvPr/>
          </p:nvSpPr>
          <p:spPr>
            <a:xfrm>
              <a:off x="308014" y="286907"/>
              <a:ext cx="2000551" cy="1793241"/>
            </a:xfrm>
            <a:prstGeom prst="rect">
              <a:avLst/>
            </a:prstGeom>
            <a:noFill/>
            <a:ln w="12700" cap="flat">
              <a:noFill/>
              <a:miter lim="400000"/>
            </a:ln>
            <a:effectLst>
              <a:outerShdw blurRad="254000" dist="190500" dir="2700000" rotWithShape="0">
                <a:srgbClr val="808080">
                  <a:alpha val="40000"/>
                </a:srgbClr>
              </a:outerShdw>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defTabSz="914400">
                <a:defRPr sz="4800" b="1">
                  <a:solidFill>
                    <a:srgbClr val="FFFFFF"/>
                  </a:solidFill>
                  <a:latin typeface="Helvetica Neue"/>
                  <a:ea typeface="Helvetica Neue"/>
                  <a:cs typeface="Helvetica Neue"/>
                  <a:sym typeface="Helvetica Neue"/>
                </a:defRPr>
              </a:pPr>
              <a:r>
                <a:t>互利</a:t>
              </a:r>
            </a:p>
            <a:p>
              <a:pPr defTabSz="914400">
                <a:defRPr sz="4800" b="1">
                  <a:solidFill>
                    <a:srgbClr val="FFFFFF"/>
                  </a:solidFill>
                  <a:latin typeface="Helvetica Neue"/>
                  <a:ea typeface="Helvetica Neue"/>
                  <a:cs typeface="Helvetica Neue"/>
                  <a:sym typeface="Helvetica Neue"/>
                </a:defRPr>
              </a:pPr>
              <a:r>
                <a:t>共赢</a:t>
              </a:r>
            </a:p>
          </p:txBody>
        </p:sp>
      </p:grpSp>
      <p:grpSp>
        <p:nvGrpSpPr>
          <p:cNvPr id="1852" name="Group 1852"/>
          <p:cNvGrpSpPr/>
          <p:nvPr/>
        </p:nvGrpSpPr>
        <p:grpSpPr>
          <a:xfrm>
            <a:off x="18622751" y="302323"/>
            <a:ext cx="5429634" cy="1062833"/>
            <a:chOff x="0" y="0"/>
            <a:chExt cx="5429633" cy="1062831"/>
          </a:xfrm>
        </p:grpSpPr>
        <p:pic>
          <p:nvPicPr>
            <p:cNvPr id="1850"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1851"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
        <p:nvSpPr>
          <p:cNvPr id="1853" name="Shape 1853"/>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1</a:t>
            </a:r>
            <a:r>
              <a:rPr sz="4800"/>
              <a:t>品牌优势</a:t>
            </a:r>
          </a:p>
        </p:txBody>
      </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5" name="图片 1854"/>
          <p:cNvPicPr>
            <a:picLocks/>
          </p:cNvPicPr>
          <p:nvPr/>
        </p:nvPicPr>
        <p:blipFill>
          <a:blip r:embed="rId2">
            <a:extLst/>
          </a:blip>
          <a:stretch>
            <a:fillRect/>
          </a:stretch>
        </p:blipFill>
        <p:spPr>
          <a:xfrm>
            <a:off x="-78649" y="1524000"/>
            <a:ext cx="24541298" cy="76200"/>
          </a:xfrm>
          <a:prstGeom prst="rect">
            <a:avLst/>
          </a:prstGeom>
        </p:spPr>
      </p:pic>
      <p:sp>
        <p:nvSpPr>
          <p:cNvPr id="1857" name="Shape 1857"/>
          <p:cNvSpPr/>
          <p:nvPr/>
        </p:nvSpPr>
        <p:spPr>
          <a:xfrm>
            <a:off x="1490986" y="4103050"/>
            <a:ext cx="4399408" cy="319576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914400">
              <a:defRPr sz="4800" b="1">
                <a:solidFill>
                  <a:srgbClr val="FFFFFF"/>
                </a:solidFill>
                <a:latin typeface="微软雅黑"/>
                <a:ea typeface="微软雅黑"/>
                <a:cs typeface="微软雅黑"/>
                <a:sym typeface="微软雅黑"/>
              </a:defRPr>
            </a:pPr>
            <a:r>
              <a:t>2009年</a:t>
            </a:r>
          </a:p>
          <a:p>
            <a:pPr defTabSz="914400">
              <a:defRPr sz="3200" b="1">
                <a:solidFill>
                  <a:srgbClr val="FFFFFF"/>
                </a:solidFill>
                <a:latin typeface="微软雅黑"/>
                <a:ea typeface="微软雅黑"/>
                <a:cs typeface="微软雅黑"/>
                <a:sym typeface="微软雅黑"/>
              </a:defRPr>
            </a:pPr>
            <a:r>
              <a:t>新加坡客户价值提升奖</a:t>
            </a:r>
          </a:p>
          <a:p>
            <a:pPr defTabSz="914400">
              <a:defRPr sz="2300" b="1">
                <a:solidFill>
                  <a:srgbClr val="FFFFFF"/>
                </a:solidFill>
                <a:latin typeface="微软雅黑"/>
                <a:ea typeface="微软雅黑"/>
                <a:cs typeface="微软雅黑"/>
                <a:sym typeface="微软雅黑"/>
              </a:defRPr>
            </a:pPr>
            <a:r>
              <a:t>Customer Value Enhancement</a:t>
            </a:r>
          </a:p>
        </p:txBody>
      </p:sp>
      <p:sp>
        <p:nvSpPr>
          <p:cNvPr id="1858" name="Shape 1858"/>
          <p:cNvSpPr/>
          <p:nvPr/>
        </p:nvSpPr>
        <p:spPr>
          <a:xfrm>
            <a:off x="7158525" y="4103050"/>
            <a:ext cx="4399409" cy="319576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914400">
              <a:defRPr sz="4800" b="1">
                <a:solidFill>
                  <a:srgbClr val="FFFFFF"/>
                </a:solidFill>
                <a:latin typeface="微软雅黑"/>
                <a:ea typeface="微软雅黑"/>
                <a:cs typeface="微软雅黑"/>
                <a:sym typeface="微软雅黑"/>
              </a:defRPr>
            </a:pPr>
            <a:r>
              <a:t>2012年</a:t>
            </a:r>
          </a:p>
          <a:p>
            <a:pPr defTabSz="914400">
              <a:defRPr sz="3000" b="1">
                <a:solidFill>
                  <a:srgbClr val="FFFFFF"/>
                </a:solidFill>
                <a:latin typeface="微软雅黑"/>
                <a:ea typeface="微软雅黑"/>
                <a:cs typeface="微软雅黑"/>
                <a:sym typeface="微软雅黑"/>
              </a:defRPr>
            </a:pPr>
            <a:r>
              <a:t>东南亚最佳节能服务公司</a:t>
            </a:r>
          </a:p>
          <a:p>
            <a:pPr defTabSz="914400">
              <a:defRPr sz="2200" b="1">
                <a:solidFill>
                  <a:srgbClr val="FFFFFF"/>
                </a:solidFill>
                <a:latin typeface="微软雅黑"/>
                <a:ea typeface="微软雅黑"/>
                <a:cs typeface="微软雅黑"/>
                <a:sym typeface="微软雅黑"/>
              </a:defRPr>
            </a:pPr>
            <a:r>
              <a:t>Best ESCO of The Year for SEA</a:t>
            </a:r>
          </a:p>
        </p:txBody>
      </p:sp>
      <p:sp>
        <p:nvSpPr>
          <p:cNvPr id="1859" name="Shape 1859"/>
          <p:cNvSpPr/>
          <p:nvPr/>
        </p:nvSpPr>
        <p:spPr>
          <a:xfrm>
            <a:off x="12826065" y="4103050"/>
            <a:ext cx="4399409" cy="319576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914400">
              <a:defRPr sz="4800" b="1">
                <a:solidFill>
                  <a:srgbClr val="FFFFFF"/>
                </a:solidFill>
                <a:latin typeface="微软雅黑"/>
                <a:ea typeface="微软雅黑"/>
                <a:cs typeface="微软雅黑"/>
                <a:sym typeface="微软雅黑"/>
              </a:defRPr>
            </a:pPr>
            <a:r>
              <a:t>2015年</a:t>
            </a:r>
          </a:p>
          <a:p>
            <a:pPr defTabSz="914400">
              <a:defRPr sz="3000" b="1">
                <a:solidFill>
                  <a:srgbClr val="FFFFFF"/>
                </a:solidFill>
                <a:latin typeface="微软雅黑"/>
                <a:ea typeface="微软雅黑"/>
                <a:cs typeface="微软雅黑"/>
                <a:sym typeface="微软雅黑"/>
              </a:defRPr>
            </a:pPr>
            <a:r>
              <a:t>东南亚最佳节能服务公司</a:t>
            </a:r>
          </a:p>
          <a:p>
            <a:pPr defTabSz="914400">
              <a:defRPr sz="2200" b="1">
                <a:solidFill>
                  <a:srgbClr val="FFFFFF"/>
                </a:solidFill>
                <a:latin typeface="微软雅黑"/>
                <a:ea typeface="微软雅黑"/>
                <a:cs typeface="微软雅黑"/>
                <a:sym typeface="微软雅黑"/>
              </a:defRPr>
            </a:pPr>
            <a:r>
              <a:t>Best ESCO of The Year for SEA</a:t>
            </a:r>
          </a:p>
        </p:txBody>
      </p:sp>
      <p:sp>
        <p:nvSpPr>
          <p:cNvPr id="1860" name="Shape 1860"/>
          <p:cNvSpPr/>
          <p:nvPr/>
        </p:nvSpPr>
        <p:spPr>
          <a:xfrm>
            <a:off x="18493606" y="4103050"/>
            <a:ext cx="4399408" cy="319576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914400">
              <a:defRPr sz="4800" b="1">
                <a:solidFill>
                  <a:srgbClr val="FFFFFF"/>
                </a:solidFill>
                <a:latin typeface="微软雅黑"/>
                <a:ea typeface="微软雅黑"/>
                <a:cs typeface="微软雅黑"/>
                <a:sym typeface="微软雅黑"/>
              </a:defRPr>
            </a:pPr>
            <a:r>
              <a:t>5</a:t>
            </a:r>
            <a:r>
              <a:rPr sz="3200"/>
              <a:t>个</a:t>
            </a:r>
            <a:r>
              <a:t>+</a:t>
            </a:r>
          </a:p>
          <a:p>
            <a:pPr defTabSz="914400">
              <a:defRPr sz="3000" b="1">
                <a:solidFill>
                  <a:srgbClr val="FFFFFF"/>
                </a:solidFill>
                <a:latin typeface="微软雅黑"/>
                <a:ea typeface="微软雅黑"/>
                <a:cs typeface="微软雅黑"/>
                <a:sym typeface="微软雅黑"/>
              </a:defRPr>
            </a:pPr>
            <a:r>
              <a:t>东南亚最佳建筑节能奖</a:t>
            </a:r>
          </a:p>
          <a:p>
            <a:pPr defTabSz="914400">
              <a:defRPr sz="2200" b="1">
                <a:solidFill>
                  <a:srgbClr val="FFFFFF"/>
                </a:solidFill>
                <a:latin typeface="微软雅黑"/>
                <a:ea typeface="微软雅黑"/>
                <a:cs typeface="微软雅黑"/>
                <a:sym typeface="微软雅黑"/>
              </a:defRPr>
            </a:pPr>
            <a:r>
              <a:t>ASEAN Energy Award</a:t>
            </a:r>
          </a:p>
        </p:txBody>
      </p:sp>
      <p:sp>
        <p:nvSpPr>
          <p:cNvPr id="1861" name="Shape 1861"/>
          <p:cNvSpPr/>
          <p:nvPr/>
        </p:nvSpPr>
        <p:spPr>
          <a:xfrm>
            <a:off x="1490986" y="8673732"/>
            <a:ext cx="4399408" cy="319576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914400">
              <a:defRPr sz="4800" b="1">
                <a:solidFill>
                  <a:srgbClr val="FFFFFF"/>
                </a:solidFill>
                <a:latin typeface="微软雅黑"/>
                <a:ea typeface="微软雅黑"/>
                <a:cs typeface="微软雅黑"/>
                <a:sym typeface="微软雅黑"/>
              </a:defRPr>
            </a:pPr>
            <a:r>
              <a:t>800</a:t>
            </a:r>
            <a:r>
              <a:rPr sz="3200"/>
              <a:t>个</a:t>
            </a:r>
            <a:r>
              <a:t>+</a:t>
            </a:r>
          </a:p>
          <a:p>
            <a:pPr defTabSz="914400">
              <a:defRPr sz="3200" b="1">
                <a:solidFill>
                  <a:srgbClr val="FFFFFF"/>
                </a:solidFill>
                <a:latin typeface="微软雅黑"/>
                <a:ea typeface="微软雅黑"/>
                <a:cs typeface="微软雅黑"/>
                <a:sym typeface="微软雅黑"/>
              </a:defRPr>
            </a:pPr>
            <a:r>
              <a:t>建筑节能项目</a:t>
            </a:r>
          </a:p>
          <a:p>
            <a:pPr defTabSz="914400">
              <a:defRPr sz="2500" b="1">
                <a:solidFill>
                  <a:srgbClr val="FFFFFF"/>
                </a:solidFill>
                <a:latin typeface="微软雅黑"/>
                <a:ea typeface="微软雅黑"/>
                <a:cs typeface="微软雅黑"/>
                <a:sym typeface="微软雅黑"/>
              </a:defRPr>
            </a:pPr>
            <a:r>
              <a:t>saving-energy projects</a:t>
            </a:r>
          </a:p>
        </p:txBody>
      </p:sp>
      <p:sp>
        <p:nvSpPr>
          <p:cNvPr id="1862" name="Shape 1862"/>
          <p:cNvSpPr/>
          <p:nvPr/>
        </p:nvSpPr>
        <p:spPr>
          <a:xfrm>
            <a:off x="7158525" y="8673732"/>
            <a:ext cx="4399409" cy="319576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914400">
              <a:defRPr sz="4800" b="1">
                <a:solidFill>
                  <a:srgbClr val="FFFFFF"/>
                </a:solidFill>
                <a:latin typeface="微软雅黑"/>
                <a:ea typeface="微软雅黑"/>
                <a:cs typeface="微软雅黑"/>
                <a:sym typeface="微软雅黑"/>
              </a:defRPr>
            </a:pPr>
            <a:r>
              <a:t>100</a:t>
            </a:r>
            <a:r>
              <a:rPr sz="3200"/>
              <a:t>个</a:t>
            </a:r>
            <a:r>
              <a:t>+</a:t>
            </a:r>
          </a:p>
          <a:p>
            <a:pPr defTabSz="914400">
              <a:defRPr sz="3200" b="1">
                <a:solidFill>
                  <a:srgbClr val="FFFFFF"/>
                </a:solidFill>
                <a:latin typeface="微软雅黑"/>
                <a:ea typeface="微软雅黑"/>
                <a:cs typeface="微软雅黑"/>
                <a:sym typeface="微软雅黑"/>
              </a:defRPr>
            </a:pPr>
            <a:r>
              <a:t>建筑节能奖项</a:t>
            </a:r>
          </a:p>
          <a:p>
            <a:pPr defTabSz="914400">
              <a:defRPr sz="2500" b="1">
                <a:solidFill>
                  <a:srgbClr val="FFFFFF"/>
                </a:solidFill>
                <a:latin typeface="微软雅黑"/>
                <a:ea typeface="微软雅黑"/>
                <a:cs typeface="微软雅黑"/>
                <a:sym typeface="微软雅黑"/>
              </a:defRPr>
            </a:pPr>
            <a:r>
              <a:t>saving-energy awards</a:t>
            </a:r>
          </a:p>
        </p:txBody>
      </p:sp>
      <p:sp>
        <p:nvSpPr>
          <p:cNvPr id="1863" name="Shape 1863"/>
          <p:cNvSpPr/>
          <p:nvPr/>
        </p:nvSpPr>
        <p:spPr>
          <a:xfrm>
            <a:off x="12826065" y="8673732"/>
            <a:ext cx="4399409" cy="319576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914400">
              <a:defRPr sz="4800" b="1">
                <a:solidFill>
                  <a:srgbClr val="FFFFFF"/>
                </a:solidFill>
                <a:latin typeface="微软雅黑"/>
                <a:ea typeface="微软雅黑"/>
                <a:cs typeface="微软雅黑"/>
                <a:sym typeface="微软雅黑"/>
              </a:defRPr>
            </a:pPr>
            <a:r>
              <a:t>10</a:t>
            </a:r>
            <a:r>
              <a:rPr sz="3200"/>
              <a:t>个</a:t>
            </a:r>
            <a:r>
              <a:t>+</a:t>
            </a:r>
          </a:p>
          <a:p>
            <a:pPr defTabSz="914400">
              <a:defRPr sz="3200" b="1">
                <a:solidFill>
                  <a:srgbClr val="FFFFFF"/>
                </a:solidFill>
                <a:latin typeface="微软雅黑"/>
                <a:ea typeface="微软雅黑"/>
                <a:cs typeface="微软雅黑"/>
                <a:sym typeface="微软雅黑"/>
              </a:defRPr>
            </a:pPr>
            <a:r>
              <a:t>服务国家数量</a:t>
            </a:r>
          </a:p>
          <a:p>
            <a:pPr defTabSz="914400">
              <a:defRPr sz="2400" b="1">
                <a:solidFill>
                  <a:srgbClr val="FFFFFF"/>
                </a:solidFill>
                <a:latin typeface="微软雅黑"/>
                <a:ea typeface="微软雅黑"/>
                <a:cs typeface="微软雅黑"/>
                <a:sym typeface="微软雅黑"/>
              </a:defRPr>
            </a:pPr>
            <a:r>
              <a:t>Number of service countries</a:t>
            </a:r>
          </a:p>
        </p:txBody>
      </p:sp>
      <p:sp>
        <p:nvSpPr>
          <p:cNvPr id="1864" name="Shape 1864"/>
          <p:cNvSpPr/>
          <p:nvPr/>
        </p:nvSpPr>
        <p:spPr>
          <a:xfrm>
            <a:off x="18493606" y="8673732"/>
            <a:ext cx="4399408" cy="319576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914400">
              <a:defRPr sz="4800" b="1">
                <a:solidFill>
                  <a:srgbClr val="FFFFFF"/>
                </a:solidFill>
                <a:latin typeface="微软雅黑"/>
                <a:ea typeface="微软雅黑"/>
                <a:cs typeface="微软雅黑"/>
                <a:sym typeface="微软雅黑"/>
              </a:defRPr>
            </a:pPr>
            <a:r>
              <a:t>300+</a:t>
            </a:r>
          </a:p>
          <a:p>
            <a:pPr defTabSz="914400">
              <a:defRPr sz="3200" b="1">
                <a:solidFill>
                  <a:srgbClr val="FFFFFF"/>
                </a:solidFill>
                <a:latin typeface="微软雅黑"/>
                <a:ea typeface="微软雅黑"/>
                <a:cs typeface="微软雅黑"/>
                <a:sym typeface="微软雅黑"/>
              </a:defRPr>
            </a:pPr>
            <a:r>
              <a:t>专业技术人员</a:t>
            </a:r>
          </a:p>
          <a:p>
            <a:pPr defTabSz="914400">
              <a:defRPr sz="2500" b="1">
                <a:solidFill>
                  <a:srgbClr val="FFFFFF"/>
                </a:solidFill>
                <a:latin typeface="微软雅黑"/>
                <a:ea typeface="微软雅黑"/>
                <a:cs typeface="微软雅黑"/>
                <a:sym typeface="微软雅黑"/>
              </a:defRPr>
            </a:pPr>
            <a:r>
              <a:t>Professional and</a:t>
            </a:r>
          </a:p>
          <a:p>
            <a:pPr defTabSz="914400">
              <a:defRPr sz="2500" b="1">
                <a:solidFill>
                  <a:srgbClr val="FFFFFF"/>
                </a:solidFill>
                <a:latin typeface="微软雅黑"/>
                <a:ea typeface="微软雅黑"/>
                <a:cs typeface="微软雅黑"/>
                <a:sym typeface="微软雅黑"/>
              </a:defRPr>
            </a:pPr>
            <a:r>
              <a:t> technical personnel</a:t>
            </a:r>
          </a:p>
        </p:txBody>
      </p:sp>
      <p:sp>
        <p:nvSpPr>
          <p:cNvPr id="1865" name="Shape 1865"/>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54</a:t>
            </a:fld>
            <a:endParaRPr/>
          </a:p>
        </p:txBody>
      </p:sp>
      <p:sp>
        <p:nvSpPr>
          <p:cNvPr id="1866" name="Shape 1866"/>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1867" name="Shape 1867"/>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1</a:t>
            </a:r>
            <a:r>
              <a:rPr sz="4800"/>
              <a:t>品牌优势</a:t>
            </a:r>
          </a:p>
        </p:txBody>
      </p:sp>
      <p:grpSp>
        <p:nvGrpSpPr>
          <p:cNvPr id="1870" name="Group 1870"/>
          <p:cNvGrpSpPr/>
          <p:nvPr/>
        </p:nvGrpSpPr>
        <p:grpSpPr>
          <a:xfrm>
            <a:off x="18622751" y="302323"/>
            <a:ext cx="5429634" cy="1062833"/>
            <a:chOff x="0" y="0"/>
            <a:chExt cx="5429633" cy="1062831"/>
          </a:xfrm>
        </p:grpSpPr>
        <p:pic>
          <p:nvPicPr>
            <p:cNvPr id="1868"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1869"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2" name="图片 1871"/>
          <p:cNvPicPr>
            <a:picLocks/>
          </p:cNvPicPr>
          <p:nvPr/>
        </p:nvPicPr>
        <p:blipFill>
          <a:blip r:embed="rId2">
            <a:extLst/>
          </a:blip>
          <a:stretch>
            <a:fillRect/>
          </a:stretch>
        </p:blipFill>
        <p:spPr>
          <a:xfrm>
            <a:off x="-78649" y="1524000"/>
            <a:ext cx="24541298" cy="76200"/>
          </a:xfrm>
          <a:prstGeom prst="rect">
            <a:avLst/>
          </a:prstGeom>
        </p:spPr>
      </p:pic>
      <p:pic>
        <p:nvPicPr>
          <p:cNvPr id="1874" name="image2.png" descr="Description: D:\Temp\Temporary Internet Files\Content.Word\ESCO.PNG"/>
          <p:cNvPicPr>
            <a:picLocks noChangeAspect="1"/>
          </p:cNvPicPr>
          <p:nvPr/>
        </p:nvPicPr>
        <p:blipFill>
          <a:blip r:embed="rId3">
            <a:extLst/>
          </a:blip>
          <a:stretch>
            <a:fillRect/>
          </a:stretch>
        </p:blipFill>
        <p:spPr>
          <a:xfrm>
            <a:off x="8218231" y="4018879"/>
            <a:ext cx="2776743" cy="2840717"/>
          </a:xfrm>
          <a:prstGeom prst="rect">
            <a:avLst/>
          </a:prstGeom>
          <a:ln w="12700">
            <a:miter lim="400000"/>
          </a:ln>
        </p:spPr>
      </p:pic>
      <p:pic>
        <p:nvPicPr>
          <p:cNvPr id="1875" name="image3.png" descr="D:\Temp\Temporary Internet Files\Content.Word\ISO 9000.png"/>
          <p:cNvPicPr>
            <a:picLocks noChangeAspect="1"/>
          </p:cNvPicPr>
          <p:nvPr/>
        </p:nvPicPr>
        <p:blipFill>
          <a:blip r:embed="rId4">
            <a:extLst/>
          </a:blip>
          <a:stretch>
            <a:fillRect/>
          </a:stretch>
        </p:blipFill>
        <p:spPr>
          <a:xfrm>
            <a:off x="8372493" y="8803241"/>
            <a:ext cx="2776743" cy="2541693"/>
          </a:xfrm>
          <a:prstGeom prst="rect">
            <a:avLst/>
          </a:prstGeom>
          <a:ln w="12700">
            <a:miter lim="400000"/>
          </a:ln>
        </p:spPr>
      </p:pic>
      <p:pic>
        <p:nvPicPr>
          <p:cNvPr id="1876" name="image4.png" descr="C:\Users\Timothy\Documents\Zeb &amp; G-Energy Letterhead\SAC2.png"/>
          <p:cNvPicPr>
            <a:picLocks noChangeAspect="1"/>
          </p:cNvPicPr>
          <p:nvPr/>
        </p:nvPicPr>
        <p:blipFill>
          <a:blip r:embed="rId5">
            <a:extLst/>
          </a:blip>
          <a:stretch>
            <a:fillRect/>
          </a:stretch>
        </p:blipFill>
        <p:spPr>
          <a:xfrm>
            <a:off x="19787989" y="8952753"/>
            <a:ext cx="2374517" cy="2242671"/>
          </a:xfrm>
          <a:prstGeom prst="rect">
            <a:avLst/>
          </a:prstGeom>
          <a:ln w="12700">
            <a:miter lim="400000"/>
          </a:ln>
        </p:spPr>
      </p:pic>
      <p:pic>
        <p:nvPicPr>
          <p:cNvPr id="1877" name="image5.png" descr="D:\Temp\Temporary Internet Files\Content.Word\ISO 14000.png"/>
          <p:cNvPicPr>
            <a:picLocks noChangeAspect="1"/>
          </p:cNvPicPr>
          <p:nvPr/>
        </p:nvPicPr>
        <p:blipFill>
          <a:blip r:embed="rId6">
            <a:extLst/>
          </a:blip>
          <a:stretch>
            <a:fillRect/>
          </a:stretch>
        </p:blipFill>
        <p:spPr>
          <a:xfrm>
            <a:off x="13925979" y="8803241"/>
            <a:ext cx="2746339" cy="2541693"/>
          </a:xfrm>
          <a:prstGeom prst="rect">
            <a:avLst/>
          </a:prstGeom>
          <a:ln w="12700">
            <a:miter lim="400000"/>
          </a:ln>
        </p:spPr>
      </p:pic>
      <p:pic>
        <p:nvPicPr>
          <p:cNvPr id="1878" name="image6.png"/>
          <p:cNvPicPr>
            <a:picLocks noChangeAspect="1"/>
          </p:cNvPicPr>
          <p:nvPr/>
        </p:nvPicPr>
        <p:blipFill>
          <a:blip r:embed="rId7">
            <a:extLst/>
          </a:blip>
          <a:stretch>
            <a:fillRect/>
          </a:stretch>
        </p:blipFill>
        <p:spPr>
          <a:xfrm>
            <a:off x="13956383" y="4018879"/>
            <a:ext cx="2776743" cy="2840717"/>
          </a:xfrm>
          <a:prstGeom prst="rect">
            <a:avLst/>
          </a:prstGeom>
          <a:ln w="12700">
            <a:miter lim="400000"/>
          </a:ln>
        </p:spPr>
      </p:pic>
      <p:pic>
        <p:nvPicPr>
          <p:cNvPr id="1879" name="image65.png" descr="C:\Users\Timothy\Documents\Zeb &amp; G-Energy Letterhead\UGBC.png"/>
          <p:cNvPicPr>
            <a:picLocks noChangeAspect="1"/>
          </p:cNvPicPr>
          <p:nvPr/>
        </p:nvPicPr>
        <p:blipFill>
          <a:blip r:embed="rId8">
            <a:extLst/>
          </a:blip>
          <a:stretch>
            <a:fillRect/>
          </a:stretch>
        </p:blipFill>
        <p:spPr>
          <a:xfrm>
            <a:off x="19787989" y="4168389"/>
            <a:ext cx="2669399" cy="2541693"/>
          </a:xfrm>
          <a:prstGeom prst="rect">
            <a:avLst/>
          </a:prstGeom>
          <a:ln w="12700">
            <a:miter lim="400000"/>
          </a:ln>
        </p:spPr>
      </p:pic>
      <p:sp>
        <p:nvSpPr>
          <p:cNvPr id="1880" name="Shape 1880"/>
          <p:cNvSpPr/>
          <p:nvPr/>
        </p:nvSpPr>
        <p:spPr>
          <a:xfrm>
            <a:off x="7385136" y="6448338"/>
            <a:ext cx="4627905" cy="17195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defTabSz="1828800">
              <a:defRPr sz="3200" b="1">
                <a:latin typeface="微软雅黑"/>
                <a:ea typeface="微软雅黑"/>
                <a:cs typeface="微软雅黑"/>
                <a:sym typeface="微软雅黑"/>
              </a:defRPr>
            </a:pPr>
            <a:r>
              <a:t/>
            </a:r>
            <a:br/>
            <a:r>
              <a:t>注册节能公司</a:t>
            </a:r>
            <a:br/>
            <a:endParaRPr/>
          </a:p>
        </p:txBody>
      </p:sp>
      <p:sp>
        <p:nvSpPr>
          <p:cNvPr id="1881" name="Shape 1881"/>
          <p:cNvSpPr/>
          <p:nvPr/>
        </p:nvSpPr>
        <p:spPr>
          <a:xfrm>
            <a:off x="7292649" y="10933678"/>
            <a:ext cx="4627905" cy="17195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defTabSz="1828800">
              <a:defRPr sz="3200" b="1">
                <a:latin typeface="微软雅黑"/>
                <a:ea typeface="微软雅黑"/>
                <a:cs typeface="微软雅黑"/>
                <a:sym typeface="微软雅黑"/>
              </a:defRPr>
            </a:pPr>
            <a:r>
              <a:t/>
            </a:r>
            <a:br/>
            <a:r>
              <a:t>质量管理体系</a:t>
            </a:r>
            <a:br/>
            <a:endParaRPr/>
          </a:p>
        </p:txBody>
      </p:sp>
      <p:sp>
        <p:nvSpPr>
          <p:cNvPr id="1882" name="Shape 1882"/>
          <p:cNvSpPr/>
          <p:nvPr/>
        </p:nvSpPr>
        <p:spPr>
          <a:xfrm>
            <a:off x="19169025" y="6373585"/>
            <a:ext cx="4321287" cy="17195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defTabSz="1828800">
              <a:defRPr sz="3200" b="1">
                <a:latin typeface="微软雅黑"/>
                <a:ea typeface="微软雅黑"/>
                <a:cs typeface="微软雅黑"/>
                <a:sym typeface="微软雅黑"/>
              </a:defRPr>
            </a:pPr>
            <a:r>
              <a:t/>
            </a:r>
            <a:br/>
            <a:r>
              <a:t>美国绿色建筑委员</a:t>
            </a:r>
            <a:br/>
            <a:endParaRPr/>
          </a:p>
        </p:txBody>
      </p:sp>
      <p:sp>
        <p:nvSpPr>
          <p:cNvPr id="1883" name="Shape 1883"/>
          <p:cNvSpPr/>
          <p:nvPr/>
        </p:nvSpPr>
        <p:spPr>
          <a:xfrm>
            <a:off x="13092884" y="6448338"/>
            <a:ext cx="4627905" cy="17195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defTabSz="1828800">
              <a:defRPr sz="3200" b="1">
                <a:latin typeface="微软雅黑"/>
                <a:ea typeface="微软雅黑"/>
                <a:cs typeface="微软雅黑"/>
                <a:sym typeface="微软雅黑"/>
              </a:defRPr>
            </a:pPr>
            <a:r>
              <a:t/>
            </a:r>
            <a:br/>
            <a:r>
              <a:t>新加坡绿色建筑委员</a:t>
            </a:r>
            <a:br/>
            <a:endParaRPr/>
          </a:p>
        </p:txBody>
      </p:sp>
      <p:sp>
        <p:nvSpPr>
          <p:cNvPr id="1884" name="Shape 1884"/>
          <p:cNvSpPr/>
          <p:nvPr/>
        </p:nvSpPr>
        <p:spPr>
          <a:xfrm>
            <a:off x="18862408" y="10933678"/>
            <a:ext cx="4627905" cy="17195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defTabSz="1828800">
              <a:defRPr sz="3200" b="1">
                <a:latin typeface="微软雅黑"/>
                <a:ea typeface="微软雅黑"/>
                <a:cs typeface="微软雅黑"/>
                <a:sym typeface="微软雅黑"/>
              </a:defRPr>
            </a:pPr>
            <a:r>
              <a:t/>
            </a:r>
            <a:br/>
            <a:r>
              <a:t>新加坡合格检查机构</a:t>
            </a:r>
            <a:br/>
            <a:endParaRPr/>
          </a:p>
        </p:txBody>
      </p:sp>
      <p:sp>
        <p:nvSpPr>
          <p:cNvPr id="1885" name="Shape 1885"/>
          <p:cNvSpPr/>
          <p:nvPr/>
        </p:nvSpPr>
        <p:spPr>
          <a:xfrm>
            <a:off x="13000397" y="10933678"/>
            <a:ext cx="4627905" cy="17195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defTabSz="1828800">
              <a:defRPr sz="3200" b="1">
                <a:latin typeface="微软雅黑"/>
                <a:ea typeface="微软雅黑"/>
                <a:cs typeface="微软雅黑"/>
                <a:sym typeface="微软雅黑"/>
              </a:defRPr>
            </a:pPr>
            <a:r>
              <a:t/>
            </a:r>
            <a:br/>
            <a:r>
              <a:t>新加坡环境管理体系</a:t>
            </a:r>
            <a:br/>
            <a:endParaRPr/>
          </a:p>
        </p:txBody>
      </p:sp>
      <p:pic>
        <p:nvPicPr>
          <p:cNvPr id="1886" name="image66.png"/>
          <p:cNvPicPr>
            <a:picLocks noChangeAspect="1"/>
          </p:cNvPicPr>
          <p:nvPr/>
        </p:nvPicPr>
        <p:blipFill>
          <a:blip r:embed="rId9">
            <a:extLst/>
          </a:blip>
          <a:stretch>
            <a:fillRect/>
          </a:stretch>
        </p:blipFill>
        <p:spPr>
          <a:xfrm>
            <a:off x="1787519" y="4156961"/>
            <a:ext cx="3901079" cy="2742801"/>
          </a:xfrm>
          <a:prstGeom prst="rect">
            <a:avLst/>
          </a:prstGeom>
          <a:ln w="12700">
            <a:miter lim="400000"/>
          </a:ln>
        </p:spPr>
      </p:pic>
      <p:pic>
        <p:nvPicPr>
          <p:cNvPr id="1887" name="image67.png"/>
          <p:cNvPicPr>
            <a:picLocks noChangeAspect="1"/>
          </p:cNvPicPr>
          <p:nvPr/>
        </p:nvPicPr>
        <p:blipFill>
          <a:blip r:embed="rId10">
            <a:extLst/>
          </a:blip>
          <a:stretch>
            <a:fillRect/>
          </a:stretch>
        </p:blipFill>
        <p:spPr>
          <a:xfrm>
            <a:off x="2041439" y="8655941"/>
            <a:ext cx="3554311" cy="2688993"/>
          </a:xfrm>
          <a:prstGeom prst="rect">
            <a:avLst/>
          </a:prstGeom>
          <a:ln w="12700">
            <a:miter lim="400000"/>
          </a:ln>
        </p:spPr>
      </p:pic>
      <p:sp>
        <p:nvSpPr>
          <p:cNvPr id="1888" name="Shape 1888"/>
          <p:cNvSpPr/>
          <p:nvPr/>
        </p:nvSpPr>
        <p:spPr>
          <a:xfrm>
            <a:off x="1492416" y="6475399"/>
            <a:ext cx="4627905" cy="12369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defTabSz="1828800">
              <a:defRPr sz="3200" b="1">
                <a:latin typeface="微软雅黑"/>
                <a:ea typeface="微软雅黑"/>
                <a:cs typeface="微软雅黑"/>
                <a:sym typeface="微软雅黑"/>
              </a:defRPr>
            </a:pPr>
            <a:r>
              <a:t/>
            </a:r>
            <a:br/>
            <a:r>
              <a:t>高新技术企业证书</a:t>
            </a:r>
          </a:p>
        </p:txBody>
      </p:sp>
      <p:sp>
        <p:nvSpPr>
          <p:cNvPr id="1889" name="Shape 1889"/>
          <p:cNvSpPr/>
          <p:nvPr/>
        </p:nvSpPr>
        <p:spPr>
          <a:xfrm>
            <a:off x="1641927" y="10933676"/>
            <a:ext cx="4627905" cy="17195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p>
            <a:pPr defTabSz="1828800">
              <a:defRPr sz="3200" b="1">
                <a:latin typeface="微软雅黑"/>
                <a:ea typeface="微软雅黑"/>
                <a:cs typeface="微软雅黑"/>
                <a:sym typeface="微软雅黑"/>
              </a:defRPr>
            </a:pPr>
            <a:r>
              <a:t/>
            </a:r>
            <a:br/>
            <a:r>
              <a:t>节能协会会员</a:t>
            </a:r>
          </a:p>
        </p:txBody>
      </p:sp>
      <p:sp>
        <p:nvSpPr>
          <p:cNvPr id="1890" name="Shape 1890"/>
          <p:cNvSpPr>
            <a:spLocks noGrp="1"/>
          </p:cNvSpPr>
          <p:nvPr>
            <p:ph type="sldNum" sz="quarter" idx="4294967295"/>
          </p:nvPr>
        </p:nvSpPr>
        <p:spPr>
          <a:xfrm>
            <a:off x="23860630" y="13151177"/>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55</a:t>
            </a:fld>
            <a:endParaRPr/>
          </a:p>
        </p:txBody>
      </p:sp>
      <p:sp>
        <p:nvSpPr>
          <p:cNvPr id="1891" name="Shape 1891"/>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1892" name="Shape 1892"/>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1</a:t>
            </a:r>
            <a:r>
              <a:rPr sz="4800"/>
              <a:t>品牌优势</a:t>
            </a:r>
          </a:p>
        </p:txBody>
      </p:sp>
      <p:grpSp>
        <p:nvGrpSpPr>
          <p:cNvPr id="1895" name="Group 1895"/>
          <p:cNvGrpSpPr/>
          <p:nvPr/>
        </p:nvGrpSpPr>
        <p:grpSpPr>
          <a:xfrm>
            <a:off x="18622751" y="302323"/>
            <a:ext cx="5429634" cy="1062833"/>
            <a:chOff x="0" y="0"/>
            <a:chExt cx="5429633" cy="1062831"/>
          </a:xfrm>
        </p:grpSpPr>
        <p:pic>
          <p:nvPicPr>
            <p:cNvPr id="1893" name="image10.tif"/>
            <p:cNvPicPr>
              <a:picLocks noChangeAspect="1"/>
            </p:cNvPicPr>
            <p:nvPr/>
          </p:nvPicPr>
          <p:blipFill>
            <a:blip r:embed="rId11">
              <a:extLst/>
            </a:blip>
            <a:srcRect t="57209" b="26124"/>
            <a:stretch>
              <a:fillRect/>
            </a:stretch>
          </p:blipFill>
          <p:spPr>
            <a:xfrm>
              <a:off x="1104723" y="0"/>
              <a:ext cx="4324911" cy="1062705"/>
            </a:xfrm>
            <a:prstGeom prst="rect">
              <a:avLst/>
            </a:prstGeom>
            <a:ln w="12700" cap="flat">
              <a:noFill/>
              <a:miter lim="400000"/>
            </a:ln>
            <a:effectLst/>
          </p:spPr>
        </p:pic>
        <p:pic>
          <p:nvPicPr>
            <p:cNvPr id="1894" name="image11.tif"/>
            <p:cNvPicPr>
              <a:picLocks noChangeAspect="1"/>
            </p:cNvPicPr>
            <p:nvPr/>
          </p:nvPicPr>
          <p:blipFill>
            <a:blip r:embed="rId12">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7" name="图片 1896"/>
          <p:cNvPicPr>
            <a:picLocks/>
          </p:cNvPicPr>
          <p:nvPr/>
        </p:nvPicPr>
        <p:blipFill>
          <a:blip r:embed="rId2">
            <a:extLst/>
          </a:blip>
          <a:stretch>
            <a:fillRect/>
          </a:stretch>
        </p:blipFill>
        <p:spPr>
          <a:xfrm>
            <a:off x="-78649" y="1524000"/>
            <a:ext cx="24541298" cy="76200"/>
          </a:xfrm>
          <a:prstGeom prst="rect">
            <a:avLst/>
          </a:prstGeom>
        </p:spPr>
      </p:pic>
      <p:sp>
        <p:nvSpPr>
          <p:cNvPr id="1899" name="Shape 1899"/>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56</a:t>
            </a:fld>
            <a:endParaRPr/>
          </a:p>
        </p:txBody>
      </p:sp>
      <p:sp>
        <p:nvSpPr>
          <p:cNvPr id="1900" name="Shape 1900"/>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1901" name="Shape 1901"/>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2</a:t>
            </a:r>
            <a:r>
              <a:rPr sz="4800"/>
              <a:t>管理优势</a:t>
            </a:r>
          </a:p>
        </p:txBody>
      </p:sp>
      <p:sp>
        <p:nvSpPr>
          <p:cNvPr id="1902" name="Shape 1902"/>
          <p:cNvSpPr/>
          <p:nvPr/>
        </p:nvSpPr>
        <p:spPr>
          <a:xfrm>
            <a:off x="9982606" y="2382729"/>
            <a:ext cx="4418788" cy="18986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4000" b="1">
                <a:solidFill>
                  <a:srgbClr val="FFFFFF"/>
                </a:solidFill>
                <a:latin typeface="Helvetica"/>
                <a:ea typeface="Helvetica"/>
                <a:cs typeface="Helvetica"/>
                <a:sym typeface="Helvetica"/>
              </a:defRPr>
            </a:lvl1pPr>
          </a:lstStyle>
          <a:p>
            <a:r>
              <a:t>高效冷站联盟</a:t>
            </a:r>
          </a:p>
        </p:txBody>
      </p:sp>
      <p:grpSp>
        <p:nvGrpSpPr>
          <p:cNvPr id="1905" name="Group 1905"/>
          <p:cNvGrpSpPr/>
          <p:nvPr/>
        </p:nvGrpSpPr>
        <p:grpSpPr>
          <a:xfrm>
            <a:off x="18622751" y="302323"/>
            <a:ext cx="5429634" cy="1062833"/>
            <a:chOff x="0" y="0"/>
            <a:chExt cx="5429633" cy="1062831"/>
          </a:xfrm>
        </p:grpSpPr>
        <p:pic>
          <p:nvPicPr>
            <p:cNvPr id="1903"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1904"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
        <p:nvSpPr>
          <p:cNvPr id="1906" name="Shape 1906"/>
          <p:cNvSpPr/>
          <p:nvPr/>
        </p:nvSpPr>
        <p:spPr>
          <a:xfrm>
            <a:off x="2667712" y="6550362"/>
            <a:ext cx="4418789" cy="1898610"/>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800" b="1">
                <a:latin typeface="Helvetica"/>
                <a:ea typeface="Helvetica"/>
                <a:cs typeface="Helvetica"/>
                <a:sym typeface="Helvetica"/>
              </a:defRPr>
            </a:lvl1pPr>
          </a:lstStyle>
          <a:p>
            <a:r>
              <a:t>聚嬴科技</a:t>
            </a:r>
          </a:p>
        </p:txBody>
      </p:sp>
      <p:sp>
        <p:nvSpPr>
          <p:cNvPr id="1907" name="Shape 1907"/>
          <p:cNvSpPr/>
          <p:nvPr/>
        </p:nvSpPr>
        <p:spPr>
          <a:xfrm>
            <a:off x="9763865" y="6550362"/>
            <a:ext cx="4418788" cy="1898610"/>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800" b="1">
                <a:latin typeface="Helvetica"/>
                <a:ea typeface="Helvetica"/>
                <a:cs typeface="Helvetica"/>
                <a:sym typeface="Helvetica"/>
              </a:defRPr>
            </a:lvl1pPr>
          </a:lstStyle>
          <a:p>
            <a:r>
              <a:t>施杰节能</a:t>
            </a:r>
          </a:p>
        </p:txBody>
      </p:sp>
      <p:sp>
        <p:nvSpPr>
          <p:cNvPr id="1908" name="Shape 1908"/>
          <p:cNvSpPr/>
          <p:nvPr/>
        </p:nvSpPr>
        <p:spPr>
          <a:xfrm>
            <a:off x="16860017" y="6550362"/>
            <a:ext cx="4418788" cy="1898610"/>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800" b="1">
                <a:latin typeface="Helvetica"/>
                <a:ea typeface="Helvetica"/>
                <a:cs typeface="Helvetica"/>
                <a:sym typeface="Helvetica"/>
              </a:defRPr>
            </a:lvl1pPr>
          </a:lstStyle>
          <a:p>
            <a:r>
              <a:t>华勤数据</a:t>
            </a:r>
          </a:p>
        </p:txBody>
      </p:sp>
      <p:sp>
        <p:nvSpPr>
          <p:cNvPr id="1909" name="Shape 1909"/>
          <p:cNvSpPr/>
          <p:nvPr/>
        </p:nvSpPr>
        <p:spPr>
          <a:xfrm flipV="1">
            <a:off x="12192000" y="4284537"/>
            <a:ext cx="0" cy="2262627"/>
          </a:xfrm>
          <a:prstGeom prst="line">
            <a:avLst/>
          </a:prstGeom>
          <a:ln w="50800">
            <a:solidFill>
              <a:srgbClr val="000000"/>
            </a:solidFill>
            <a:miter lim="400000"/>
          </a:ln>
        </p:spPr>
        <p:txBody>
          <a:bodyPr lIns="71437" tIns="71437" rIns="71437" bIns="71437" anchor="ctr"/>
          <a:lstStyle/>
          <a:p>
            <a:pPr>
              <a:defRPr sz="3200"/>
            </a:pPr>
            <a:endParaRPr/>
          </a:p>
        </p:txBody>
      </p:sp>
      <p:sp>
        <p:nvSpPr>
          <p:cNvPr id="1910" name="Shape 1910"/>
          <p:cNvSpPr/>
          <p:nvPr/>
        </p:nvSpPr>
        <p:spPr>
          <a:xfrm>
            <a:off x="12152031" y="5415850"/>
            <a:ext cx="7049415" cy="1"/>
          </a:xfrm>
          <a:prstGeom prst="line">
            <a:avLst/>
          </a:prstGeom>
          <a:ln w="50800">
            <a:solidFill>
              <a:srgbClr val="000000"/>
            </a:solidFill>
            <a:miter lim="400000"/>
          </a:ln>
        </p:spPr>
        <p:txBody>
          <a:bodyPr lIns="71437" tIns="71437" rIns="71437" bIns="71437" anchor="ctr"/>
          <a:lstStyle/>
          <a:p>
            <a:pPr>
              <a:defRPr sz="3200"/>
            </a:pPr>
            <a:endParaRPr/>
          </a:p>
        </p:txBody>
      </p:sp>
      <p:sp>
        <p:nvSpPr>
          <p:cNvPr id="1911" name="Shape 1911"/>
          <p:cNvSpPr/>
          <p:nvPr/>
        </p:nvSpPr>
        <p:spPr>
          <a:xfrm>
            <a:off x="4667127" y="5415850"/>
            <a:ext cx="7569135" cy="1"/>
          </a:xfrm>
          <a:prstGeom prst="line">
            <a:avLst/>
          </a:prstGeom>
          <a:ln w="50800">
            <a:solidFill>
              <a:srgbClr val="000000"/>
            </a:solidFill>
            <a:miter lim="400000"/>
          </a:ln>
        </p:spPr>
        <p:txBody>
          <a:bodyPr lIns="71437" tIns="71437" rIns="71437" bIns="71437" anchor="ctr"/>
          <a:lstStyle/>
          <a:p>
            <a:pPr>
              <a:defRPr sz="3200"/>
            </a:pPr>
            <a:endParaRPr/>
          </a:p>
        </p:txBody>
      </p:sp>
      <p:sp>
        <p:nvSpPr>
          <p:cNvPr id="1912" name="Shape 1912"/>
          <p:cNvSpPr/>
          <p:nvPr/>
        </p:nvSpPr>
        <p:spPr>
          <a:xfrm flipV="1">
            <a:off x="19183709" y="5408259"/>
            <a:ext cx="1" cy="1151605"/>
          </a:xfrm>
          <a:prstGeom prst="line">
            <a:avLst/>
          </a:prstGeom>
          <a:ln w="50800">
            <a:solidFill>
              <a:srgbClr val="000000"/>
            </a:solidFill>
            <a:miter lim="400000"/>
          </a:ln>
        </p:spPr>
        <p:txBody>
          <a:bodyPr lIns="71437" tIns="71437" rIns="71437" bIns="71437" anchor="ctr"/>
          <a:lstStyle/>
          <a:p>
            <a:pPr>
              <a:defRPr sz="3200"/>
            </a:pPr>
            <a:endParaRPr/>
          </a:p>
        </p:txBody>
      </p:sp>
      <p:sp>
        <p:nvSpPr>
          <p:cNvPr id="1913" name="Shape 1913"/>
          <p:cNvSpPr/>
          <p:nvPr/>
        </p:nvSpPr>
        <p:spPr>
          <a:xfrm flipV="1">
            <a:off x="4695569" y="5408259"/>
            <a:ext cx="1" cy="1100805"/>
          </a:xfrm>
          <a:prstGeom prst="line">
            <a:avLst/>
          </a:prstGeom>
          <a:ln w="50800">
            <a:solidFill>
              <a:srgbClr val="000000"/>
            </a:solidFill>
            <a:miter lim="400000"/>
          </a:ln>
        </p:spPr>
        <p:txBody>
          <a:bodyPr lIns="71437" tIns="71437" rIns="71437" bIns="71437" anchor="ctr"/>
          <a:lstStyle/>
          <a:p>
            <a:pPr>
              <a:defRPr sz="3200"/>
            </a:pPr>
            <a:endParaRPr/>
          </a:p>
        </p:txBody>
      </p:sp>
      <p:sp>
        <p:nvSpPr>
          <p:cNvPr id="1914" name="Shape 1914"/>
          <p:cNvSpPr/>
          <p:nvPr/>
        </p:nvSpPr>
        <p:spPr>
          <a:xfrm>
            <a:off x="16836204" y="8448061"/>
            <a:ext cx="5677280" cy="272605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精准计量系统</a:t>
            </a:r>
          </a:p>
          <a:p>
            <a:pPr algn="just" defTabSz="1828800">
              <a:lnSpc>
                <a:spcPct val="120000"/>
              </a:lnSpc>
              <a:defRPr sz="3200">
                <a:latin typeface="微软雅黑"/>
                <a:ea typeface="微软雅黑"/>
                <a:cs typeface="微软雅黑"/>
                <a:sym typeface="微软雅黑"/>
              </a:defRPr>
            </a:pPr>
            <a:r>
              <a:t>2. 智能控制系统</a:t>
            </a:r>
          </a:p>
          <a:p>
            <a:pPr algn="just" defTabSz="1828800">
              <a:lnSpc>
                <a:spcPct val="120000"/>
              </a:lnSpc>
              <a:defRPr sz="3200">
                <a:latin typeface="微软雅黑"/>
                <a:ea typeface="微软雅黑"/>
                <a:cs typeface="微软雅黑"/>
                <a:sym typeface="微软雅黑"/>
              </a:defRPr>
            </a:pPr>
            <a:r>
              <a:t>3. 能效数据跟踪</a:t>
            </a:r>
          </a:p>
        </p:txBody>
      </p:sp>
      <p:sp>
        <p:nvSpPr>
          <p:cNvPr id="1915" name="Shape 1915"/>
          <p:cNvSpPr/>
          <p:nvPr/>
        </p:nvSpPr>
        <p:spPr>
          <a:xfrm>
            <a:off x="2505550" y="8441057"/>
            <a:ext cx="5802245" cy="478345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全年空调负荷能源模拟</a:t>
            </a:r>
          </a:p>
          <a:p>
            <a:pPr algn="just" defTabSz="1828800">
              <a:lnSpc>
                <a:spcPct val="120000"/>
              </a:lnSpc>
              <a:defRPr sz="3200">
                <a:latin typeface="微软雅黑"/>
                <a:ea typeface="微软雅黑"/>
                <a:cs typeface="微软雅黑"/>
                <a:sym typeface="微软雅黑"/>
              </a:defRPr>
            </a:pPr>
            <a:r>
              <a:t>2. 主要设备优化选选对比分析</a:t>
            </a:r>
          </a:p>
          <a:p>
            <a:pPr algn="just" defTabSz="1828800">
              <a:lnSpc>
                <a:spcPct val="120000"/>
              </a:lnSpc>
              <a:defRPr sz="3200">
                <a:latin typeface="微软雅黑"/>
                <a:ea typeface="微软雅黑"/>
                <a:cs typeface="微软雅黑"/>
                <a:sym typeface="微软雅黑"/>
              </a:defRPr>
            </a:pPr>
            <a:r>
              <a:t>3. 管路优化水力核算</a:t>
            </a:r>
          </a:p>
          <a:p>
            <a:pPr algn="just" defTabSz="1828800">
              <a:lnSpc>
                <a:spcPct val="120000"/>
              </a:lnSpc>
              <a:defRPr sz="3200">
                <a:latin typeface="微软雅黑"/>
                <a:ea typeface="微软雅黑"/>
                <a:cs typeface="微软雅黑"/>
                <a:sym typeface="微软雅黑"/>
              </a:defRPr>
            </a:pPr>
            <a:r>
              <a:t>4. 末端优化水力平衡分析</a:t>
            </a:r>
          </a:p>
          <a:p>
            <a:pPr algn="just" defTabSz="1828800">
              <a:lnSpc>
                <a:spcPct val="120000"/>
              </a:lnSpc>
              <a:defRPr sz="3200">
                <a:latin typeface="微软雅黑"/>
                <a:ea typeface="微软雅黑"/>
                <a:cs typeface="微软雅黑"/>
                <a:sym typeface="微软雅黑"/>
              </a:defRPr>
            </a:pPr>
            <a:r>
              <a:t>5.运行能效模拟对比分析</a:t>
            </a:r>
          </a:p>
          <a:p>
            <a:pPr algn="just" defTabSz="1828800">
              <a:lnSpc>
                <a:spcPct val="120000"/>
              </a:lnSpc>
              <a:defRPr sz="3200">
                <a:latin typeface="微软雅黑"/>
                <a:ea typeface="微软雅黑"/>
                <a:cs typeface="微软雅黑"/>
                <a:sym typeface="微软雅黑"/>
              </a:defRPr>
            </a:pPr>
            <a:r>
              <a:t>6.运行模拟能效承诺</a:t>
            </a:r>
          </a:p>
        </p:txBody>
      </p:sp>
      <p:sp>
        <p:nvSpPr>
          <p:cNvPr id="1916" name="Shape 1916"/>
          <p:cNvSpPr/>
          <p:nvPr/>
        </p:nvSpPr>
        <p:spPr>
          <a:xfrm>
            <a:off x="9765452" y="8445826"/>
            <a:ext cx="5802245" cy="487235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1.主要设备监造</a:t>
            </a:r>
          </a:p>
          <a:p>
            <a:pPr algn="just" defTabSz="1828800">
              <a:lnSpc>
                <a:spcPct val="120000"/>
              </a:lnSpc>
              <a:defRPr sz="3200">
                <a:latin typeface="微软雅黑"/>
                <a:ea typeface="微软雅黑"/>
                <a:cs typeface="微软雅黑"/>
                <a:sym typeface="微软雅黑"/>
              </a:defRPr>
            </a:pPr>
            <a:r>
              <a:t>2.BIM施工图服务</a:t>
            </a:r>
          </a:p>
          <a:p>
            <a:pPr algn="just" defTabSz="1828800">
              <a:lnSpc>
                <a:spcPct val="120000"/>
              </a:lnSpc>
              <a:defRPr sz="3200">
                <a:latin typeface="微软雅黑"/>
                <a:ea typeface="微软雅黑"/>
                <a:cs typeface="微软雅黑"/>
                <a:sym typeface="微软雅黑"/>
              </a:defRPr>
            </a:pPr>
            <a:r>
              <a:t>3.单机设备调试</a:t>
            </a:r>
          </a:p>
          <a:p>
            <a:pPr algn="just" defTabSz="1828800">
              <a:lnSpc>
                <a:spcPct val="120000"/>
              </a:lnSpc>
              <a:defRPr sz="3200">
                <a:latin typeface="微软雅黑"/>
                <a:ea typeface="微软雅黑"/>
                <a:cs typeface="微软雅黑"/>
                <a:sym typeface="微软雅黑"/>
              </a:defRPr>
            </a:pPr>
            <a:r>
              <a:t>4. 系统调适服务</a:t>
            </a:r>
          </a:p>
          <a:p>
            <a:pPr algn="just" defTabSz="1828800">
              <a:lnSpc>
                <a:spcPct val="120000"/>
              </a:lnSpc>
              <a:defRPr sz="3200">
                <a:latin typeface="微软雅黑"/>
                <a:ea typeface="微软雅黑"/>
                <a:cs typeface="微软雅黑"/>
                <a:sym typeface="微软雅黑"/>
              </a:defRPr>
            </a:pPr>
            <a:r>
              <a:t>5. 能效跟踪服务</a:t>
            </a:r>
          </a:p>
          <a:p>
            <a:pPr algn="just" defTabSz="1828800">
              <a:lnSpc>
                <a:spcPct val="120000"/>
              </a:lnSpc>
              <a:defRPr sz="3200">
                <a:latin typeface="微软雅黑"/>
                <a:ea typeface="微软雅黑"/>
                <a:cs typeface="微软雅黑"/>
                <a:sym typeface="微软雅黑"/>
              </a:defRPr>
            </a:pPr>
            <a:r>
              <a:t>6. 能效第三方验证</a:t>
            </a:r>
          </a:p>
          <a:p>
            <a:pPr algn="just" defTabSz="1828800">
              <a:lnSpc>
                <a:spcPct val="120000"/>
              </a:lnSpc>
              <a:defRPr sz="3200">
                <a:latin typeface="微软雅黑"/>
                <a:ea typeface="微软雅黑"/>
                <a:cs typeface="微软雅黑"/>
                <a:sym typeface="微软雅黑"/>
              </a:defRPr>
            </a:pPr>
            <a:r>
              <a:t>7.设备运维服务</a:t>
            </a:r>
          </a:p>
        </p:txBody>
      </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8" name="图片 1917"/>
          <p:cNvPicPr>
            <a:picLocks/>
          </p:cNvPicPr>
          <p:nvPr/>
        </p:nvPicPr>
        <p:blipFill>
          <a:blip r:embed="rId2">
            <a:extLst/>
          </a:blip>
          <a:stretch>
            <a:fillRect/>
          </a:stretch>
        </p:blipFill>
        <p:spPr>
          <a:xfrm>
            <a:off x="-78649" y="1524000"/>
            <a:ext cx="24541298" cy="76200"/>
          </a:xfrm>
          <a:prstGeom prst="rect">
            <a:avLst/>
          </a:prstGeom>
        </p:spPr>
      </p:pic>
      <p:sp>
        <p:nvSpPr>
          <p:cNvPr id="1920" name="Shape 1920"/>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57</a:t>
            </a:fld>
            <a:endParaRPr/>
          </a:p>
        </p:txBody>
      </p:sp>
      <p:sp>
        <p:nvSpPr>
          <p:cNvPr id="1921" name="Shape 1921"/>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1922" name="Shape 1922"/>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3</a:t>
            </a:r>
            <a:r>
              <a:rPr sz="4800"/>
              <a:t>设计优势</a:t>
            </a:r>
          </a:p>
        </p:txBody>
      </p:sp>
      <p:sp>
        <p:nvSpPr>
          <p:cNvPr id="1923" name="Shape 1923"/>
          <p:cNvSpPr/>
          <p:nvPr/>
        </p:nvSpPr>
        <p:spPr>
          <a:xfrm>
            <a:off x="1815482" y="7083507"/>
            <a:ext cx="4418789" cy="1898610"/>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4200" b="1">
                <a:solidFill>
                  <a:srgbClr val="FFFFFF"/>
                </a:solidFill>
                <a:latin typeface="Helvetica"/>
                <a:ea typeface="Helvetica"/>
                <a:cs typeface="Helvetica"/>
                <a:sym typeface="Helvetica"/>
              </a:defRPr>
            </a:lvl1pPr>
          </a:lstStyle>
          <a:p>
            <a:r>
              <a:t>设计优势</a:t>
            </a:r>
          </a:p>
        </p:txBody>
      </p:sp>
      <p:sp>
        <p:nvSpPr>
          <p:cNvPr id="1924" name="Shape 1924"/>
          <p:cNvSpPr/>
          <p:nvPr/>
        </p:nvSpPr>
        <p:spPr>
          <a:xfrm>
            <a:off x="9192139" y="3071530"/>
            <a:ext cx="4418788"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700" b="1">
                <a:solidFill>
                  <a:srgbClr val="FFFFFF"/>
                </a:solidFill>
                <a:latin typeface="微软雅黑"/>
                <a:ea typeface="微软雅黑"/>
                <a:cs typeface="微软雅黑"/>
                <a:sym typeface="微软雅黑"/>
              </a:defRPr>
            </a:lvl1pPr>
          </a:lstStyle>
          <a:p>
            <a:r>
              <a:t>全年能源模拟</a:t>
            </a:r>
          </a:p>
        </p:txBody>
      </p:sp>
      <p:sp>
        <p:nvSpPr>
          <p:cNvPr id="1925" name="Shape 1925"/>
          <p:cNvSpPr/>
          <p:nvPr/>
        </p:nvSpPr>
        <p:spPr>
          <a:xfrm>
            <a:off x="9217539" y="5733871"/>
            <a:ext cx="4418788"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700" b="1">
                <a:solidFill>
                  <a:srgbClr val="FFFFFF"/>
                </a:solidFill>
                <a:latin typeface="微软雅黑"/>
                <a:ea typeface="微软雅黑"/>
                <a:cs typeface="微软雅黑"/>
                <a:sym typeface="微软雅黑"/>
              </a:defRPr>
            </a:lvl1pPr>
          </a:lstStyle>
          <a:p>
            <a:r>
              <a:t>机房内管路优化</a:t>
            </a:r>
          </a:p>
        </p:txBody>
      </p:sp>
      <p:sp>
        <p:nvSpPr>
          <p:cNvPr id="1926" name="Shape 1926"/>
          <p:cNvSpPr/>
          <p:nvPr/>
        </p:nvSpPr>
        <p:spPr>
          <a:xfrm>
            <a:off x="9217539" y="8434989"/>
            <a:ext cx="4418788"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700" b="1">
                <a:solidFill>
                  <a:srgbClr val="FFFFFF"/>
                </a:solidFill>
                <a:latin typeface="微软雅黑"/>
                <a:ea typeface="微软雅黑"/>
                <a:cs typeface="微软雅黑"/>
                <a:sym typeface="微软雅黑"/>
              </a:defRPr>
            </a:lvl1pPr>
          </a:lstStyle>
          <a:p>
            <a:r>
              <a:t>机房设备选型优化</a:t>
            </a:r>
          </a:p>
        </p:txBody>
      </p:sp>
      <p:sp>
        <p:nvSpPr>
          <p:cNvPr id="1927" name="Shape 1927"/>
          <p:cNvSpPr/>
          <p:nvPr/>
        </p:nvSpPr>
        <p:spPr>
          <a:xfrm>
            <a:off x="9217539" y="11387352"/>
            <a:ext cx="4418788"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700" b="1">
                <a:solidFill>
                  <a:srgbClr val="FFFFFF"/>
                </a:solidFill>
                <a:latin typeface="微软雅黑"/>
                <a:ea typeface="微软雅黑"/>
                <a:cs typeface="微软雅黑"/>
                <a:sym typeface="微软雅黑"/>
              </a:defRPr>
            </a:lvl1pPr>
          </a:lstStyle>
          <a:p>
            <a:r>
              <a:t>末端系统优化</a:t>
            </a:r>
          </a:p>
        </p:txBody>
      </p:sp>
      <p:sp>
        <p:nvSpPr>
          <p:cNvPr id="1928" name="Shape 1928"/>
          <p:cNvSpPr/>
          <p:nvPr/>
        </p:nvSpPr>
        <p:spPr>
          <a:xfrm>
            <a:off x="16859163" y="1877877"/>
            <a:ext cx="4418788" cy="800009"/>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8760h能源模拟报告</a:t>
            </a:r>
          </a:p>
        </p:txBody>
      </p:sp>
      <p:sp>
        <p:nvSpPr>
          <p:cNvPr id="1929" name="Shape 1929"/>
          <p:cNvSpPr/>
          <p:nvPr/>
        </p:nvSpPr>
        <p:spPr>
          <a:xfrm>
            <a:off x="16859163" y="2692898"/>
            <a:ext cx="4418788" cy="8255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栋逐月尖峰负荷图表</a:t>
            </a:r>
          </a:p>
        </p:txBody>
      </p:sp>
      <p:sp>
        <p:nvSpPr>
          <p:cNvPr id="1930" name="Shape 1930"/>
          <p:cNvSpPr/>
          <p:nvPr/>
        </p:nvSpPr>
        <p:spPr>
          <a:xfrm>
            <a:off x="16859163" y="3548112"/>
            <a:ext cx="4418788" cy="8255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全年负荷比重分析报告</a:t>
            </a:r>
          </a:p>
        </p:txBody>
      </p:sp>
      <p:sp>
        <p:nvSpPr>
          <p:cNvPr id="1931" name="Shape 1931"/>
          <p:cNvSpPr/>
          <p:nvPr/>
        </p:nvSpPr>
        <p:spPr>
          <a:xfrm>
            <a:off x="16859163" y="4384498"/>
            <a:ext cx="4418788" cy="8255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机房系统能效模拟报告</a:t>
            </a:r>
          </a:p>
        </p:txBody>
      </p:sp>
      <p:sp>
        <p:nvSpPr>
          <p:cNvPr id="1932" name="Shape 1932"/>
          <p:cNvSpPr/>
          <p:nvPr/>
        </p:nvSpPr>
        <p:spPr>
          <a:xfrm>
            <a:off x="16859163" y="5546725"/>
            <a:ext cx="4418788" cy="825500"/>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冷冻管水力精细化分析</a:t>
            </a:r>
          </a:p>
        </p:txBody>
      </p:sp>
      <p:sp>
        <p:nvSpPr>
          <p:cNvPr id="1933" name="Shape 1933"/>
          <p:cNvSpPr/>
          <p:nvPr/>
        </p:nvSpPr>
        <p:spPr>
          <a:xfrm>
            <a:off x="16859163" y="6395810"/>
            <a:ext cx="4418788" cy="8255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冷却管水力精细化分析</a:t>
            </a:r>
          </a:p>
        </p:txBody>
      </p:sp>
      <p:sp>
        <p:nvSpPr>
          <p:cNvPr id="1934" name="Shape 1934"/>
          <p:cNvSpPr/>
          <p:nvPr/>
        </p:nvSpPr>
        <p:spPr>
          <a:xfrm>
            <a:off x="16859163" y="7743259"/>
            <a:ext cx="4418788" cy="8255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冷水机组选型报告</a:t>
            </a:r>
          </a:p>
        </p:txBody>
      </p:sp>
      <p:sp>
        <p:nvSpPr>
          <p:cNvPr id="1935" name="Shape 1935"/>
          <p:cNvSpPr/>
          <p:nvPr/>
        </p:nvSpPr>
        <p:spPr>
          <a:xfrm>
            <a:off x="16859163" y="8617745"/>
            <a:ext cx="4418788" cy="8255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水泵选型报告</a:t>
            </a:r>
          </a:p>
        </p:txBody>
      </p:sp>
      <p:sp>
        <p:nvSpPr>
          <p:cNvPr id="1936" name="Shape 1936"/>
          <p:cNvSpPr/>
          <p:nvPr/>
        </p:nvSpPr>
        <p:spPr>
          <a:xfrm>
            <a:off x="16859163" y="9492230"/>
            <a:ext cx="4418788" cy="8255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冷却塔选型报告</a:t>
            </a:r>
          </a:p>
        </p:txBody>
      </p:sp>
      <p:sp>
        <p:nvSpPr>
          <p:cNvPr id="1937" name="Shape 1937"/>
          <p:cNvSpPr/>
          <p:nvPr/>
        </p:nvSpPr>
        <p:spPr>
          <a:xfrm>
            <a:off x="16859163" y="10721021"/>
            <a:ext cx="4418788" cy="8255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新风系统优化分析报告</a:t>
            </a:r>
          </a:p>
        </p:txBody>
      </p:sp>
      <p:sp>
        <p:nvSpPr>
          <p:cNvPr id="1938" name="Shape 1938"/>
          <p:cNvSpPr/>
          <p:nvPr/>
        </p:nvSpPr>
        <p:spPr>
          <a:xfrm>
            <a:off x="16859163" y="11570106"/>
            <a:ext cx="4418788" cy="8255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末端系统控制优化报告</a:t>
            </a:r>
          </a:p>
        </p:txBody>
      </p:sp>
      <p:sp>
        <p:nvSpPr>
          <p:cNvPr id="1939" name="Shape 1939"/>
          <p:cNvSpPr/>
          <p:nvPr/>
        </p:nvSpPr>
        <p:spPr>
          <a:xfrm>
            <a:off x="16859163" y="12444591"/>
            <a:ext cx="4418788" cy="8255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200" b="1">
                <a:latin typeface="微软雅黑"/>
                <a:ea typeface="微软雅黑"/>
                <a:cs typeface="微软雅黑"/>
                <a:sym typeface="微软雅黑"/>
              </a:defRPr>
            </a:lvl1pPr>
          </a:lstStyle>
          <a:p>
            <a:r>
              <a:t>末端经济性分析报告</a:t>
            </a:r>
          </a:p>
        </p:txBody>
      </p:sp>
      <p:cxnSp>
        <p:nvCxnSpPr>
          <p:cNvPr id="1940" name="Connector 1940"/>
          <p:cNvCxnSpPr>
            <a:stCxn id="1924" idx="0"/>
            <a:endCxn id="1931" idx="0"/>
          </p:cNvCxnSpPr>
          <p:nvPr/>
        </p:nvCxnSpPr>
        <p:spPr>
          <a:xfrm>
            <a:off x="11404600" y="3670300"/>
            <a:ext cx="7658100" cy="1130300"/>
          </a:xfrm>
          <a:prstGeom prst="bentConnector3">
            <a:avLst>
              <a:gd name="adj1" fmla="val 50082"/>
            </a:avLst>
          </a:prstGeom>
          <a:ln w="50800">
            <a:solidFill>
              <a:srgbClr val="A6AAA9"/>
            </a:solidFill>
            <a:miter lim="400000"/>
          </a:ln>
        </p:spPr>
      </p:cxnSp>
      <p:cxnSp>
        <p:nvCxnSpPr>
          <p:cNvPr id="1941" name="Connector 1941"/>
          <p:cNvCxnSpPr>
            <a:stCxn id="1923" idx="0"/>
            <a:endCxn id="1927" idx="0"/>
          </p:cNvCxnSpPr>
          <p:nvPr/>
        </p:nvCxnSpPr>
        <p:spPr>
          <a:xfrm>
            <a:off x="4025900" y="8039100"/>
            <a:ext cx="7404100" cy="3949700"/>
          </a:xfrm>
          <a:prstGeom prst="bentConnector3">
            <a:avLst>
              <a:gd name="adj1" fmla="val 51972"/>
            </a:avLst>
          </a:prstGeom>
          <a:ln w="63500">
            <a:solidFill>
              <a:schemeClr val="accent2">
                <a:hueOff val="-2473793"/>
                <a:satOff val="-50209"/>
                <a:lumOff val="23543"/>
              </a:schemeClr>
            </a:solidFill>
            <a:miter lim="400000"/>
          </a:ln>
        </p:spPr>
      </p:cxnSp>
      <p:cxnSp>
        <p:nvCxnSpPr>
          <p:cNvPr id="1942" name="Connector 1942"/>
          <p:cNvCxnSpPr>
            <a:stCxn id="1923" idx="0"/>
            <a:endCxn id="1926" idx="0"/>
          </p:cNvCxnSpPr>
          <p:nvPr/>
        </p:nvCxnSpPr>
        <p:spPr>
          <a:xfrm>
            <a:off x="4025900" y="8039100"/>
            <a:ext cx="7404100" cy="990600"/>
          </a:xfrm>
          <a:prstGeom prst="bentConnector3">
            <a:avLst>
              <a:gd name="adj1" fmla="val 51801"/>
            </a:avLst>
          </a:prstGeom>
          <a:ln w="63500">
            <a:solidFill>
              <a:schemeClr val="accent2">
                <a:hueOff val="-2473793"/>
                <a:satOff val="-50209"/>
                <a:lumOff val="23543"/>
              </a:schemeClr>
            </a:solidFill>
            <a:miter lim="400000"/>
          </a:ln>
        </p:spPr>
      </p:cxnSp>
      <p:cxnSp>
        <p:nvCxnSpPr>
          <p:cNvPr id="1943" name="Connector 1943"/>
          <p:cNvCxnSpPr>
            <a:stCxn id="1923" idx="0"/>
            <a:endCxn id="1925" idx="0"/>
          </p:cNvCxnSpPr>
          <p:nvPr/>
        </p:nvCxnSpPr>
        <p:spPr>
          <a:xfrm flipV="1">
            <a:off x="4025900" y="6324600"/>
            <a:ext cx="7404100" cy="1714500"/>
          </a:xfrm>
          <a:prstGeom prst="bentConnector3">
            <a:avLst>
              <a:gd name="adj1" fmla="val 51801"/>
            </a:avLst>
          </a:prstGeom>
          <a:ln w="63500">
            <a:solidFill>
              <a:schemeClr val="accent2">
                <a:hueOff val="-2473793"/>
                <a:satOff val="-50209"/>
                <a:lumOff val="23543"/>
              </a:schemeClr>
            </a:solidFill>
            <a:miter lim="400000"/>
          </a:ln>
        </p:spPr>
      </p:cxnSp>
      <p:sp>
        <p:nvSpPr>
          <p:cNvPr id="1959" name="Shape 1959"/>
          <p:cNvSpPr/>
          <p:nvPr/>
        </p:nvSpPr>
        <p:spPr>
          <a:xfrm>
            <a:off x="7861300" y="3666490"/>
            <a:ext cx="1329690" cy="26835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63500">
            <a:solidFill>
              <a:schemeClr val="accent2">
                <a:hueOff val="-2473793"/>
                <a:satOff val="-50209"/>
                <a:lumOff val="23543"/>
              </a:schemeClr>
            </a:solidFill>
            <a:miter lim="400000"/>
          </a:ln>
        </p:spPr>
        <p:txBody>
          <a:bodyPr/>
          <a:lstStyle/>
          <a:p>
            <a:endParaRPr/>
          </a:p>
        </p:txBody>
      </p:sp>
      <p:sp>
        <p:nvSpPr>
          <p:cNvPr id="1960" name="Shape 1960"/>
          <p:cNvSpPr/>
          <p:nvPr/>
        </p:nvSpPr>
        <p:spPr>
          <a:xfrm>
            <a:off x="13632180" y="2277110"/>
            <a:ext cx="3225800" cy="14008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40" y="21600"/>
                </a:lnTo>
                <a:lnTo>
                  <a:pt x="10740" y="0"/>
                </a:lnTo>
                <a:lnTo>
                  <a:pt x="21600" y="0"/>
                </a:lnTo>
              </a:path>
            </a:pathLst>
          </a:custGeom>
          <a:ln w="50800">
            <a:solidFill>
              <a:srgbClr val="A6AAA9"/>
            </a:solidFill>
            <a:miter lim="400000"/>
          </a:ln>
        </p:spPr>
        <p:txBody>
          <a:bodyPr/>
          <a:lstStyle/>
          <a:p>
            <a:endParaRPr/>
          </a:p>
        </p:txBody>
      </p:sp>
      <p:cxnSp>
        <p:nvCxnSpPr>
          <p:cNvPr id="1946" name="Connector 1946"/>
          <p:cNvCxnSpPr>
            <a:stCxn id="1924" idx="0"/>
            <a:endCxn id="1930" idx="0"/>
          </p:cNvCxnSpPr>
          <p:nvPr/>
        </p:nvCxnSpPr>
        <p:spPr>
          <a:xfrm>
            <a:off x="11404600" y="3670300"/>
            <a:ext cx="7658100" cy="292100"/>
          </a:xfrm>
          <a:prstGeom prst="bentConnector3">
            <a:avLst>
              <a:gd name="adj1" fmla="val 50082"/>
            </a:avLst>
          </a:prstGeom>
          <a:ln w="50800">
            <a:solidFill>
              <a:srgbClr val="A6AAA9"/>
            </a:solidFill>
            <a:miter lim="400000"/>
          </a:ln>
        </p:spPr>
      </p:cxnSp>
      <p:cxnSp>
        <p:nvCxnSpPr>
          <p:cNvPr id="1947" name="Connector 1947"/>
          <p:cNvCxnSpPr>
            <a:stCxn id="1924" idx="0"/>
            <a:endCxn id="1929" idx="0"/>
          </p:cNvCxnSpPr>
          <p:nvPr/>
        </p:nvCxnSpPr>
        <p:spPr>
          <a:xfrm flipV="1">
            <a:off x="11404600" y="3111500"/>
            <a:ext cx="7658100" cy="558800"/>
          </a:xfrm>
          <a:prstGeom prst="bentConnector3">
            <a:avLst>
              <a:gd name="adj1" fmla="val 50082"/>
            </a:avLst>
          </a:prstGeom>
          <a:ln w="50800">
            <a:solidFill>
              <a:srgbClr val="A6AAA9"/>
            </a:solidFill>
            <a:miter lim="400000"/>
          </a:ln>
        </p:spPr>
      </p:cxnSp>
      <p:cxnSp>
        <p:nvCxnSpPr>
          <p:cNvPr id="1948" name="Connector 1948"/>
          <p:cNvCxnSpPr>
            <a:stCxn id="1925" idx="0"/>
            <a:endCxn id="1932" idx="0"/>
          </p:cNvCxnSpPr>
          <p:nvPr/>
        </p:nvCxnSpPr>
        <p:spPr>
          <a:xfrm flipV="1">
            <a:off x="11430000" y="5956300"/>
            <a:ext cx="7632700" cy="368300"/>
          </a:xfrm>
          <a:prstGeom prst="bentConnector3">
            <a:avLst>
              <a:gd name="adj1" fmla="val 49916"/>
            </a:avLst>
          </a:prstGeom>
          <a:ln w="50800">
            <a:solidFill>
              <a:srgbClr val="A6AAA9"/>
            </a:solidFill>
            <a:miter lim="400000"/>
          </a:ln>
        </p:spPr>
      </p:cxnSp>
      <p:cxnSp>
        <p:nvCxnSpPr>
          <p:cNvPr id="1949" name="Connector 1949"/>
          <p:cNvCxnSpPr>
            <a:stCxn id="1925" idx="0"/>
            <a:endCxn id="1933" idx="0"/>
          </p:cNvCxnSpPr>
          <p:nvPr/>
        </p:nvCxnSpPr>
        <p:spPr>
          <a:xfrm>
            <a:off x="11430000" y="6324600"/>
            <a:ext cx="7632700" cy="482600"/>
          </a:xfrm>
          <a:prstGeom prst="bentConnector3">
            <a:avLst>
              <a:gd name="adj1" fmla="val 49916"/>
            </a:avLst>
          </a:prstGeom>
          <a:ln w="50800">
            <a:solidFill>
              <a:srgbClr val="A6AAA9"/>
            </a:solidFill>
            <a:miter lim="400000"/>
          </a:ln>
        </p:spPr>
      </p:cxnSp>
      <p:cxnSp>
        <p:nvCxnSpPr>
          <p:cNvPr id="1950" name="Connector 1950"/>
          <p:cNvCxnSpPr>
            <a:stCxn id="1926" idx="0"/>
            <a:endCxn id="1934" idx="0"/>
          </p:cNvCxnSpPr>
          <p:nvPr/>
        </p:nvCxnSpPr>
        <p:spPr>
          <a:xfrm flipV="1">
            <a:off x="11430000" y="8153400"/>
            <a:ext cx="7632700" cy="876300"/>
          </a:xfrm>
          <a:prstGeom prst="bentConnector3">
            <a:avLst>
              <a:gd name="adj1" fmla="val 50915"/>
            </a:avLst>
          </a:prstGeom>
          <a:ln w="50800">
            <a:solidFill>
              <a:srgbClr val="A6AAA9"/>
            </a:solidFill>
            <a:miter lim="400000"/>
          </a:ln>
        </p:spPr>
      </p:cxnSp>
      <p:cxnSp>
        <p:nvCxnSpPr>
          <p:cNvPr id="1951" name="Connector 1951"/>
          <p:cNvCxnSpPr>
            <a:stCxn id="1926" idx="0"/>
            <a:endCxn id="1935" idx="0"/>
          </p:cNvCxnSpPr>
          <p:nvPr/>
        </p:nvCxnSpPr>
        <p:spPr>
          <a:xfrm>
            <a:off x="11430000" y="9029700"/>
            <a:ext cx="7632700" cy="12700"/>
          </a:xfrm>
          <a:prstGeom prst="bentConnector2">
            <a:avLst/>
          </a:prstGeom>
          <a:ln w="50800">
            <a:solidFill>
              <a:srgbClr val="A6AAA9"/>
            </a:solidFill>
            <a:miter lim="400000"/>
          </a:ln>
        </p:spPr>
      </p:cxnSp>
      <p:cxnSp>
        <p:nvCxnSpPr>
          <p:cNvPr id="1952" name="Connector 1952"/>
          <p:cNvCxnSpPr>
            <a:stCxn id="1926" idx="0"/>
            <a:endCxn id="1936" idx="0"/>
          </p:cNvCxnSpPr>
          <p:nvPr/>
        </p:nvCxnSpPr>
        <p:spPr>
          <a:xfrm>
            <a:off x="11430000" y="9029700"/>
            <a:ext cx="7632700" cy="876300"/>
          </a:xfrm>
          <a:prstGeom prst="bentConnector3">
            <a:avLst>
              <a:gd name="adj1" fmla="val 50915"/>
            </a:avLst>
          </a:prstGeom>
          <a:ln w="50800">
            <a:solidFill>
              <a:srgbClr val="A6AAA9"/>
            </a:solidFill>
            <a:miter lim="400000"/>
          </a:ln>
        </p:spPr>
      </p:cxnSp>
      <p:cxnSp>
        <p:nvCxnSpPr>
          <p:cNvPr id="1953" name="Connector 1953"/>
          <p:cNvCxnSpPr>
            <a:stCxn id="1927" idx="0"/>
            <a:endCxn id="1938" idx="0"/>
          </p:cNvCxnSpPr>
          <p:nvPr/>
        </p:nvCxnSpPr>
        <p:spPr>
          <a:xfrm flipV="1">
            <a:off x="11430000" y="11988800"/>
            <a:ext cx="7632700" cy="12700"/>
          </a:xfrm>
          <a:prstGeom prst="bentConnector2">
            <a:avLst/>
          </a:prstGeom>
          <a:ln w="50800">
            <a:solidFill>
              <a:srgbClr val="A6AAA9"/>
            </a:solidFill>
            <a:miter lim="400000"/>
          </a:ln>
        </p:spPr>
      </p:cxnSp>
      <p:cxnSp>
        <p:nvCxnSpPr>
          <p:cNvPr id="1954" name="Connector 1954"/>
          <p:cNvCxnSpPr>
            <a:stCxn id="1927" idx="0"/>
            <a:endCxn id="1937" idx="0"/>
          </p:cNvCxnSpPr>
          <p:nvPr/>
        </p:nvCxnSpPr>
        <p:spPr>
          <a:xfrm flipV="1">
            <a:off x="11430000" y="11137900"/>
            <a:ext cx="7632700" cy="850900"/>
          </a:xfrm>
          <a:prstGeom prst="bentConnector3">
            <a:avLst>
              <a:gd name="adj1" fmla="val 50915"/>
            </a:avLst>
          </a:prstGeom>
          <a:ln w="50800">
            <a:solidFill>
              <a:srgbClr val="A6AAA9"/>
            </a:solidFill>
            <a:miter lim="400000"/>
          </a:ln>
        </p:spPr>
      </p:cxnSp>
      <p:cxnSp>
        <p:nvCxnSpPr>
          <p:cNvPr id="1955" name="Connector 1955"/>
          <p:cNvCxnSpPr>
            <a:stCxn id="1927" idx="0"/>
            <a:endCxn id="1939" idx="0"/>
          </p:cNvCxnSpPr>
          <p:nvPr/>
        </p:nvCxnSpPr>
        <p:spPr>
          <a:xfrm>
            <a:off x="11430000" y="11988800"/>
            <a:ext cx="7632700" cy="863600"/>
          </a:xfrm>
          <a:prstGeom prst="bentConnector3">
            <a:avLst>
              <a:gd name="adj1" fmla="val 50915"/>
            </a:avLst>
          </a:prstGeom>
          <a:ln w="50800">
            <a:solidFill>
              <a:srgbClr val="A6AAA9"/>
            </a:solidFill>
            <a:miter lim="400000"/>
          </a:ln>
        </p:spPr>
      </p:cxnSp>
      <p:grpSp>
        <p:nvGrpSpPr>
          <p:cNvPr id="1958" name="Group 1958"/>
          <p:cNvGrpSpPr/>
          <p:nvPr/>
        </p:nvGrpSpPr>
        <p:grpSpPr>
          <a:xfrm>
            <a:off x="18622751" y="302323"/>
            <a:ext cx="5429634" cy="1062833"/>
            <a:chOff x="0" y="0"/>
            <a:chExt cx="5429633" cy="1062831"/>
          </a:xfrm>
        </p:grpSpPr>
        <p:pic>
          <p:nvPicPr>
            <p:cNvPr id="1956"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1957"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2" name="图片 1961"/>
          <p:cNvPicPr>
            <a:picLocks/>
          </p:cNvPicPr>
          <p:nvPr/>
        </p:nvPicPr>
        <p:blipFill>
          <a:blip r:embed="rId2">
            <a:extLst/>
          </a:blip>
          <a:stretch>
            <a:fillRect/>
          </a:stretch>
        </p:blipFill>
        <p:spPr>
          <a:xfrm>
            <a:off x="-78649" y="1524000"/>
            <a:ext cx="24541298" cy="76200"/>
          </a:xfrm>
          <a:prstGeom prst="rect">
            <a:avLst/>
          </a:prstGeom>
        </p:spPr>
      </p:pic>
      <p:sp>
        <p:nvSpPr>
          <p:cNvPr id="1964" name="Shape 1964"/>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58</a:t>
            </a:fld>
            <a:endParaRPr/>
          </a:p>
        </p:txBody>
      </p:sp>
      <p:sp>
        <p:nvSpPr>
          <p:cNvPr id="1965" name="Shape 1965"/>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1966" name="Shape 1966"/>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4</a:t>
            </a:r>
            <a:r>
              <a:rPr sz="4800"/>
              <a:t>产品优势</a:t>
            </a:r>
          </a:p>
        </p:txBody>
      </p:sp>
      <p:sp>
        <p:nvSpPr>
          <p:cNvPr id="1967" name="Shape 1967"/>
          <p:cNvSpPr/>
          <p:nvPr/>
        </p:nvSpPr>
        <p:spPr>
          <a:xfrm>
            <a:off x="9982606" y="2614458"/>
            <a:ext cx="4418788" cy="1898610"/>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4200" b="1">
                <a:solidFill>
                  <a:srgbClr val="FFFFFF"/>
                </a:solidFill>
                <a:latin typeface="Helvetica"/>
                <a:ea typeface="Helvetica"/>
                <a:cs typeface="Helvetica"/>
                <a:sym typeface="Helvetica"/>
              </a:defRPr>
            </a:lvl1pPr>
          </a:lstStyle>
          <a:p>
            <a:r>
              <a:t>产品优势</a:t>
            </a:r>
          </a:p>
        </p:txBody>
      </p:sp>
      <p:sp>
        <p:nvSpPr>
          <p:cNvPr id="1968" name="Shape 1968"/>
          <p:cNvSpPr/>
          <p:nvPr/>
        </p:nvSpPr>
        <p:spPr>
          <a:xfrm>
            <a:off x="982943" y="6703193"/>
            <a:ext cx="3937001" cy="1571061"/>
          </a:xfrm>
          <a:prstGeom prst="rect">
            <a:avLst/>
          </a:prstGeom>
          <a:solidFill>
            <a:srgbClr val="DCDEE0"/>
          </a:solidFill>
          <a:ln w="12700">
            <a:solidFill>
              <a:schemeClr val="accent2">
                <a:hueOff val="-2473793"/>
                <a:satOff val="-50209"/>
                <a:lumOff val="23543"/>
              </a:schemeClr>
            </a:solidFill>
            <a:miter lim="400000"/>
          </a:ln>
          <a:extLst>
            <a:ext uri="{C572A759-6A51-4108-AA02-DFA0A04FC94B}">
              <ma14:wrappingTextBoxFlag xmlns:ma14="http://schemas.microsoft.com/office/mac/drawingml/2011/main" val="1"/>
            </a:ext>
          </a:extLst>
        </p:spPr>
        <p:txBody>
          <a:bodyPr lIns="71437" tIns="71437" rIns="71437" bIns="71437" anchor="ctr"/>
          <a:lstStyle/>
          <a:p>
            <a:pPr>
              <a:defRPr sz="3100" b="1">
                <a:latin typeface="Helvetica"/>
                <a:ea typeface="Helvetica"/>
                <a:cs typeface="Helvetica"/>
                <a:sym typeface="Helvetica"/>
              </a:defRPr>
            </a:pPr>
            <a:r>
              <a:t>机组选型软件chillers</a:t>
            </a:r>
          </a:p>
          <a:p>
            <a:pPr>
              <a:defRPr sz="3200" b="1">
                <a:latin typeface="Helvetica"/>
                <a:ea typeface="Helvetica"/>
                <a:cs typeface="Helvetica"/>
                <a:sym typeface="Helvetica"/>
              </a:defRPr>
            </a:pPr>
            <a:r>
              <a:rPr sz="2900"/>
              <a:t>Selection software</a:t>
            </a:r>
          </a:p>
        </p:txBody>
      </p:sp>
      <p:sp>
        <p:nvSpPr>
          <p:cNvPr id="1969" name="Shape 1969"/>
          <p:cNvSpPr/>
          <p:nvPr/>
        </p:nvSpPr>
        <p:spPr>
          <a:xfrm>
            <a:off x="5603221" y="6703193"/>
            <a:ext cx="3937001" cy="1571061"/>
          </a:xfrm>
          <a:prstGeom prst="rect">
            <a:avLst/>
          </a:prstGeom>
          <a:solidFill>
            <a:srgbClr val="DCDEE0"/>
          </a:solidFill>
          <a:ln w="12700">
            <a:solidFill>
              <a:schemeClr val="accent2">
                <a:hueOff val="-2473793"/>
                <a:satOff val="-50209"/>
                <a:lumOff val="23543"/>
              </a:schemeClr>
            </a:solidFill>
            <a:miter lim="400000"/>
          </a:ln>
          <a:extLst>
            <a:ext uri="{C572A759-6A51-4108-AA02-DFA0A04FC94B}">
              <ma14:wrappingTextBoxFlag xmlns:ma14="http://schemas.microsoft.com/office/mac/drawingml/2011/main" val="1"/>
            </a:ext>
          </a:extLst>
        </p:spPr>
        <p:txBody>
          <a:bodyPr lIns="71437" tIns="71437" rIns="71437" bIns="71437" anchor="ctr"/>
          <a:lstStyle/>
          <a:p>
            <a:pPr>
              <a:defRPr sz="3100" b="1">
                <a:latin typeface="Helvetica"/>
                <a:ea typeface="Helvetica"/>
                <a:cs typeface="Helvetica"/>
                <a:sym typeface="Helvetica"/>
              </a:defRPr>
            </a:pPr>
            <a:r>
              <a:t>水泵选型软件pumps</a:t>
            </a:r>
          </a:p>
          <a:p>
            <a:pPr>
              <a:defRPr sz="3200" b="1">
                <a:latin typeface="Helvetica"/>
                <a:ea typeface="Helvetica"/>
                <a:cs typeface="Helvetica"/>
                <a:sym typeface="Helvetica"/>
              </a:defRPr>
            </a:pPr>
            <a:r>
              <a:rPr sz="2900"/>
              <a:t>Selection software</a:t>
            </a:r>
          </a:p>
        </p:txBody>
      </p:sp>
      <p:sp>
        <p:nvSpPr>
          <p:cNvPr id="1970" name="Shape 1970"/>
          <p:cNvSpPr/>
          <p:nvPr/>
        </p:nvSpPr>
        <p:spPr>
          <a:xfrm>
            <a:off x="14843777" y="6703193"/>
            <a:ext cx="3937001" cy="1571061"/>
          </a:xfrm>
          <a:prstGeom prst="rect">
            <a:avLst/>
          </a:prstGeom>
          <a:solidFill>
            <a:srgbClr val="DCDEE0"/>
          </a:solidFill>
          <a:ln w="12700">
            <a:solidFill>
              <a:schemeClr val="accent2">
                <a:hueOff val="-2473793"/>
                <a:satOff val="-50209"/>
                <a:lumOff val="23543"/>
              </a:schemeClr>
            </a:solidFill>
            <a:miter lim="400000"/>
          </a:ln>
          <a:extLst>
            <a:ext uri="{C572A759-6A51-4108-AA02-DFA0A04FC94B}">
              <ma14:wrappingTextBoxFlag xmlns:ma14="http://schemas.microsoft.com/office/mac/drawingml/2011/main" val="1"/>
            </a:ext>
          </a:extLst>
        </p:spPr>
        <p:txBody>
          <a:bodyPr lIns="71437" tIns="71437" rIns="71437" bIns="71437" anchor="ctr"/>
          <a:lstStyle/>
          <a:p>
            <a:pPr>
              <a:defRPr sz="3100" b="1">
                <a:latin typeface="Helvetica"/>
                <a:ea typeface="Helvetica"/>
                <a:cs typeface="Helvetica"/>
                <a:sym typeface="Helvetica"/>
              </a:defRPr>
            </a:pPr>
            <a:r>
              <a:t>水力计算软件</a:t>
            </a:r>
          </a:p>
          <a:p>
            <a:pPr>
              <a:defRPr sz="3100" b="1">
                <a:latin typeface="Helvetica"/>
                <a:ea typeface="Helvetica"/>
                <a:cs typeface="Helvetica"/>
                <a:sym typeface="Helvetica"/>
              </a:defRPr>
            </a:pPr>
            <a:r>
              <a:t>pileflow</a:t>
            </a:r>
          </a:p>
        </p:txBody>
      </p:sp>
      <p:sp>
        <p:nvSpPr>
          <p:cNvPr id="1971" name="Shape 1971"/>
          <p:cNvSpPr/>
          <p:nvPr/>
        </p:nvSpPr>
        <p:spPr>
          <a:xfrm>
            <a:off x="10223500" y="6703193"/>
            <a:ext cx="3937000" cy="1571061"/>
          </a:xfrm>
          <a:prstGeom prst="rect">
            <a:avLst/>
          </a:prstGeom>
          <a:solidFill>
            <a:srgbClr val="DCDEE0"/>
          </a:solidFill>
          <a:ln w="12700">
            <a:solidFill>
              <a:schemeClr val="accent2">
                <a:hueOff val="-2473793"/>
                <a:satOff val="-50209"/>
                <a:lumOff val="23543"/>
              </a:schemeClr>
            </a:solidFill>
            <a:miter lim="400000"/>
          </a:ln>
          <a:extLst>
            <a:ext uri="{C572A759-6A51-4108-AA02-DFA0A04FC94B}">
              <ma14:wrappingTextBoxFlag xmlns:ma14="http://schemas.microsoft.com/office/mac/drawingml/2011/main" val="1"/>
            </a:ext>
          </a:extLst>
        </p:spPr>
        <p:txBody>
          <a:bodyPr lIns="71437" tIns="71437" rIns="71437" bIns="71437" anchor="ctr"/>
          <a:lstStyle/>
          <a:p>
            <a:pPr>
              <a:defRPr sz="3200" b="1">
                <a:latin typeface="Helvetica"/>
                <a:ea typeface="Helvetica"/>
                <a:cs typeface="Helvetica"/>
                <a:sym typeface="Helvetica"/>
              </a:defRPr>
            </a:pPr>
            <a:r>
              <a:rPr sz="3000"/>
              <a:t>冷却塔选型软件tower </a:t>
            </a:r>
            <a:r>
              <a:rPr sz="2900"/>
              <a:t>Selection software</a:t>
            </a:r>
          </a:p>
        </p:txBody>
      </p:sp>
      <p:sp>
        <p:nvSpPr>
          <p:cNvPr id="1972" name="Shape 1972"/>
          <p:cNvSpPr/>
          <p:nvPr/>
        </p:nvSpPr>
        <p:spPr>
          <a:xfrm>
            <a:off x="19464056" y="6703193"/>
            <a:ext cx="3937001" cy="1571061"/>
          </a:xfrm>
          <a:prstGeom prst="rect">
            <a:avLst/>
          </a:prstGeom>
          <a:solidFill>
            <a:srgbClr val="DCDEE0"/>
          </a:solidFill>
          <a:ln w="12700">
            <a:solidFill>
              <a:schemeClr val="accent2">
                <a:hueOff val="-2473793"/>
                <a:satOff val="-50209"/>
                <a:lumOff val="23543"/>
              </a:schemeClr>
            </a:solidFill>
            <a:miter lim="400000"/>
          </a:ln>
          <a:extLst>
            <a:ext uri="{C572A759-6A51-4108-AA02-DFA0A04FC94B}">
              <ma14:wrappingTextBoxFlag xmlns:ma14="http://schemas.microsoft.com/office/mac/drawingml/2011/main" val="1"/>
            </a:ext>
          </a:extLst>
        </p:spPr>
        <p:txBody>
          <a:bodyPr lIns="71437" tIns="71437" rIns="71437" bIns="71437" anchor="ctr"/>
          <a:lstStyle/>
          <a:p>
            <a:pPr>
              <a:defRPr sz="3100" b="1">
                <a:latin typeface="Helvetica"/>
                <a:ea typeface="Helvetica"/>
                <a:cs typeface="Helvetica"/>
                <a:sym typeface="Helvetica"/>
              </a:defRPr>
            </a:pPr>
            <a:r>
              <a:t>产品价格库</a:t>
            </a:r>
          </a:p>
          <a:p>
            <a:pPr>
              <a:defRPr sz="3100" b="1">
                <a:latin typeface="Helvetica"/>
                <a:ea typeface="Helvetica"/>
                <a:cs typeface="Helvetica"/>
                <a:sym typeface="Helvetica"/>
              </a:defRPr>
            </a:pPr>
            <a:r>
              <a:t>Price system</a:t>
            </a:r>
          </a:p>
        </p:txBody>
      </p:sp>
      <p:sp>
        <p:nvSpPr>
          <p:cNvPr id="1973" name="Shape 1973"/>
          <p:cNvSpPr/>
          <p:nvPr/>
        </p:nvSpPr>
        <p:spPr>
          <a:xfrm>
            <a:off x="19484530" y="8315645"/>
            <a:ext cx="4301003" cy="4872357"/>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主机系统价格库</a:t>
            </a:r>
          </a:p>
          <a:p>
            <a:pPr algn="just" defTabSz="1828800">
              <a:lnSpc>
                <a:spcPct val="120000"/>
              </a:lnSpc>
              <a:defRPr sz="3200">
                <a:latin typeface="微软雅黑"/>
                <a:ea typeface="微软雅黑"/>
                <a:cs typeface="微软雅黑"/>
                <a:sym typeface="微软雅黑"/>
              </a:defRPr>
            </a:pPr>
            <a:r>
              <a:t>2. 水泵系统价格库</a:t>
            </a:r>
          </a:p>
          <a:p>
            <a:pPr algn="just" defTabSz="1828800">
              <a:lnSpc>
                <a:spcPct val="120000"/>
              </a:lnSpc>
              <a:defRPr sz="3200">
                <a:latin typeface="微软雅黑"/>
                <a:ea typeface="微软雅黑"/>
                <a:cs typeface="微软雅黑"/>
                <a:sym typeface="微软雅黑"/>
              </a:defRPr>
            </a:pPr>
            <a:r>
              <a:t>3. 冷却塔价格库</a:t>
            </a:r>
          </a:p>
          <a:p>
            <a:pPr algn="just" defTabSz="1828800">
              <a:lnSpc>
                <a:spcPct val="120000"/>
              </a:lnSpc>
              <a:defRPr sz="3200">
                <a:latin typeface="微软雅黑"/>
                <a:ea typeface="微软雅黑"/>
                <a:cs typeface="微软雅黑"/>
                <a:sym typeface="微软雅黑"/>
              </a:defRPr>
            </a:pPr>
            <a:r>
              <a:t>4. 自控系统价格库</a:t>
            </a:r>
          </a:p>
          <a:p>
            <a:pPr algn="just" defTabSz="1828800">
              <a:lnSpc>
                <a:spcPct val="120000"/>
              </a:lnSpc>
              <a:defRPr sz="3200">
                <a:latin typeface="微软雅黑"/>
                <a:ea typeface="微软雅黑"/>
                <a:cs typeface="微软雅黑"/>
                <a:sym typeface="微软雅黑"/>
              </a:defRPr>
            </a:pPr>
            <a:r>
              <a:t>5. 施工系统价格库</a:t>
            </a:r>
          </a:p>
          <a:p>
            <a:pPr algn="just" defTabSz="1828800">
              <a:lnSpc>
                <a:spcPct val="120000"/>
              </a:lnSpc>
              <a:defRPr sz="3200">
                <a:latin typeface="微软雅黑"/>
                <a:ea typeface="微软雅黑"/>
                <a:cs typeface="微软雅黑"/>
                <a:sym typeface="微软雅黑"/>
              </a:defRPr>
            </a:pPr>
            <a:r>
              <a:t>6. 调试和运维价格库</a:t>
            </a:r>
          </a:p>
          <a:p>
            <a:pPr algn="just" defTabSz="1828800">
              <a:lnSpc>
                <a:spcPct val="120000"/>
              </a:lnSpc>
              <a:defRPr sz="3200">
                <a:latin typeface="微软雅黑"/>
                <a:ea typeface="微软雅黑"/>
                <a:cs typeface="微软雅黑"/>
                <a:sym typeface="微软雅黑"/>
              </a:defRPr>
            </a:pPr>
            <a:r>
              <a:t>7. 辅助系统价格库</a:t>
            </a:r>
          </a:p>
        </p:txBody>
      </p:sp>
      <p:sp>
        <p:nvSpPr>
          <p:cNvPr id="1974" name="Shape 1974"/>
          <p:cNvSpPr/>
          <p:nvPr/>
        </p:nvSpPr>
        <p:spPr>
          <a:xfrm>
            <a:off x="1007044" y="8315645"/>
            <a:ext cx="4301004" cy="4186557"/>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York约克</a:t>
            </a:r>
          </a:p>
          <a:p>
            <a:pPr algn="just" defTabSz="1828800">
              <a:lnSpc>
                <a:spcPct val="120000"/>
              </a:lnSpc>
              <a:defRPr sz="3200">
                <a:latin typeface="微软雅黑"/>
                <a:ea typeface="微软雅黑"/>
                <a:cs typeface="微软雅黑"/>
                <a:sym typeface="微软雅黑"/>
              </a:defRPr>
            </a:pPr>
            <a:r>
              <a:t>2. Carrier开利</a:t>
            </a:r>
          </a:p>
          <a:p>
            <a:pPr algn="just" defTabSz="1828800">
              <a:lnSpc>
                <a:spcPct val="120000"/>
              </a:lnSpc>
              <a:defRPr sz="3200">
                <a:latin typeface="微软雅黑"/>
                <a:ea typeface="微软雅黑"/>
                <a:cs typeface="微软雅黑"/>
                <a:sym typeface="微软雅黑"/>
              </a:defRPr>
            </a:pPr>
            <a:r>
              <a:t>3. TRANE特灵</a:t>
            </a:r>
          </a:p>
          <a:p>
            <a:pPr algn="just" defTabSz="1828800">
              <a:lnSpc>
                <a:spcPct val="120000"/>
              </a:lnSpc>
              <a:defRPr sz="3200">
                <a:latin typeface="微软雅黑"/>
                <a:ea typeface="微软雅黑"/>
                <a:cs typeface="微软雅黑"/>
                <a:sym typeface="微软雅黑"/>
              </a:defRPr>
            </a:pPr>
            <a:r>
              <a:t>4. GREE格力</a:t>
            </a:r>
          </a:p>
          <a:p>
            <a:pPr algn="just" defTabSz="1828800">
              <a:lnSpc>
                <a:spcPct val="120000"/>
              </a:lnSpc>
              <a:defRPr sz="3200">
                <a:latin typeface="微软雅黑"/>
                <a:ea typeface="微软雅黑"/>
                <a:cs typeface="微软雅黑"/>
                <a:sym typeface="微软雅黑"/>
              </a:defRPr>
            </a:pPr>
            <a:r>
              <a:t>5. Midea美的</a:t>
            </a:r>
          </a:p>
          <a:p>
            <a:pPr algn="just" defTabSz="1828800">
              <a:lnSpc>
                <a:spcPct val="120000"/>
              </a:lnSpc>
              <a:defRPr sz="3200">
                <a:latin typeface="微软雅黑"/>
                <a:ea typeface="微软雅黑"/>
                <a:cs typeface="微软雅黑"/>
                <a:sym typeface="微软雅黑"/>
              </a:defRPr>
            </a:pPr>
            <a:r>
              <a:t>6. Other其它</a:t>
            </a:r>
          </a:p>
        </p:txBody>
      </p:sp>
      <p:sp>
        <p:nvSpPr>
          <p:cNvPr id="1975" name="Shape 1975"/>
          <p:cNvSpPr/>
          <p:nvPr/>
        </p:nvSpPr>
        <p:spPr>
          <a:xfrm>
            <a:off x="5604809" y="8315645"/>
            <a:ext cx="4301004" cy="3411857"/>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WILO 威乐 </a:t>
            </a:r>
          </a:p>
          <a:p>
            <a:pPr algn="just" defTabSz="1828800">
              <a:lnSpc>
                <a:spcPct val="120000"/>
              </a:lnSpc>
              <a:defRPr sz="3200">
                <a:latin typeface="微软雅黑"/>
                <a:ea typeface="微软雅黑"/>
                <a:cs typeface="微软雅黑"/>
                <a:sym typeface="微软雅黑"/>
              </a:defRPr>
            </a:pPr>
            <a:r>
              <a:t>2. Grundfos格兰富 </a:t>
            </a:r>
          </a:p>
          <a:p>
            <a:pPr algn="just" defTabSz="1828800">
              <a:lnSpc>
                <a:spcPct val="120000"/>
              </a:lnSpc>
              <a:defRPr sz="3200">
                <a:latin typeface="微软雅黑"/>
                <a:ea typeface="微软雅黑"/>
                <a:cs typeface="微软雅黑"/>
                <a:sym typeface="微软雅黑"/>
              </a:defRPr>
            </a:pPr>
            <a:r>
              <a:t>3. Xylem 塞莱默 </a:t>
            </a:r>
          </a:p>
          <a:p>
            <a:pPr algn="just" defTabSz="1828800">
              <a:lnSpc>
                <a:spcPct val="120000"/>
              </a:lnSpc>
              <a:defRPr sz="3200">
                <a:latin typeface="微软雅黑"/>
                <a:ea typeface="微软雅黑"/>
                <a:cs typeface="微软雅黑"/>
                <a:sym typeface="微软雅黑"/>
              </a:defRPr>
            </a:pPr>
            <a:r>
              <a:t>4. Other其它</a:t>
            </a:r>
          </a:p>
        </p:txBody>
      </p:sp>
      <p:sp>
        <p:nvSpPr>
          <p:cNvPr id="1976" name="Shape 1976"/>
          <p:cNvSpPr/>
          <p:nvPr/>
        </p:nvSpPr>
        <p:spPr>
          <a:xfrm>
            <a:off x="10202574" y="8315645"/>
            <a:ext cx="4301003" cy="281495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Marley马利 </a:t>
            </a:r>
          </a:p>
          <a:p>
            <a:pPr algn="just" defTabSz="1828800">
              <a:lnSpc>
                <a:spcPct val="120000"/>
              </a:lnSpc>
              <a:defRPr sz="3200">
                <a:latin typeface="微软雅黑"/>
                <a:ea typeface="微软雅黑"/>
                <a:cs typeface="微软雅黑"/>
                <a:sym typeface="微软雅黑"/>
              </a:defRPr>
            </a:pPr>
            <a:r>
              <a:t>2. Evapco 益美高 </a:t>
            </a:r>
          </a:p>
          <a:p>
            <a:pPr algn="just" defTabSz="1828800">
              <a:lnSpc>
                <a:spcPct val="120000"/>
              </a:lnSpc>
              <a:defRPr sz="3200">
                <a:latin typeface="微软雅黑"/>
                <a:ea typeface="微软雅黑"/>
                <a:cs typeface="微软雅黑"/>
                <a:sym typeface="微软雅黑"/>
              </a:defRPr>
            </a:pPr>
            <a:r>
              <a:t>3. BAC 巴尔的摩 </a:t>
            </a:r>
          </a:p>
          <a:p>
            <a:pPr algn="just" defTabSz="1828800">
              <a:lnSpc>
                <a:spcPct val="120000"/>
              </a:lnSpc>
              <a:defRPr sz="3200">
                <a:latin typeface="微软雅黑"/>
                <a:ea typeface="微软雅黑"/>
                <a:cs typeface="微软雅黑"/>
                <a:sym typeface="微软雅黑"/>
              </a:defRPr>
            </a:pPr>
            <a:r>
              <a:t>4. Other其它</a:t>
            </a:r>
          </a:p>
        </p:txBody>
      </p:sp>
      <p:sp>
        <p:nvSpPr>
          <p:cNvPr id="1977" name="Shape 1977"/>
          <p:cNvSpPr/>
          <p:nvPr/>
        </p:nvSpPr>
        <p:spPr>
          <a:xfrm>
            <a:off x="14843552" y="8315645"/>
            <a:ext cx="4301004" cy="144335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1.冷冻水系统水力计算</a:t>
            </a:r>
          </a:p>
          <a:p>
            <a:pPr algn="just" defTabSz="1828800">
              <a:lnSpc>
                <a:spcPct val="120000"/>
              </a:lnSpc>
              <a:defRPr sz="3200">
                <a:latin typeface="微软雅黑"/>
                <a:ea typeface="微软雅黑"/>
                <a:cs typeface="微软雅黑"/>
                <a:sym typeface="微软雅黑"/>
              </a:defRPr>
            </a:pPr>
            <a:r>
              <a:t>2. 冷却水系统水力计算</a:t>
            </a:r>
          </a:p>
        </p:txBody>
      </p:sp>
      <p:cxnSp>
        <p:nvCxnSpPr>
          <p:cNvPr id="1978" name="Connector 1978"/>
          <p:cNvCxnSpPr>
            <a:stCxn id="1968" idx="0"/>
            <a:endCxn id="1967" idx="0"/>
          </p:cNvCxnSpPr>
          <p:nvPr/>
        </p:nvCxnSpPr>
        <p:spPr>
          <a:xfrm rot="5400000" flipH="1" flipV="1">
            <a:off x="5607050" y="908050"/>
            <a:ext cx="3924300" cy="9245600"/>
          </a:xfrm>
          <a:prstGeom prst="bentConnector3">
            <a:avLst>
              <a:gd name="adj1" fmla="val 46601"/>
            </a:avLst>
          </a:prstGeom>
          <a:ln w="50800" cap="rnd">
            <a:solidFill>
              <a:schemeClr val="accent2"/>
            </a:solidFill>
            <a:miter lim="400000"/>
          </a:ln>
        </p:spPr>
      </p:cxnSp>
      <p:cxnSp>
        <p:nvCxnSpPr>
          <p:cNvPr id="1979" name="Connector 1979"/>
          <p:cNvCxnSpPr>
            <a:stCxn id="1969" idx="0"/>
            <a:endCxn id="1967" idx="0"/>
          </p:cNvCxnSpPr>
          <p:nvPr/>
        </p:nvCxnSpPr>
        <p:spPr>
          <a:xfrm rot="5400000" flipH="1" flipV="1">
            <a:off x="7918450" y="3219450"/>
            <a:ext cx="3924300" cy="4622800"/>
          </a:xfrm>
          <a:prstGeom prst="bentConnector3">
            <a:avLst>
              <a:gd name="adj1" fmla="val 46601"/>
            </a:avLst>
          </a:prstGeom>
          <a:ln w="50800" cap="rnd">
            <a:solidFill>
              <a:schemeClr val="accent2"/>
            </a:solidFill>
            <a:miter lim="400000"/>
          </a:ln>
        </p:spPr>
      </p:cxnSp>
      <p:cxnSp>
        <p:nvCxnSpPr>
          <p:cNvPr id="1980" name="Connector 1980"/>
          <p:cNvCxnSpPr>
            <a:stCxn id="1971" idx="0"/>
            <a:endCxn id="1967" idx="0"/>
          </p:cNvCxnSpPr>
          <p:nvPr/>
        </p:nvCxnSpPr>
        <p:spPr>
          <a:xfrm flipH="1" flipV="1">
            <a:off x="12192000" y="3568700"/>
            <a:ext cx="12700" cy="3924300"/>
          </a:xfrm>
          <a:prstGeom prst="bentConnector2">
            <a:avLst/>
          </a:prstGeom>
          <a:ln w="50800" cap="rnd">
            <a:solidFill>
              <a:schemeClr val="accent2"/>
            </a:solidFill>
            <a:miter lim="400000"/>
          </a:ln>
        </p:spPr>
      </p:cxnSp>
      <p:cxnSp>
        <p:nvCxnSpPr>
          <p:cNvPr id="1981" name="Connector 1981"/>
          <p:cNvCxnSpPr>
            <a:stCxn id="1972" idx="0"/>
            <a:endCxn id="1967" idx="0"/>
          </p:cNvCxnSpPr>
          <p:nvPr/>
        </p:nvCxnSpPr>
        <p:spPr>
          <a:xfrm rot="16200000" flipV="1">
            <a:off x="14852650" y="908050"/>
            <a:ext cx="3924300" cy="9245600"/>
          </a:xfrm>
          <a:prstGeom prst="bentConnector3">
            <a:avLst>
              <a:gd name="adj1" fmla="val 46601"/>
            </a:avLst>
          </a:prstGeom>
          <a:ln w="50800" cap="rnd">
            <a:solidFill>
              <a:schemeClr val="accent2"/>
            </a:solidFill>
            <a:miter lim="400000"/>
          </a:ln>
        </p:spPr>
      </p:cxnSp>
      <p:cxnSp>
        <p:nvCxnSpPr>
          <p:cNvPr id="1982" name="Connector 1982"/>
          <p:cNvCxnSpPr>
            <a:stCxn id="1967" idx="0"/>
            <a:endCxn id="1970" idx="0"/>
          </p:cNvCxnSpPr>
          <p:nvPr/>
        </p:nvCxnSpPr>
        <p:spPr>
          <a:xfrm rot="16200000" flipH="1">
            <a:off x="12541250" y="3219450"/>
            <a:ext cx="3924300" cy="4622800"/>
          </a:xfrm>
          <a:prstGeom prst="bentConnector3">
            <a:avLst>
              <a:gd name="adj1" fmla="val 53398"/>
            </a:avLst>
          </a:prstGeom>
          <a:ln w="50800" cap="rnd">
            <a:solidFill>
              <a:schemeClr val="accent2"/>
            </a:solidFill>
            <a:miter lim="400000"/>
          </a:ln>
        </p:spPr>
      </p:cxnSp>
      <p:grpSp>
        <p:nvGrpSpPr>
          <p:cNvPr id="1985" name="Group 1985"/>
          <p:cNvGrpSpPr/>
          <p:nvPr/>
        </p:nvGrpSpPr>
        <p:grpSpPr>
          <a:xfrm>
            <a:off x="18622751" y="302323"/>
            <a:ext cx="5429634" cy="1062833"/>
            <a:chOff x="0" y="0"/>
            <a:chExt cx="5429633" cy="1062831"/>
          </a:xfrm>
        </p:grpSpPr>
        <p:pic>
          <p:nvPicPr>
            <p:cNvPr id="1983"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1984"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7" name="图片 1986"/>
          <p:cNvPicPr>
            <a:picLocks/>
          </p:cNvPicPr>
          <p:nvPr/>
        </p:nvPicPr>
        <p:blipFill>
          <a:blip r:embed="rId2">
            <a:extLst/>
          </a:blip>
          <a:stretch>
            <a:fillRect/>
          </a:stretch>
        </p:blipFill>
        <p:spPr>
          <a:xfrm>
            <a:off x="-78649" y="1524000"/>
            <a:ext cx="24541298" cy="76200"/>
          </a:xfrm>
          <a:prstGeom prst="rect">
            <a:avLst/>
          </a:prstGeom>
        </p:spPr>
      </p:pic>
      <p:sp>
        <p:nvSpPr>
          <p:cNvPr id="1989" name="Shape 1989"/>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59</a:t>
            </a:fld>
            <a:endParaRPr/>
          </a:p>
        </p:txBody>
      </p:sp>
      <p:sp>
        <p:nvSpPr>
          <p:cNvPr id="1990" name="Shape 1990"/>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1991" name="Shape 1991"/>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4</a:t>
            </a:r>
            <a:r>
              <a:rPr sz="4800"/>
              <a:t>产品优势</a:t>
            </a:r>
          </a:p>
        </p:txBody>
      </p:sp>
      <p:grpSp>
        <p:nvGrpSpPr>
          <p:cNvPr id="1994" name="Group 1994"/>
          <p:cNvGrpSpPr/>
          <p:nvPr/>
        </p:nvGrpSpPr>
        <p:grpSpPr>
          <a:xfrm>
            <a:off x="18622751" y="302323"/>
            <a:ext cx="5429634" cy="1062833"/>
            <a:chOff x="0" y="0"/>
            <a:chExt cx="5429633" cy="1062831"/>
          </a:xfrm>
        </p:grpSpPr>
        <p:pic>
          <p:nvPicPr>
            <p:cNvPr id="1992"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1993"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pic>
        <p:nvPicPr>
          <p:cNvPr id="1995" name="image80.png"/>
          <p:cNvPicPr>
            <a:picLocks noChangeAspect="1"/>
          </p:cNvPicPr>
          <p:nvPr/>
        </p:nvPicPr>
        <p:blipFill>
          <a:blip r:embed="rId5">
            <a:extLst/>
          </a:blip>
          <a:stretch>
            <a:fillRect/>
          </a:stretch>
        </p:blipFill>
        <p:spPr>
          <a:xfrm>
            <a:off x="7520158" y="3970172"/>
            <a:ext cx="4337937" cy="1303771"/>
          </a:xfrm>
          <a:prstGeom prst="rect">
            <a:avLst/>
          </a:prstGeom>
          <a:ln w="12700">
            <a:miter lim="400000"/>
          </a:ln>
        </p:spPr>
      </p:pic>
      <p:pic>
        <p:nvPicPr>
          <p:cNvPr id="1996" name="image81.png"/>
          <p:cNvPicPr>
            <a:picLocks noChangeAspect="1"/>
          </p:cNvPicPr>
          <p:nvPr/>
        </p:nvPicPr>
        <p:blipFill>
          <a:blip r:embed="rId6">
            <a:extLst/>
          </a:blip>
          <a:stretch>
            <a:fillRect/>
          </a:stretch>
        </p:blipFill>
        <p:spPr>
          <a:xfrm>
            <a:off x="12997705" y="4124207"/>
            <a:ext cx="4234181" cy="1002031"/>
          </a:xfrm>
          <a:prstGeom prst="rect">
            <a:avLst/>
          </a:prstGeom>
          <a:ln w="12700">
            <a:miter lim="400000"/>
          </a:ln>
        </p:spPr>
      </p:pic>
      <p:sp>
        <p:nvSpPr>
          <p:cNvPr id="1997" name="Shape 1997"/>
          <p:cNvSpPr/>
          <p:nvPr/>
        </p:nvSpPr>
        <p:spPr>
          <a:xfrm>
            <a:off x="1983275" y="6144878"/>
            <a:ext cx="4348481" cy="1690559"/>
          </a:xfrm>
          <a:prstGeom prst="roundRect">
            <a:avLst>
              <a:gd name="adj" fmla="val 8572"/>
            </a:avLst>
          </a:prstGeom>
          <a:solidFill>
            <a:srgbClr val="FFFFFF"/>
          </a:solidFill>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1998" name="Shape 1998"/>
          <p:cNvSpPr/>
          <p:nvPr/>
        </p:nvSpPr>
        <p:spPr>
          <a:xfrm>
            <a:off x="18505541" y="6144878"/>
            <a:ext cx="4348481" cy="1690559"/>
          </a:xfrm>
          <a:prstGeom prst="roundRect">
            <a:avLst>
              <a:gd name="adj" fmla="val 8572"/>
            </a:avLst>
          </a:prstGeom>
          <a:solidFill>
            <a:srgbClr val="FFFFFF"/>
          </a:solidFill>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1999" name="Shape 1999"/>
          <p:cNvSpPr/>
          <p:nvPr/>
        </p:nvSpPr>
        <p:spPr>
          <a:xfrm>
            <a:off x="18515700" y="10948216"/>
            <a:ext cx="4348481" cy="1690559"/>
          </a:xfrm>
          <a:prstGeom prst="roundRect">
            <a:avLst>
              <a:gd name="adj" fmla="val 8572"/>
            </a:avLst>
          </a:prstGeom>
          <a:solidFill>
            <a:srgbClr val="FFFFFF"/>
          </a:solidFill>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2000" name="Shape 2000"/>
          <p:cNvSpPr/>
          <p:nvPr/>
        </p:nvSpPr>
        <p:spPr>
          <a:xfrm>
            <a:off x="12998122" y="8546549"/>
            <a:ext cx="4348481" cy="1690559"/>
          </a:xfrm>
          <a:prstGeom prst="roundRect">
            <a:avLst>
              <a:gd name="adj" fmla="val 8572"/>
            </a:avLst>
          </a:prstGeom>
          <a:solidFill>
            <a:srgbClr val="FFFFFF"/>
          </a:solidFill>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2001" name="Shape 2001"/>
          <p:cNvSpPr/>
          <p:nvPr/>
        </p:nvSpPr>
        <p:spPr>
          <a:xfrm>
            <a:off x="7490697" y="3743207"/>
            <a:ext cx="4348481" cy="1690560"/>
          </a:xfrm>
          <a:prstGeom prst="roundRect">
            <a:avLst>
              <a:gd name="adj" fmla="val 8572"/>
            </a:avLst>
          </a:prstGeom>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2002" name="Shape 2002"/>
          <p:cNvSpPr/>
          <p:nvPr/>
        </p:nvSpPr>
        <p:spPr>
          <a:xfrm>
            <a:off x="7490697" y="8546549"/>
            <a:ext cx="4348481" cy="1690559"/>
          </a:xfrm>
          <a:prstGeom prst="roundRect">
            <a:avLst>
              <a:gd name="adj" fmla="val 8572"/>
            </a:avLst>
          </a:prstGeom>
          <a:solidFill>
            <a:srgbClr val="FFFFFF"/>
          </a:solidFill>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sp>
        <p:nvSpPr>
          <p:cNvPr id="2003" name="Shape 2003"/>
          <p:cNvSpPr/>
          <p:nvPr/>
        </p:nvSpPr>
        <p:spPr>
          <a:xfrm>
            <a:off x="1983275" y="3743207"/>
            <a:ext cx="4348481" cy="1690560"/>
          </a:xfrm>
          <a:prstGeom prst="roundRect">
            <a:avLst>
              <a:gd name="adj" fmla="val 8572"/>
            </a:avLst>
          </a:prstGeom>
          <a:solidFill>
            <a:srgbClr val="FFFFFF"/>
          </a:solidFill>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2004" name="image82.png"/>
          <p:cNvPicPr>
            <a:picLocks noChangeAspect="1"/>
          </p:cNvPicPr>
          <p:nvPr/>
        </p:nvPicPr>
        <p:blipFill>
          <a:blip r:embed="rId7">
            <a:extLst/>
          </a:blip>
          <a:stretch>
            <a:fillRect/>
          </a:stretch>
        </p:blipFill>
        <p:spPr>
          <a:xfrm>
            <a:off x="2192969" y="3804122"/>
            <a:ext cx="3924817" cy="1470711"/>
          </a:xfrm>
          <a:prstGeom prst="rect">
            <a:avLst/>
          </a:prstGeom>
          <a:ln w="12700">
            <a:miter lim="400000"/>
          </a:ln>
        </p:spPr>
      </p:pic>
      <p:pic>
        <p:nvPicPr>
          <p:cNvPr id="2005" name="image83.png"/>
          <p:cNvPicPr>
            <a:picLocks noChangeAspect="1"/>
          </p:cNvPicPr>
          <p:nvPr/>
        </p:nvPicPr>
        <p:blipFill>
          <a:blip r:embed="rId8">
            <a:extLst/>
          </a:blip>
          <a:stretch>
            <a:fillRect/>
          </a:stretch>
        </p:blipFill>
        <p:spPr>
          <a:xfrm>
            <a:off x="7854867" y="6373329"/>
            <a:ext cx="3657155" cy="1282919"/>
          </a:xfrm>
          <a:prstGeom prst="rect">
            <a:avLst/>
          </a:prstGeom>
          <a:ln w="12700">
            <a:miter lim="400000"/>
          </a:ln>
        </p:spPr>
      </p:pic>
      <p:sp>
        <p:nvSpPr>
          <p:cNvPr id="2006" name="Shape 2006"/>
          <p:cNvSpPr/>
          <p:nvPr/>
        </p:nvSpPr>
        <p:spPr>
          <a:xfrm>
            <a:off x="12998122" y="3743207"/>
            <a:ext cx="4348481" cy="1690560"/>
          </a:xfrm>
          <a:prstGeom prst="roundRect">
            <a:avLst>
              <a:gd name="adj" fmla="val 8572"/>
            </a:avLst>
          </a:prstGeom>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2007" name="image84.png"/>
          <p:cNvPicPr>
            <a:picLocks noChangeAspect="1"/>
          </p:cNvPicPr>
          <p:nvPr/>
        </p:nvPicPr>
        <p:blipFill>
          <a:blip r:embed="rId9">
            <a:extLst/>
          </a:blip>
          <a:stretch>
            <a:fillRect/>
          </a:stretch>
        </p:blipFill>
        <p:spPr>
          <a:xfrm>
            <a:off x="18722903" y="8546700"/>
            <a:ext cx="4131697" cy="1527665"/>
          </a:xfrm>
          <a:prstGeom prst="rect">
            <a:avLst/>
          </a:prstGeom>
          <a:ln w="12700">
            <a:miter lim="400000"/>
          </a:ln>
        </p:spPr>
      </p:pic>
      <p:pic>
        <p:nvPicPr>
          <p:cNvPr id="2008" name="image85.png"/>
          <p:cNvPicPr>
            <a:picLocks noChangeAspect="1"/>
          </p:cNvPicPr>
          <p:nvPr/>
        </p:nvPicPr>
        <p:blipFill>
          <a:blip r:embed="rId10">
            <a:extLst/>
          </a:blip>
          <a:stretch>
            <a:fillRect/>
          </a:stretch>
        </p:blipFill>
        <p:spPr>
          <a:xfrm>
            <a:off x="2645089" y="6173987"/>
            <a:ext cx="3019215" cy="1632375"/>
          </a:xfrm>
          <a:prstGeom prst="rect">
            <a:avLst/>
          </a:prstGeom>
          <a:ln w="12700">
            <a:miter lim="400000"/>
          </a:ln>
        </p:spPr>
      </p:pic>
      <p:pic>
        <p:nvPicPr>
          <p:cNvPr id="2009" name="image86.png"/>
          <p:cNvPicPr>
            <a:picLocks noChangeAspect="1"/>
          </p:cNvPicPr>
          <p:nvPr/>
        </p:nvPicPr>
        <p:blipFill>
          <a:blip r:embed="rId11">
            <a:extLst/>
          </a:blip>
          <a:stretch>
            <a:fillRect/>
          </a:stretch>
        </p:blipFill>
        <p:spPr>
          <a:xfrm>
            <a:off x="18693114" y="3668328"/>
            <a:ext cx="3812457" cy="1741147"/>
          </a:xfrm>
          <a:prstGeom prst="rect">
            <a:avLst/>
          </a:prstGeom>
          <a:ln w="12700">
            <a:miter lim="400000"/>
          </a:ln>
        </p:spPr>
      </p:pic>
      <p:sp>
        <p:nvSpPr>
          <p:cNvPr id="2010" name="Shape 2010"/>
          <p:cNvSpPr/>
          <p:nvPr/>
        </p:nvSpPr>
        <p:spPr>
          <a:xfrm>
            <a:off x="7509747" y="6169007"/>
            <a:ext cx="4348481" cy="1690559"/>
          </a:xfrm>
          <a:prstGeom prst="roundRect">
            <a:avLst>
              <a:gd name="adj" fmla="val 8572"/>
            </a:avLst>
          </a:prstGeom>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2011" name="image87.png"/>
          <p:cNvPicPr>
            <a:picLocks noChangeAspect="1"/>
          </p:cNvPicPr>
          <p:nvPr/>
        </p:nvPicPr>
        <p:blipFill>
          <a:blip r:embed="rId12">
            <a:extLst/>
          </a:blip>
          <a:stretch>
            <a:fillRect/>
          </a:stretch>
        </p:blipFill>
        <p:spPr>
          <a:xfrm>
            <a:off x="13172541" y="6274741"/>
            <a:ext cx="4058921" cy="1368215"/>
          </a:xfrm>
          <a:prstGeom prst="rect">
            <a:avLst/>
          </a:prstGeom>
          <a:ln w="12700">
            <a:miter lim="400000"/>
          </a:ln>
        </p:spPr>
      </p:pic>
      <p:sp>
        <p:nvSpPr>
          <p:cNvPr id="2012" name="Shape 2012"/>
          <p:cNvSpPr/>
          <p:nvPr/>
        </p:nvSpPr>
        <p:spPr>
          <a:xfrm>
            <a:off x="12998122" y="6144878"/>
            <a:ext cx="4348481" cy="1690559"/>
          </a:xfrm>
          <a:prstGeom prst="roundRect">
            <a:avLst>
              <a:gd name="adj" fmla="val 8572"/>
            </a:avLst>
          </a:prstGeom>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2013" name="image88.png"/>
          <p:cNvPicPr>
            <a:picLocks noChangeAspect="1"/>
          </p:cNvPicPr>
          <p:nvPr/>
        </p:nvPicPr>
        <p:blipFill>
          <a:blip r:embed="rId13">
            <a:extLst/>
          </a:blip>
          <a:stretch>
            <a:fillRect/>
          </a:stretch>
        </p:blipFill>
        <p:spPr>
          <a:xfrm>
            <a:off x="18777021" y="6455366"/>
            <a:ext cx="3927361" cy="1005043"/>
          </a:xfrm>
          <a:prstGeom prst="rect">
            <a:avLst/>
          </a:prstGeom>
          <a:ln w="12700">
            <a:miter lim="400000"/>
          </a:ln>
        </p:spPr>
      </p:pic>
      <p:pic>
        <p:nvPicPr>
          <p:cNvPr id="2014" name="image89.png"/>
          <p:cNvPicPr>
            <a:picLocks noChangeAspect="1"/>
          </p:cNvPicPr>
          <p:nvPr/>
        </p:nvPicPr>
        <p:blipFill>
          <a:blip r:embed="rId14">
            <a:extLst/>
          </a:blip>
          <a:stretch>
            <a:fillRect/>
          </a:stretch>
        </p:blipFill>
        <p:spPr>
          <a:xfrm>
            <a:off x="2194661" y="8693818"/>
            <a:ext cx="3924817" cy="1542447"/>
          </a:xfrm>
          <a:prstGeom prst="rect">
            <a:avLst/>
          </a:prstGeom>
          <a:ln w="12700">
            <a:miter lim="400000"/>
          </a:ln>
        </p:spPr>
      </p:pic>
      <p:sp>
        <p:nvSpPr>
          <p:cNvPr id="2015" name="Shape 2015"/>
          <p:cNvSpPr/>
          <p:nvPr/>
        </p:nvSpPr>
        <p:spPr>
          <a:xfrm>
            <a:off x="1983275" y="8546549"/>
            <a:ext cx="4348481" cy="1690559"/>
          </a:xfrm>
          <a:prstGeom prst="roundRect">
            <a:avLst>
              <a:gd name="adj" fmla="val 8572"/>
            </a:avLst>
          </a:prstGeom>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2016" name="image90.png"/>
          <p:cNvPicPr>
            <a:picLocks noChangeAspect="1"/>
          </p:cNvPicPr>
          <p:nvPr/>
        </p:nvPicPr>
        <p:blipFill>
          <a:blip r:embed="rId15">
            <a:extLst/>
          </a:blip>
          <a:stretch>
            <a:fillRect/>
          </a:stretch>
        </p:blipFill>
        <p:spPr>
          <a:xfrm>
            <a:off x="7635713" y="8924121"/>
            <a:ext cx="3935095" cy="970081"/>
          </a:xfrm>
          <a:prstGeom prst="rect">
            <a:avLst/>
          </a:prstGeom>
          <a:ln w="12700">
            <a:miter lim="400000"/>
          </a:ln>
        </p:spPr>
      </p:pic>
      <p:pic>
        <p:nvPicPr>
          <p:cNvPr id="2017" name="image91.png"/>
          <p:cNvPicPr>
            <a:picLocks noChangeAspect="1"/>
          </p:cNvPicPr>
          <p:nvPr/>
        </p:nvPicPr>
        <p:blipFill>
          <a:blip r:embed="rId16">
            <a:extLst/>
          </a:blip>
          <a:stretch>
            <a:fillRect/>
          </a:stretch>
        </p:blipFill>
        <p:spPr>
          <a:xfrm>
            <a:off x="13357331" y="8952463"/>
            <a:ext cx="3705823" cy="894617"/>
          </a:xfrm>
          <a:prstGeom prst="rect">
            <a:avLst/>
          </a:prstGeom>
          <a:ln w="12700">
            <a:miter lim="400000"/>
          </a:ln>
        </p:spPr>
      </p:pic>
      <p:sp>
        <p:nvSpPr>
          <p:cNvPr id="2018" name="Shape 2018"/>
          <p:cNvSpPr/>
          <p:nvPr/>
        </p:nvSpPr>
        <p:spPr>
          <a:xfrm>
            <a:off x="18505541" y="8546549"/>
            <a:ext cx="4348481" cy="1690559"/>
          </a:xfrm>
          <a:prstGeom prst="roundRect">
            <a:avLst>
              <a:gd name="adj" fmla="val 8572"/>
            </a:avLst>
          </a:prstGeom>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2019" name="image92.png"/>
          <p:cNvPicPr>
            <a:picLocks noChangeAspect="1"/>
          </p:cNvPicPr>
          <p:nvPr/>
        </p:nvPicPr>
        <p:blipFill>
          <a:blip r:embed="rId17">
            <a:extLst/>
          </a:blip>
          <a:stretch>
            <a:fillRect/>
          </a:stretch>
        </p:blipFill>
        <p:spPr>
          <a:xfrm>
            <a:off x="3284285" y="10909469"/>
            <a:ext cx="1749697" cy="1742367"/>
          </a:xfrm>
          <a:prstGeom prst="rect">
            <a:avLst/>
          </a:prstGeom>
          <a:ln w="12700">
            <a:miter lim="400000"/>
          </a:ln>
        </p:spPr>
      </p:pic>
      <p:grpSp>
        <p:nvGrpSpPr>
          <p:cNvPr id="2022" name="Group 2022"/>
          <p:cNvGrpSpPr/>
          <p:nvPr/>
        </p:nvGrpSpPr>
        <p:grpSpPr>
          <a:xfrm>
            <a:off x="1983275" y="10948216"/>
            <a:ext cx="4348481" cy="1690559"/>
            <a:chOff x="0" y="0"/>
            <a:chExt cx="4348479" cy="1690558"/>
          </a:xfrm>
        </p:grpSpPr>
        <p:sp>
          <p:nvSpPr>
            <p:cNvPr id="2020" name="Shape 2020"/>
            <p:cNvSpPr/>
            <p:nvPr/>
          </p:nvSpPr>
          <p:spPr>
            <a:xfrm>
              <a:off x="0" y="0"/>
              <a:ext cx="4348480" cy="1690559"/>
            </a:xfrm>
            <a:prstGeom prst="roundRect">
              <a:avLst>
                <a:gd name="adj" fmla="val 8572"/>
              </a:avLst>
            </a:prstGeom>
            <a:noFill/>
            <a:ln w="50800" cap="flat">
              <a:solidFill>
                <a:srgbClr val="14C4D0"/>
              </a:solidFill>
              <a:prstDash val="solid"/>
              <a:round/>
              <a:tailEnd type="triangle" w="med" len="med"/>
            </a:ln>
            <a:effectLst/>
          </p:spPr>
          <p:txBody>
            <a:bodyPr wrap="square" lIns="91439" tIns="91439" rIns="91439" bIns="91439" numCol="1" anchor="ctr">
              <a:noAutofit/>
            </a:bodyPr>
            <a:lstStyle/>
            <a:p>
              <a:pPr defTabSz="1828800">
                <a:defRPr sz="3600">
                  <a:solidFill>
                    <a:srgbClr val="FFFFFF"/>
                  </a:solidFill>
                  <a:latin typeface="Calibri"/>
                  <a:ea typeface="Calibri"/>
                  <a:cs typeface="Calibri"/>
                  <a:sym typeface="Calibri"/>
                </a:defRPr>
              </a:pPr>
              <a:endParaRPr/>
            </a:p>
          </p:txBody>
        </p:sp>
        <p:sp>
          <p:nvSpPr>
            <p:cNvPr id="2021" name="Shape 2021"/>
            <p:cNvSpPr/>
            <p:nvPr/>
          </p:nvSpPr>
          <p:spPr>
            <a:xfrm>
              <a:off x="42443" y="487139"/>
              <a:ext cx="4263594" cy="716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defTabSz="1828800">
                <a:defRPr sz="3600">
                  <a:solidFill>
                    <a:srgbClr val="FFFFFF"/>
                  </a:solidFill>
                  <a:latin typeface="Calibri"/>
                  <a:ea typeface="Calibri"/>
                  <a:cs typeface="Calibri"/>
                  <a:sym typeface="Calibri"/>
                </a:defRPr>
              </a:lvl1pPr>
            </a:lstStyle>
            <a:p>
              <a:r>
                <a:t>r</a:t>
              </a:r>
            </a:p>
          </p:txBody>
        </p:sp>
      </p:grpSp>
      <p:pic>
        <p:nvPicPr>
          <p:cNvPr id="2023" name="image93.png"/>
          <p:cNvPicPr>
            <a:picLocks noChangeAspect="1"/>
          </p:cNvPicPr>
          <p:nvPr/>
        </p:nvPicPr>
        <p:blipFill>
          <a:blip r:embed="rId18">
            <a:extLst/>
          </a:blip>
          <a:stretch>
            <a:fillRect/>
          </a:stretch>
        </p:blipFill>
        <p:spPr>
          <a:xfrm>
            <a:off x="7864665" y="11011661"/>
            <a:ext cx="3478275" cy="1562281"/>
          </a:xfrm>
          <a:prstGeom prst="rect">
            <a:avLst/>
          </a:prstGeom>
          <a:ln w="12700">
            <a:miter lim="400000"/>
          </a:ln>
        </p:spPr>
      </p:pic>
      <p:sp>
        <p:nvSpPr>
          <p:cNvPr id="2024" name="Shape 2024"/>
          <p:cNvSpPr/>
          <p:nvPr/>
        </p:nvSpPr>
        <p:spPr>
          <a:xfrm>
            <a:off x="7490697" y="10948216"/>
            <a:ext cx="4348481" cy="1690559"/>
          </a:xfrm>
          <a:prstGeom prst="roundRect">
            <a:avLst>
              <a:gd name="adj" fmla="val 8572"/>
            </a:avLst>
          </a:prstGeom>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2025" name="image94.png"/>
          <p:cNvPicPr>
            <a:picLocks noChangeAspect="1"/>
          </p:cNvPicPr>
          <p:nvPr/>
        </p:nvPicPr>
        <p:blipFill>
          <a:blip r:embed="rId19">
            <a:extLst/>
          </a:blip>
          <a:stretch>
            <a:fillRect/>
          </a:stretch>
        </p:blipFill>
        <p:spPr>
          <a:xfrm>
            <a:off x="13340771" y="11070473"/>
            <a:ext cx="3742489" cy="1445417"/>
          </a:xfrm>
          <a:prstGeom prst="rect">
            <a:avLst/>
          </a:prstGeom>
          <a:ln w="12700">
            <a:miter lim="400000"/>
          </a:ln>
        </p:spPr>
      </p:pic>
      <p:sp>
        <p:nvSpPr>
          <p:cNvPr id="2026" name="Shape 2026"/>
          <p:cNvSpPr/>
          <p:nvPr/>
        </p:nvSpPr>
        <p:spPr>
          <a:xfrm>
            <a:off x="12998118" y="10948216"/>
            <a:ext cx="4348481" cy="1690559"/>
          </a:xfrm>
          <a:prstGeom prst="roundRect">
            <a:avLst>
              <a:gd name="adj" fmla="val 8572"/>
            </a:avLst>
          </a:prstGeom>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pic>
        <p:nvPicPr>
          <p:cNvPr id="2027" name="image95.png"/>
          <p:cNvPicPr>
            <a:picLocks noChangeAspect="1"/>
          </p:cNvPicPr>
          <p:nvPr/>
        </p:nvPicPr>
        <p:blipFill>
          <a:blip r:embed="rId20">
            <a:extLst/>
          </a:blip>
          <a:stretch>
            <a:fillRect/>
          </a:stretch>
        </p:blipFill>
        <p:spPr>
          <a:xfrm>
            <a:off x="18693314" y="11053994"/>
            <a:ext cx="4051641" cy="1455127"/>
          </a:xfrm>
          <a:prstGeom prst="rect">
            <a:avLst/>
          </a:prstGeom>
          <a:ln w="12700">
            <a:miter lim="400000"/>
          </a:ln>
        </p:spPr>
      </p:pic>
      <p:sp>
        <p:nvSpPr>
          <p:cNvPr id="2028" name="Shape 2028"/>
          <p:cNvSpPr/>
          <p:nvPr/>
        </p:nvSpPr>
        <p:spPr>
          <a:xfrm>
            <a:off x="18505541" y="3743207"/>
            <a:ext cx="4348481" cy="1690560"/>
          </a:xfrm>
          <a:prstGeom prst="roundRect">
            <a:avLst>
              <a:gd name="adj" fmla="val 8572"/>
            </a:avLst>
          </a:prstGeom>
          <a:ln w="50800">
            <a:solidFill>
              <a:srgbClr val="14C4D0"/>
            </a:solidFill>
            <a:tailEnd type="triangle"/>
          </a:ln>
        </p:spPr>
        <p:txBody>
          <a:bodyPr tIns="91439" bIns="91439" anchor="ctr"/>
          <a:lstStyle/>
          <a:p>
            <a:pPr defTabSz="1828800">
              <a:defRPr sz="3600">
                <a:solidFill>
                  <a:srgbClr val="FFFFFF"/>
                </a:solidFill>
                <a:latin typeface="Calibri"/>
                <a:ea typeface="Calibri"/>
                <a:cs typeface="Calibri"/>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图片 617"/>
          <p:cNvPicPr>
            <a:picLocks/>
          </p:cNvPicPr>
          <p:nvPr/>
        </p:nvPicPr>
        <p:blipFill>
          <a:blip r:embed="rId2">
            <a:extLst/>
          </a:blip>
          <a:stretch>
            <a:fillRect/>
          </a:stretch>
        </p:blipFill>
        <p:spPr>
          <a:xfrm>
            <a:off x="-78649" y="1524000"/>
            <a:ext cx="24541298" cy="76200"/>
          </a:xfrm>
          <a:prstGeom prst="rect">
            <a:avLst/>
          </a:prstGeom>
        </p:spPr>
      </p:pic>
      <p:sp>
        <p:nvSpPr>
          <p:cNvPr id="620" name="Shape 620"/>
          <p:cNvSpPr/>
          <p:nvPr/>
        </p:nvSpPr>
        <p:spPr>
          <a:xfrm>
            <a:off x="362779" y="392247"/>
            <a:ext cx="93680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01集中空调高效制冷机房系统介绍</a:t>
            </a:r>
          </a:p>
        </p:txBody>
      </p:sp>
      <p:sp>
        <p:nvSpPr>
          <p:cNvPr id="621" name="Shape 621"/>
          <p:cNvSpPr/>
          <p:nvPr/>
        </p:nvSpPr>
        <p:spPr>
          <a:xfrm>
            <a:off x="14698398" y="10873174"/>
            <a:ext cx="8892158" cy="203454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algn="l" defTabSz="914400">
              <a:lnSpc>
                <a:spcPct val="120000"/>
              </a:lnSpc>
              <a:defRPr sz="3200" b="1">
                <a:latin typeface="微软雅黑"/>
                <a:ea typeface="微软雅黑"/>
                <a:cs typeface="微软雅黑"/>
                <a:sym typeface="微软雅黑"/>
              </a:defRPr>
            </a:pPr>
            <a:r>
              <a:t>新加坡在节能方面未立法前，28家之前获得其他绿标认证的机构当中，</a:t>
            </a:r>
            <a:r>
              <a:rPr>
                <a:solidFill>
                  <a:schemeClr val="accent5"/>
                </a:solidFill>
              </a:rPr>
              <a:t>没有一家能满足高效水冷机房能效基本指标0.7kW/RT!</a:t>
            </a:r>
          </a:p>
        </p:txBody>
      </p:sp>
      <p:grpSp>
        <p:nvGrpSpPr>
          <p:cNvPr id="630" name="Group 630"/>
          <p:cNvGrpSpPr/>
          <p:nvPr/>
        </p:nvGrpSpPr>
        <p:grpSpPr>
          <a:xfrm>
            <a:off x="15364128" y="2353527"/>
            <a:ext cx="7611498" cy="8056333"/>
            <a:chOff x="0" y="-50800"/>
            <a:chExt cx="7611496" cy="8056331"/>
          </a:xfrm>
        </p:grpSpPr>
        <p:grpSp>
          <p:nvGrpSpPr>
            <p:cNvPr id="624" name="Group 624"/>
            <p:cNvGrpSpPr/>
            <p:nvPr/>
          </p:nvGrpSpPr>
          <p:grpSpPr>
            <a:xfrm>
              <a:off x="218479" y="-50800"/>
              <a:ext cx="7393018" cy="7329135"/>
              <a:chOff x="0" y="0"/>
              <a:chExt cx="7393016" cy="7329134"/>
            </a:xfrm>
          </p:grpSpPr>
          <p:pic>
            <p:nvPicPr>
              <p:cNvPr id="623" name="image11.pdf"/>
              <p:cNvPicPr>
                <a:picLocks noChangeAspect="1"/>
              </p:cNvPicPr>
              <p:nvPr/>
            </p:nvPicPr>
            <p:blipFill>
              <a:blip r:embed="rId3">
                <a:extLst/>
              </a:blip>
              <a:stretch>
                <a:fillRect/>
              </a:stretch>
            </p:blipFill>
            <p:spPr>
              <a:xfrm>
                <a:off x="50800" y="50800"/>
                <a:ext cx="7291417" cy="7227535"/>
              </a:xfrm>
              <a:prstGeom prst="rect">
                <a:avLst/>
              </a:prstGeom>
              <a:ln>
                <a:noFill/>
              </a:ln>
              <a:effectLst/>
            </p:spPr>
          </p:pic>
          <p:pic>
            <p:nvPicPr>
              <p:cNvPr id="622" name="图片 621"/>
              <p:cNvPicPr>
                <a:picLocks/>
              </p:cNvPicPr>
              <p:nvPr/>
            </p:nvPicPr>
            <p:blipFill>
              <a:blip r:embed="rId4">
                <a:extLst/>
              </a:blip>
              <a:stretch>
                <a:fillRect/>
              </a:stretch>
            </p:blipFill>
            <p:spPr>
              <a:xfrm>
                <a:off x="0" y="0"/>
                <a:ext cx="7393017" cy="7329135"/>
              </a:xfrm>
              <a:prstGeom prst="rect">
                <a:avLst/>
              </a:prstGeom>
              <a:effectLst/>
            </p:spPr>
          </p:pic>
        </p:grpSp>
        <p:grpSp>
          <p:nvGrpSpPr>
            <p:cNvPr id="627" name="Group 627"/>
            <p:cNvGrpSpPr/>
            <p:nvPr/>
          </p:nvGrpSpPr>
          <p:grpSpPr>
            <a:xfrm>
              <a:off x="0" y="7429467"/>
              <a:ext cx="3816424" cy="576065"/>
              <a:chOff x="0" y="0"/>
              <a:chExt cx="3816423" cy="576064"/>
            </a:xfrm>
          </p:grpSpPr>
          <p:pic>
            <p:nvPicPr>
              <p:cNvPr id="625" name="image9.png" descr="nus">
                <a:hlinkClick r:id="rId5"/>
              </p:cNvPr>
              <p:cNvPicPr>
                <a:picLocks noChangeAspect="1"/>
              </p:cNvPicPr>
              <p:nvPr/>
            </p:nvPicPr>
            <p:blipFill>
              <a:blip r:embed="rId6">
                <a:extLst/>
              </a:blip>
              <a:stretch>
                <a:fillRect/>
              </a:stretch>
            </p:blipFill>
            <p:spPr>
              <a:xfrm>
                <a:off x="0" y="44312"/>
                <a:ext cx="1140328" cy="531753"/>
              </a:xfrm>
              <a:prstGeom prst="rect">
                <a:avLst/>
              </a:prstGeom>
              <a:ln w="12700" cap="flat">
                <a:noFill/>
                <a:miter lim="400000"/>
              </a:ln>
              <a:effectLst/>
            </p:spPr>
          </p:pic>
          <p:pic>
            <p:nvPicPr>
              <p:cNvPr id="626" name="image10.jpg" descr="http://www.bdg.nus.edu.sg/images/NUSbuilding_logo.jpg">
                <a:hlinkClick r:id="rId7"/>
              </p:cNvPr>
              <p:cNvPicPr>
                <a:picLocks noChangeAspect="1"/>
              </p:cNvPicPr>
              <p:nvPr/>
            </p:nvPicPr>
            <p:blipFill>
              <a:blip r:embed="rId8">
                <a:extLst/>
              </a:blip>
              <a:stretch>
                <a:fillRect/>
              </a:stretch>
            </p:blipFill>
            <p:spPr>
              <a:xfrm>
                <a:off x="1216349" y="-1"/>
                <a:ext cx="2600075" cy="487440"/>
              </a:xfrm>
              <a:prstGeom prst="rect">
                <a:avLst/>
              </a:prstGeom>
              <a:ln w="12700" cap="flat">
                <a:noFill/>
                <a:miter lim="400000"/>
              </a:ln>
              <a:effectLst/>
            </p:spPr>
          </p:pic>
        </p:grpSp>
        <p:sp>
          <p:nvSpPr>
            <p:cNvPr id="628" name="Shape 628"/>
            <p:cNvSpPr/>
            <p:nvPr/>
          </p:nvSpPr>
          <p:spPr>
            <a:xfrm>
              <a:off x="3720946" y="7344083"/>
              <a:ext cx="3611449" cy="51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rmAutofit/>
            </a:bodyPr>
            <a:lstStyle>
              <a:lvl1pPr defTabSz="914400">
                <a:defRPr sz="2400" b="1">
                  <a:solidFill>
                    <a:srgbClr val="385724"/>
                  </a:solidFill>
                  <a:latin typeface="微软雅黑"/>
                  <a:ea typeface="微软雅黑"/>
                  <a:cs typeface="微软雅黑"/>
                  <a:sym typeface="微软雅黑"/>
                </a:defRPr>
              </a:lvl1pPr>
            </a:lstStyle>
            <a:p>
              <a:r>
                <a:t>新加坡国立大学调查结果</a:t>
              </a:r>
            </a:p>
          </p:txBody>
        </p:sp>
        <p:pic>
          <p:nvPicPr>
            <p:cNvPr id="629" name="图片 628"/>
            <p:cNvPicPr>
              <a:picLocks/>
            </p:cNvPicPr>
            <p:nvPr/>
          </p:nvPicPr>
          <p:blipFill>
            <a:blip r:embed="rId9">
              <a:extLst/>
            </a:blip>
            <a:stretch>
              <a:fillRect/>
            </a:stretch>
          </p:blipFill>
          <p:spPr>
            <a:xfrm>
              <a:off x="3229188" y="65506"/>
              <a:ext cx="1371601" cy="6855233"/>
            </a:xfrm>
            <a:prstGeom prst="rect">
              <a:avLst/>
            </a:prstGeom>
            <a:effectLst>
              <a:outerShdw blurRad="50800" dist="25400" dir="5400000" rotWithShape="0">
                <a:srgbClr val="000000">
                  <a:alpha val="50000"/>
                </a:srgbClr>
              </a:outerShdw>
            </a:effectLst>
          </p:spPr>
        </p:pic>
      </p:grpSp>
      <p:sp>
        <p:nvSpPr>
          <p:cNvPr id="631" name="Shape 631"/>
          <p:cNvSpPr/>
          <p:nvPr/>
        </p:nvSpPr>
        <p:spPr>
          <a:xfrm>
            <a:off x="166550" y="1703056"/>
            <a:ext cx="10024530"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01-3集中空调制冷机房系统能效实际现状</a:t>
            </a:r>
          </a:p>
        </p:txBody>
      </p:sp>
      <p:sp>
        <p:nvSpPr>
          <p:cNvPr id="632" name="Shape 632"/>
          <p:cNvSpPr>
            <a:spLocks noGrp="1"/>
          </p:cNvSpPr>
          <p:nvPr>
            <p:ph type="sldNum" sz="quarter" idx="4294967295"/>
          </p:nvPr>
        </p:nvSpPr>
        <p:spPr>
          <a:xfrm>
            <a:off x="24029739" y="13123053"/>
            <a:ext cx="325045"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6</a:t>
            </a:fld>
            <a:endParaRPr/>
          </a:p>
        </p:txBody>
      </p:sp>
      <p:grpSp>
        <p:nvGrpSpPr>
          <p:cNvPr id="642" name="Group 642"/>
          <p:cNvGrpSpPr/>
          <p:nvPr/>
        </p:nvGrpSpPr>
        <p:grpSpPr>
          <a:xfrm>
            <a:off x="3587105" y="3075912"/>
            <a:ext cx="10532333" cy="7021554"/>
            <a:chOff x="0" y="0"/>
            <a:chExt cx="10532332" cy="7021553"/>
          </a:xfrm>
        </p:grpSpPr>
        <p:grpSp>
          <p:nvGrpSpPr>
            <p:cNvPr id="637" name="Group 637"/>
            <p:cNvGrpSpPr/>
            <p:nvPr/>
          </p:nvGrpSpPr>
          <p:grpSpPr>
            <a:xfrm>
              <a:off x="-1" y="0"/>
              <a:ext cx="10532334" cy="7021554"/>
              <a:chOff x="0" y="0"/>
              <a:chExt cx="10532332" cy="7021553"/>
            </a:xfrm>
          </p:grpSpPr>
          <p:sp>
            <p:nvSpPr>
              <p:cNvPr id="633" name="Shape 633"/>
              <p:cNvSpPr/>
              <p:nvPr/>
            </p:nvSpPr>
            <p:spPr>
              <a:xfrm>
                <a:off x="3949623" y="-1"/>
                <a:ext cx="2633084" cy="1755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10800" y="0"/>
                    </a:lnTo>
                    <a:lnTo>
                      <a:pt x="21600" y="21600"/>
                    </a:lnTo>
                    <a:lnTo>
                      <a:pt x="0" y="21600"/>
                    </a:lnTo>
                    <a:close/>
                  </a:path>
                </a:pathLst>
              </a:custGeom>
              <a:solidFill>
                <a:srgbClr val="70AD47"/>
              </a:solidFill>
              <a:ln w="12700" cap="flat">
                <a:noFill/>
                <a:miter lim="400000"/>
              </a:ln>
              <a:effectLst/>
            </p:spPr>
            <p:txBody>
              <a:bodyPr wrap="square" lIns="45719" tIns="45719" rIns="45719" bIns="45719" numCol="1" anchor="ctr">
                <a:noAutofit/>
              </a:bodyPr>
              <a:lstStyle/>
              <a:p>
                <a:pPr defTabSz="2844800">
                  <a:lnSpc>
                    <a:spcPct val="90000"/>
                  </a:lnSpc>
                  <a:spcBef>
                    <a:spcPts val="700"/>
                  </a:spcBef>
                  <a:defRPr sz="6400">
                    <a:solidFill>
                      <a:srgbClr val="FFFFFF"/>
                    </a:solidFill>
                    <a:latin typeface="DengXian"/>
                    <a:ea typeface="DengXian"/>
                    <a:cs typeface="DengXian"/>
                    <a:sym typeface="DengXian"/>
                  </a:defRPr>
                </a:pPr>
                <a:endParaRPr/>
              </a:p>
            </p:txBody>
          </p:sp>
          <p:sp>
            <p:nvSpPr>
              <p:cNvPr id="634" name="Shape 634"/>
              <p:cNvSpPr/>
              <p:nvPr/>
            </p:nvSpPr>
            <p:spPr>
              <a:xfrm>
                <a:off x="2633082" y="1755387"/>
                <a:ext cx="5266167" cy="1755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lnTo>
                      <a:pt x="0" y="21600"/>
                    </a:lnTo>
                    <a:close/>
                  </a:path>
                </a:pathLst>
              </a:custGeom>
              <a:solidFill>
                <a:srgbClr val="A9D18E"/>
              </a:solidFill>
              <a:ln w="12700" cap="flat">
                <a:noFill/>
                <a:miter lim="400000"/>
              </a:ln>
              <a:effectLst/>
            </p:spPr>
            <p:txBody>
              <a:bodyPr wrap="square" lIns="45719" tIns="45719" rIns="45719" bIns="45719" numCol="1" anchor="ctr">
                <a:noAutofit/>
              </a:bodyPr>
              <a:lstStyle/>
              <a:p>
                <a:pPr defTabSz="2889250">
                  <a:lnSpc>
                    <a:spcPct val="90000"/>
                  </a:lnSpc>
                  <a:spcBef>
                    <a:spcPts val="700"/>
                  </a:spcBef>
                  <a:defRPr sz="6500">
                    <a:solidFill>
                      <a:srgbClr val="FFFFFF"/>
                    </a:solidFill>
                    <a:latin typeface="DengXian"/>
                    <a:ea typeface="DengXian"/>
                    <a:cs typeface="DengXian"/>
                    <a:sym typeface="DengXian"/>
                  </a:defRPr>
                </a:pPr>
                <a:endParaRPr/>
              </a:p>
            </p:txBody>
          </p:sp>
          <p:sp>
            <p:nvSpPr>
              <p:cNvPr id="635" name="Shape 635"/>
              <p:cNvSpPr/>
              <p:nvPr/>
            </p:nvSpPr>
            <p:spPr>
              <a:xfrm>
                <a:off x="1287629" y="3530712"/>
                <a:ext cx="7899250" cy="1755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600" y="0"/>
                    </a:lnTo>
                    <a:lnTo>
                      <a:pt x="18000" y="0"/>
                    </a:lnTo>
                    <a:lnTo>
                      <a:pt x="21600" y="21600"/>
                    </a:lnTo>
                    <a:lnTo>
                      <a:pt x="0" y="21600"/>
                    </a:lnTo>
                    <a:close/>
                  </a:path>
                </a:pathLst>
              </a:custGeom>
              <a:gradFill flip="none" rotWithShape="1">
                <a:gsLst>
                  <a:gs pos="0">
                    <a:srgbClr val="F8FBF6"/>
                  </a:gs>
                  <a:gs pos="74000">
                    <a:srgbClr val="BEDCAA"/>
                  </a:gs>
                  <a:gs pos="83000">
                    <a:srgbClr val="BEDCAA"/>
                  </a:gs>
                  <a:gs pos="100000">
                    <a:srgbClr val="D4E8C6"/>
                  </a:gs>
                </a:gsLst>
                <a:lin ang="5400000" scaled="0"/>
              </a:gradFill>
              <a:ln w="12700" cap="flat">
                <a:noFill/>
                <a:miter lim="400000"/>
              </a:ln>
              <a:effectLst/>
            </p:spPr>
            <p:txBody>
              <a:bodyPr wrap="square" lIns="45719" tIns="45719" rIns="45719" bIns="45719" numCol="1" anchor="ctr">
                <a:noAutofit/>
              </a:bodyPr>
              <a:lstStyle/>
              <a:p>
                <a:pPr defTabSz="2889250">
                  <a:lnSpc>
                    <a:spcPct val="90000"/>
                  </a:lnSpc>
                  <a:spcBef>
                    <a:spcPts val="700"/>
                  </a:spcBef>
                  <a:defRPr sz="6500">
                    <a:solidFill>
                      <a:srgbClr val="FFFFFF"/>
                    </a:solidFill>
                    <a:latin typeface="DengXian"/>
                    <a:ea typeface="DengXian"/>
                    <a:cs typeface="DengXian"/>
                    <a:sym typeface="DengXian"/>
                  </a:defRPr>
                </a:pPr>
                <a:endParaRPr/>
              </a:p>
            </p:txBody>
          </p:sp>
          <p:sp>
            <p:nvSpPr>
              <p:cNvPr id="636" name="Shape 636"/>
              <p:cNvSpPr/>
              <p:nvPr/>
            </p:nvSpPr>
            <p:spPr>
              <a:xfrm>
                <a:off x="0" y="5266165"/>
                <a:ext cx="10532332" cy="1755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00" y="0"/>
                    </a:lnTo>
                    <a:lnTo>
                      <a:pt x="18900" y="0"/>
                    </a:lnTo>
                    <a:lnTo>
                      <a:pt x="21600" y="21600"/>
                    </a:lnTo>
                    <a:lnTo>
                      <a:pt x="0" y="21600"/>
                    </a:lnTo>
                    <a:close/>
                  </a:path>
                </a:pathLst>
              </a:custGeom>
              <a:gradFill flip="none" rotWithShape="1">
                <a:gsLst>
                  <a:gs pos="0">
                    <a:srgbClr val="FEF9F5"/>
                  </a:gs>
                  <a:gs pos="74000">
                    <a:srgbClr val="F7C5A2"/>
                  </a:gs>
                  <a:gs pos="83000">
                    <a:srgbClr val="F7C5A2"/>
                  </a:gs>
                  <a:gs pos="100000">
                    <a:srgbClr val="FAD8C1"/>
                  </a:gs>
                </a:gsLst>
                <a:lin ang="5400000" scaled="0"/>
              </a:gradFill>
              <a:ln w="12700" cap="flat">
                <a:noFill/>
                <a:miter lim="400000"/>
              </a:ln>
              <a:effectLst/>
            </p:spPr>
            <p:txBody>
              <a:bodyPr wrap="square" lIns="45719" tIns="45719" rIns="45719" bIns="45719" numCol="1" anchor="ctr">
                <a:noAutofit/>
              </a:bodyPr>
              <a:lstStyle/>
              <a:p>
                <a:pPr defTabSz="2889250">
                  <a:lnSpc>
                    <a:spcPct val="90000"/>
                  </a:lnSpc>
                  <a:spcBef>
                    <a:spcPts val="700"/>
                  </a:spcBef>
                  <a:defRPr sz="6500">
                    <a:solidFill>
                      <a:srgbClr val="FFFFFF"/>
                    </a:solidFill>
                    <a:latin typeface="DengXian"/>
                    <a:ea typeface="DengXian"/>
                    <a:cs typeface="DengXian"/>
                    <a:sym typeface="DengXian"/>
                  </a:defRPr>
                </a:pPr>
                <a:endParaRPr/>
              </a:p>
            </p:txBody>
          </p:sp>
        </p:grpSp>
        <p:sp>
          <p:nvSpPr>
            <p:cNvPr id="638" name="Shape 638"/>
            <p:cNvSpPr/>
            <p:nvPr/>
          </p:nvSpPr>
          <p:spPr>
            <a:xfrm>
              <a:off x="4781680" y="742227"/>
              <a:ext cx="968971" cy="625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3200" b="1">
                  <a:solidFill>
                    <a:schemeClr val="accent5"/>
                  </a:solidFill>
                  <a:latin typeface="Helvetica"/>
                  <a:ea typeface="Helvetica"/>
                  <a:cs typeface="Helvetica"/>
                  <a:sym typeface="Helvetica"/>
                </a:defRPr>
              </a:lvl1pPr>
            </a:lstStyle>
            <a:p>
              <a:r>
                <a:t>15%</a:t>
              </a:r>
            </a:p>
          </p:txBody>
        </p:sp>
        <p:sp>
          <p:nvSpPr>
            <p:cNvPr id="639" name="Shape 639"/>
            <p:cNvSpPr/>
            <p:nvPr/>
          </p:nvSpPr>
          <p:spPr>
            <a:xfrm>
              <a:off x="4781680" y="2297333"/>
              <a:ext cx="968971" cy="625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3200" b="1">
                  <a:solidFill>
                    <a:schemeClr val="accent5"/>
                  </a:solidFill>
                  <a:latin typeface="Helvetica"/>
                  <a:ea typeface="Helvetica"/>
                  <a:cs typeface="Helvetica"/>
                  <a:sym typeface="Helvetica"/>
                </a:defRPr>
              </a:lvl1pPr>
            </a:lstStyle>
            <a:p>
              <a:r>
                <a:t>40%</a:t>
              </a:r>
            </a:p>
          </p:txBody>
        </p:sp>
        <p:sp>
          <p:nvSpPr>
            <p:cNvPr id="640" name="Shape 640"/>
            <p:cNvSpPr/>
            <p:nvPr/>
          </p:nvSpPr>
          <p:spPr>
            <a:xfrm>
              <a:off x="4781680" y="4064832"/>
              <a:ext cx="968971" cy="625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3200" b="1">
                  <a:solidFill>
                    <a:schemeClr val="accent5"/>
                  </a:solidFill>
                  <a:latin typeface="Helvetica"/>
                  <a:ea typeface="Helvetica"/>
                  <a:cs typeface="Helvetica"/>
                  <a:sym typeface="Helvetica"/>
                </a:defRPr>
              </a:lvl1pPr>
            </a:lstStyle>
            <a:p>
              <a:r>
                <a:t>35%</a:t>
              </a:r>
            </a:p>
          </p:txBody>
        </p:sp>
        <p:sp>
          <p:nvSpPr>
            <p:cNvPr id="641" name="Shape 641"/>
            <p:cNvSpPr/>
            <p:nvPr/>
          </p:nvSpPr>
          <p:spPr>
            <a:xfrm>
              <a:off x="4781680" y="5832331"/>
              <a:ext cx="968971" cy="625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3200" b="1">
                  <a:solidFill>
                    <a:schemeClr val="accent5"/>
                  </a:solidFill>
                  <a:latin typeface="Helvetica"/>
                  <a:ea typeface="Helvetica"/>
                  <a:cs typeface="Helvetica"/>
                  <a:sym typeface="Helvetica"/>
                </a:defRPr>
              </a:lvl1pPr>
            </a:lstStyle>
            <a:p>
              <a:r>
                <a:t>10%</a:t>
              </a:r>
            </a:p>
          </p:txBody>
        </p:sp>
      </p:grpSp>
      <p:sp>
        <p:nvSpPr>
          <p:cNvPr id="643" name="Shape 643"/>
          <p:cNvSpPr/>
          <p:nvPr/>
        </p:nvSpPr>
        <p:spPr>
          <a:xfrm>
            <a:off x="534958" y="3782183"/>
            <a:ext cx="7222928" cy="73063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200" b="1" u="sng">
                <a:latin typeface="Helvetica"/>
                <a:ea typeface="Helvetica"/>
                <a:cs typeface="Helvetica"/>
                <a:sym typeface="Helvetica"/>
              </a:defRPr>
            </a:pPr>
            <a:r>
              <a:t>中央空调制冷机房综合能效比：</a:t>
            </a:r>
            <a:r>
              <a:rPr>
                <a:solidFill>
                  <a:schemeClr val="accent5"/>
                </a:solidFill>
              </a:rPr>
              <a:t>3.5以上</a:t>
            </a:r>
          </a:p>
        </p:txBody>
      </p:sp>
      <p:sp>
        <p:nvSpPr>
          <p:cNvPr id="644" name="Shape 644"/>
          <p:cNvSpPr/>
          <p:nvPr/>
        </p:nvSpPr>
        <p:spPr>
          <a:xfrm>
            <a:off x="591215" y="5393409"/>
            <a:ext cx="7110414" cy="73063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200" b="1" u="sng">
                <a:latin typeface="Helvetica"/>
                <a:ea typeface="Helvetica"/>
                <a:cs typeface="Helvetica"/>
                <a:sym typeface="Helvetica"/>
              </a:defRPr>
            </a:pPr>
            <a:r>
              <a:t>中央空调制冷机房综合能效比：</a:t>
            </a:r>
            <a:r>
              <a:rPr>
                <a:solidFill>
                  <a:schemeClr val="accent5"/>
                </a:solidFill>
              </a:rPr>
              <a:t>3.0-3.4</a:t>
            </a:r>
          </a:p>
        </p:txBody>
      </p:sp>
      <p:sp>
        <p:nvSpPr>
          <p:cNvPr id="645" name="Shape 645"/>
          <p:cNvSpPr/>
          <p:nvPr/>
        </p:nvSpPr>
        <p:spPr>
          <a:xfrm>
            <a:off x="591215" y="7236247"/>
            <a:ext cx="7110414" cy="73063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200" b="1" u="sng">
                <a:latin typeface="Helvetica"/>
                <a:ea typeface="Helvetica"/>
                <a:cs typeface="Helvetica"/>
                <a:sym typeface="Helvetica"/>
              </a:defRPr>
            </a:pPr>
            <a:r>
              <a:t>中央空调制冷机房综合能效比：</a:t>
            </a:r>
            <a:r>
              <a:rPr>
                <a:solidFill>
                  <a:schemeClr val="accent5"/>
                </a:solidFill>
              </a:rPr>
              <a:t>2.0-2.9</a:t>
            </a:r>
          </a:p>
        </p:txBody>
      </p:sp>
      <p:sp>
        <p:nvSpPr>
          <p:cNvPr id="646" name="Shape 646"/>
          <p:cNvSpPr/>
          <p:nvPr/>
        </p:nvSpPr>
        <p:spPr>
          <a:xfrm>
            <a:off x="591215" y="9079084"/>
            <a:ext cx="7110414" cy="73063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200" b="1" u="sng">
                <a:latin typeface="Helvetica"/>
                <a:ea typeface="Helvetica"/>
                <a:cs typeface="Helvetica"/>
                <a:sym typeface="Helvetica"/>
              </a:defRPr>
            </a:pPr>
            <a:r>
              <a:t>中央空调制冷机房综合能效比：</a:t>
            </a:r>
            <a:r>
              <a:rPr>
                <a:solidFill>
                  <a:schemeClr val="accent5"/>
                </a:solidFill>
              </a:rPr>
              <a:t>1.0-1.9</a:t>
            </a:r>
          </a:p>
        </p:txBody>
      </p:sp>
      <p:sp>
        <p:nvSpPr>
          <p:cNvPr id="647" name="Shape 647"/>
          <p:cNvSpPr/>
          <p:nvPr/>
        </p:nvSpPr>
        <p:spPr>
          <a:xfrm>
            <a:off x="1373276" y="11190357"/>
            <a:ext cx="11082744" cy="1400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lnSpc>
                <a:spcPct val="120000"/>
              </a:lnSpc>
              <a:defRPr sz="3200" b="1">
                <a:latin typeface="Helvetica Neue"/>
                <a:ea typeface="Helvetica Neue"/>
                <a:cs typeface="Helvetica Neue"/>
                <a:sym typeface="Helvetica Neue"/>
              </a:defRPr>
            </a:pPr>
            <a:r>
              <a:rPr>
                <a:solidFill>
                  <a:schemeClr val="accent5"/>
                </a:solidFill>
              </a:rPr>
              <a:t>中央空调制冷机房综合能效比现状情况，</a:t>
            </a:r>
            <a:r>
              <a:t>数据统计来源</a:t>
            </a:r>
          </a:p>
          <a:p>
            <a:pPr algn="l">
              <a:lnSpc>
                <a:spcPct val="120000"/>
              </a:lnSpc>
              <a:defRPr sz="3200" b="1">
                <a:latin typeface="Helvetica Neue"/>
                <a:ea typeface="Helvetica Neue"/>
                <a:cs typeface="Helvetica Neue"/>
                <a:sym typeface="Helvetica Neue"/>
              </a:defRPr>
            </a:pPr>
            <a:r>
              <a:t>“中国建筑节能协会”，机房综合能效比提升空间巨大！</a:t>
            </a:r>
          </a:p>
        </p:txBody>
      </p:sp>
      <p:grpSp>
        <p:nvGrpSpPr>
          <p:cNvPr id="650" name="Group 650"/>
          <p:cNvGrpSpPr/>
          <p:nvPr/>
        </p:nvGrpSpPr>
        <p:grpSpPr>
          <a:xfrm>
            <a:off x="18622751" y="302323"/>
            <a:ext cx="5429634" cy="1062833"/>
            <a:chOff x="0" y="0"/>
            <a:chExt cx="5429633" cy="1062831"/>
          </a:xfrm>
        </p:grpSpPr>
        <p:pic>
          <p:nvPicPr>
            <p:cNvPr id="648" name="image10.tif"/>
            <p:cNvPicPr>
              <a:picLocks noChangeAspect="1"/>
            </p:cNvPicPr>
            <p:nvPr/>
          </p:nvPicPr>
          <p:blipFill>
            <a:blip r:embed="rId10">
              <a:extLst/>
            </a:blip>
            <a:srcRect t="57209" b="26124"/>
            <a:stretch>
              <a:fillRect/>
            </a:stretch>
          </p:blipFill>
          <p:spPr>
            <a:xfrm>
              <a:off x="1104723" y="0"/>
              <a:ext cx="4324911" cy="1062705"/>
            </a:xfrm>
            <a:prstGeom prst="rect">
              <a:avLst/>
            </a:prstGeom>
            <a:ln w="12700" cap="flat">
              <a:noFill/>
              <a:miter lim="400000"/>
            </a:ln>
            <a:effectLst/>
          </p:spPr>
        </p:pic>
        <p:pic>
          <p:nvPicPr>
            <p:cNvPr id="649" name="image11.tif"/>
            <p:cNvPicPr>
              <a:picLocks noChangeAspect="1"/>
            </p:cNvPicPr>
            <p:nvPr/>
          </p:nvPicPr>
          <p:blipFill>
            <a:blip r:embed="rId11">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0" name="图片 2029"/>
          <p:cNvPicPr>
            <a:picLocks/>
          </p:cNvPicPr>
          <p:nvPr/>
        </p:nvPicPr>
        <p:blipFill>
          <a:blip r:embed="rId2">
            <a:extLst/>
          </a:blip>
          <a:stretch>
            <a:fillRect/>
          </a:stretch>
        </p:blipFill>
        <p:spPr>
          <a:xfrm>
            <a:off x="-78649" y="1524000"/>
            <a:ext cx="24541298" cy="76200"/>
          </a:xfrm>
          <a:prstGeom prst="rect">
            <a:avLst/>
          </a:prstGeom>
        </p:spPr>
      </p:pic>
      <p:sp>
        <p:nvSpPr>
          <p:cNvPr id="2032" name="Shape 2032"/>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60</a:t>
            </a:fld>
            <a:endParaRPr/>
          </a:p>
        </p:txBody>
      </p:sp>
      <p:sp>
        <p:nvSpPr>
          <p:cNvPr id="2033" name="Shape 2033"/>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034" name="Shape 2034"/>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5</a:t>
            </a:r>
            <a:r>
              <a:rPr sz="4800"/>
              <a:t>安装优势</a:t>
            </a:r>
          </a:p>
        </p:txBody>
      </p:sp>
      <p:grpSp>
        <p:nvGrpSpPr>
          <p:cNvPr id="2037" name="Group 2037"/>
          <p:cNvGrpSpPr/>
          <p:nvPr/>
        </p:nvGrpSpPr>
        <p:grpSpPr>
          <a:xfrm>
            <a:off x="18622751" y="302323"/>
            <a:ext cx="5429634" cy="1062833"/>
            <a:chOff x="0" y="0"/>
            <a:chExt cx="5429633" cy="1062831"/>
          </a:xfrm>
        </p:grpSpPr>
        <p:pic>
          <p:nvPicPr>
            <p:cNvPr id="2035"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2036"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pic>
        <p:nvPicPr>
          <p:cNvPr id="2038" name="image61.jpg" descr="施杰-机电安装叁级证副本"/>
          <p:cNvPicPr>
            <a:picLocks noChangeAspect="1"/>
          </p:cNvPicPr>
          <p:nvPr/>
        </p:nvPicPr>
        <p:blipFill>
          <a:blip r:embed="rId5">
            <a:extLst/>
          </a:blip>
          <a:stretch>
            <a:fillRect/>
          </a:stretch>
        </p:blipFill>
        <p:spPr>
          <a:xfrm>
            <a:off x="5946040" y="1771871"/>
            <a:ext cx="4737796" cy="6700283"/>
          </a:xfrm>
          <a:prstGeom prst="rect">
            <a:avLst/>
          </a:prstGeom>
          <a:ln w="25400">
            <a:solidFill>
              <a:srgbClr val="5690AE"/>
            </a:solidFill>
          </a:ln>
          <a:effectLst>
            <a:outerShdw blurRad="101600" dist="76200" rotWithShape="0">
              <a:srgbClr val="91D5E6">
                <a:alpha val="40000"/>
              </a:srgbClr>
            </a:outerShdw>
          </a:effectLst>
        </p:spPr>
      </p:pic>
      <p:pic>
        <p:nvPicPr>
          <p:cNvPr id="2039" name="pasted-image.png"/>
          <p:cNvPicPr>
            <a:picLocks noChangeAspect="1"/>
          </p:cNvPicPr>
          <p:nvPr/>
        </p:nvPicPr>
        <p:blipFill>
          <a:blip r:embed="rId6">
            <a:extLst/>
          </a:blip>
          <a:stretch>
            <a:fillRect/>
          </a:stretch>
        </p:blipFill>
        <p:spPr>
          <a:xfrm>
            <a:off x="11276758" y="1750877"/>
            <a:ext cx="10416766" cy="6742271"/>
          </a:xfrm>
          <a:prstGeom prst="rect">
            <a:avLst/>
          </a:prstGeom>
          <a:ln w="25400">
            <a:solidFill>
              <a:schemeClr val="accent5"/>
            </a:solidFill>
            <a:miter lim="400000"/>
          </a:ln>
        </p:spPr>
      </p:pic>
      <p:pic>
        <p:nvPicPr>
          <p:cNvPr id="2040" name="水塔-整体-1.png"/>
          <p:cNvPicPr>
            <a:picLocks noChangeAspect="1"/>
          </p:cNvPicPr>
          <p:nvPr/>
        </p:nvPicPr>
        <p:blipFill>
          <a:blip r:embed="rId7">
            <a:extLst/>
          </a:blip>
          <a:srcRect t="19328" r="2538"/>
          <a:stretch>
            <a:fillRect/>
          </a:stretch>
        </p:blipFill>
        <p:spPr>
          <a:xfrm>
            <a:off x="5388210" y="8643825"/>
            <a:ext cx="10974947" cy="4604668"/>
          </a:xfrm>
          <a:prstGeom prst="rect">
            <a:avLst/>
          </a:prstGeom>
          <a:ln w="12700">
            <a:miter lim="400000"/>
          </a:ln>
        </p:spPr>
      </p:pic>
      <p:pic>
        <p:nvPicPr>
          <p:cNvPr id="2041" name="pasted-image.tiff"/>
          <p:cNvPicPr>
            <a:picLocks noChangeAspect="1"/>
          </p:cNvPicPr>
          <p:nvPr/>
        </p:nvPicPr>
        <p:blipFill>
          <a:blip r:embed="rId8">
            <a:extLst/>
          </a:blip>
          <a:stretch>
            <a:fillRect/>
          </a:stretch>
        </p:blipFill>
        <p:spPr>
          <a:xfrm>
            <a:off x="16499820" y="8878996"/>
            <a:ext cx="6244504" cy="4160400"/>
          </a:xfrm>
          <a:prstGeom prst="rect">
            <a:avLst/>
          </a:prstGeom>
          <a:ln w="12700">
            <a:miter lim="400000"/>
          </a:ln>
        </p:spPr>
      </p:pic>
      <p:sp>
        <p:nvSpPr>
          <p:cNvPr id="2042" name="Shape 2042"/>
          <p:cNvSpPr/>
          <p:nvPr/>
        </p:nvSpPr>
        <p:spPr>
          <a:xfrm>
            <a:off x="2372702" y="3668328"/>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施工叁级资质</a:t>
            </a:r>
          </a:p>
        </p:txBody>
      </p:sp>
      <p:sp>
        <p:nvSpPr>
          <p:cNvPr id="2043" name="Shape 2043"/>
          <p:cNvSpPr/>
          <p:nvPr/>
        </p:nvSpPr>
        <p:spPr>
          <a:xfrm>
            <a:off x="2372702" y="6152523"/>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现场施工督导</a:t>
            </a:r>
          </a:p>
        </p:txBody>
      </p:sp>
      <p:sp>
        <p:nvSpPr>
          <p:cNvPr id="2044" name="Shape 2044"/>
          <p:cNvSpPr/>
          <p:nvPr/>
        </p:nvSpPr>
        <p:spPr>
          <a:xfrm>
            <a:off x="2372702" y="7394621"/>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模块化产品</a:t>
            </a:r>
          </a:p>
        </p:txBody>
      </p:sp>
      <p:sp>
        <p:nvSpPr>
          <p:cNvPr id="2045" name="Shape 2045"/>
          <p:cNvSpPr/>
          <p:nvPr/>
        </p:nvSpPr>
        <p:spPr>
          <a:xfrm>
            <a:off x="2372702" y="8636718"/>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精细化施工</a:t>
            </a:r>
          </a:p>
        </p:txBody>
      </p:sp>
      <p:sp>
        <p:nvSpPr>
          <p:cNvPr id="2046" name="Shape 2046"/>
          <p:cNvSpPr/>
          <p:nvPr/>
        </p:nvSpPr>
        <p:spPr>
          <a:xfrm>
            <a:off x="2372702" y="9878816"/>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全过程管理</a:t>
            </a:r>
          </a:p>
        </p:txBody>
      </p:sp>
      <p:sp>
        <p:nvSpPr>
          <p:cNvPr id="2047" name="Shape 2047"/>
          <p:cNvSpPr/>
          <p:nvPr/>
        </p:nvSpPr>
        <p:spPr>
          <a:xfrm>
            <a:off x="2372702" y="11120914"/>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丰富施工团队</a:t>
            </a:r>
          </a:p>
        </p:txBody>
      </p:sp>
      <p:sp>
        <p:nvSpPr>
          <p:cNvPr id="2048" name="Shape 2048"/>
          <p:cNvSpPr/>
          <p:nvPr/>
        </p:nvSpPr>
        <p:spPr>
          <a:xfrm>
            <a:off x="2372702" y="12363012"/>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优秀管理团队</a:t>
            </a:r>
          </a:p>
        </p:txBody>
      </p:sp>
      <p:sp>
        <p:nvSpPr>
          <p:cNvPr id="2049" name="Shape 2049"/>
          <p:cNvSpPr/>
          <p:nvPr/>
        </p:nvSpPr>
        <p:spPr>
          <a:xfrm>
            <a:off x="2372702" y="4910425"/>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BIM施工指导</a:t>
            </a:r>
          </a:p>
        </p:txBody>
      </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图片 2050"/>
          <p:cNvPicPr>
            <a:picLocks/>
          </p:cNvPicPr>
          <p:nvPr/>
        </p:nvPicPr>
        <p:blipFill>
          <a:blip r:embed="rId2">
            <a:extLst/>
          </a:blip>
          <a:stretch>
            <a:fillRect/>
          </a:stretch>
        </p:blipFill>
        <p:spPr>
          <a:xfrm>
            <a:off x="-78649" y="1524000"/>
            <a:ext cx="24541298" cy="76200"/>
          </a:xfrm>
          <a:prstGeom prst="rect">
            <a:avLst/>
          </a:prstGeom>
        </p:spPr>
      </p:pic>
      <p:sp>
        <p:nvSpPr>
          <p:cNvPr id="2053" name="Shape 2053"/>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61</a:t>
            </a:fld>
            <a:endParaRPr/>
          </a:p>
        </p:txBody>
      </p:sp>
      <p:sp>
        <p:nvSpPr>
          <p:cNvPr id="2054" name="Shape 2054"/>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055" name="Shape 2055"/>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6</a:t>
            </a:r>
            <a:r>
              <a:rPr sz="4800"/>
              <a:t>自控优势</a:t>
            </a:r>
          </a:p>
        </p:txBody>
      </p:sp>
      <p:pic>
        <p:nvPicPr>
          <p:cNvPr id="2056" name="屏幕快照 2020-02-23 下午3.17.14.png"/>
          <p:cNvPicPr>
            <a:picLocks noChangeAspect="1"/>
          </p:cNvPicPr>
          <p:nvPr/>
        </p:nvPicPr>
        <p:blipFill>
          <a:blip r:embed="rId3">
            <a:extLst/>
          </a:blip>
          <a:srcRect l="18422" t="15765" r="1458" b="3541"/>
          <a:stretch>
            <a:fillRect/>
          </a:stretch>
        </p:blipFill>
        <p:spPr>
          <a:xfrm>
            <a:off x="5988275" y="2335284"/>
            <a:ext cx="17812154" cy="11212441"/>
          </a:xfrm>
          <a:prstGeom prst="rect">
            <a:avLst/>
          </a:prstGeom>
          <a:ln w="12700">
            <a:miter lim="400000"/>
          </a:ln>
        </p:spPr>
      </p:pic>
      <p:grpSp>
        <p:nvGrpSpPr>
          <p:cNvPr id="2059" name="Group 2059"/>
          <p:cNvGrpSpPr/>
          <p:nvPr/>
        </p:nvGrpSpPr>
        <p:grpSpPr>
          <a:xfrm>
            <a:off x="18622751" y="302323"/>
            <a:ext cx="5429634" cy="1062833"/>
            <a:chOff x="0" y="0"/>
            <a:chExt cx="5429633" cy="1062831"/>
          </a:xfrm>
        </p:grpSpPr>
        <p:pic>
          <p:nvPicPr>
            <p:cNvPr id="2057" name="image10.tif"/>
            <p:cNvPicPr>
              <a:picLocks noChangeAspect="1"/>
            </p:cNvPicPr>
            <p:nvPr/>
          </p:nvPicPr>
          <p:blipFill>
            <a:blip r:embed="rId4">
              <a:extLst/>
            </a:blip>
            <a:srcRect t="57209" b="26124"/>
            <a:stretch>
              <a:fillRect/>
            </a:stretch>
          </p:blipFill>
          <p:spPr>
            <a:xfrm>
              <a:off x="1104723" y="0"/>
              <a:ext cx="4324911" cy="1062705"/>
            </a:xfrm>
            <a:prstGeom prst="rect">
              <a:avLst/>
            </a:prstGeom>
            <a:ln w="12700" cap="flat">
              <a:noFill/>
              <a:miter lim="400000"/>
            </a:ln>
            <a:effectLst/>
          </p:spPr>
        </p:pic>
        <p:pic>
          <p:nvPicPr>
            <p:cNvPr id="2058" name="image11.tif"/>
            <p:cNvPicPr>
              <a:picLocks noChangeAspect="1"/>
            </p:cNvPicPr>
            <p:nvPr/>
          </p:nvPicPr>
          <p:blipFill>
            <a:blip r:embed="rId5">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
        <p:nvSpPr>
          <p:cNvPr id="2060" name="Shape 2060"/>
          <p:cNvSpPr/>
          <p:nvPr/>
        </p:nvSpPr>
        <p:spPr>
          <a:xfrm>
            <a:off x="2637534" y="3668328"/>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数据总览</a:t>
            </a:r>
          </a:p>
        </p:txBody>
      </p:sp>
      <p:sp>
        <p:nvSpPr>
          <p:cNvPr id="2061" name="Shape 2061"/>
          <p:cNvSpPr/>
          <p:nvPr/>
        </p:nvSpPr>
        <p:spPr>
          <a:xfrm>
            <a:off x="2637534" y="6159911"/>
            <a:ext cx="3290534" cy="1191012"/>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能耗分析</a:t>
            </a:r>
          </a:p>
        </p:txBody>
      </p:sp>
      <p:sp>
        <p:nvSpPr>
          <p:cNvPr id="2062" name="Shape 2062"/>
          <p:cNvSpPr/>
          <p:nvPr/>
        </p:nvSpPr>
        <p:spPr>
          <a:xfrm>
            <a:off x="2637534" y="7405703"/>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能效分析</a:t>
            </a:r>
          </a:p>
        </p:txBody>
      </p:sp>
      <p:sp>
        <p:nvSpPr>
          <p:cNvPr id="2063" name="Shape 2063"/>
          <p:cNvSpPr/>
          <p:nvPr/>
        </p:nvSpPr>
        <p:spPr>
          <a:xfrm>
            <a:off x="2637534" y="8651495"/>
            <a:ext cx="3290534" cy="1191012"/>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系统诊断</a:t>
            </a:r>
          </a:p>
        </p:txBody>
      </p:sp>
      <p:sp>
        <p:nvSpPr>
          <p:cNvPr id="2064" name="Shape 2064"/>
          <p:cNvSpPr/>
          <p:nvPr/>
        </p:nvSpPr>
        <p:spPr>
          <a:xfrm>
            <a:off x="2637534" y="9897288"/>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报警运维</a:t>
            </a:r>
          </a:p>
        </p:txBody>
      </p:sp>
      <p:sp>
        <p:nvSpPr>
          <p:cNvPr id="2065" name="Shape 2065"/>
          <p:cNvSpPr/>
          <p:nvPr/>
        </p:nvSpPr>
        <p:spPr>
          <a:xfrm>
            <a:off x="2637534" y="11143079"/>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报表管理</a:t>
            </a:r>
          </a:p>
        </p:txBody>
      </p:sp>
      <p:sp>
        <p:nvSpPr>
          <p:cNvPr id="2066" name="Shape 2066"/>
          <p:cNvSpPr/>
          <p:nvPr/>
        </p:nvSpPr>
        <p:spPr>
          <a:xfrm>
            <a:off x="2637534" y="12388871"/>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系统设置</a:t>
            </a:r>
          </a:p>
        </p:txBody>
      </p:sp>
      <p:sp>
        <p:nvSpPr>
          <p:cNvPr id="2067" name="Shape 2067"/>
          <p:cNvSpPr/>
          <p:nvPr/>
        </p:nvSpPr>
        <p:spPr>
          <a:xfrm>
            <a:off x="2637534" y="4914119"/>
            <a:ext cx="3290534"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运行监控</a:t>
            </a:r>
          </a:p>
        </p:txBody>
      </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p:cNvPicPr>
            <a:picLocks/>
          </p:cNvPicPr>
          <p:nvPr/>
        </p:nvPicPr>
        <p:blipFill>
          <a:blip r:embed="rId2">
            <a:extLst/>
          </a:blip>
          <a:stretch>
            <a:fillRect/>
          </a:stretch>
        </p:blipFill>
        <p:spPr>
          <a:xfrm>
            <a:off x="-78649" y="1524000"/>
            <a:ext cx="24541298" cy="76200"/>
          </a:xfrm>
          <a:prstGeom prst="rect">
            <a:avLst/>
          </a:prstGeom>
        </p:spPr>
      </p:pic>
      <p:sp>
        <p:nvSpPr>
          <p:cNvPr id="2071" name="Shape 2071"/>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62</a:t>
            </a:fld>
            <a:endParaRPr/>
          </a:p>
        </p:txBody>
      </p:sp>
      <p:sp>
        <p:nvSpPr>
          <p:cNvPr id="2072" name="Shape 2072"/>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073" name="Shape 2073"/>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7</a:t>
            </a:r>
            <a:r>
              <a:rPr sz="4800"/>
              <a:t>调适优势</a:t>
            </a:r>
          </a:p>
        </p:txBody>
      </p:sp>
      <p:sp>
        <p:nvSpPr>
          <p:cNvPr id="2074" name="Shape 2074"/>
          <p:cNvSpPr/>
          <p:nvPr/>
        </p:nvSpPr>
        <p:spPr>
          <a:xfrm>
            <a:off x="1777006" y="4295033"/>
            <a:ext cx="4534101" cy="1971660"/>
          </a:xfrm>
          <a:prstGeom prst="rect">
            <a:avLst/>
          </a:prstGeom>
          <a:solidFill>
            <a:srgbClr val="EFF6FD"/>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sz="3400" b="1">
                <a:solidFill>
                  <a:schemeClr val="accent5"/>
                </a:solidFill>
                <a:latin typeface="Helvetica Neue"/>
                <a:ea typeface="Helvetica Neue"/>
                <a:cs typeface="Helvetica Neue"/>
                <a:sym typeface="Helvetica Neue"/>
              </a:defRPr>
            </a:lvl1pPr>
          </a:lstStyle>
          <a:p>
            <a:r>
              <a:t>设计阶段调试</a:t>
            </a:r>
          </a:p>
        </p:txBody>
      </p:sp>
      <p:sp>
        <p:nvSpPr>
          <p:cNvPr id="2075" name="Shape 2075"/>
          <p:cNvSpPr/>
          <p:nvPr/>
        </p:nvSpPr>
        <p:spPr>
          <a:xfrm>
            <a:off x="13473700" y="4295033"/>
            <a:ext cx="4534100" cy="1971660"/>
          </a:xfrm>
          <a:prstGeom prst="rect">
            <a:avLst/>
          </a:prstGeom>
          <a:solidFill>
            <a:srgbClr val="EFF6FD"/>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sz="3400" b="1">
                <a:solidFill>
                  <a:schemeClr val="accent5"/>
                </a:solidFill>
                <a:latin typeface="Helvetica Neue"/>
                <a:ea typeface="Helvetica Neue"/>
                <a:cs typeface="Helvetica Neue"/>
                <a:sym typeface="Helvetica Neue"/>
              </a:defRPr>
            </a:lvl1pPr>
          </a:lstStyle>
          <a:p>
            <a:r>
              <a:t>施工阶段调试</a:t>
            </a:r>
          </a:p>
        </p:txBody>
      </p:sp>
      <p:sp>
        <p:nvSpPr>
          <p:cNvPr id="2076" name="Shape 2076"/>
          <p:cNvSpPr/>
          <p:nvPr/>
        </p:nvSpPr>
        <p:spPr>
          <a:xfrm>
            <a:off x="7634306" y="4261640"/>
            <a:ext cx="4534100" cy="1971659"/>
          </a:xfrm>
          <a:prstGeom prst="rect">
            <a:avLst/>
          </a:prstGeom>
          <a:solidFill>
            <a:srgbClr val="EFF6FD"/>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sz="3400" b="1">
                <a:solidFill>
                  <a:schemeClr val="accent5"/>
                </a:solidFill>
                <a:latin typeface="Helvetica Neue"/>
                <a:ea typeface="Helvetica Neue"/>
                <a:cs typeface="Helvetica Neue"/>
                <a:sym typeface="Helvetica Neue"/>
              </a:defRPr>
            </a:lvl1pPr>
          </a:lstStyle>
          <a:p>
            <a:r>
              <a:t>产品出厂调试</a:t>
            </a:r>
          </a:p>
        </p:txBody>
      </p:sp>
      <p:sp>
        <p:nvSpPr>
          <p:cNvPr id="2077" name="Shape 2077"/>
          <p:cNvSpPr/>
          <p:nvPr/>
        </p:nvSpPr>
        <p:spPr>
          <a:xfrm>
            <a:off x="19330999" y="4261640"/>
            <a:ext cx="4534101" cy="1971659"/>
          </a:xfrm>
          <a:prstGeom prst="rect">
            <a:avLst/>
          </a:prstGeom>
          <a:solidFill>
            <a:srgbClr val="EFF6FD"/>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sz="3400" b="1">
                <a:solidFill>
                  <a:schemeClr val="accent5"/>
                </a:solidFill>
                <a:latin typeface="Helvetica Neue"/>
                <a:ea typeface="Helvetica Neue"/>
                <a:cs typeface="Helvetica Neue"/>
                <a:sym typeface="Helvetica Neue"/>
              </a:defRPr>
            </a:lvl1pPr>
          </a:lstStyle>
          <a:p>
            <a:r>
              <a:t>运营阶段调适</a:t>
            </a:r>
          </a:p>
        </p:txBody>
      </p:sp>
      <p:sp>
        <p:nvSpPr>
          <p:cNvPr id="2078" name="Shape 2078"/>
          <p:cNvSpPr/>
          <p:nvPr/>
        </p:nvSpPr>
        <p:spPr>
          <a:xfrm>
            <a:off x="503341" y="4323507"/>
            <a:ext cx="1252652" cy="1863912"/>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7500" b="1">
                <a:solidFill>
                  <a:srgbClr val="FFFFFF"/>
                </a:solidFill>
                <a:latin typeface="Helvetica"/>
                <a:ea typeface="Helvetica"/>
                <a:cs typeface="Helvetica"/>
                <a:sym typeface="Helvetica"/>
              </a:defRPr>
            </a:lvl1pPr>
          </a:lstStyle>
          <a:p>
            <a:r>
              <a:t>1</a:t>
            </a:r>
          </a:p>
        </p:txBody>
      </p:sp>
      <p:sp>
        <p:nvSpPr>
          <p:cNvPr id="2079" name="Shape 2079"/>
          <p:cNvSpPr/>
          <p:nvPr/>
        </p:nvSpPr>
        <p:spPr>
          <a:xfrm>
            <a:off x="6360640" y="4315513"/>
            <a:ext cx="1252652" cy="1863913"/>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7500" b="1">
                <a:solidFill>
                  <a:srgbClr val="FFFFFF"/>
                </a:solidFill>
                <a:latin typeface="Helvetica"/>
                <a:ea typeface="Helvetica"/>
                <a:cs typeface="Helvetica"/>
                <a:sym typeface="Helvetica"/>
              </a:defRPr>
            </a:lvl1pPr>
          </a:lstStyle>
          <a:p>
            <a:r>
              <a:t>2</a:t>
            </a:r>
          </a:p>
        </p:txBody>
      </p:sp>
      <p:sp>
        <p:nvSpPr>
          <p:cNvPr id="2080" name="Shape 2080"/>
          <p:cNvSpPr/>
          <p:nvPr/>
        </p:nvSpPr>
        <p:spPr>
          <a:xfrm>
            <a:off x="12217940" y="4348907"/>
            <a:ext cx="1252652" cy="1863912"/>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7500" b="1">
                <a:solidFill>
                  <a:srgbClr val="FFFFFF"/>
                </a:solidFill>
                <a:latin typeface="Helvetica"/>
                <a:ea typeface="Helvetica"/>
                <a:cs typeface="Helvetica"/>
                <a:sym typeface="Helvetica"/>
              </a:defRPr>
            </a:lvl1pPr>
          </a:lstStyle>
          <a:p>
            <a:r>
              <a:t>3</a:t>
            </a:r>
          </a:p>
        </p:txBody>
      </p:sp>
      <p:sp>
        <p:nvSpPr>
          <p:cNvPr id="2081" name="Shape 2081"/>
          <p:cNvSpPr/>
          <p:nvPr/>
        </p:nvSpPr>
        <p:spPr>
          <a:xfrm>
            <a:off x="18075239" y="4315513"/>
            <a:ext cx="1252652" cy="1863913"/>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7500" b="1">
                <a:solidFill>
                  <a:srgbClr val="FFFFFF"/>
                </a:solidFill>
                <a:latin typeface="Helvetica"/>
                <a:ea typeface="Helvetica"/>
                <a:cs typeface="Helvetica"/>
                <a:sym typeface="Helvetica"/>
              </a:defRPr>
            </a:lvl1pPr>
          </a:lstStyle>
          <a:p>
            <a:r>
              <a:t>4</a:t>
            </a:r>
          </a:p>
        </p:txBody>
      </p:sp>
      <p:sp>
        <p:nvSpPr>
          <p:cNvPr id="2082" name="Shape 2082"/>
          <p:cNvSpPr/>
          <p:nvPr/>
        </p:nvSpPr>
        <p:spPr>
          <a:xfrm>
            <a:off x="532361" y="6231380"/>
            <a:ext cx="5802245" cy="399097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核验各项设计参数</a:t>
            </a:r>
          </a:p>
          <a:p>
            <a:pPr algn="just" defTabSz="1828800">
              <a:lnSpc>
                <a:spcPct val="120000"/>
              </a:lnSpc>
              <a:defRPr sz="3200">
                <a:latin typeface="微软雅黑"/>
                <a:ea typeface="微软雅黑"/>
                <a:cs typeface="微软雅黑"/>
                <a:sym typeface="微软雅黑"/>
              </a:defRPr>
            </a:pPr>
            <a:r>
              <a:t>2.审核全套施工图内容</a:t>
            </a:r>
          </a:p>
          <a:p>
            <a:pPr algn="just" defTabSz="1828800">
              <a:lnSpc>
                <a:spcPct val="120000"/>
              </a:lnSpc>
              <a:defRPr sz="3200">
                <a:latin typeface="微软雅黑"/>
                <a:ea typeface="微软雅黑"/>
                <a:cs typeface="微软雅黑"/>
                <a:sym typeface="微软雅黑"/>
              </a:defRPr>
            </a:pPr>
            <a:r>
              <a:t>3. 优化各项设计参数</a:t>
            </a:r>
          </a:p>
          <a:p>
            <a:pPr algn="just" defTabSz="1828800">
              <a:lnSpc>
                <a:spcPct val="120000"/>
              </a:lnSpc>
              <a:defRPr sz="3200">
                <a:latin typeface="微软雅黑"/>
                <a:ea typeface="微软雅黑"/>
                <a:cs typeface="微软雅黑"/>
                <a:sym typeface="微软雅黑"/>
              </a:defRPr>
            </a:pPr>
            <a:r>
              <a:t>4. 指导自控程序编程</a:t>
            </a:r>
          </a:p>
          <a:p>
            <a:pPr algn="just" defTabSz="1828800">
              <a:lnSpc>
                <a:spcPct val="120000"/>
              </a:lnSpc>
              <a:defRPr sz="3200">
                <a:latin typeface="微软雅黑"/>
                <a:ea typeface="微软雅黑"/>
                <a:cs typeface="微软雅黑"/>
                <a:sym typeface="微软雅黑"/>
              </a:defRPr>
            </a:pPr>
            <a:endParaRPr/>
          </a:p>
        </p:txBody>
      </p:sp>
      <p:sp>
        <p:nvSpPr>
          <p:cNvPr id="2083" name="Shape 2083"/>
          <p:cNvSpPr/>
          <p:nvPr/>
        </p:nvSpPr>
        <p:spPr>
          <a:xfrm>
            <a:off x="6388801" y="6231380"/>
            <a:ext cx="5802244" cy="399097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空调主机出厂前调试测试</a:t>
            </a:r>
          </a:p>
          <a:p>
            <a:pPr algn="just" defTabSz="1828800">
              <a:lnSpc>
                <a:spcPct val="120000"/>
              </a:lnSpc>
              <a:defRPr sz="3200">
                <a:latin typeface="微软雅黑"/>
                <a:ea typeface="微软雅黑"/>
                <a:cs typeface="微软雅黑"/>
                <a:sym typeface="微软雅黑"/>
              </a:defRPr>
            </a:pPr>
            <a:r>
              <a:t>2. 冷冻水泵出厂前调试测试</a:t>
            </a:r>
          </a:p>
          <a:p>
            <a:pPr algn="just" defTabSz="1828800">
              <a:lnSpc>
                <a:spcPct val="120000"/>
              </a:lnSpc>
              <a:defRPr sz="3200">
                <a:latin typeface="微软雅黑"/>
                <a:ea typeface="微软雅黑"/>
                <a:cs typeface="微软雅黑"/>
                <a:sym typeface="微软雅黑"/>
              </a:defRPr>
            </a:pPr>
            <a:r>
              <a:t>3. 冷却水泵出厂前调试测试</a:t>
            </a:r>
          </a:p>
          <a:p>
            <a:pPr algn="just" defTabSz="1828800">
              <a:lnSpc>
                <a:spcPct val="120000"/>
              </a:lnSpc>
              <a:defRPr sz="3200">
                <a:latin typeface="微软雅黑"/>
                <a:ea typeface="微软雅黑"/>
                <a:cs typeface="微软雅黑"/>
                <a:sym typeface="微软雅黑"/>
              </a:defRPr>
            </a:pPr>
            <a:r>
              <a:t>4.冷却塔出厂前调试测试</a:t>
            </a:r>
          </a:p>
          <a:p>
            <a:pPr algn="just" defTabSz="1828800">
              <a:lnSpc>
                <a:spcPct val="120000"/>
              </a:lnSpc>
              <a:defRPr sz="3200">
                <a:latin typeface="微软雅黑"/>
                <a:ea typeface="微软雅黑"/>
                <a:cs typeface="微软雅黑"/>
                <a:sym typeface="微软雅黑"/>
              </a:defRPr>
            </a:pPr>
            <a:endParaRPr/>
          </a:p>
        </p:txBody>
      </p:sp>
      <p:sp>
        <p:nvSpPr>
          <p:cNvPr id="2084" name="Shape 2084"/>
          <p:cNvSpPr/>
          <p:nvPr/>
        </p:nvSpPr>
        <p:spPr>
          <a:xfrm>
            <a:off x="12242067" y="6231380"/>
            <a:ext cx="5802244" cy="478345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单个设备功能性调试</a:t>
            </a:r>
          </a:p>
          <a:p>
            <a:pPr algn="just" defTabSz="1828800">
              <a:lnSpc>
                <a:spcPct val="120000"/>
              </a:lnSpc>
              <a:defRPr sz="3200">
                <a:latin typeface="微软雅黑"/>
                <a:ea typeface="微软雅黑"/>
                <a:cs typeface="微软雅黑"/>
                <a:sym typeface="微软雅黑"/>
              </a:defRPr>
            </a:pPr>
            <a:r>
              <a:t>2. 智能控制系统调试</a:t>
            </a:r>
          </a:p>
          <a:p>
            <a:pPr algn="just" defTabSz="1828800">
              <a:lnSpc>
                <a:spcPct val="120000"/>
              </a:lnSpc>
              <a:defRPr sz="3200">
                <a:latin typeface="微软雅黑"/>
                <a:ea typeface="微软雅黑"/>
                <a:cs typeface="微软雅黑"/>
                <a:sym typeface="微软雅黑"/>
              </a:defRPr>
            </a:pPr>
            <a:r>
              <a:t>3. 精准计量系统调试</a:t>
            </a:r>
          </a:p>
          <a:p>
            <a:pPr algn="just" defTabSz="1828800">
              <a:lnSpc>
                <a:spcPct val="120000"/>
              </a:lnSpc>
              <a:defRPr sz="3200">
                <a:latin typeface="微软雅黑"/>
                <a:ea typeface="微软雅黑"/>
                <a:cs typeface="微软雅黑"/>
                <a:sym typeface="微软雅黑"/>
              </a:defRPr>
            </a:pPr>
            <a:r>
              <a:t>4. 系统能效联动调试</a:t>
            </a:r>
          </a:p>
          <a:p>
            <a:pPr algn="just" defTabSz="1828800">
              <a:lnSpc>
                <a:spcPct val="120000"/>
              </a:lnSpc>
              <a:defRPr sz="3200">
                <a:latin typeface="微软雅黑"/>
                <a:ea typeface="微软雅黑"/>
                <a:cs typeface="微软雅黑"/>
                <a:sym typeface="微软雅黑"/>
              </a:defRPr>
            </a:pPr>
            <a:r>
              <a:t>5. 系统运营手册编写</a:t>
            </a:r>
          </a:p>
          <a:p>
            <a:pPr algn="just" defTabSz="1828800">
              <a:lnSpc>
                <a:spcPct val="120000"/>
              </a:lnSpc>
              <a:defRPr sz="3200">
                <a:latin typeface="微软雅黑"/>
                <a:ea typeface="微软雅黑"/>
                <a:cs typeface="微软雅黑"/>
                <a:sym typeface="微软雅黑"/>
              </a:defRPr>
            </a:pPr>
            <a:r>
              <a:t>6. 现场系统施工督导</a:t>
            </a:r>
          </a:p>
        </p:txBody>
      </p:sp>
      <p:sp>
        <p:nvSpPr>
          <p:cNvPr id="2085" name="Shape 2085"/>
          <p:cNvSpPr/>
          <p:nvPr/>
        </p:nvSpPr>
        <p:spPr>
          <a:xfrm>
            <a:off x="18076826" y="6231380"/>
            <a:ext cx="5802245" cy="478345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1. 系统能效连续调适</a:t>
            </a:r>
          </a:p>
          <a:p>
            <a:pPr algn="just" defTabSz="1828800">
              <a:lnSpc>
                <a:spcPct val="120000"/>
              </a:lnSpc>
              <a:defRPr sz="3200">
                <a:latin typeface="微软雅黑"/>
                <a:ea typeface="微软雅黑"/>
                <a:cs typeface="微软雅黑"/>
                <a:sym typeface="微软雅黑"/>
              </a:defRPr>
            </a:pPr>
            <a:r>
              <a:t>2. 系统能效跟踪服务</a:t>
            </a:r>
          </a:p>
          <a:p>
            <a:pPr algn="just" defTabSz="1828800">
              <a:lnSpc>
                <a:spcPct val="120000"/>
              </a:lnSpc>
              <a:defRPr sz="3200">
                <a:latin typeface="微软雅黑"/>
                <a:ea typeface="微软雅黑"/>
                <a:cs typeface="微软雅黑"/>
                <a:sym typeface="微软雅黑"/>
              </a:defRPr>
            </a:pPr>
            <a:r>
              <a:t>3. 系统能效第三方验证</a:t>
            </a:r>
          </a:p>
          <a:p>
            <a:pPr algn="just" defTabSz="1828800">
              <a:lnSpc>
                <a:spcPct val="120000"/>
              </a:lnSpc>
              <a:defRPr sz="3200">
                <a:latin typeface="微软雅黑"/>
                <a:ea typeface="微软雅黑"/>
                <a:cs typeface="微软雅黑"/>
                <a:sym typeface="微软雅黑"/>
              </a:defRPr>
            </a:pPr>
            <a:r>
              <a:t>4.系统设备运维服务</a:t>
            </a:r>
          </a:p>
          <a:p>
            <a:pPr algn="just" defTabSz="1828800">
              <a:lnSpc>
                <a:spcPct val="120000"/>
              </a:lnSpc>
              <a:defRPr sz="3200">
                <a:latin typeface="微软雅黑"/>
                <a:ea typeface="微软雅黑"/>
                <a:cs typeface="微软雅黑"/>
                <a:sym typeface="微软雅黑"/>
              </a:defRPr>
            </a:pPr>
            <a:r>
              <a:t>5.优化控制逻辑调试</a:t>
            </a:r>
          </a:p>
          <a:p>
            <a:pPr algn="just" defTabSz="1828800">
              <a:lnSpc>
                <a:spcPct val="120000"/>
              </a:lnSpc>
              <a:defRPr sz="3200">
                <a:latin typeface="微软雅黑"/>
                <a:ea typeface="微软雅黑"/>
                <a:cs typeface="微软雅黑"/>
                <a:sym typeface="微软雅黑"/>
              </a:defRPr>
            </a:pPr>
            <a:r>
              <a:t>6.培训运营管理人员</a:t>
            </a:r>
          </a:p>
        </p:txBody>
      </p:sp>
      <p:sp>
        <p:nvSpPr>
          <p:cNvPr id="2086" name="Shape 2086"/>
          <p:cNvSpPr/>
          <p:nvPr/>
        </p:nvSpPr>
        <p:spPr>
          <a:xfrm>
            <a:off x="840695" y="11619145"/>
            <a:ext cx="6119391" cy="1469804"/>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600" b="1">
                <a:solidFill>
                  <a:srgbClr val="FFFFFF"/>
                </a:solidFill>
                <a:latin typeface="微软雅黑"/>
                <a:ea typeface="微软雅黑"/>
                <a:cs typeface="微软雅黑"/>
                <a:sym typeface="微软雅黑"/>
              </a:defRPr>
            </a:lvl1pPr>
          </a:lstStyle>
          <a:p>
            <a:r>
              <a:t>高效机房系统调适优势特点</a:t>
            </a:r>
          </a:p>
        </p:txBody>
      </p:sp>
      <p:sp>
        <p:nvSpPr>
          <p:cNvPr id="2087" name="Shape 2087"/>
          <p:cNvSpPr/>
          <p:nvPr/>
        </p:nvSpPr>
        <p:spPr>
          <a:xfrm>
            <a:off x="6880342" y="11619145"/>
            <a:ext cx="16734806" cy="1469804"/>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a:defRPr sz="3400" b="1">
                <a:latin typeface="微软雅黑"/>
                <a:ea typeface="微软雅黑"/>
                <a:cs typeface="微软雅黑"/>
                <a:sym typeface="微软雅黑"/>
              </a:defRPr>
            </a:lvl1pPr>
          </a:lstStyle>
          <a:p>
            <a:r>
              <a:t>全过程技术调适服务目的是为了实现或超过设计阶段系统能效承诺目标。</a:t>
            </a:r>
          </a:p>
        </p:txBody>
      </p:sp>
      <p:sp>
        <p:nvSpPr>
          <p:cNvPr id="2088" name="Shape 2088"/>
          <p:cNvSpPr/>
          <p:nvPr/>
        </p:nvSpPr>
        <p:spPr>
          <a:xfrm>
            <a:off x="23860630" y="13123053"/>
            <a:ext cx="494513"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spAutoFit/>
          </a:bodyPr>
          <a:lstStyle/>
          <a:p>
            <a:pPr>
              <a:defRPr sz="2400"/>
            </a:pPr>
            <a:fld id="{86CB4B4D-7CA3-9044-876B-883B54F8677D}" type="slidenum">
              <a:t>62</a:t>
            </a:fld>
            <a:r>
              <a:t>￼</a:t>
            </a:r>
          </a:p>
        </p:txBody>
      </p:sp>
      <p:grpSp>
        <p:nvGrpSpPr>
          <p:cNvPr id="2091" name="Group 2091"/>
          <p:cNvGrpSpPr/>
          <p:nvPr/>
        </p:nvGrpSpPr>
        <p:grpSpPr>
          <a:xfrm>
            <a:off x="18622751" y="302323"/>
            <a:ext cx="5429634" cy="1062833"/>
            <a:chOff x="0" y="0"/>
            <a:chExt cx="5429633" cy="1062831"/>
          </a:xfrm>
        </p:grpSpPr>
        <p:pic>
          <p:nvPicPr>
            <p:cNvPr id="2089"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2090"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3" name="图片 2092"/>
          <p:cNvPicPr>
            <a:picLocks/>
          </p:cNvPicPr>
          <p:nvPr/>
        </p:nvPicPr>
        <p:blipFill>
          <a:blip r:embed="rId2">
            <a:extLst/>
          </a:blip>
          <a:stretch>
            <a:fillRect/>
          </a:stretch>
        </p:blipFill>
        <p:spPr>
          <a:xfrm>
            <a:off x="-78649" y="1524000"/>
            <a:ext cx="24541298" cy="76200"/>
          </a:xfrm>
          <a:prstGeom prst="rect">
            <a:avLst/>
          </a:prstGeom>
        </p:spPr>
      </p:pic>
      <p:sp>
        <p:nvSpPr>
          <p:cNvPr id="2095" name="Shape 2095"/>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63</a:t>
            </a:fld>
            <a:endParaRPr/>
          </a:p>
        </p:txBody>
      </p:sp>
      <p:sp>
        <p:nvSpPr>
          <p:cNvPr id="2096" name="Shape 2096"/>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097" name="Shape 2097"/>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8</a:t>
            </a:r>
            <a:r>
              <a:rPr sz="4800"/>
              <a:t>运维优势</a:t>
            </a:r>
          </a:p>
        </p:txBody>
      </p:sp>
      <p:pic>
        <p:nvPicPr>
          <p:cNvPr id="2098" name="pasted-image.tiff"/>
          <p:cNvPicPr>
            <a:picLocks noChangeAspect="1"/>
          </p:cNvPicPr>
          <p:nvPr/>
        </p:nvPicPr>
        <p:blipFill>
          <a:blip r:embed="rId3">
            <a:extLst/>
          </a:blip>
          <a:stretch>
            <a:fillRect/>
          </a:stretch>
        </p:blipFill>
        <p:spPr>
          <a:xfrm>
            <a:off x="6103842" y="2301453"/>
            <a:ext cx="8223605" cy="5542710"/>
          </a:xfrm>
          <a:prstGeom prst="rect">
            <a:avLst/>
          </a:prstGeom>
          <a:ln w="12700">
            <a:miter lim="400000"/>
          </a:ln>
        </p:spPr>
      </p:pic>
      <p:pic>
        <p:nvPicPr>
          <p:cNvPr id="2099" name="pasted-image.tiff"/>
          <p:cNvPicPr>
            <a:picLocks noChangeAspect="1"/>
          </p:cNvPicPr>
          <p:nvPr/>
        </p:nvPicPr>
        <p:blipFill>
          <a:blip r:embed="rId4">
            <a:extLst/>
          </a:blip>
          <a:stretch>
            <a:fillRect/>
          </a:stretch>
        </p:blipFill>
        <p:spPr>
          <a:xfrm>
            <a:off x="14668220" y="2565028"/>
            <a:ext cx="8415367" cy="5015559"/>
          </a:xfrm>
          <a:prstGeom prst="rect">
            <a:avLst/>
          </a:prstGeom>
          <a:ln w="12700">
            <a:miter lim="400000"/>
          </a:ln>
        </p:spPr>
      </p:pic>
      <p:sp>
        <p:nvSpPr>
          <p:cNvPr id="2100" name="Shape 2100"/>
          <p:cNvSpPr/>
          <p:nvPr/>
        </p:nvSpPr>
        <p:spPr>
          <a:xfrm>
            <a:off x="1980754" y="3692005"/>
            <a:ext cx="4064001"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安利十年维保经验</a:t>
            </a:r>
          </a:p>
        </p:txBody>
      </p:sp>
      <p:sp>
        <p:nvSpPr>
          <p:cNvPr id="2101" name="Shape 2101"/>
          <p:cNvSpPr/>
          <p:nvPr/>
        </p:nvSpPr>
        <p:spPr>
          <a:xfrm>
            <a:off x="1980754" y="6190846"/>
            <a:ext cx="4064001"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全节能工程师认证</a:t>
            </a:r>
          </a:p>
        </p:txBody>
      </p:sp>
      <p:sp>
        <p:nvSpPr>
          <p:cNvPr id="2102" name="Shape 2102"/>
          <p:cNvSpPr/>
          <p:nvPr/>
        </p:nvSpPr>
        <p:spPr>
          <a:xfrm>
            <a:off x="1980754" y="7440266"/>
            <a:ext cx="4064001"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空调设备维修资质</a:t>
            </a:r>
          </a:p>
        </p:txBody>
      </p:sp>
      <p:sp>
        <p:nvSpPr>
          <p:cNvPr id="2103" name="Shape 2103"/>
          <p:cNvSpPr/>
          <p:nvPr/>
        </p:nvSpPr>
        <p:spPr>
          <a:xfrm>
            <a:off x="1980754" y="8689687"/>
            <a:ext cx="4064001"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BIM运维管理系统</a:t>
            </a:r>
          </a:p>
        </p:txBody>
      </p:sp>
      <p:sp>
        <p:nvSpPr>
          <p:cNvPr id="2104" name="Shape 2104"/>
          <p:cNvSpPr/>
          <p:nvPr/>
        </p:nvSpPr>
        <p:spPr>
          <a:xfrm>
            <a:off x="1980754" y="9939108"/>
            <a:ext cx="4064001"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一站式运维服务</a:t>
            </a:r>
          </a:p>
        </p:txBody>
      </p:sp>
      <p:sp>
        <p:nvSpPr>
          <p:cNvPr id="2105" name="Shape 2105"/>
          <p:cNvSpPr/>
          <p:nvPr/>
        </p:nvSpPr>
        <p:spPr>
          <a:xfrm>
            <a:off x="1980754" y="11188528"/>
            <a:ext cx="4064001"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丰富运维团队</a:t>
            </a:r>
          </a:p>
        </p:txBody>
      </p:sp>
      <p:sp>
        <p:nvSpPr>
          <p:cNvPr id="2106" name="Shape 2106"/>
          <p:cNvSpPr/>
          <p:nvPr/>
        </p:nvSpPr>
        <p:spPr>
          <a:xfrm>
            <a:off x="1980754" y="12437949"/>
            <a:ext cx="4064001"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优秀管理团队</a:t>
            </a:r>
          </a:p>
        </p:txBody>
      </p:sp>
      <p:sp>
        <p:nvSpPr>
          <p:cNvPr id="2107" name="Shape 2107"/>
          <p:cNvSpPr/>
          <p:nvPr/>
        </p:nvSpPr>
        <p:spPr>
          <a:xfrm>
            <a:off x="1980754" y="4941425"/>
            <a:ext cx="4064001" cy="1191011"/>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500" b="1">
                <a:solidFill>
                  <a:srgbClr val="FFFFFF"/>
                </a:solidFill>
                <a:latin typeface="微软雅黑"/>
                <a:ea typeface="微软雅黑"/>
                <a:cs typeface="微软雅黑"/>
                <a:sym typeface="微软雅黑"/>
              </a:defRPr>
            </a:lvl1pPr>
          </a:lstStyle>
          <a:p>
            <a:r>
              <a:t>宝洁十年维保经验</a:t>
            </a:r>
          </a:p>
        </p:txBody>
      </p:sp>
      <p:grpSp>
        <p:nvGrpSpPr>
          <p:cNvPr id="2110" name="Group 2110"/>
          <p:cNvGrpSpPr/>
          <p:nvPr/>
        </p:nvGrpSpPr>
        <p:grpSpPr>
          <a:xfrm>
            <a:off x="18622751" y="302323"/>
            <a:ext cx="5429634" cy="1062833"/>
            <a:chOff x="0" y="0"/>
            <a:chExt cx="5429633" cy="1062831"/>
          </a:xfrm>
        </p:grpSpPr>
        <p:pic>
          <p:nvPicPr>
            <p:cNvPr id="2108" name="image10.tif"/>
            <p:cNvPicPr>
              <a:picLocks noChangeAspect="1"/>
            </p:cNvPicPr>
            <p:nvPr/>
          </p:nvPicPr>
          <p:blipFill>
            <a:blip r:embed="rId5">
              <a:extLst/>
            </a:blip>
            <a:srcRect t="57209" b="26124"/>
            <a:stretch>
              <a:fillRect/>
            </a:stretch>
          </p:blipFill>
          <p:spPr>
            <a:xfrm>
              <a:off x="1104723" y="0"/>
              <a:ext cx="4324911" cy="1062705"/>
            </a:xfrm>
            <a:prstGeom prst="rect">
              <a:avLst/>
            </a:prstGeom>
            <a:ln w="12700" cap="flat">
              <a:noFill/>
              <a:miter lim="400000"/>
            </a:ln>
            <a:effectLst/>
          </p:spPr>
        </p:pic>
        <p:pic>
          <p:nvPicPr>
            <p:cNvPr id="2109" name="image11.tif"/>
            <p:cNvPicPr>
              <a:picLocks noChangeAspect="1"/>
            </p:cNvPicPr>
            <p:nvPr/>
          </p:nvPicPr>
          <p:blipFill>
            <a:blip r:embed="rId6">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pic>
        <p:nvPicPr>
          <p:cNvPr id="2111" name="pasted-image.tiff"/>
          <p:cNvPicPr>
            <a:picLocks noChangeAspect="1"/>
          </p:cNvPicPr>
          <p:nvPr/>
        </p:nvPicPr>
        <p:blipFill>
          <a:blip r:embed="rId7">
            <a:extLst/>
          </a:blip>
          <a:stretch>
            <a:fillRect/>
          </a:stretch>
        </p:blipFill>
        <p:spPr>
          <a:xfrm>
            <a:off x="6239573" y="7897907"/>
            <a:ext cx="7467656" cy="5648613"/>
          </a:xfrm>
          <a:prstGeom prst="rect">
            <a:avLst/>
          </a:prstGeom>
          <a:ln w="12700">
            <a:miter lim="400000"/>
          </a:ln>
        </p:spPr>
      </p:pic>
      <p:pic>
        <p:nvPicPr>
          <p:cNvPr id="2112" name="image104.jpg"/>
          <p:cNvPicPr>
            <a:picLocks noChangeAspect="1"/>
          </p:cNvPicPr>
          <p:nvPr/>
        </p:nvPicPr>
        <p:blipFill>
          <a:blip r:embed="rId8">
            <a:extLst/>
          </a:blip>
          <a:stretch>
            <a:fillRect/>
          </a:stretch>
        </p:blipFill>
        <p:spPr>
          <a:xfrm>
            <a:off x="13902047" y="7985363"/>
            <a:ext cx="9845677" cy="54737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4" name="图片 2113"/>
          <p:cNvPicPr>
            <a:picLocks/>
          </p:cNvPicPr>
          <p:nvPr/>
        </p:nvPicPr>
        <p:blipFill>
          <a:blip r:embed="rId2">
            <a:extLst/>
          </a:blip>
          <a:stretch>
            <a:fillRect/>
          </a:stretch>
        </p:blipFill>
        <p:spPr>
          <a:xfrm>
            <a:off x="-78649" y="1524000"/>
            <a:ext cx="24541298" cy="76200"/>
          </a:xfrm>
          <a:prstGeom prst="rect">
            <a:avLst/>
          </a:prstGeom>
        </p:spPr>
      </p:pic>
      <p:sp>
        <p:nvSpPr>
          <p:cNvPr id="2116" name="Shape 2116"/>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64</a:t>
            </a:fld>
            <a:endParaRPr/>
          </a:p>
        </p:txBody>
      </p:sp>
      <p:sp>
        <p:nvSpPr>
          <p:cNvPr id="2117" name="Shape 2117"/>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118" name="Shape 2118"/>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9</a:t>
            </a:r>
            <a:r>
              <a:rPr sz="4800"/>
              <a:t>综合优势</a:t>
            </a:r>
          </a:p>
        </p:txBody>
      </p:sp>
      <p:grpSp>
        <p:nvGrpSpPr>
          <p:cNvPr id="2121" name="Group 2121"/>
          <p:cNvGrpSpPr/>
          <p:nvPr/>
        </p:nvGrpSpPr>
        <p:grpSpPr>
          <a:xfrm>
            <a:off x="18622751" y="302323"/>
            <a:ext cx="5429634" cy="1062833"/>
            <a:chOff x="0" y="0"/>
            <a:chExt cx="5429633" cy="1062831"/>
          </a:xfrm>
        </p:grpSpPr>
        <p:pic>
          <p:nvPicPr>
            <p:cNvPr id="2119"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2120"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
        <p:nvSpPr>
          <p:cNvPr id="2122" name="Shape 2122"/>
          <p:cNvSpPr/>
          <p:nvPr/>
        </p:nvSpPr>
        <p:spPr>
          <a:xfrm>
            <a:off x="216685" y="5813642"/>
            <a:ext cx="5793667" cy="106270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800" b="1">
                <a:solidFill>
                  <a:srgbClr val="FFFFFF"/>
                </a:solidFill>
                <a:latin typeface="Helvetica"/>
                <a:ea typeface="Helvetica"/>
                <a:cs typeface="Helvetica"/>
                <a:sym typeface="Helvetica"/>
              </a:defRPr>
            </a:lvl1pPr>
          </a:lstStyle>
          <a:p>
            <a:r>
              <a:t>丰富的经验</a:t>
            </a:r>
          </a:p>
        </p:txBody>
      </p:sp>
      <p:sp>
        <p:nvSpPr>
          <p:cNvPr id="2123" name="Shape 2123"/>
          <p:cNvSpPr/>
          <p:nvPr/>
        </p:nvSpPr>
        <p:spPr>
          <a:xfrm>
            <a:off x="200643" y="6884556"/>
            <a:ext cx="5802244" cy="536257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节能事业在新加坡国家已经立法，新加坡团队丰富的节能经验为项目保驾护航，800多个成功项目案例。</a:t>
            </a:r>
            <a:r>
              <a:rPr b="1">
                <a:solidFill>
                  <a:schemeClr val="accent5"/>
                </a:solidFill>
              </a:rPr>
              <a:t>国内高效机房系统全过程技术服务已经参与投标和编写方案数量超过300个。</a:t>
            </a:r>
          </a:p>
          <a:p>
            <a:pPr algn="just" defTabSz="1828800">
              <a:lnSpc>
                <a:spcPct val="120000"/>
              </a:lnSpc>
              <a:defRPr sz="3200">
                <a:latin typeface="微软雅黑"/>
                <a:ea typeface="微软雅黑"/>
                <a:cs typeface="微软雅黑"/>
                <a:sym typeface="微软雅黑"/>
              </a:defRPr>
            </a:pPr>
            <a:endParaRPr b="1">
              <a:solidFill>
                <a:schemeClr val="accent5"/>
              </a:solidFill>
            </a:endParaRPr>
          </a:p>
        </p:txBody>
      </p:sp>
      <p:sp>
        <p:nvSpPr>
          <p:cNvPr id="2124" name="Shape 2124"/>
          <p:cNvSpPr/>
          <p:nvPr/>
        </p:nvSpPr>
        <p:spPr>
          <a:xfrm>
            <a:off x="6335521" y="5813642"/>
            <a:ext cx="5793667" cy="106270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800" b="1">
                <a:solidFill>
                  <a:srgbClr val="FFFFFF"/>
                </a:solidFill>
                <a:latin typeface="Helvetica"/>
                <a:ea typeface="Helvetica"/>
                <a:cs typeface="Helvetica"/>
                <a:sym typeface="Helvetica"/>
              </a:defRPr>
            </a:lvl1pPr>
          </a:lstStyle>
          <a:p>
            <a:r>
              <a:t>成熟的服务体系</a:t>
            </a:r>
          </a:p>
        </p:txBody>
      </p:sp>
      <p:sp>
        <p:nvSpPr>
          <p:cNvPr id="2125" name="Shape 2125"/>
          <p:cNvSpPr/>
          <p:nvPr/>
        </p:nvSpPr>
        <p:spPr>
          <a:xfrm>
            <a:off x="6331232" y="6843748"/>
            <a:ext cx="5802245" cy="536257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能源模拟体系，能效承诺体系，工程实施安装体系，BIM制图体系，末端设备优化体系，能效监测系统开发优化体系，智能控制开发维护体系，调适服务运维体系。</a:t>
            </a:r>
          </a:p>
          <a:p>
            <a:pPr algn="just" defTabSz="1828800">
              <a:lnSpc>
                <a:spcPct val="120000"/>
              </a:lnSpc>
              <a:defRPr sz="3200">
                <a:latin typeface="微软雅黑"/>
                <a:ea typeface="微软雅黑"/>
                <a:cs typeface="微软雅黑"/>
                <a:sym typeface="微软雅黑"/>
              </a:defRPr>
            </a:pPr>
            <a:endParaRPr/>
          </a:p>
        </p:txBody>
      </p:sp>
      <p:sp>
        <p:nvSpPr>
          <p:cNvPr id="2126" name="Shape 2126"/>
          <p:cNvSpPr/>
          <p:nvPr/>
        </p:nvSpPr>
        <p:spPr>
          <a:xfrm>
            <a:off x="12460234" y="5813642"/>
            <a:ext cx="5793667" cy="106270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800" b="1">
                <a:solidFill>
                  <a:srgbClr val="FFFFFF"/>
                </a:solidFill>
                <a:latin typeface="Helvetica"/>
                <a:ea typeface="Helvetica"/>
                <a:cs typeface="Helvetica"/>
                <a:sym typeface="Helvetica"/>
              </a:defRPr>
            </a:lvl1pPr>
          </a:lstStyle>
          <a:p>
            <a:r>
              <a:t>精湛的技术</a:t>
            </a:r>
          </a:p>
        </p:txBody>
      </p:sp>
      <p:sp>
        <p:nvSpPr>
          <p:cNvPr id="2127" name="Shape 2127"/>
          <p:cNvSpPr/>
          <p:nvPr/>
        </p:nvSpPr>
        <p:spPr>
          <a:xfrm>
            <a:off x="12455945" y="6876852"/>
            <a:ext cx="5802244" cy="5255896"/>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拥有亚太地区最专业的节能团队，获得过90多个奖项，曾连续3年获得弗若斯特沙利文奖，2015年东南亚最佳节能服务公司奖。</a:t>
            </a:r>
          </a:p>
          <a:p>
            <a:pPr algn="just" defTabSz="1828800">
              <a:lnSpc>
                <a:spcPct val="120000"/>
              </a:lnSpc>
              <a:defRPr sz="3200">
                <a:latin typeface="微软雅黑"/>
                <a:ea typeface="微软雅黑"/>
                <a:cs typeface="微软雅黑"/>
                <a:sym typeface="微软雅黑"/>
              </a:defRPr>
            </a:pPr>
            <a:endParaRPr/>
          </a:p>
          <a:p>
            <a:pPr algn="just" defTabSz="1828800">
              <a:lnSpc>
                <a:spcPct val="120000"/>
              </a:lnSpc>
              <a:defRPr sz="3200">
                <a:latin typeface="微软雅黑"/>
                <a:ea typeface="微软雅黑"/>
                <a:cs typeface="微软雅黑"/>
                <a:sym typeface="微软雅黑"/>
              </a:defRPr>
            </a:pPr>
            <a:endParaRPr/>
          </a:p>
        </p:txBody>
      </p:sp>
      <p:sp>
        <p:nvSpPr>
          <p:cNvPr id="2128" name="Shape 2128"/>
          <p:cNvSpPr/>
          <p:nvPr/>
        </p:nvSpPr>
        <p:spPr>
          <a:xfrm>
            <a:off x="18385401" y="5813642"/>
            <a:ext cx="5793667" cy="1062705"/>
          </a:xfrm>
          <a:prstGeom prst="rect">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800" b="1">
                <a:solidFill>
                  <a:srgbClr val="FFFFFF"/>
                </a:solidFill>
                <a:latin typeface="Helvetica"/>
                <a:ea typeface="Helvetica"/>
                <a:cs typeface="Helvetica"/>
                <a:sym typeface="Helvetica"/>
              </a:defRPr>
            </a:lvl1pPr>
          </a:lstStyle>
          <a:p>
            <a:r>
              <a:t>独特的控制系统</a:t>
            </a:r>
          </a:p>
        </p:txBody>
      </p:sp>
      <p:sp>
        <p:nvSpPr>
          <p:cNvPr id="2129" name="Shape 2129"/>
          <p:cNvSpPr/>
          <p:nvPr/>
        </p:nvSpPr>
        <p:spPr>
          <a:xfrm>
            <a:off x="18381112" y="6897561"/>
            <a:ext cx="5802244" cy="5255897"/>
          </a:xfrm>
          <a:prstGeom prst="rect">
            <a:avLst/>
          </a:prstGeom>
          <a:solidFill>
            <a:srgbClr val="EFF7FD"/>
          </a:solidFill>
          <a:ln w="3175">
            <a:solidFill>
              <a:srgbClr val="000000"/>
            </a:solidFill>
            <a:miter lim="400000"/>
          </a:ln>
          <a:extLst>
            <a:ext uri="{C572A759-6A51-4108-AA02-DFA0A04FC94B}">
              <ma14:wrappingTextBoxFlag xmlns:ma14="http://schemas.microsoft.com/office/mac/drawingml/2011/main" val="1"/>
            </a:ext>
          </a:extLst>
        </p:spPr>
        <p:txBody>
          <a:bodyPr tIns="91439" bIns="91439">
            <a:spAutoFit/>
          </a:bodyPr>
          <a:lstStyle/>
          <a:p>
            <a:pPr algn="just" defTabSz="1828800">
              <a:lnSpc>
                <a:spcPct val="120000"/>
              </a:lnSpc>
              <a:defRPr sz="3200">
                <a:latin typeface="微软雅黑"/>
                <a:ea typeface="微软雅黑"/>
                <a:cs typeface="微软雅黑"/>
                <a:sym typeface="微软雅黑"/>
              </a:defRPr>
            </a:pPr>
            <a:r>
              <a:t>针对项目负荷特点，定制型的智能控制系统，高精准的测量仪表，高效机房精准能效监测装置(PMA)仪表精度：均满足或高于标书要求。</a:t>
            </a:r>
          </a:p>
          <a:p>
            <a:pPr algn="just" defTabSz="1828800">
              <a:lnSpc>
                <a:spcPct val="120000"/>
              </a:lnSpc>
              <a:defRPr sz="3200">
                <a:latin typeface="微软雅黑"/>
                <a:ea typeface="微软雅黑"/>
                <a:cs typeface="微软雅黑"/>
                <a:sym typeface="微软雅黑"/>
              </a:defRPr>
            </a:pPr>
            <a:endParaRPr/>
          </a:p>
          <a:p>
            <a:pPr algn="just" defTabSz="1828800">
              <a:lnSpc>
                <a:spcPct val="120000"/>
              </a:lnSpc>
              <a:defRPr sz="3200">
                <a:latin typeface="微软雅黑"/>
                <a:ea typeface="微软雅黑"/>
                <a:cs typeface="微软雅黑"/>
                <a:sym typeface="微软雅黑"/>
              </a:defRPr>
            </a:pPr>
            <a:endParaRPr/>
          </a:p>
        </p:txBody>
      </p:sp>
      <p:sp>
        <p:nvSpPr>
          <p:cNvPr id="2130" name="Shape 2130"/>
          <p:cNvSpPr/>
          <p:nvPr/>
        </p:nvSpPr>
        <p:spPr>
          <a:xfrm>
            <a:off x="2181562" y="3882505"/>
            <a:ext cx="1863912" cy="1863912"/>
          </a:xfrm>
          <a:prstGeom prst="ellipse">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7500" b="1">
                <a:solidFill>
                  <a:srgbClr val="FFFFFF"/>
                </a:solidFill>
                <a:latin typeface="Helvetica"/>
                <a:ea typeface="Helvetica"/>
                <a:cs typeface="Helvetica"/>
                <a:sym typeface="Helvetica"/>
              </a:defRPr>
            </a:lvl1pPr>
          </a:lstStyle>
          <a:p>
            <a:r>
              <a:t>1</a:t>
            </a:r>
          </a:p>
        </p:txBody>
      </p:sp>
      <p:sp>
        <p:nvSpPr>
          <p:cNvPr id="2131" name="Shape 2131"/>
          <p:cNvSpPr/>
          <p:nvPr/>
        </p:nvSpPr>
        <p:spPr>
          <a:xfrm>
            <a:off x="8565230" y="3882505"/>
            <a:ext cx="1863913" cy="1863912"/>
          </a:xfrm>
          <a:prstGeom prst="ellipse">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7500" b="1">
                <a:solidFill>
                  <a:srgbClr val="FFFFFF"/>
                </a:solidFill>
                <a:latin typeface="Helvetica"/>
                <a:ea typeface="Helvetica"/>
                <a:cs typeface="Helvetica"/>
                <a:sym typeface="Helvetica"/>
              </a:defRPr>
            </a:lvl1pPr>
          </a:lstStyle>
          <a:p>
            <a:r>
              <a:t>2</a:t>
            </a:r>
          </a:p>
        </p:txBody>
      </p:sp>
      <p:sp>
        <p:nvSpPr>
          <p:cNvPr id="2132" name="Shape 2132"/>
          <p:cNvSpPr/>
          <p:nvPr/>
        </p:nvSpPr>
        <p:spPr>
          <a:xfrm>
            <a:off x="14948899" y="3882505"/>
            <a:ext cx="1863913" cy="1863912"/>
          </a:xfrm>
          <a:prstGeom prst="ellipse">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7500" b="1">
                <a:solidFill>
                  <a:srgbClr val="FFFFFF"/>
                </a:solidFill>
                <a:latin typeface="Helvetica"/>
                <a:ea typeface="Helvetica"/>
                <a:cs typeface="Helvetica"/>
                <a:sym typeface="Helvetica"/>
              </a:defRPr>
            </a:lvl1pPr>
          </a:lstStyle>
          <a:p>
            <a:r>
              <a:t>3</a:t>
            </a:r>
          </a:p>
        </p:txBody>
      </p:sp>
      <p:sp>
        <p:nvSpPr>
          <p:cNvPr id="2133" name="Shape 2133"/>
          <p:cNvSpPr/>
          <p:nvPr/>
        </p:nvSpPr>
        <p:spPr>
          <a:xfrm>
            <a:off x="20350278" y="3882505"/>
            <a:ext cx="1863913" cy="1863912"/>
          </a:xfrm>
          <a:prstGeom prst="ellipse">
            <a:avLst/>
          </a:prstGeom>
          <a:solidFill>
            <a:srgbClr val="4FC24E"/>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7500" b="1">
                <a:solidFill>
                  <a:srgbClr val="FFFFFF"/>
                </a:solidFill>
                <a:latin typeface="Helvetica"/>
                <a:ea typeface="Helvetica"/>
                <a:cs typeface="Helvetica"/>
                <a:sym typeface="Helvetica"/>
              </a:defRPr>
            </a:lvl1pPr>
          </a:lstStyle>
          <a:p>
            <a:r>
              <a:t>4</a:t>
            </a:r>
          </a:p>
        </p:txBody>
      </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5" name="图片 2134"/>
          <p:cNvPicPr>
            <a:picLocks/>
          </p:cNvPicPr>
          <p:nvPr/>
        </p:nvPicPr>
        <p:blipFill>
          <a:blip r:embed="rId2">
            <a:extLst/>
          </a:blip>
          <a:stretch>
            <a:fillRect/>
          </a:stretch>
        </p:blipFill>
        <p:spPr>
          <a:xfrm>
            <a:off x="-78649" y="1524000"/>
            <a:ext cx="24541298" cy="76200"/>
          </a:xfrm>
          <a:prstGeom prst="rect">
            <a:avLst/>
          </a:prstGeom>
        </p:spPr>
      </p:pic>
      <p:sp>
        <p:nvSpPr>
          <p:cNvPr id="2137" name="Shape 2137"/>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65</a:t>
            </a:fld>
            <a:endParaRPr/>
          </a:p>
        </p:txBody>
      </p:sp>
      <p:sp>
        <p:nvSpPr>
          <p:cNvPr id="2138" name="Shape 2138"/>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139" name="Shape 2139"/>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9</a:t>
            </a:r>
            <a:r>
              <a:rPr sz="4800"/>
              <a:t>综合优势</a:t>
            </a:r>
          </a:p>
        </p:txBody>
      </p:sp>
      <p:grpSp>
        <p:nvGrpSpPr>
          <p:cNvPr id="2142" name="Group 2142"/>
          <p:cNvGrpSpPr/>
          <p:nvPr/>
        </p:nvGrpSpPr>
        <p:grpSpPr>
          <a:xfrm>
            <a:off x="18622751" y="302323"/>
            <a:ext cx="5429634" cy="1062833"/>
            <a:chOff x="0" y="0"/>
            <a:chExt cx="5429633" cy="1062831"/>
          </a:xfrm>
        </p:grpSpPr>
        <p:pic>
          <p:nvPicPr>
            <p:cNvPr id="2140"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2141"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grpSp>
        <p:nvGrpSpPr>
          <p:cNvPr id="2203" name="Group 2203"/>
          <p:cNvGrpSpPr/>
          <p:nvPr/>
        </p:nvGrpSpPr>
        <p:grpSpPr>
          <a:xfrm>
            <a:off x="837380" y="3882505"/>
            <a:ext cx="22709240" cy="9207621"/>
            <a:chOff x="0" y="0"/>
            <a:chExt cx="22709238" cy="9207620"/>
          </a:xfrm>
        </p:grpSpPr>
        <p:pic>
          <p:nvPicPr>
            <p:cNvPr id="2143" name="image96.png"/>
            <p:cNvPicPr>
              <a:picLocks noChangeAspect="1"/>
            </p:cNvPicPr>
            <p:nvPr/>
          </p:nvPicPr>
          <p:blipFill>
            <a:blip r:embed="rId5">
              <a:extLst/>
            </a:blip>
            <a:srcRect l="25375" t="7750" r="18106" b="13713"/>
            <a:stretch>
              <a:fillRect/>
            </a:stretch>
          </p:blipFill>
          <p:spPr>
            <a:xfrm>
              <a:off x="20492719" y="5498631"/>
              <a:ext cx="1520191" cy="2114551"/>
            </a:xfrm>
            <a:prstGeom prst="rect">
              <a:avLst/>
            </a:prstGeom>
            <a:ln w="12700" cap="flat">
              <a:noFill/>
              <a:miter lim="400000"/>
            </a:ln>
            <a:effectLst/>
          </p:spPr>
        </p:pic>
        <p:pic>
          <p:nvPicPr>
            <p:cNvPr id="2144" name="image97.png"/>
            <p:cNvPicPr>
              <a:picLocks noChangeAspect="1"/>
            </p:cNvPicPr>
            <p:nvPr/>
          </p:nvPicPr>
          <p:blipFill>
            <a:blip r:embed="rId6">
              <a:extLst/>
            </a:blip>
            <a:stretch>
              <a:fillRect/>
            </a:stretch>
          </p:blipFill>
          <p:spPr>
            <a:xfrm>
              <a:off x="12686030" y="7464590"/>
              <a:ext cx="2255521" cy="985521"/>
            </a:xfrm>
            <a:prstGeom prst="rect">
              <a:avLst/>
            </a:prstGeom>
            <a:ln w="12700" cap="flat">
              <a:noFill/>
              <a:miter lim="400000"/>
            </a:ln>
            <a:effectLst/>
          </p:spPr>
        </p:pic>
        <p:grpSp>
          <p:nvGrpSpPr>
            <p:cNvPr id="2147" name="Group 2147"/>
            <p:cNvGrpSpPr/>
            <p:nvPr/>
          </p:nvGrpSpPr>
          <p:grpSpPr>
            <a:xfrm>
              <a:off x="15520669" y="2865921"/>
              <a:ext cx="1682751" cy="2171701"/>
              <a:chOff x="0" y="0"/>
              <a:chExt cx="1682750" cy="2171700"/>
            </a:xfrm>
          </p:grpSpPr>
          <p:pic>
            <p:nvPicPr>
              <p:cNvPr id="2145" name="image98.png"/>
              <p:cNvPicPr>
                <a:picLocks noChangeAspect="1"/>
              </p:cNvPicPr>
              <p:nvPr/>
            </p:nvPicPr>
            <p:blipFill>
              <a:blip r:embed="rId7">
                <a:extLst/>
              </a:blip>
              <a:srcRect t="73488" r="48863" b="10224"/>
              <a:stretch>
                <a:fillRect/>
              </a:stretch>
            </p:blipFill>
            <p:spPr>
              <a:xfrm>
                <a:off x="0" y="1635418"/>
                <a:ext cx="1682751" cy="536283"/>
              </a:xfrm>
              <a:prstGeom prst="rect">
                <a:avLst/>
              </a:prstGeom>
              <a:ln w="12700" cap="flat">
                <a:noFill/>
                <a:miter lim="400000"/>
              </a:ln>
              <a:effectLst/>
            </p:spPr>
          </p:pic>
          <p:pic>
            <p:nvPicPr>
              <p:cNvPr id="2146" name="image98.png"/>
              <p:cNvPicPr>
                <a:picLocks noChangeAspect="1"/>
              </p:cNvPicPr>
              <p:nvPr/>
            </p:nvPicPr>
            <p:blipFill>
              <a:blip r:embed="rId7">
                <a:extLst/>
              </a:blip>
              <a:srcRect l="21588" t="9849" r="21212" b="33700"/>
              <a:stretch>
                <a:fillRect/>
              </a:stretch>
            </p:blipFill>
            <p:spPr>
              <a:xfrm>
                <a:off x="0" y="-1"/>
                <a:ext cx="1655791" cy="1635420"/>
              </a:xfrm>
              <a:prstGeom prst="rect">
                <a:avLst/>
              </a:prstGeom>
              <a:ln w="12700" cap="flat">
                <a:noFill/>
                <a:miter lim="400000"/>
              </a:ln>
              <a:effectLst/>
            </p:spPr>
          </p:pic>
        </p:grpSp>
        <p:pic>
          <p:nvPicPr>
            <p:cNvPr id="2148" name="image99.png"/>
            <p:cNvPicPr>
              <a:picLocks noChangeAspect="1"/>
            </p:cNvPicPr>
            <p:nvPr/>
          </p:nvPicPr>
          <p:blipFill>
            <a:blip r:embed="rId8">
              <a:extLst/>
            </a:blip>
            <a:srcRect l="8285" t="14133" b="25600"/>
            <a:stretch>
              <a:fillRect/>
            </a:stretch>
          </p:blipFill>
          <p:spPr>
            <a:xfrm>
              <a:off x="15290800" y="5946941"/>
              <a:ext cx="2465071" cy="1216661"/>
            </a:xfrm>
            <a:prstGeom prst="rect">
              <a:avLst/>
            </a:prstGeom>
            <a:ln w="12700" cap="flat">
              <a:noFill/>
              <a:miter lim="400000"/>
            </a:ln>
            <a:effectLst/>
          </p:spPr>
        </p:pic>
        <p:pic>
          <p:nvPicPr>
            <p:cNvPr id="2149" name="image100.png"/>
            <p:cNvPicPr>
              <a:picLocks noChangeAspect="1"/>
            </p:cNvPicPr>
            <p:nvPr/>
          </p:nvPicPr>
          <p:blipFill>
            <a:blip r:embed="rId9">
              <a:extLst/>
            </a:blip>
            <a:stretch>
              <a:fillRect/>
            </a:stretch>
          </p:blipFill>
          <p:spPr>
            <a:xfrm>
              <a:off x="14849685" y="375875"/>
              <a:ext cx="2997201" cy="1838961"/>
            </a:xfrm>
            <a:prstGeom prst="rect">
              <a:avLst/>
            </a:prstGeom>
            <a:ln w="12700" cap="flat">
              <a:noFill/>
              <a:miter lim="400000"/>
            </a:ln>
            <a:effectLst/>
          </p:spPr>
        </p:pic>
        <p:pic>
          <p:nvPicPr>
            <p:cNvPr id="2150" name="image101.png"/>
            <p:cNvPicPr>
              <a:picLocks noChangeAspect="1"/>
            </p:cNvPicPr>
            <p:nvPr/>
          </p:nvPicPr>
          <p:blipFill>
            <a:blip r:embed="rId10">
              <a:extLst/>
            </a:blip>
            <a:stretch>
              <a:fillRect/>
            </a:stretch>
          </p:blipFill>
          <p:spPr>
            <a:xfrm>
              <a:off x="12378689" y="4579150"/>
              <a:ext cx="3021331" cy="1242061"/>
            </a:xfrm>
            <a:prstGeom prst="rect">
              <a:avLst/>
            </a:prstGeom>
            <a:ln w="12700" cap="flat">
              <a:noFill/>
              <a:miter lim="400000"/>
            </a:ln>
            <a:effectLst/>
          </p:spPr>
        </p:pic>
        <p:pic>
          <p:nvPicPr>
            <p:cNvPr id="2151" name="image102.png"/>
            <p:cNvPicPr>
              <a:picLocks noChangeAspect="1"/>
            </p:cNvPicPr>
            <p:nvPr/>
          </p:nvPicPr>
          <p:blipFill>
            <a:blip r:embed="rId11">
              <a:extLst/>
            </a:blip>
            <a:srcRect l="5334" t="10004" r="5070" b="8819"/>
            <a:stretch>
              <a:fillRect/>
            </a:stretch>
          </p:blipFill>
          <p:spPr>
            <a:xfrm>
              <a:off x="12585699" y="1965491"/>
              <a:ext cx="2456553" cy="1008001"/>
            </a:xfrm>
            <a:prstGeom prst="rect">
              <a:avLst/>
            </a:prstGeom>
            <a:ln w="12700" cap="flat">
              <a:noFill/>
              <a:miter lim="400000"/>
            </a:ln>
            <a:effectLst/>
          </p:spPr>
        </p:pic>
        <p:pic>
          <p:nvPicPr>
            <p:cNvPr id="2152" name="image103.png"/>
            <p:cNvPicPr>
              <a:picLocks noChangeAspect="1"/>
            </p:cNvPicPr>
            <p:nvPr/>
          </p:nvPicPr>
          <p:blipFill>
            <a:blip r:embed="rId12">
              <a:extLst/>
            </a:blip>
            <a:srcRect l="14176" t="10182" r="12364" b="11608"/>
            <a:stretch>
              <a:fillRect/>
            </a:stretch>
          </p:blipFill>
          <p:spPr>
            <a:xfrm>
              <a:off x="10482579" y="2973871"/>
              <a:ext cx="1760221" cy="1875791"/>
            </a:xfrm>
            <a:prstGeom prst="rect">
              <a:avLst/>
            </a:prstGeom>
            <a:ln w="12700" cap="flat">
              <a:noFill/>
              <a:miter lim="400000"/>
            </a:ln>
            <a:effectLst/>
          </p:spPr>
        </p:pic>
        <p:pic>
          <p:nvPicPr>
            <p:cNvPr id="2153" name="image104.png"/>
            <p:cNvPicPr>
              <a:picLocks noChangeAspect="1"/>
            </p:cNvPicPr>
            <p:nvPr/>
          </p:nvPicPr>
          <p:blipFill>
            <a:blip r:embed="rId13">
              <a:extLst/>
            </a:blip>
            <a:stretch>
              <a:fillRect/>
            </a:stretch>
          </p:blipFill>
          <p:spPr>
            <a:xfrm>
              <a:off x="10257789" y="347510"/>
              <a:ext cx="2336801" cy="1752601"/>
            </a:xfrm>
            <a:prstGeom prst="rect">
              <a:avLst/>
            </a:prstGeom>
            <a:ln w="12700" cap="flat">
              <a:noFill/>
              <a:miter lim="400000"/>
            </a:ln>
            <a:effectLst/>
          </p:spPr>
        </p:pic>
        <p:pic>
          <p:nvPicPr>
            <p:cNvPr id="2154" name="image105.png"/>
            <p:cNvPicPr>
              <a:picLocks noChangeAspect="1"/>
            </p:cNvPicPr>
            <p:nvPr/>
          </p:nvPicPr>
          <p:blipFill>
            <a:blip r:embed="rId14">
              <a:extLst/>
            </a:blip>
            <a:stretch>
              <a:fillRect/>
            </a:stretch>
          </p:blipFill>
          <p:spPr>
            <a:xfrm>
              <a:off x="10135869" y="6029490"/>
              <a:ext cx="2453641" cy="1189991"/>
            </a:xfrm>
            <a:prstGeom prst="rect">
              <a:avLst/>
            </a:prstGeom>
            <a:ln w="12700" cap="flat">
              <a:noFill/>
              <a:miter lim="400000"/>
            </a:ln>
            <a:effectLst/>
          </p:spPr>
        </p:pic>
        <p:pic>
          <p:nvPicPr>
            <p:cNvPr id="2155" name="image106.png"/>
            <p:cNvPicPr>
              <a:picLocks noChangeAspect="1"/>
            </p:cNvPicPr>
            <p:nvPr/>
          </p:nvPicPr>
          <p:blipFill>
            <a:blip r:embed="rId15">
              <a:extLst/>
            </a:blip>
            <a:stretch>
              <a:fillRect/>
            </a:stretch>
          </p:blipFill>
          <p:spPr>
            <a:xfrm>
              <a:off x="7773669" y="4579150"/>
              <a:ext cx="2183131" cy="1512571"/>
            </a:xfrm>
            <a:prstGeom prst="rect">
              <a:avLst/>
            </a:prstGeom>
            <a:ln w="12700" cap="flat">
              <a:noFill/>
              <a:miter lim="400000"/>
            </a:ln>
            <a:effectLst/>
          </p:spPr>
        </p:pic>
        <p:pic>
          <p:nvPicPr>
            <p:cNvPr id="2156" name="image107.png"/>
            <p:cNvPicPr>
              <a:picLocks noChangeAspect="1"/>
            </p:cNvPicPr>
            <p:nvPr/>
          </p:nvPicPr>
          <p:blipFill>
            <a:blip r:embed="rId16">
              <a:extLst/>
            </a:blip>
            <a:srcRect l="28180" t="12120" r="28790" b="13320"/>
            <a:stretch>
              <a:fillRect/>
            </a:stretch>
          </p:blipFill>
          <p:spPr>
            <a:xfrm>
              <a:off x="7851139" y="7036600"/>
              <a:ext cx="2025651" cy="1755141"/>
            </a:xfrm>
            <a:prstGeom prst="rect">
              <a:avLst/>
            </a:prstGeom>
            <a:ln w="12700" cap="flat">
              <a:noFill/>
              <a:miter lim="400000"/>
            </a:ln>
            <a:effectLst/>
          </p:spPr>
        </p:pic>
        <p:pic>
          <p:nvPicPr>
            <p:cNvPr id="2157" name="image108.png"/>
            <p:cNvPicPr>
              <a:picLocks noChangeAspect="1"/>
            </p:cNvPicPr>
            <p:nvPr/>
          </p:nvPicPr>
          <p:blipFill>
            <a:blip r:embed="rId17">
              <a:extLst/>
            </a:blip>
            <a:stretch>
              <a:fillRect/>
            </a:stretch>
          </p:blipFill>
          <p:spPr>
            <a:xfrm>
              <a:off x="7689850" y="2157260"/>
              <a:ext cx="2349500" cy="816611"/>
            </a:xfrm>
            <a:prstGeom prst="rect">
              <a:avLst/>
            </a:prstGeom>
            <a:ln w="12700" cap="flat">
              <a:noFill/>
              <a:miter lim="400000"/>
            </a:ln>
            <a:effectLst/>
          </p:spPr>
        </p:pic>
        <p:pic>
          <p:nvPicPr>
            <p:cNvPr id="2158" name="image109.png"/>
            <p:cNvPicPr>
              <a:picLocks noChangeAspect="1"/>
            </p:cNvPicPr>
            <p:nvPr/>
          </p:nvPicPr>
          <p:blipFill>
            <a:blip r:embed="rId18">
              <a:extLst/>
            </a:blip>
            <a:srcRect l="18892" t="20426" r="21069" b="11809"/>
            <a:stretch>
              <a:fillRect/>
            </a:stretch>
          </p:blipFill>
          <p:spPr>
            <a:xfrm>
              <a:off x="17621250" y="1786421"/>
              <a:ext cx="2313941" cy="1507491"/>
            </a:xfrm>
            <a:prstGeom prst="rect">
              <a:avLst/>
            </a:prstGeom>
            <a:ln w="12700" cap="flat">
              <a:noFill/>
              <a:miter lim="400000"/>
            </a:ln>
            <a:effectLst/>
          </p:spPr>
        </p:pic>
        <p:pic>
          <p:nvPicPr>
            <p:cNvPr id="2159" name="image110.png"/>
            <p:cNvPicPr>
              <a:picLocks noChangeAspect="1"/>
            </p:cNvPicPr>
            <p:nvPr/>
          </p:nvPicPr>
          <p:blipFill>
            <a:blip r:embed="rId19">
              <a:extLst/>
            </a:blip>
            <a:srcRect l="15243" t="11920" r="12854" b="13167"/>
            <a:stretch>
              <a:fillRect/>
            </a:stretch>
          </p:blipFill>
          <p:spPr>
            <a:xfrm>
              <a:off x="17621249" y="4354361"/>
              <a:ext cx="2226311" cy="1634491"/>
            </a:xfrm>
            <a:prstGeom prst="rect">
              <a:avLst/>
            </a:prstGeom>
            <a:ln w="12700" cap="flat">
              <a:noFill/>
              <a:miter lim="400000"/>
            </a:ln>
            <a:effectLst/>
          </p:spPr>
        </p:pic>
        <p:pic>
          <p:nvPicPr>
            <p:cNvPr id="2160" name="image111.png"/>
            <p:cNvPicPr>
              <a:picLocks noChangeAspect="1"/>
            </p:cNvPicPr>
            <p:nvPr/>
          </p:nvPicPr>
          <p:blipFill>
            <a:blip r:embed="rId20">
              <a:extLst/>
            </a:blip>
            <a:stretch>
              <a:fillRect/>
            </a:stretch>
          </p:blipFill>
          <p:spPr>
            <a:xfrm>
              <a:off x="5100320" y="6237771"/>
              <a:ext cx="2589530" cy="636271"/>
            </a:xfrm>
            <a:prstGeom prst="rect">
              <a:avLst/>
            </a:prstGeom>
            <a:ln w="12700" cap="flat">
              <a:noFill/>
              <a:miter lim="400000"/>
            </a:ln>
            <a:effectLst/>
          </p:spPr>
        </p:pic>
        <p:pic>
          <p:nvPicPr>
            <p:cNvPr id="2161" name="image112.png"/>
            <p:cNvPicPr>
              <a:picLocks noChangeAspect="1"/>
            </p:cNvPicPr>
            <p:nvPr/>
          </p:nvPicPr>
          <p:blipFill>
            <a:blip r:embed="rId21">
              <a:extLst/>
            </a:blip>
            <a:srcRect t="36708" b="20713"/>
            <a:stretch>
              <a:fillRect/>
            </a:stretch>
          </p:blipFill>
          <p:spPr>
            <a:xfrm>
              <a:off x="5046979" y="3580931"/>
              <a:ext cx="2644141" cy="656591"/>
            </a:xfrm>
            <a:prstGeom prst="rect">
              <a:avLst/>
            </a:prstGeom>
            <a:ln w="12700" cap="flat">
              <a:noFill/>
              <a:miter lim="400000"/>
            </a:ln>
            <a:effectLst/>
          </p:spPr>
        </p:pic>
        <p:pic>
          <p:nvPicPr>
            <p:cNvPr id="2162" name="image113.png"/>
            <p:cNvPicPr>
              <a:picLocks noChangeAspect="1"/>
            </p:cNvPicPr>
            <p:nvPr/>
          </p:nvPicPr>
          <p:blipFill>
            <a:blip r:embed="rId22">
              <a:extLst/>
            </a:blip>
            <a:stretch>
              <a:fillRect/>
            </a:stretch>
          </p:blipFill>
          <p:spPr>
            <a:xfrm>
              <a:off x="2622125" y="4225245"/>
              <a:ext cx="2821096" cy="2116667"/>
            </a:xfrm>
            <a:prstGeom prst="rect">
              <a:avLst/>
            </a:prstGeom>
            <a:ln w="12700" cap="flat">
              <a:noFill/>
              <a:miter lim="400000"/>
            </a:ln>
            <a:effectLst/>
          </p:spPr>
        </p:pic>
        <p:pic>
          <p:nvPicPr>
            <p:cNvPr id="2163" name="image114.png"/>
            <p:cNvPicPr>
              <a:picLocks noChangeAspect="1"/>
            </p:cNvPicPr>
            <p:nvPr/>
          </p:nvPicPr>
          <p:blipFill>
            <a:blip r:embed="rId23">
              <a:extLst/>
            </a:blip>
            <a:stretch>
              <a:fillRect/>
            </a:stretch>
          </p:blipFill>
          <p:spPr>
            <a:xfrm>
              <a:off x="2506979" y="2214410"/>
              <a:ext cx="2803227" cy="1080001"/>
            </a:xfrm>
            <a:prstGeom prst="rect">
              <a:avLst/>
            </a:prstGeom>
            <a:ln w="12700" cap="flat">
              <a:noFill/>
              <a:miter lim="400000"/>
            </a:ln>
            <a:effectLst/>
          </p:spPr>
        </p:pic>
        <p:pic>
          <p:nvPicPr>
            <p:cNvPr id="2164" name="image115.png"/>
            <p:cNvPicPr>
              <a:picLocks noChangeAspect="1"/>
            </p:cNvPicPr>
            <p:nvPr/>
          </p:nvPicPr>
          <p:blipFill>
            <a:blip r:embed="rId24">
              <a:extLst/>
            </a:blip>
            <a:stretch>
              <a:fillRect/>
            </a:stretch>
          </p:blipFill>
          <p:spPr>
            <a:xfrm>
              <a:off x="5442796" y="253955"/>
              <a:ext cx="2032001" cy="2032001"/>
            </a:xfrm>
            <a:prstGeom prst="rect">
              <a:avLst/>
            </a:prstGeom>
            <a:ln w="12700" cap="flat">
              <a:noFill/>
              <a:miter lim="400000"/>
            </a:ln>
            <a:effectLst/>
          </p:spPr>
        </p:pic>
        <p:pic>
          <p:nvPicPr>
            <p:cNvPr id="2165" name="image116.png"/>
            <p:cNvPicPr>
              <a:picLocks noChangeAspect="1"/>
            </p:cNvPicPr>
            <p:nvPr/>
          </p:nvPicPr>
          <p:blipFill>
            <a:blip r:embed="rId25">
              <a:extLst/>
            </a:blip>
            <a:stretch>
              <a:fillRect/>
            </a:stretch>
          </p:blipFill>
          <p:spPr>
            <a:xfrm>
              <a:off x="289559" y="3203316"/>
              <a:ext cx="2333415" cy="1566335"/>
            </a:xfrm>
            <a:prstGeom prst="rect">
              <a:avLst/>
            </a:prstGeom>
            <a:ln w="12700" cap="flat">
              <a:noFill/>
              <a:miter lim="400000"/>
            </a:ln>
            <a:effectLst/>
          </p:spPr>
        </p:pic>
        <p:pic>
          <p:nvPicPr>
            <p:cNvPr id="2166" name="image117.png"/>
            <p:cNvPicPr>
              <a:picLocks noChangeAspect="1"/>
            </p:cNvPicPr>
            <p:nvPr/>
          </p:nvPicPr>
          <p:blipFill>
            <a:blip r:embed="rId26">
              <a:extLst/>
            </a:blip>
            <a:stretch>
              <a:fillRect/>
            </a:stretch>
          </p:blipFill>
          <p:spPr>
            <a:xfrm>
              <a:off x="316230" y="733590"/>
              <a:ext cx="2350771" cy="1177291"/>
            </a:xfrm>
            <a:prstGeom prst="rect">
              <a:avLst/>
            </a:prstGeom>
            <a:ln w="12700" cap="flat">
              <a:noFill/>
              <a:miter lim="400000"/>
            </a:ln>
            <a:effectLst/>
          </p:spPr>
        </p:pic>
        <p:grpSp>
          <p:nvGrpSpPr>
            <p:cNvPr id="2197" name="Group 2197"/>
            <p:cNvGrpSpPr/>
            <p:nvPr/>
          </p:nvGrpSpPr>
          <p:grpSpPr>
            <a:xfrm>
              <a:off x="-1" y="-1"/>
              <a:ext cx="22709240" cy="9207622"/>
              <a:chOff x="0" y="0"/>
              <a:chExt cx="22709238" cy="9207620"/>
            </a:xfrm>
          </p:grpSpPr>
          <p:grpSp>
            <p:nvGrpSpPr>
              <p:cNvPr id="2186" name="Group 2186"/>
              <p:cNvGrpSpPr/>
              <p:nvPr/>
            </p:nvGrpSpPr>
            <p:grpSpPr>
              <a:xfrm>
                <a:off x="7433972" y="-1"/>
                <a:ext cx="15275267" cy="9164584"/>
                <a:chOff x="0" y="0"/>
                <a:chExt cx="15275266" cy="9164582"/>
              </a:xfrm>
            </p:grpSpPr>
            <p:sp>
              <p:nvSpPr>
                <p:cNvPr id="2167" name="Shape 2167"/>
                <p:cNvSpPr/>
                <p:nvPr/>
              </p:nvSpPr>
              <p:spPr>
                <a:xfrm rot="5400000">
                  <a:off x="12579222" y="-218917"/>
                  <a:ext cx="2475330" cy="29131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gradFill flip="none" rotWithShape="1">
                  <a:gsLst>
                    <a:gs pos="0">
                      <a:srgbClr val="FFFFFF"/>
                    </a:gs>
                    <a:gs pos="100000">
                      <a:srgbClr val="FFFFFF"/>
                    </a:gs>
                  </a:gsLst>
                  <a:lin ang="16200000" scaled="0"/>
                </a:grad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2667000">
                    <a:lnSpc>
                      <a:spcPct val="90000"/>
                    </a:lnSpc>
                    <a:spcBef>
                      <a:spcPts val="1500"/>
                    </a:spcBef>
                    <a:defRPr sz="8000">
                      <a:latin typeface="Calibri"/>
                      <a:ea typeface="Calibri"/>
                      <a:cs typeface="Calibri"/>
                      <a:sym typeface="Calibri"/>
                    </a:defRPr>
                  </a:pPr>
                  <a:endParaRPr/>
                </a:p>
              </p:txBody>
            </p:sp>
            <p:sp>
              <p:nvSpPr>
                <p:cNvPr id="2168" name="Shape 2168"/>
                <p:cNvSpPr/>
                <p:nvPr/>
              </p:nvSpPr>
              <p:spPr>
                <a:xfrm rot="5400000">
                  <a:off x="10106611" y="1112809"/>
                  <a:ext cx="2475329" cy="29131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sp>
              <p:nvSpPr>
                <p:cNvPr id="2169" name="Shape 2169"/>
                <p:cNvSpPr/>
                <p:nvPr/>
              </p:nvSpPr>
              <p:spPr>
                <a:xfrm rot="5400000">
                  <a:off x="7634953" y="-218917"/>
                  <a:ext cx="2475330" cy="29131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2667000">
                    <a:lnSpc>
                      <a:spcPct val="90000"/>
                    </a:lnSpc>
                    <a:spcBef>
                      <a:spcPts val="1500"/>
                    </a:spcBef>
                    <a:defRPr sz="8000">
                      <a:latin typeface="Calibri"/>
                      <a:ea typeface="Calibri"/>
                      <a:cs typeface="Calibri"/>
                      <a:sym typeface="Calibri"/>
                    </a:defRPr>
                  </a:pPr>
                  <a:endParaRPr/>
                </a:p>
              </p:txBody>
            </p:sp>
            <p:sp>
              <p:nvSpPr>
                <p:cNvPr id="2170" name="Shape 2170"/>
                <p:cNvSpPr/>
                <p:nvPr/>
              </p:nvSpPr>
              <p:spPr>
                <a:xfrm rot="5400000">
                  <a:off x="5162341" y="1112809"/>
                  <a:ext cx="2475330" cy="29131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sp>
              <p:nvSpPr>
                <p:cNvPr id="2171" name="Shape 2171"/>
                <p:cNvSpPr/>
                <p:nvPr/>
              </p:nvSpPr>
              <p:spPr>
                <a:xfrm rot="5400000">
                  <a:off x="2690684" y="-218917"/>
                  <a:ext cx="2475329" cy="29131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1422400">
                    <a:lnSpc>
                      <a:spcPct val="90000"/>
                    </a:lnSpc>
                    <a:spcBef>
                      <a:spcPts val="1500"/>
                    </a:spcBef>
                    <a:defRPr sz="4200">
                      <a:latin typeface="Calibri"/>
                      <a:ea typeface="Calibri"/>
                      <a:cs typeface="Calibri"/>
                      <a:sym typeface="Calibri"/>
                    </a:defRPr>
                  </a:pPr>
                  <a:endParaRPr/>
                </a:p>
              </p:txBody>
            </p:sp>
            <p:sp>
              <p:nvSpPr>
                <p:cNvPr id="2172" name="Shape 2172"/>
                <p:cNvSpPr/>
                <p:nvPr/>
              </p:nvSpPr>
              <p:spPr>
                <a:xfrm rot="5400000">
                  <a:off x="219025" y="1112809"/>
                  <a:ext cx="2475330" cy="29131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grpSp>
              <p:nvGrpSpPr>
                <p:cNvPr id="2185" name="Group 2185"/>
                <p:cNvGrpSpPr/>
                <p:nvPr/>
              </p:nvGrpSpPr>
              <p:grpSpPr>
                <a:xfrm>
                  <a:off x="-1" y="2684763"/>
                  <a:ext cx="15275267" cy="6479820"/>
                  <a:chOff x="0" y="0"/>
                  <a:chExt cx="15275266" cy="6479818"/>
                </a:xfrm>
              </p:grpSpPr>
              <p:sp>
                <p:nvSpPr>
                  <p:cNvPr id="2173" name="Shape 2173"/>
                  <p:cNvSpPr/>
                  <p:nvPr/>
                </p:nvSpPr>
                <p:spPr>
                  <a:xfrm rot="5400000">
                    <a:off x="12581032" y="2453424"/>
                    <a:ext cx="2475319" cy="29131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2667000">
                      <a:lnSpc>
                        <a:spcPct val="90000"/>
                      </a:lnSpc>
                      <a:spcBef>
                        <a:spcPts val="1500"/>
                      </a:spcBef>
                      <a:defRPr sz="8000">
                        <a:latin typeface="Calibri"/>
                        <a:ea typeface="Calibri"/>
                        <a:cs typeface="Calibri"/>
                        <a:sym typeface="Calibri"/>
                      </a:defRPr>
                    </a:pPr>
                    <a:endParaRPr/>
                  </a:p>
                </p:txBody>
              </p:sp>
              <p:sp>
                <p:nvSpPr>
                  <p:cNvPr id="2174" name="Shape 2174"/>
                  <p:cNvSpPr/>
                  <p:nvPr/>
                </p:nvSpPr>
                <p:spPr>
                  <a:xfrm rot="5400000">
                    <a:off x="12581032" y="-218916"/>
                    <a:ext cx="2475319" cy="29131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gradFill flip="none" rotWithShape="1">
                    <a:gsLst>
                      <a:gs pos="0">
                        <a:srgbClr val="FFFFFF"/>
                      </a:gs>
                      <a:gs pos="100000">
                        <a:srgbClr val="FFFFFF"/>
                      </a:gs>
                    </a:gsLst>
                    <a:lin ang="16200000" scaled="0"/>
                  </a:grad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sp>
                <p:nvSpPr>
                  <p:cNvPr id="2175" name="Shape 2175"/>
                  <p:cNvSpPr/>
                  <p:nvPr/>
                </p:nvSpPr>
                <p:spPr>
                  <a:xfrm rot="5400000">
                    <a:off x="10107671" y="1112100"/>
                    <a:ext cx="2475318" cy="29131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2667000">
                      <a:lnSpc>
                        <a:spcPct val="90000"/>
                      </a:lnSpc>
                      <a:spcBef>
                        <a:spcPts val="1500"/>
                      </a:spcBef>
                      <a:defRPr sz="8000">
                        <a:latin typeface="Calibri"/>
                        <a:ea typeface="Calibri"/>
                        <a:cs typeface="Calibri"/>
                        <a:sym typeface="Calibri"/>
                      </a:defRPr>
                    </a:pPr>
                    <a:endParaRPr/>
                  </a:p>
                </p:txBody>
              </p:sp>
              <p:sp>
                <p:nvSpPr>
                  <p:cNvPr id="2176" name="Shape 2176"/>
                  <p:cNvSpPr/>
                  <p:nvPr/>
                </p:nvSpPr>
                <p:spPr>
                  <a:xfrm rot="5400000">
                    <a:off x="10107671" y="3785585"/>
                    <a:ext cx="2475318" cy="29131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gradFill flip="none" rotWithShape="1">
                    <a:gsLst>
                      <a:gs pos="0">
                        <a:srgbClr val="FFFFFF"/>
                      </a:gs>
                      <a:gs pos="100000">
                        <a:srgbClr val="FFFFFF"/>
                      </a:gs>
                    </a:gsLst>
                    <a:lin ang="16200000" scaled="0"/>
                  </a:grad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sp>
                <p:nvSpPr>
                  <p:cNvPr id="2177" name="Shape 2177"/>
                  <p:cNvSpPr/>
                  <p:nvPr/>
                </p:nvSpPr>
                <p:spPr>
                  <a:xfrm rot="5400000">
                    <a:off x="7635481" y="2453424"/>
                    <a:ext cx="2475319" cy="29131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2667000">
                      <a:lnSpc>
                        <a:spcPct val="90000"/>
                      </a:lnSpc>
                      <a:spcBef>
                        <a:spcPts val="1500"/>
                      </a:spcBef>
                      <a:defRPr sz="8000">
                        <a:latin typeface="Calibri"/>
                        <a:ea typeface="Calibri"/>
                        <a:cs typeface="Calibri"/>
                        <a:sym typeface="Calibri"/>
                      </a:defRPr>
                    </a:pPr>
                    <a:endParaRPr/>
                  </a:p>
                </p:txBody>
              </p:sp>
              <p:sp>
                <p:nvSpPr>
                  <p:cNvPr id="2178" name="Shape 2178"/>
                  <p:cNvSpPr/>
                  <p:nvPr/>
                </p:nvSpPr>
                <p:spPr>
                  <a:xfrm rot="5400000">
                    <a:off x="7635481" y="-218916"/>
                    <a:ext cx="2475319" cy="29131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sp>
                <p:nvSpPr>
                  <p:cNvPr id="2179" name="Shape 2179"/>
                  <p:cNvSpPr/>
                  <p:nvPr/>
                </p:nvSpPr>
                <p:spPr>
                  <a:xfrm rot="5400000">
                    <a:off x="5163293" y="1112100"/>
                    <a:ext cx="2475318" cy="29131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1422400">
                      <a:lnSpc>
                        <a:spcPct val="90000"/>
                      </a:lnSpc>
                      <a:spcBef>
                        <a:spcPts val="1500"/>
                      </a:spcBef>
                      <a:defRPr sz="4200">
                        <a:latin typeface="Calibri"/>
                        <a:ea typeface="Calibri"/>
                        <a:cs typeface="Calibri"/>
                        <a:sym typeface="Calibri"/>
                      </a:defRPr>
                    </a:pPr>
                    <a:endParaRPr/>
                  </a:p>
                </p:txBody>
              </p:sp>
              <p:sp>
                <p:nvSpPr>
                  <p:cNvPr id="2180" name="Shape 2180"/>
                  <p:cNvSpPr/>
                  <p:nvPr/>
                </p:nvSpPr>
                <p:spPr>
                  <a:xfrm rot="5400000">
                    <a:off x="5163293" y="3785585"/>
                    <a:ext cx="2475318" cy="29131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sp>
                <p:nvSpPr>
                  <p:cNvPr id="2181" name="Shape 2181"/>
                  <p:cNvSpPr/>
                  <p:nvPr/>
                </p:nvSpPr>
                <p:spPr>
                  <a:xfrm rot="5400000">
                    <a:off x="2691104" y="2453424"/>
                    <a:ext cx="2475318" cy="29131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1422400">
                      <a:lnSpc>
                        <a:spcPct val="90000"/>
                      </a:lnSpc>
                      <a:spcBef>
                        <a:spcPts val="1500"/>
                      </a:spcBef>
                      <a:defRPr sz="4200">
                        <a:latin typeface="Calibri"/>
                        <a:ea typeface="Calibri"/>
                        <a:cs typeface="Calibri"/>
                        <a:sym typeface="Calibri"/>
                      </a:defRPr>
                    </a:pPr>
                    <a:endParaRPr/>
                  </a:p>
                </p:txBody>
              </p:sp>
              <p:sp>
                <p:nvSpPr>
                  <p:cNvPr id="2182" name="Shape 2182"/>
                  <p:cNvSpPr/>
                  <p:nvPr/>
                </p:nvSpPr>
                <p:spPr>
                  <a:xfrm rot="5400000">
                    <a:off x="2691104" y="-218916"/>
                    <a:ext cx="2475318" cy="29131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sp>
                <p:nvSpPr>
                  <p:cNvPr id="2183" name="Shape 2183"/>
                  <p:cNvSpPr/>
                  <p:nvPr/>
                </p:nvSpPr>
                <p:spPr>
                  <a:xfrm rot="5400000">
                    <a:off x="218915" y="1112100"/>
                    <a:ext cx="2475319" cy="291314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101600" dist="76200" dir="2700000" rotWithShape="0">
                      <a:srgbClr val="000000">
                        <a:alpha val="40000"/>
                      </a:srgbClr>
                    </a:outerShdw>
                  </a:effectLst>
                </p:spPr>
                <p:txBody>
                  <a:bodyPr wrap="square" lIns="91439" tIns="91439" rIns="91439" bIns="91439" numCol="1" anchor="ctr">
                    <a:noAutofit/>
                  </a:bodyPr>
                  <a:lstStyle/>
                  <a:p>
                    <a:pPr defTabSz="1422400">
                      <a:lnSpc>
                        <a:spcPct val="90000"/>
                      </a:lnSpc>
                      <a:spcBef>
                        <a:spcPts val="1500"/>
                      </a:spcBef>
                      <a:defRPr sz="4200">
                        <a:latin typeface="Calibri"/>
                        <a:ea typeface="Calibri"/>
                        <a:cs typeface="Calibri"/>
                        <a:sym typeface="Calibri"/>
                      </a:defRPr>
                    </a:pPr>
                    <a:endParaRPr/>
                  </a:p>
                </p:txBody>
              </p:sp>
              <p:sp>
                <p:nvSpPr>
                  <p:cNvPr id="2184" name="Shape 2184"/>
                  <p:cNvSpPr/>
                  <p:nvPr/>
                </p:nvSpPr>
                <p:spPr>
                  <a:xfrm rot="5400000">
                    <a:off x="218915" y="3785585"/>
                    <a:ext cx="2475319" cy="29131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grpSp>
          </p:grpSp>
          <p:sp>
            <p:nvSpPr>
              <p:cNvPr id="2187" name="Shape 2187"/>
              <p:cNvSpPr/>
              <p:nvPr/>
            </p:nvSpPr>
            <p:spPr>
              <a:xfrm rot="5400000">
                <a:off x="5163102" y="-175535"/>
                <a:ext cx="2475243" cy="29133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2667000">
                  <a:lnSpc>
                    <a:spcPct val="90000"/>
                  </a:lnSpc>
                  <a:spcBef>
                    <a:spcPts val="1500"/>
                  </a:spcBef>
                  <a:defRPr sz="8000">
                    <a:latin typeface="Calibri"/>
                    <a:ea typeface="Calibri"/>
                    <a:cs typeface="Calibri"/>
                    <a:sym typeface="Calibri"/>
                  </a:defRPr>
                </a:pPr>
                <a:endParaRPr/>
              </a:p>
            </p:txBody>
          </p:sp>
          <p:sp>
            <p:nvSpPr>
              <p:cNvPr id="2188" name="Shape 2188"/>
              <p:cNvSpPr/>
              <p:nvPr/>
            </p:nvSpPr>
            <p:spPr>
              <a:xfrm rot="5400000">
                <a:off x="2690474" y="1155143"/>
                <a:ext cx="2475243" cy="29133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sp>
            <p:nvSpPr>
              <p:cNvPr id="2189" name="Shape 2189"/>
              <p:cNvSpPr/>
              <p:nvPr/>
            </p:nvSpPr>
            <p:spPr>
              <a:xfrm rot="5400000">
                <a:off x="219037" y="-175535"/>
                <a:ext cx="2475244" cy="29133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2667000">
                  <a:lnSpc>
                    <a:spcPct val="90000"/>
                  </a:lnSpc>
                  <a:spcBef>
                    <a:spcPts val="1500"/>
                  </a:spcBef>
                  <a:defRPr sz="8000">
                    <a:latin typeface="Calibri"/>
                    <a:ea typeface="Calibri"/>
                    <a:cs typeface="Calibri"/>
                    <a:sym typeface="Calibri"/>
                  </a:defRPr>
                </a:pPr>
                <a:endParaRPr/>
              </a:p>
            </p:txBody>
          </p:sp>
          <p:grpSp>
            <p:nvGrpSpPr>
              <p:cNvPr id="2196" name="Group 2196"/>
              <p:cNvGrpSpPr/>
              <p:nvPr/>
            </p:nvGrpSpPr>
            <p:grpSpPr>
              <a:xfrm>
                <a:off x="35145" y="2727549"/>
                <a:ext cx="7858575" cy="6480072"/>
                <a:chOff x="0" y="0"/>
                <a:chExt cx="7858573" cy="6480070"/>
              </a:xfrm>
            </p:grpSpPr>
            <p:sp>
              <p:nvSpPr>
                <p:cNvPr id="2190" name="Shape 2190"/>
                <p:cNvSpPr/>
                <p:nvPr/>
              </p:nvSpPr>
              <p:spPr>
                <a:xfrm rot="5400000">
                  <a:off x="5164315" y="2453599"/>
                  <a:ext cx="2475415" cy="2913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2667000">
                    <a:lnSpc>
                      <a:spcPct val="90000"/>
                    </a:lnSpc>
                    <a:spcBef>
                      <a:spcPts val="1500"/>
                    </a:spcBef>
                    <a:defRPr sz="8000">
                      <a:latin typeface="Calibri"/>
                      <a:ea typeface="Calibri"/>
                      <a:cs typeface="Calibri"/>
                      <a:sym typeface="Calibri"/>
                    </a:defRPr>
                  </a:pPr>
                  <a:endParaRPr/>
                </a:p>
              </p:txBody>
            </p:sp>
            <p:sp>
              <p:nvSpPr>
                <p:cNvPr id="2191" name="Shape 2191"/>
                <p:cNvSpPr/>
                <p:nvPr/>
              </p:nvSpPr>
              <p:spPr>
                <a:xfrm rot="5400000">
                  <a:off x="5164315" y="-218845"/>
                  <a:ext cx="2475415" cy="2913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sp>
              <p:nvSpPr>
                <p:cNvPr id="2192" name="Shape 2192"/>
                <p:cNvSpPr/>
                <p:nvPr/>
              </p:nvSpPr>
              <p:spPr>
                <a:xfrm rot="5400000">
                  <a:off x="2690993" y="1112223"/>
                  <a:ext cx="2475415" cy="2913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2667000">
                    <a:lnSpc>
                      <a:spcPct val="90000"/>
                    </a:lnSpc>
                    <a:spcBef>
                      <a:spcPts val="1500"/>
                    </a:spcBef>
                    <a:defRPr sz="8000">
                      <a:latin typeface="Calibri"/>
                      <a:ea typeface="Calibri"/>
                      <a:cs typeface="Calibri"/>
                      <a:sym typeface="Calibri"/>
                    </a:defRPr>
                  </a:pPr>
                  <a:endParaRPr/>
                </a:p>
              </p:txBody>
            </p:sp>
            <p:sp>
              <p:nvSpPr>
                <p:cNvPr id="2193" name="Shape 2193"/>
                <p:cNvSpPr/>
                <p:nvPr/>
              </p:nvSpPr>
              <p:spPr>
                <a:xfrm rot="5400000">
                  <a:off x="2690993" y="3785812"/>
                  <a:ext cx="2475415" cy="2913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gradFill flip="none" rotWithShape="1">
                  <a:gsLst>
                    <a:gs pos="0">
                      <a:srgbClr val="FFFFFF"/>
                    </a:gs>
                    <a:gs pos="100000">
                      <a:srgbClr val="FFFFFF"/>
                    </a:gs>
                  </a:gsLst>
                  <a:lin ang="16200000" scaled="0"/>
                </a:grad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sp>
              <p:nvSpPr>
                <p:cNvPr id="2194" name="Shape 2194"/>
                <p:cNvSpPr/>
                <p:nvPr/>
              </p:nvSpPr>
              <p:spPr>
                <a:xfrm rot="5400000">
                  <a:off x="218844" y="2453599"/>
                  <a:ext cx="2475415" cy="2913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gradFill flip="none" rotWithShape="1">
                  <a:gsLst>
                    <a:gs pos="0">
                      <a:srgbClr val="FFFFFF"/>
                    </a:gs>
                    <a:gs pos="100000">
                      <a:srgbClr val="FFFFFF"/>
                    </a:gs>
                  </a:gsLst>
                  <a:lin ang="16200000" scaled="0"/>
                </a:grad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2667000">
                    <a:lnSpc>
                      <a:spcPct val="90000"/>
                    </a:lnSpc>
                    <a:spcBef>
                      <a:spcPts val="1500"/>
                    </a:spcBef>
                    <a:defRPr sz="8000">
                      <a:latin typeface="Calibri"/>
                      <a:ea typeface="Calibri"/>
                      <a:cs typeface="Calibri"/>
                      <a:sym typeface="Calibri"/>
                    </a:defRPr>
                  </a:pPr>
                  <a:endParaRPr/>
                </a:p>
              </p:txBody>
            </p:sp>
            <p:sp>
              <p:nvSpPr>
                <p:cNvPr id="2195" name="Shape 2195"/>
                <p:cNvSpPr/>
                <p:nvPr/>
              </p:nvSpPr>
              <p:spPr>
                <a:xfrm rot="5400000">
                  <a:off x="218844" y="-218845"/>
                  <a:ext cx="2475415" cy="29131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808080"/>
                  </a:solidFill>
                  <a:prstDash val="solid"/>
                  <a:round/>
                  <a:tailEnd type="triangle" w="med" len="med"/>
                </a:ln>
                <a:effectLst>
                  <a:outerShdw blurRad="76200" dist="38100" dir="5400000" rotWithShape="0">
                    <a:srgbClr val="000000">
                      <a:alpha val="35000"/>
                    </a:srgbClr>
                  </a:outerShdw>
                </a:effectLst>
              </p:spPr>
              <p:txBody>
                <a:bodyPr wrap="square" lIns="91439" tIns="91439" rIns="91439" bIns="91439" numCol="1" anchor="ctr">
                  <a:noAutofit/>
                </a:bodyPr>
                <a:lstStyle/>
                <a:p>
                  <a:pPr defTabSz="3200400">
                    <a:lnSpc>
                      <a:spcPct val="90000"/>
                    </a:lnSpc>
                    <a:spcBef>
                      <a:spcPts val="1500"/>
                    </a:spcBef>
                    <a:defRPr sz="9600">
                      <a:latin typeface="Calibri"/>
                      <a:ea typeface="Calibri"/>
                      <a:cs typeface="Calibri"/>
                      <a:sym typeface="Calibri"/>
                    </a:defRPr>
                  </a:pPr>
                  <a:endParaRPr/>
                </a:p>
              </p:txBody>
            </p:sp>
          </p:grpSp>
        </p:grpSp>
        <p:pic>
          <p:nvPicPr>
            <p:cNvPr id="2198" name="image118.png"/>
            <p:cNvPicPr>
              <a:picLocks noChangeAspect="1"/>
            </p:cNvPicPr>
            <p:nvPr/>
          </p:nvPicPr>
          <p:blipFill>
            <a:blip r:embed="rId27">
              <a:extLst/>
            </a:blip>
            <a:stretch>
              <a:fillRect/>
            </a:stretch>
          </p:blipFill>
          <p:spPr>
            <a:xfrm>
              <a:off x="537209" y="5968531"/>
              <a:ext cx="1908812" cy="1311911"/>
            </a:xfrm>
            <a:prstGeom prst="rect">
              <a:avLst/>
            </a:prstGeom>
            <a:ln w="12700" cap="flat">
              <a:noFill/>
              <a:miter lim="400000"/>
            </a:ln>
            <a:effectLst/>
          </p:spPr>
        </p:pic>
        <p:pic>
          <p:nvPicPr>
            <p:cNvPr id="2199" name="image119.png"/>
            <p:cNvPicPr>
              <a:picLocks noChangeAspect="1"/>
            </p:cNvPicPr>
            <p:nvPr/>
          </p:nvPicPr>
          <p:blipFill>
            <a:blip r:embed="rId28">
              <a:extLst/>
            </a:blip>
            <a:stretch>
              <a:fillRect/>
            </a:stretch>
          </p:blipFill>
          <p:spPr>
            <a:xfrm>
              <a:off x="2881629" y="7291871"/>
              <a:ext cx="2165351" cy="1330961"/>
            </a:xfrm>
            <a:prstGeom prst="rect">
              <a:avLst/>
            </a:prstGeom>
            <a:ln w="12700" cap="flat">
              <a:noFill/>
              <a:miter lim="400000"/>
            </a:ln>
            <a:effectLst/>
          </p:spPr>
        </p:pic>
        <p:pic>
          <p:nvPicPr>
            <p:cNvPr id="2200" name="image120.png"/>
            <p:cNvPicPr>
              <a:picLocks noChangeAspect="1"/>
            </p:cNvPicPr>
            <p:nvPr/>
          </p:nvPicPr>
          <p:blipFill>
            <a:blip r:embed="rId29">
              <a:extLst/>
            </a:blip>
            <a:srcRect l="28200" t="3633" r="29100" b="19565"/>
            <a:stretch>
              <a:fillRect/>
            </a:stretch>
          </p:blipFill>
          <p:spPr>
            <a:xfrm>
              <a:off x="17900650" y="6874040"/>
              <a:ext cx="1755140" cy="2101851"/>
            </a:xfrm>
            <a:prstGeom prst="rect">
              <a:avLst/>
            </a:prstGeom>
            <a:ln w="12700" cap="flat">
              <a:noFill/>
              <a:miter lim="400000"/>
            </a:ln>
            <a:effectLst/>
          </p:spPr>
        </p:pic>
        <p:pic>
          <p:nvPicPr>
            <p:cNvPr id="2201" name="image121.png" descr="Image result for shangri la hotel logo"/>
            <p:cNvPicPr>
              <a:picLocks noChangeAspect="1"/>
            </p:cNvPicPr>
            <p:nvPr/>
          </p:nvPicPr>
          <p:blipFill>
            <a:blip r:embed="rId30">
              <a:extLst/>
            </a:blip>
            <a:stretch>
              <a:fillRect/>
            </a:stretch>
          </p:blipFill>
          <p:spPr>
            <a:xfrm>
              <a:off x="20036789" y="530390"/>
              <a:ext cx="2428241" cy="1388111"/>
            </a:xfrm>
            <a:prstGeom prst="rect">
              <a:avLst/>
            </a:prstGeom>
            <a:ln w="12700" cap="flat">
              <a:noFill/>
              <a:miter lim="400000"/>
            </a:ln>
            <a:effectLst/>
          </p:spPr>
        </p:pic>
        <p:pic>
          <p:nvPicPr>
            <p:cNvPr id="2202" name="image122.png" descr="Image result for hilton hotel logo"/>
            <p:cNvPicPr>
              <a:picLocks noChangeAspect="1"/>
            </p:cNvPicPr>
            <p:nvPr/>
          </p:nvPicPr>
          <p:blipFill>
            <a:blip r:embed="rId31">
              <a:extLst/>
            </a:blip>
            <a:stretch>
              <a:fillRect/>
            </a:stretch>
          </p:blipFill>
          <p:spPr>
            <a:xfrm>
              <a:off x="20108867" y="2948292"/>
              <a:ext cx="2282305" cy="163012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5" name="图片 2204"/>
          <p:cNvPicPr>
            <a:picLocks/>
          </p:cNvPicPr>
          <p:nvPr/>
        </p:nvPicPr>
        <p:blipFill>
          <a:blip r:embed="rId2">
            <a:extLst/>
          </a:blip>
          <a:stretch>
            <a:fillRect/>
          </a:stretch>
        </p:blipFill>
        <p:spPr>
          <a:xfrm>
            <a:off x="-78649" y="1524000"/>
            <a:ext cx="24541298" cy="76200"/>
          </a:xfrm>
          <a:prstGeom prst="rect">
            <a:avLst/>
          </a:prstGeom>
        </p:spPr>
      </p:pic>
      <p:sp>
        <p:nvSpPr>
          <p:cNvPr id="2207" name="Shape 2207"/>
          <p:cNvSpPr>
            <a:spLocks noGrp="1"/>
          </p:cNvSpPr>
          <p:nvPr>
            <p:ph type="sldNum" sz="quarter" idx="4294967295"/>
          </p:nvPr>
        </p:nvSpPr>
        <p:spPr>
          <a:xfrm>
            <a:off x="23860630" y="13123053"/>
            <a:ext cx="494513"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66</a:t>
            </a:fld>
            <a:endParaRPr/>
          </a:p>
        </p:txBody>
      </p:sp>
      <p:sp>
        <p:nvSpPr>
          <p:cNvPr id="2208" name="Shape 2208"/>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209" name="Shape 2209"/>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10</a:t>
            </a:r>
            <a:r>
              <a:rPr sz="4800"/>
              <a:t>经典案例</a:t>
            </a:r>
          </a:p>
        </p:txBody>
      </p:sp>
      <p:grpSp>
        <p:nvGrpSpPr>
          <p:cNvPr id="2212" name="Group 2212"/>
          <p:cNvGrpSpPr/>
          <p:nvPr/>
        </p:nvGrpSpPr>
        <p:grpSpPr>
          <a:xfrm>
            <a:off x="18622751" y="302323"/>
            <a:ext cx="5429634" cy="1062833"/>
            <a:chOff x="0" y="0"/>
            <a:chExt cx="5429633" cy="1062831"/>
          </a:xfrm>
        </p:grpSpPr>
        <p:pic>
          <p:nvPicPr>
            <p:cNvPr id="2210"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2211"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pic>
        <p:nvPicPr>
          <p:cNvPr id="2213" name="image50.jpg" descr="https://timgsa.baidu.com/timg?image&amp;quality=80&amp;size=b9999_10000&amp;sec=1545589733621&amp;di=40a30f4de9b3aa3997f4db22148dd2c9&amp;imgtype=jpg&amp;src=http%3A%2F%2Fimg1.imgtn.bdimg.com%2Fit%2Fu%3D3612045016%2C1249407057%26fm%3D214%26gp%3D0.jpg"/>
          <p:cNvPicPr>
            <a:picLocks noChangeAspect="1"/>
          </p:cNvPicPr>
          <p:nvPr/>
        </p:nvPicPr>
        <p:blipFill>
          <a:blip r:embed="rId5">
            <a:extLst/>
          </a:blip>
          <a:srcRect l="7106" t="7630" r="15458" b="4017"/>
          <a:stretch>
            <a:fillRect/>
          </a:stretch>
        </p:blipFill>
        <p:spPr>
          <a:xfrm>
            <a:off x="18627597" y="2503921"/>
            <a:ext cx="5510401" cy="5501641"/>
          </a:xfrm>
          <a:prstGeom prst="rect">
            <a:avLst/>
          </a:prstGeom>
          <a:ln w="12700">
            <a:miter lim="400000"/>
          </a:ln>
        </p:spPr>
      </p:pic>
      <p:pic>
        <p:nvPicPr>
          <p:cNvPr id="2214" name="image51.png"/>
          <p:cNvPicPr>
            <a:picLocks noChangeAspect="1"/>
          </p:cNvPicPr>
          <p:nvPr/>
        </p:nvPicPr>
        <p:blipFill>
          <a:blip r:embed="rId6">
            <a:extLst/>
          </a:blip>
          <a:srcRect l="11913" t="13812" r="54077"/>
          <a:stretch>
            <a:fillRect/>
          </a:stretch>
        </p:blipFill>
        <p:spPr>
          <a:xfrm>
            <a:off x="18582462" y="8127313"/>
            <a:ext cx="5510401" cy="5501642"/>
          </a:xfrm>
          <a:prstGeom prst="rect">
            <a:avLst/>
          </a:prstGeom>
          <a:ln w="12700">
            <a:miter lim="400000"/>
          </a:ln>
        </p:spPr>
      </p:pic>
      <p:grpSp>
        <p:nvGrpSpPr>
          <p:cNvPr id="2218" name="Group 2218"/>
          <p:cNvGrpSpPr/>
          <p:nvPr/>
        </p:nvGrpSpPr>
        <p:grpSpPr>
          <a:xfrm>
            <a:off x="1426293" y="2842671"/>
            <a:ext cx="15524581" cy="10159917"/>
            <a:chOff x="0" y="33104"/>
            <a:chExt cx="15524579" cy="10159916"/>
          </a:xfrm>
        </p:grpSpPr>
        <p:sp>
          <p:nvSpPr>
            <p:cNvPr id="2215" name="Shape 2215"/>
            <p:cNvSpPr/>
            <p:nvPr/>
          </p:nvSpPr>
          <p:spPr>
            <a:xfrm>
              <a:off x="0" y="1003299"/>
              <a:ext cx="11996421" cy="82550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defTabSz="1828800">
                <a:lnSpc>
                  <a:spcPct val="120000"/>
                </a:lnSpc>
                <a:defRPr sz="3600" b="1">
                  <a:latin typeface="微软雅黑"/>
                  <a:ea typeface="微软雅黑"/>
                  <a:cs typeface="微软雅黑"/>
                  <a:sym typeface="微软雅黑"/>
                </a:defRPr>
              </a:pPr>
              <a:r>
                <a:t>项目概况（建设施工中）</a:t>
              </a:r>
              <a:endParaRPr sz="3200"/>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项目地点：广州市海珠区</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项目功能：商业综合体</a:t>
              </a:r>
            </a:p>
            <a:p>
              <a:pPr algn="l" defTabSz="1828800">
                <a:lnSpc>
                  <a:spcPct val="120000"/>
                </a:lnSpc>
                <a:defRPr sz="3200">
                  <a:solidFill>
                    <a:srgbClr val="595959"/>
                  </a:solidFill>
                  <a:latin typeface="微软雅黑"/>
                  <a:ea typeface="微软雅黑"/>
                  <a:cs typeface="微软雅黑"/>
                  <a:sym typeface="微软雅黑"/>
                </a:defRPr>
              </a:pPr>
              <a:endParaRPr>
                <a:latin typeface="微软雅黑"/>
                <a:ea typeface="微软雅黑"/>
                <a:cs typeface="微软雅黑"/>
                <a:sym typeface="微软雅黑"/>
              </a:endParaRPr>
            </a:p>
            <a:p>
              <a:pPr algn="l" defTabSz="1828800">
                <a:lnSpc>
                  <a:spcPct val="120000"/>
                </a:lnSpc>
                <a:defRPr sz="3600" b="1">
                  <a:latin typeface="微软雅黑"/>
                  <a:ea typeface="微软雅黑"/>
                  <a:cs typeface="微软雅黑"/>
                  <a:sym typeface="微软雅黑"/>
                </a:defRPr>
              </a:pPr>
              <a:r>
                <a:t>中央空调系统设计</a:t>
              </a:r>
            </a:p>
            <a:p>
              <a:pPr marL="571500" indent="-571500" algn="l" defTabSz="1828800">
                <a:lnSpc>
                  <a:spcPct val="120000"/>
                </a:lnSpc>
                <a:buSzPct val="100000"/>
                <a:buFont typeface="Wingdings"/>
                <a:buChar char="■"/>
                <a:defRPr sz="3200">
                  <a:solidFill>
                    <a:srgbClr val="595959"/>
                  </a:solidFill>
                  <a:latin typeface="微软雅黑"/>
                  <a:ea typeface="微软雅黑"/>
                  <a:cs typeface="微软雅黑"/>
                  <a:sym typeface="微软雅黑"/>
                </a:defRPr>
              </a:pPr>
              <a:r>
                <a:t>中央空调系统：</a:t>
              </a:r>
              <a:r>
                <a:rPr>
                  <a:solidFill>
                    <a:srgbClr val="000000"/>
                  </a:solidFill>
                </a:rPr>
                <a:t>设计空调尖峰负荷为</a:t>
              </a:r>
              <a:r>
                <a:rPr>
                  <a:solidFill>
                    <a:srgbClr val="000000"/>
                  </a:solidFill>
                  <a:latin typeface="Calibri"/>
                  <a:ea typeface="Calibri"/>
                  <a:cs typeface="Calibri"/>
                  <a:sym typeface="Calibri"/>
                </a:rPr>
                <a:t>4100</a:t>
              </a:r>
              <a:r>
                <a:rPr>
                  <a:solidFill>
                    <a:srgbClr val="000000"/>
                  </a:solidFill>
                </a:rPr>
                <a:t>冷吨</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装机容量：</a:t>
              </a:r>
              <a:r>
                <a:t>3x1100RT</a:t>
              </a:r>
              <a:r>
                <a:rPr>
                  <a:latin typeface="微软雅黑"/>
                  <a:ea typeface="微软雅黑"/>
                  <a:cs typeface="微软雅黑"/>
                  <a:sym typeface="微软雅黑"/>
                </a:rPr>
                <a:t>离心机</a:t>
              </a:r>
              <a:r>
                <a:t>+2x400RT</a:t>
              </a:r>
              <a:r>
                <a:rPr>
                  <a:latin typeface="微软雅黑"/>
                  <a:ea typeface="微软雅黑"/>
                  <a:cs typeface="微软雅黑"/>
                  <a:sym typeface="微软雅黑"/>
                </a:rPr>
                <a:t>螺杆机</a:t>
              </a:r>
              <a:r>
                <a:t> </a:t>
              </a:r>
              <a:endParaRPr>
                <a:solidFill>
                  <a:srgbClr val="595959"/>
                </a:solidFill>
                <a:latin typeface="微软雅黑"/>
                <a:ea typeface="微软雅黑"/>
                <a:cs typeface="微软雅黑"/>
                <a:sym typeface="微软雅黑"/>
              </a:endParaRPr>
            </a:p>
            <a:p>
              <a:pPr marL="571500" indent="-571500" algn="l" defTabSz="1828800">
                <a:lnSpc>
                  <a:spcPct val="120000"/>
                </a:lnSpc>
                <a:buSzPct val="100000"/>
                <a:buFont typeface="Wingdings"/>
                <a:buChar char="■"/>
                <a:defRPr sz="3200">
                  <a:solidFill>
                    <a:srgbClr val="595959"/>
                  </a:solidFill>
                  <a:latin typeface="微软雅黑"/>
                  <a:ea typeface="微软雅黑"/>
                  <a:cs typeface="微软雅黑"/>
                  <a:sym typeface="微软雅黑"/>
                </a:defRPr>
              </a:pPr>
              <a:r>
                <a:t>目标能效：</a:t>
              </a:r>
              <a:r>
                <a:rPr b="1">
                  <a:solidFill>
                    <a:srgbClr val="FEA022"/>
                  </a:solidFill>
                </a:rPr>
                <a:t>EER5.58</a:t>
              </a:r>
              <a:r>
                <a:t>（0.63kW/RT ）</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节能效益：机房能效提高</a:t>
              </a:r>
              <a:r>
                <a:t>35%</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环境效益：</a:t>
              </a:r>
              <a:r>
                <a:t> 249.73</a:t>
              </a:r>
              <a:r>
                <a:rPr>
                  <a:latin typeface="微软雅黑"/>
                  <a:ea typeface="微软雅黑"/>
                  <a:cs typeface="微软雅黑"/>
                  <a:sym typeface="微软雅黑"/>
                </a:rPr>
                <a:t>万</a:t>
              </a:r>
              <a:r>
                <a:t>KWH</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经济效益： </a:t>
              </a:r>
              <a:r>
                <a:t>249.732</a:t>
              </a:r>
              <a:r>
                <a:rPr>
                  <a:latin typeface="微软雅黑"/>
                  <a:ea typeface="微软雅黑"/>
                  <a:cs typeface="微软雅黑"/>
                  <a:sym typeface="微软雅黑"/>
                </a:rPr>
                <a:t>万元 </a:t>
              </a:r>
            </a:p>
          </p:txBody>
        </p:sp>
        <p:sp>
          <p:nvSpPr>
            <p:cNvPr id="2216" name="Shape 2216"/>
            <p:cNvSpPr/>
            <p:nvPr/>
          </p:nvSpPr>
          <p:spPr>
            <a:xfrm>
              <a:off x="0" y="9375140"/>
              <a:ext cx="10991851" cy="817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defTabSz="1828800">
                <a:defRPr sz="3600" b="1">
                  <a:latin typeface="微软雅黑"/>
                  <a:ea typeface="微软雅黑"/>
                  <a:cs typeface="微软雅黑"/>
                  <a:sym typeface="微软雅黑"/>
                </a:defRPr>
              </a:pPr>
              <a:r>
                <a:t>服务范围（设备供应+技术服务+机房群控）</a:t>
              </a:r>
            </a:p>
          </p:txBody>
        </p:sp>
        <p:sp>
          <p:nvSpPr>
            <p:cNvPr id="2217" name="Shape 2217"/>
            <p:cNvSpPr/>
            <p:nvPr/>
          </p:nvSpPr>
          <p:spPr>
            <a:xfrm>
              <a:off x="9584897" y="33104"/>
              <a:ext cx="5939683" cy="10337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sz="4800" b="1">
                  <a:latin typeface="微软雅黑"/>
                  <a:ea typeface="微软雅黑"/>
                  <a:cs typeface="微软雅黑"/>
                  <a:sym typeface="微软雅黑"/>
                </a:defRPr>
              </a:lvl1pPr>
            </a:lstStyle>
            <a:p>
              <a:r>
                <a:t>广州赫基国际大厦</a:t>
              </a:r>
            </a:p>
          </p:txBody>
        </p:sp>
      </p:grpSp>
      <p:pic>
        <p:nvPicPr>
          <p:cNvPr id="2219" name="image52.png"/>
          <p:cNvPicPr>
            <a:picLocks noChangeAspect="1"/>
          </p:cNvPicPr>
          <p:nvPr/>
        </p:nvPicPr>
        <p:blipFill>
          <a:blip r:embed="rId7">
            <a:extLst/>
          </a:blip>
          <a:stretch>
            <a:fillRect/>
          </a:stretch>
        </p:blipFill>
        <p:spPr>
          <a:xfrm>
            <a:off x="12935034" y="8127234"/>
            <a:ext cx="5504181" cy="550164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1" name="图片 2220"/>
          <p:cNvPicPr>
            <a:picLocks/>
          </p:cNvPicPr>
          <p:nvPr/>
        </p:nvPicPr>
        <p:blipFill>
          <a:blip r:embed="rId2">
            <a:extLst/>
          </a:blip>
          <a:stretch>
            <a:fillRect/>
          </a:stretch>
        </p:blipFill>
        <p:spPr>
          <a:xfrm>
            <a:off x="-78649" y="1524000"/>
            <a:ext cx="24541298" cy="76200"/>
          </a:xfrm>
          <a:prstGeom prst="rect">
            <a:avLst/>
          </a:prstGeom>
        </p:spPr>
      </p:pic>
      <p:sp>
        <p:nvSpPr>
          <p:cNvPr id="2223" name="Shape 2223"/>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224" name="Shape 2224"/>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10</a:t>
            </a:r>
            <a:r>
              <a:rPr sz="4800"/>
              <a:t>经典案例</a:t>
            </a:r>
          </a:p>
        </p:txBody>
      </p:sp>
      <p:grpSp>
        <p:nvGrpSpPr>
          <p:cNvPr id="2227" name="Group 2227"/>
          <p:cNvGrpSpPr/>
          <p:nvPr/>
        </p:nvGrpSpPr>
        <p:grpSpPr>
          <a:xfrm>
            <a:off x="18622751" y="302323"/>
            <a:ext cx="5429634" cy="1062833"/>
            <a:chOff x="0" y="0"/>
            <a:chExt cx="5429633" cy="1062831"/>
          </a:xfrm>
        </p:grpSpPr>
        <p:pic>
          <p:nvPicPr>
            <p:cNvPr id="2225"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2226"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grpSp>
        <p:nvGrpSpPr>
          <p:cNvPr id="2233" name="Group 2233"/>
          <p:cNvGrpSpPr/>
          <p:nvPr/>
        </p:nvGrpSpPr>
        <p:grpSpPr>
          <a:xfrm>
            <a:off x="2873412" y="2317572"/>
            <a:ext cx="19168112" cy="11224722"/>
            <a:chOff x="0" y="231728"/>
            <a:chExt cx="19168110" cy="11224720"/>
          </a:xfrm>
        </p:grpSpPr>
        <p:grpSp>
          <p:nvGrpSpPr>
            <p:cNvPr id="2231" name="Group 2231"/>
            <p:cNvGrpSpPr/>
            <p:nvPr/>
          </p:nvGrpSpPr>
          <p:grpSpPr>
            <a:xfrm>
              <a:off x="0" y="1616488"/>
              <a:ext cx="19168111" cy="9839962"/>
              <a:chOff x="0" y="0"/>
              <a:chExt cx="19168110" cy="9839960"/>
            </a:xfrm>
          </p:grpSpPr>
          <p:pic>
            <p:nvPicPr>
              <p:cNvPr id="2228" name="image21.png"/>
              <p:cNvPicPr>
                <a:picLocks noChangeAspect="1"/>
              </p:cNvPicPr>
              <p:nvPr/>
            </p:nvPicPr>
            <p:blipFill>
              <a:blip r:embed="rId5">
                <a:extLst/>
              </a:blip>
              <a:srcRect l="5139" r="4023" b="14833"/>
              <a:stretch>
                <a:fillRect/>
              </a:stretch>
            </p:blipFill>
            <p:spPr>
              <a:xfrm>
                <a:off x="11451761" y="538478"/>
                <a:ext cx="7684177" cy="3837081"/>
              </a:xfrm>
              <a:prstGeom prst="rect">
                <a:avLst/>
              </a:prstGeom>
              <a:ln w="12700" cap="flat">
                <a:noFill/>
                <a:miter lim="400000"/>
              </a:ln>
              <a:effectLst/>
            </p:spPr>
          </p:pic>
          <p:sp>
            <p:nvSpPr>
              <p:cNvPr id="2229" name="Shape 2229"/>
              <p:cNvSpPr/>
              <p:nvPr/>
            </p:nvSpPr>
            <p:spPr>
              <a:xfrm>
                <a:off x="0" y="0"/>
                <a:ext cx="11995309" cy="98399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defTabSz="1828800">
                  <a:lnSpc>
                    <a:spcPct val="120000"/>
                  </a:lnSpc>
                  <a:defRPr sz="3600" b="1">
                    <a:latin typeface="Calibri"/>
                    <a:ea typeface="Calibri"/>
                    <a:cs typeface="Calibri"/>
                    <a:sym typeface="Calibri"/>
                  </a:defRPr>
                </a:pPr>
                <a:r>
                  <a:rPr>
                    <a:latin typeface="微软雅黑"/>
                    <a:ea typeface="微软雅黑"/>
                    <a:cs typeface="微软雅黑"/>
                    <a:sym typeface="微软雅黑"/>
                  </a:rPr>
                  <a:t>项目概况：</a:t>
                </a:r>
                <a:endParaRPr sz="3200"/>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项目地址：广州白云新城（工程施工中）</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总建筑面积：约</a:t>
                </a:r>
                <a:r>
                  <a:t>11</a:t>
                </a:r>
                <a:r>
                  <a:rPr>
                    <a:latin typeface="微软雅黑"/>
                    <a:ea typeface="微软雅黑"/>
                    <a:cs typeface="微软雅黑"/>
                    <a:sym typeface="微软雅黑"/>
                  </a:rPr>
                  <a:t>万平方米</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建筑功能：写字楼</a:t>
                </a:r>
                <a:r>
                  <a:t>+</a:t>
                </a:r>
                <a:r>
                  <a:rPr>
                    <a:latin typeface="微软雅黑"/>
                    <a:ea typeface="微软雅黑"/>
                    <a:cs typeface="微软雅黑"/>
                    <a:sym typeface="微软雅黑"/>
                  </a:rPr>
                  <a:t>商业</a:t>
                </a:r>
              </a:p>
              <a:p>
                <a:pPr algn="l" defTabSz="1828800">
                  <a:lnSpc>
                    <a:spcPct val="120000"/>
                  </a:lnSpc>
                  <a:defRPr sz="3200" b="1">
                    <a:latin typeface="Calibri"/>
                    <a:ea typeface="Calibri"/>
                    <a:cs typeface="Calibri"/>
                    <a:sym typeface="Calibri"/>
                  </a:defRPr>
                </a:pPr>
                <a:endParaRPr>
                  <a:latin typeface="微软雅黑"/>
                  <a:ea typeface="微软雅黑"/>
                  <a:cs typeface="微软雅黑"/>
                  <a:sym typeface="微软雅黑"/>
                </a:endParaRPr>
              </a:p>
              <a:p>
                <a:pPr algn="l" defTabSz="1828800">
                  <a:lnSpc>
                    <a:spcPct val="120000"/>
                  </a:lnSpc>
                  <a:defRPr sz="3600" b="1">
                    <a:latin typeface="Calibri"/>
                    <a:ea typeface="Calibri"/>
                    <a:cs typeface="Calibri"/>
                    <a:sym typeface="Calibri"/>
                  </a:defRPr>
                </a:pPr>
                <a:r>
                  <a:rPr>
                    <a:latin typeface="微软雅黑"/>
                    <a:ea typeface="微软雅黑"/>
                    <a:cs typeface="微软雅黑"/>
                    <a:sym typeface="微软雅黑"/>
                  </a:rPr>
                  <a:t>高效机房设计</a:t>
                </a:r>
                <a:endParaRPr sz="3200"/>
              </a:p>
              <a:p>
                <a:pPr marL="571500" indent="-571500" algn="l" defTabSz="1828800">
                  <a:lnSpc>
                    <a:spcPct val="120000"/>
                  </a:lnSpc>
                  <a:buSzPct val="100000"/>
                  <a:buFont typeface="Wingdings"/>
                  <a:buChar char="■"/>
                  <a:defRPr sz="3200" b="1">
                    <a:latin typeface="微软雅黑"/>
                    <a:ea typeface="微软雅黑"/>
                    <a:cs typeface="微软雅黑"/>
                    <a:sym typeface="微软雅黑"/>
                  </a:defRPr>
                </a:pPr>
                <a:r>
                  <a:t>目标能效：</a:t>
                </a:r>
                <a:r>
                  <a:rPr>
                    <a:solidFill>
                      <a:srgbClr val="FF0000"/>
                    </a:solidFill>
                  </a:rPr>
                  <a:t>EER5.5</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空调尖峰负荷</a:t>
                </a:r>
                <a:r>
                  <a:rPr sz="3600" b="1">
                    <a:latin typeface="微软雅黑"/>
                    <a:ea typeface="微软雅黑"/>
                    <a:cs typeface="微软雅黑"/>
                    <a:sym typeface="微软雅黑"/>
                  </a:rPr>
                  <a:t>：</a:t>
                </a:r>
                <a:r>
                  <a:t>A</a:t>
                </a:r>
                <a:r>
                  <a:rPr>
                    <a:latin typeface="微软雅黑"/>
                    <a:ea typeface="微软雅黑"/>
                    <a:cs typeface="微软雅黑"/>
                    <a:sym typeface="微软雅黑"/>
                  </a:rPr>
                  <a:t>塔</a:t>
                </a:r>
                <a:r>
                  <a:t>2373RT+B</a:t>
                </a:r>
                <a:r>
                  <a:rPr>
                    <a:latin typeface="微软雅黑"/>
                    <a:ea typeface="微软雅黑"/>
                    <a:cs typeface="微软雅黑"/>
                    <a:sym typeface="微软雅黑"/>
                  </a:rPr>
                  <a:t>塔</a:t>
                </a:r>
                <a:r>
                  <a:t>889RT</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装机容量：</a:t>
                </a:r>
                <a:r>
                  <a:t>A</a:t>
                </a:r>
                <a:r>
                  <a:rPr>
                    <a:latin typeface="微软雅黑"/>
                    <a:ea typeface="微软雅黑"/>
                    <a:cs typeface="微软雅黑"/>
                    <a:sym typeface="微软雅黑"/>
                  </a:rPr>
                  <a:t>塔：</a:t>
                </a:r>
                <a:r>
                  <a:t>2</a:t>
                </a:r>
                <a:r>
                  <a:rPr>
                    <a:latin typeface="微软雅黑"/>
                    <a:ea typeface="微软雅黑"/>
                    <a:cs typeface="微软雅黑"/>
                    <a:sym typeface="微软雅黑"/>
                  </a:rPr>
                  <a:t>台离心机组</a:t>
                </a:r>
                <a:r>
                  <a:t>1000RT+2</a:t>
                </a:r>
                <a:r>
                  <a:rPr>
                    <a:latin typeface="微软雅黑"/>
                    <a:ea typeface="微软雅黑"/>
                    <a:cs typeface="微软雅黑"/>
                    <a:sym typeface="微软雅黑"/>
                  </a:rPr>
                  <a:t>台螺杆机组</a:t>
                </a:r>
                <a:r>
                  <a:t>250RT</a:t>
                </a:r>
              </a:p>
              <a:p>
                <a:pPr algn="l" defTabSz="1828800">
                  <a:lnSpc>
                    <a:spcPct val="120000"/>
                  </a:lnSpc>
                  <a:defRPr sz="3200">
                    <a:latin typeface="Calibri"/>
                    <a:ea typeface="Calibri"/>
                    <a:cs typeface="Calibri"/>
                    <a:sym typeface="Calibri"/>
                  </a:defRPr>
                </a:pPr>
                <a:r>
                  <a:t>                   </a:t>
                </a:r>
                <a:r>
                  <a:rPr>
                    <a:latin typeface="微软雅黑"/>
                    <a:ea typeface="微软雅黑"/>
                    <a:cs typeface="微软雅黑"/>
                    <a:sym typeface="微软雅黑"/>
                  </a:rPr>
                  <a:t>：</a:t>
                </a:r>
                <a:r>
                  <a:t>B</a:t>
                </a:r>
                <a:r>
                  <a:rPr>
                    <a:latin typeface="微软雅黑"/>
                    <a:ea typeface="微软雅黑"/>
                    <a:cs typeface="微软雅黑"/>
                    <a:sym typeface="微软雅黑"/>
                  </a:rPr>
                  <a:t>塔：</a:t>
                </a:r>
                <a:r>
                  <a:t>2</a:t>
                </a:r>
                <a:r>
                  <a:rPr>
                    <a:latin typeface="微软雅黑"/>
                    <a:ea typeface="微软雅黑"/>
                    <a:cs typeface="微软雅黑"/>
                    <a:sym typeface="微软雅黑"/>
                  </a:rPr>
                  <a:t>台离心机组</a:t>
                </a:r>
                <a:r>
                  <a:t>590RT+2</a:t>
                </a:r>
                <a:r>
                  <a:rPr>
                    <a:latin typeface="微软雅黑"/>
                    <a:ea typeface="微软雅黑"/>
                    <a:cs typeface="微软雅黑"/>
                    <a:sym typeface="微软雅黑"/>
                  </a:rPr>
                  <a:t>台螺杆机组</a:t>
                </a:r>
                <a:r>
                  <a:t>150RT</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节能效益：能效提高</a:t>
                </a:r>
                <a:r>
                  <a:rPr b="1">
                    <a:solidFill>
                      <a:srgbClr val="FF0000"/>
                    </a:solidFill>
                  </a:rPr>
                  <a:t>36%</a:t>
                </a:r>
                <a:endParaRPr b="1">
                  <a:solidFill>
                    <a:srgbClr val="FF6700"/>
                  </a:solidFill>
                </a:endParaRP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经济效益：全年节省电费</a:t>
                </a:r>
                <a:r>
                  <a:rPr b="1">
                    <a:solidFill>
                      <a:srgbClr val="FF0000"/>
                    </a:solidFill>
                  </a:rPr>
                  <a:t>199.2</a:t>
                </a:r>
                <a:r>
                  <a:rPr b="1">
                    <a:solidFill>
                      <a:srgbClr val="FF0000"/>
                    </a:solidFill>
                    <a:latin typeface="微软雅黑"/>
                    <a:ea typeface="微软雅黑"/>
                    <a:cs typeface="微软雅黑"/>
                    <a:sym typeface="微软雅黑"/>
                  </a:rPr>
                  <a:t>万</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获奖情况：</a:t>
                </a:r>
                <a:r>
                  <a:rPr b="1">
                    <a:solidFill>
                      <a:srgbClr val="FF0000"/>
                    </a:solidFill>
                    <a:latin typeface="Helvetica Neue"/>
                    <a:ea typeface="Helvetica Neue"/>
                    <a:cs typeface="Helvetica Neue"/>
                    <a:sym typeface="Helvetica Neue"/>
                  </a:rPr>
                  <a:t>荣获广州市绿色建筑优秀设计奖二等奖</a:t>
                </a:r>
              </a:p>
              <a:p>
                <a:pPr algn="l" defTabSz="1828800">
                  <a:lnSpc>
                    <a:spcPct val="120000"/>
                  </a:lnSpc>
                  <a:defRPr sz="3600" b="1">
                    <a:latin typeface="微软雅黑"/>
                    <a:ea typeface="微软雅黑"/>
                    <a:cs typeface="微软雅黑"/>
                    <a:sym typeface="微软雅黑"/>
                  </a:defRPr>
                </a:pPr>
                <a:r>
                  <a:t>服务范围：全过程顾问服务+智能化控制系统</a:t>
                </a:r>
              </a:p>
            </p:txBody>
          </p:sp>
          <p:pic>
            <p:nvPicPr>
              <p:cNvPr id="2230" name="image25.png"/>
              <p:cNvPicPr>
                <a:picLocks noChangeAspect="1"/>
              </p:cNvPicPr>
              <p:nvPr/>
            </p:nvPicPr>
            <p:blipFill>
              <a:blip r:embed="rId6">
                <a:extLst/>
              </a:blip>
              <a:stretch>
                <a:fillRect/>
              </a:stretch>
            </p:blipFill>
            <p:spPr>
              <a:xfrm>
                <a:off x="11451760" y="4700677"/>
                <a:ext cx="7716351" cy="3803215"/>
              </a:xfrm>
              <a:prstGeom prst="rect">
                <a:avLst/>
              </a:prstGeom>
              <a:ln w="12700" cap="flat">
                <a:noFill/>
                <a:miter lim="400000"/>
              </a:ln>
              <a:effectLst/>
            </p:spPr>
          </p:pic>
        </p:grpSp>
        <p:sp>
          <p:nvSpPr>
            <p:cNvPr id="2232" name="Shape 2232"/>
            <p:cNvSpPr/>
            <p:nvPr/>
          </p:nvSpPr>
          <p:spPr>
            <a:xfrm>
              <a:off x="6487571" y="231728"/>
              <a:ext cx="5681981" cy="10337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sz="4800" b="1">
                  <a:latin typeface="微软雅黑"/>
                  <a:ea typeface="微软雅黑"/>
                  <a:cs typeface="微软雅黑"/>
                  <a:sym typeface="微软雅黑"/>
                </a:defRPr>
              </a:lvl1pPr>
            </a:lstStyle>
            <a:p>
              <a:r>
                <a:t>广州无限极总部大楼</a:t>
              </a:r>
            </a:p>
          </p:txBody>
        </p:sp>
      </p:gr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5" name="图片 2234"/>
          <p:cNvPicPr>
            <a:picLocks/>
          </p:cNvPicPr>
          <p:nvPr/>
        </p:nvPicPr>
        <p:blipFill>
          <a:blip r:embed="rId2">
            <a:extLst/>
          </a:blip>
          <a:stretch>
            <a:fillRect/>
          </a:stretch>
        </p:blipFill>
        <p:spPr>
          <a:xfrm>
            <a:off x="-78649" y="1524000"/>
            <a:ext cx="24541298" cy="76200"/>
          </a:xfrm>
          <a:prstGeom prst="rect">
            <a:avLst/>
          </a:prstGeom>
        </p:spPr>
      </p:pic>
      <p:sp>
        <p:nvSpPr>
          <p:cNvPr id="2237" name="Shape 2237"/>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238" name="Shape 2238"/>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10</a:t>
            </a:r>
            <a:r>
              <a:rPr sz="4800"/>
              <a:t>经典案例</a:t>
            </a:r>
          </a:p>
        </p:txBody>
      </p:sp>
      <p:grpSp>
        <p:nvGrpSpPr>
          <p:cNvPr id="2241" name="Group 2241"/>
          <p:cNvGrpSpPr/>
          <p:nvPr/>
        </p:nvGrpSpPr>
        <p:grpSpPr>
          <a:xfrm>
            <a:off x="18622751" y="302323"/>
            <a:ext cx="5429634" cy="1062833"/>
            <a:chOff x="0" y="0"/>
            <a:chExt cx="5429633" cy="1062831"/>
          </a:xfrm>
        </p:grpSpPr>
        <p:pic>
          <p:nvPicPr>
            <p:cNvPr id="2239"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2240"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grpSp>
        <p:nvGrpSpPr>
          <p:cNvPr id="2247" name="Group 2247"/>
          <p:cNvGrpSpPr/>
          <p:nvPr/>
        </p:nvGrpSpPr>
        <p:grpSpPr>
          <a:xfrm>
            <a:off x="2459299" y="2156420"/>
            <a:ext cx="21620481" cy="11177270"/>
            <a:chOff x="0" y="0"/>
            <a:chExt cx="21620480" cy="11177269"/>
          </a:xfrm>
        </p:grpSpPr>
        <p:sp>
          <p:nvSpPr>
            <p:cNvPr id="2242" name="Shape 2242"/>
            <p:cNvSpPr/>
            <p:nvPr/>
          </p:nvSpPr>
          <p:spPr>
            <a:xfrm>
              <a:off x="0" y="1670049"/>
              <a:ext cx="11996421" cy="35737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defTabSz="1828800">
                <a:lnSpc>
                  <a:spcPct val="120000"/>
                </a:lnSpc>
                <a:defRPr sz="3600" b="1">
                  <a:latin typeface="微软雅黑"/>
                  <a:ea typeface="微软雅黑"/>
                  <a:cs typeface="微软雅黑"/>
                  <a:sym typeface="微软雅黑"/>
                </a:defRPr>
              </a:pPr>
              <a:r>
                <a:t>项目概况：</a:t>
              </a:r>
              <a:endParaRPr sz="3200"/>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项目地址：广州市天河区体育中心北侧</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建筑面积：约</a:t>
              </a:r>
              <a:r>
                <a:t>18</a:t>
              </a:r>
              <a:r>
                <a:rPr>
                  <a:latin typeface="微软雅黑"/>
                  <a:ea typeface="微软雅黑"/>
                  <a:cs typeface="微软雅黑"/>
                  <a:sym typeface="微软雅黑"/>
                </a:rPr>
                <a:t>万平方米</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建筑功能：商业</a:t>
              </a:r>
              <a:r>
                <a:t>+</a:t>
              </a:r>
              <a:r>
                <a:rPr>
                  <a:latin typeface="微软雅黑"/>
                  <a:ea typeface="微软雅黑"/>
                  <a:cs typeface="微软雅黑"/>
                  <a:sym typeface="微软雅黑"/>
                </a:rPr>
                <a:t>办公、</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工程进展：项目建设中</a:t>
              </a:r>
            </a:p>
          </p:txBody>
        </p:sp>
        <p:sp>
          <p:nvSpPr>
            <p:cNvPr id="2243" name="Shape 2243"/>
            <p:cNvSpPr/>
            <p:nvPr/>
          </p:nvSpPr>
          <p:spPr>
            <a:xfrm>
              <a:off x="0" y="5514339"/>
              <a:ext cx="11510011" cy="56311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defTabSz="1828800">
                <a:lnSpc>
                  <a:spcPct val="120000"/>
                </a:lnSpc>
                <a:defRPr sz="3600" b="1">
                  <a:latin typeface="Calibri"/>
                  <a:ea typeface="Calibri"/>
                  <a:cs typeface="Calibri"/>
                  <a:sym typeface="Calibri"/>
                </a:defRPr>
              </a:pPr>
              <a:r>
                <a:rPr>
                  <a:latin typeface="微软雅黑"/>
                  <a:ea typeface="微软雅黑"/>
                  <a:cs typeface="微软雅黑"/>
                  <a:sym typeface="微软雅黑"/>
                </a:rPr>
                <a:t>中央空调系统：</a:t>
              </a:r>
              <a:endParaRPr sz="4000"/>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设计空调尖峰负荷为</a:t>
              </a:r>
              <a:r>
                <a:t>5100</a:t>
              </a:r>
              <a:r>
                <a:rPr>
                  <a:latin typeface="微软雅黑"/>
                  <a:ea typeface="微软雅黑"/>
                  <a:cs typeface="微软雅黑"/>
                  <a:sym typeface="微软雅黑"/>
                </a:rPr>
                <a:t>冷吨</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装机容量：</a:t>
              </a:r>
            </a:p>
            <a:p>
              <a:pPr marL="1098550" indent="-812800" algn="l" defTabSz="1828800">
                <a:lnSpc>
                  <a:spcPct val="120000"/>
                </a:lnSpc>
                <a:buSzPct val="100000"/>
                <a:buFont typeface="Wingdings"/>
                <a:buChar char="■"/>
                <a:defRPr sz="3200" b="1">
                  <a:solidFill>
                    <a:srgbClr val="FF0000"/>
                  </a:solidFill>
                  <a:latin typeface="Calibri"/>
                  <a:ea typeface="Calibri"/>
                  <a:cs typeface="Calibri"/>
                  <a:sym typeface="Calibri"/>
                </a:defRPr>
              </a:pPr>
              <a:r>
                <a:rPr>
                  <a:latin typeface="微软雅黑"/>
                  <a:ea typeface="微软雅黑"/>
                  <a:cs typeface="微软雅黑"/>
                  <a:sym typeface="微软雅黑"/>
                </a:rPr>
                <a:t>制冷主机系统</a:t>
              </a:r>
              <a:r>
                <a:t>1</a:t>
              </a:r>
              <a:r>
                <a:rPr>
                  <a:latin typeface="微软雅黑"/>
                  <a:ea typeface="微软雅黑"/>
                  <a:cs typeface="微软雅黑"/>
                  <a:sym typeface="微软雅黑"/>
                </a:rPr>
                <a:t>：</a:t>
              </a:r>
              <a:r>
                <a:t>2x1000RT</a:t>
              </a:r>
              <a:r>
                <a:rPr>
                  <a:latin typeface="微软雅黑"/>
                  <a:ea typeface="微软雅黑"/>
                  <a:cs typeface="微软雅黑"/>
                  <a:sym typeface="微软雅黑"/>
                </a:rPr>
                <a:t>离心机</a:t>
              </a:r>
              <a:r>
                <a:t>+2x300RT</a:t>
              </a:r>
              <a:r>
                <a:rPr>
                  <a:latin typeface="微软雅黑"/>
                  <a:ea typeface="微软雅黑"/>
                  <a:cs typeface="微软雅黑"/>
                  <a:sym typeface="微软雅黑"/>
                </a:rPr>
                <a:t>螺杆机</a:t>
              </a:r>
              <a:r>
                <a:t> </a:t>
              </a:r>
            </a:p>
            <a:p>
              <a:pPr marL="1098550" indent="-812800" algn="l" defTabSz="1828800">
                <a:lnSpc>
                  <a:spcPct val="120000"/>
                </a:lnSpc>
                <a:buSzPct val="100000"/>
                <a:buFont typeface="Wingdings"/>
                <a:buChar char="■"/>
                <a:defRPr sz="3200" b="1">
                  <a:solidFill>
                    <a:srgbClr val="FF0000"/>
                  </a:solidFill>
                  <a:latin typeface="Calibri"/>
                  <a:ea typeface="Calibri"/>
                  <a:cs typeface="Calibri"/>
                  <a:sym typeface="Calibri"/>
                </a:defRPr>
              </a:pPr>
              <a:r>
                <a:rPr>
                  <a:latin typeface="微软雅黑"/>
                  <a:ea typeface="微软雅黑"/>
                  <a:cs typeface="微软雅黑"/>
                  <a:sym typeface="微软雅黑"/>
                </a:rPr>
                <a:t>制冷主机系统</a:t>
              </a:r>
              <a:r>
                <a:t>2</a:t>
              </a:r>
              <a:r>
                <a:rPr>
                  <a:latin typeface="微软雅黑"/>
                  <a:ea typeface="微软雅黑"/>
                  <a:cs typeface="微软雅黑"/>
                  <a:sym typeface="微软雅黑"/>
                </a:rPr>
                <a:t>：</a:t>
              </a:r>
              <a:r>
                <a:t>2x500RT</a:t>
              </a:r>
              <a:r>
                <a:rPr>
                  <a:latin typeface="微软雅黑"/>
                  <a:ea typeface="微软雅黑"/>
                  <a:cs typeface="微软雅黑"/>
                  <a:sym typeface="微软雅黑"/>
                </a:rPr>
                <a:t>离心机</a:t>
              </a:r>
              <a:r>
                <a:t>+2x250RT</a:t>
              </a:r>
              <a:r>
                <a:rPr>
                  <a:latin typeface="微软雅黑"/>
                  <a:ea typeface="微软雅黑"/>
                  <a:cs typeface="微软雅黑"/>
                  <a:sym typeface="微软雅黑"/>
                </a:rPr>
                <a:t>螺杆机</a:t>
              </a:r>
              <a:r>
                <a:t> </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目标能效</a:t>
              </a:r>
              <a:r>
                <a:rPr>
                  <a:solidFill>
                    <a:srgbClr val="595959"/>
                  </a:solidFill>
                  <a:latin typeface="微软雅黑"/>
                  <a:ea typeface="微软雅黑"/>
                  <a:cs typeface="微软雅黑"/>
                  <a:sym typeface="微软雅黑"/>
                </a:rPr>
                <a:t>：</a:t>
              </a:r>
              <a:r>
                <a:rPr b="1">
                  <a:solidFill>
                    <a:schemeClr val="accent5"/>
                  </a:solidFill>
                  <a:latin typeface="微软雅黑"/>
                  <a:ea typeface="微软雅黑"/>
                  <a:cs typeface="微软雅黑"/>
                  <a:sym typeface="微软雅黑"/>
                </a:rPr>
                <a:t>EER5.86</a:t>
              </a:r>
              <a:r>
                <a:rPr>
                  <a:solidFill>
                    <a:srgbClr val="595959"/>
                  </a:solidFill>
                  <a:latin typeface="微软雅黑"/>
                  <a:ea typeface="微软雅黑"/>
                  <a:cs typeface="微软雅黑"/>
                  <a:sym typeface="微软雅黑"/>
                </a:rPr>
                <a:t>（0.60kW/RT ）</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节能效益：能效提高</a:t>
              </a:r>
              <a:r>
                <a:rPr b="1">
                  <a:solidFill>
                    <a:srgbClr val="FF0000"/>
                  </a:solidFill>
                </a:rPr>
                <a:t>30%</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经济效益：年节省电费</a:t>
              </a:r>
              <a:r>
                <a:rPr b="1">
                  <a:solidFill>
                    <a:srgbClr val="FF0000"/>
                  </a:solidFill>
                </a:rPr>
                <a:t>95.2</a:t>
              </a:r>
              <a:r>
                <a:rPr b="1">
                  <a:solidFill>
                    <a:srgbClr val="FF0000"/>
                  </a:solidFill>
                  <a:latin typeface="微软雅黑"/>
                  <a:ea typeface="微软雅黑"/>
                  <a:cs typeface="微软雅黑"/>
                  <a:sym typeface="微软雅黑"/>
                </a:rPr>
                <a:t>万</a:t>
              </a:r>
            </a:p>
          </p:txBody>
        </p:sp>
        <p:pic>
          <p:nvPicPr>
            <p:cNvPr id="2244" name="image4.jpeg"/>
            <p:cNvPicPr>
              <a:picLocks noChangeAspect="1"/>
            </p:cNvPicPr>
            <p:nvPr/>
          </p:nvPicPr>
          <p:blipFill>
            <a:blip r:embed="rId5">
              <a:extLst/>
            </a:blip>
            <a:stretch>
              <a:fillRect/>
            </a:stretch>
          </p:blipFill>
          <p:spPr>
            <a:xfrm>
              <a:off x="16304260" y="4319270"/>
              <a:ext cx="5316221" cy="6858000"/>
            </a:xfrm>
            <a:prstGeom prst="rect">
              <a:avLst/>
            </a:prstGeom>
            <a:ln w="12700" cap="flat">
              <a:noFill/>
              <a:miter lim="400000"/>
            </a:ln>
            <a:effectLst/>
          </p:spPr>
        </p:pic>
        <p:sp>
          <p:nvSpPr>
            <p:cNvPr id="2245" name="Shape 2245"/>
            <p:cNvSpPr/>
            <p:nvPr/>
          </p:nvSpPr>
          <p:spPr>
            <a:xfrm>
              <a:off x="11267440" y="1720849"/>
              <a:ext cx="8639811" cy="37801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defTabSz="1828800">
                <a:defRPr sz="4000" b="1">
                  <a:latin typeface="微软雅黑"/>
                  <a:ea typeface="微软雅黑"/>
                  <a:cs typeface="微软雅黑"/>
                  <a:sym typeface="微软雅黑"/>
                </a:defRPr>
              </a:pPr>
              <a:r>
                <a:t>服务范围：</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顾问服务</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智能化控制系统</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安装施工督导；</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系统调适及能效性验收</a:t>
              </a:r>
            </a:p>
          </p:txBody>
        </p:sp>
        <p:sp>
          <p:nvSpPr>
            <p:cNvPr id="2246" name="Shape 2246"/>
            <p:cNvSpPr/>
            <p:nvPr/>
          </p:nvSpPr>
          <p:spPr>
            <a:xfrm>
              <a:off x="6046470" y="0"/>
              <a:ext cx="7510781" cy="10337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sz="4800" b="1">
                  <a:latin typeface="微软雅黑"/>
                  <a:ea typeface="微软雅黑"/>
                  <a:cs typeface="微软雅黑"/>
                  <a:sym typeface="微软雅黑"/>
                </a:defRPr>
              </a:lvl1pPr>
            </a:lstStyle>
            <a:p>
              <a:r>
                <a:t>广州天河商旅（越秀地产）</a:t>
              </a:r>
            </a:p>
          </p:txBody>
        </p:sp>
      </p:gr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9" name="图片 2248"/>
          <p:cNvPicPr>
            <a:picLocks/>
          </p:cNvPicPr>
          <p:nvPr/>
        </p:nvPicPr>
        <p:blipFill>
          <a:blip r:embed="rId2">
            <a:extLst/>
          </a:blip>
          <a:stretch>
            <a:fillRect/>
          </a:stretch>
        </p:blipFill>
        <p:spPr>
          <a:xfrm>
            <a:off x="-78649" y="1524000"/>
            <a:ext cx="24541298" cy="76200"/>
          </a:xfrm>
          <a:prstGeom prst="rect">
            <a:avLst/>
          </a:prstGeom>
        </p:spPr>
      </p:pic>
      <p:sp>
        <p:nvSpPr>
          <p:cNvPr id="2251" name="Shape 2251"/>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252" name="Shape 2252"/>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10</a:t>
            </a:r>
            <a:r>
              <a:rPr sz="4800"/>
              <a:t>经典案例</a:t>
            </a:r>
          </a:p>
        </p:txBody>
      </p:sp>
      <p:grpSp>
        <p:nvGrpSpPr>
          <p:cNvPr id="2255" name="Group 2255"/>
          <p:cNvGrpSpPr/>
          <p:nvPr/>
        </p:nvGrpSpPr>
        <p:grpSpPr>
          <a:xfrm>
            <a:off x="18622751" y="302323"/>
            <a:ext cx="5429634" cy="1062833"/>
            <a:chOff x="0" y="0"/>
            <a:chExt cx="5429633" cy="1062831"/>
          </a:xfrm>
        </p:grpSpPr>
        <p:pic>
          <p:nvPicPr>
            <p:cNvPr id="2253"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2254"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
        <p:nvSpPr>
          <p:cNvPr id="2256" name="Shape 2256"/>
          <p:cNvSpPr/>
          <p:nvPr/>
        </p:nvSpPr>
        <p:spPr>
          <a:xfrm>
            <a:off x="1676231" y="3668328"/>
            <a:ext cx="14569439" cy="976376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lnSpc>
                <a:spcPct val="120000"/>
              </a:lnSpc>
              <a:tabLst>
                <a:tab pos="7874000" algn="l"/>
              </a:tabLst>
              <a:defRPr sz="3600" b="1">
                <a:latin typeface="微软雅黑"/>
                <a:ea typeface="微软雅黑"/>
                <a:cs typeface="微软雅黑"/>
                <a:sym typeface="微软雅黑"/>
              </a:defRPr>
            </a:pPr>
            <a:r>
              <a:t>项目概况：</a:t>
            </a:r>
            <a:endParaRPr sz="3200"/>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项目地址：广州市科学城兴森快捷工业园区，新建生产车间</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建筑面积：总建筑面积约</a:t>
            </a:r>
            <a:r>
              <a:t>4.8</a:t>
            </a:r>
            <a:r>
              <a:rPr>
                <a:latin typeface="微软雅黑"/>
                <a:ea typeface="微软雅黑"/>
                <a:cs typeface="微软雅黑"/>
                <a:sym typeface="微软雅黑"/>
              </a:rPr>
              <a:t>万</a:t>
            </a:r>
            <a:r>
              <a:t>m</a:t>
            </a:r>
            <a:r>
              <a:rPr baseline="31000"/>
              <a:t>2</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建筑功能：电子厂房及办公场所</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项目进度：建筑已完工，高效机房一次设计，分期施工，</a:t>
            </a:r>
            <a:r>
              <a:rPr>
                <a:solidFill>
                  <a:srgbClr val="FF0000"/>
                </a:solidFill>
                <a:latin typeface="微软雅黑"/>
                <a:ea typeface="微软雅黑"/>
                <a:cs typeface="微软雅黑"/>
                <a:sym typeface="微软雅黑"/>
              </a:rPr>
              <a:t>一期已投入使用</a:t>
            </a:r>
            <a:r>
              <a:rPr>
                <a:latin typeface="微软雅黑"/>
                <a:ea typeface="微软雅黑"/>
                <a:cs typeface="微软雅黑"/>
                <a:sym typeface="微软雅黑"/>
              </a:rPr>
              <a:t>，二期设计中。</a:t>
            </a:r>
          </a:p>
          <a:p>
            <a:pPr algn="l" defTabSz="1828800">
              <a:lnSpc>
                <a:spcPct val="120000"/>
              </a:lnSpc>
              <a:defRPr sz="3200">
                <a:latin typeface="Calibri"/>
                <a:ea typeface="Calibri"/>
                <a:cs typeface="Calibri"/>
                <a:sym typeface="Calibri"/>
              </a:defRPr>
            </a:pPr>
            <a:endParaRPr>
              <a:latin typeface="微软雅黑"/>
              <a:ea typeface="微软雅黑"/>
              <a:cs typeface="微软雅黑"/>
              <a:sym typeface="微软雅黑"/>
            </a:endParaRPr>
          </a:p>
          <a:p>
            <a:pPr algn="l" defTabSz="1828800">
              <a:lnSpc>
                <a:spcPct val="120000"/>
              </a:lnSpc>
              <a:defRPr sz="3600" b="1">
                <a:latin typeface="Calibri"/>
                <a:ea typeface="Calibri"/>
                <a:cs typeface="Calibri"/>
                <a:sym typeface="Calibri"/>
              </a:defRPr>
            </a:pPr>
            <a:r>
              <a:rPr>
                <a:latin typeface="微软雅黑"/>
                <a:ea typeface="微软雅黑"/>
                <a:cs typeface="微软雅黑"/>
                <a:sym typeface="微软雅黑"/>
              </a:rPr>
              <a:t>高效机房设计：</a:t>
            </a:r>
          </a:p>
          <a:p>
            <a:pPr marL="685800" indent="-6858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目标能效：</a:t>
            </a:r>
            <a:r>
              <a:rPr>
                <a:solidFill>
                  <a:srgbClr val="595959"/>
                </a:solidFill>
                <a:latin typeface="微软雅黑"/>
                <a:ea typeface="微软雅黑"/>
                <a:cs typeface="微软雅黑"/>
                <a:sym typeface="微软雅黑"/>
              </a:rPr>
              <a:t>承诺能效：</a:t>
            </a:r>
            <a:r>
              <a:rPr b="1">
                <a:solidFill>
                  <a:schemeClr val="accent5"/>
                </a:solidFill>
                <a:latin typeface="微软雅黑"/>
                <a:ea typeface="微软雅黑"/>
                <a:cs typeface="微软雅黑"/>
                <a:sym typeface="微软雅黑"/>
              </a:rPr>
              <a:t>EER5.58（0.63kW/RT ）</a:t>
            </a:r>
          </a:p>
          <a:p>
            <a:pPr marL="685800" indent="-6858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尖峰负荷：一期</a:t>
            </a:r>
            <a:r>
              <a:t>1800RT</a:t>
            </a:r>
            <a:r>
              <a:rPr>
                <a:latin typeface="微软雅黑"/>
                <a:ea typeface="微软雅黑"/>
                <a:cs typeface="微软雅黑"/>
                <a:sym typeface="微软雅黑"/>
              </a:rPr>
              <a:t>，二期</a:t>
            </a:r>
            <a:r>
              <a:t>1200RT</a:t>
            </a:r>
          </a:p>
          <a:p>
            <a:pPr marL="685800" indent="-6858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装机容量：一期：定频离心机</a:t>
            </a:r>
            <a:r>
              <a:t>600RT*1</a:t>
            </a:r>
            <a:r>
              <a:rPr>
                <a:latin typeface="微软雅黑"/>
                <a:ea typeface="微软雅黑"/>
                <a:cs typeface="微软雅黑"/>
                <a:sym typeface="微软雅黑"/>
              </a:rPr>
              <a:t>台</a:t>
            </a:r>
            <a:r>
              <a:t>+</a:t>
            </a:r>
            <a:r>
              <a:rPr>
                <a:latin typeface="微软雅黑"/>
                <a:ea typeface="微软雅黑"/>
                <a:cs typeface="微软雅黑"/>
                <a:sym typeface="微软雅黑"/>
              </a:rPr>
              <a:t>变频离心机</a:t>
            </a:r>
            <a:r>
              <a:t>600RT*2</a:t>
            </a:r>
            <a:r>
              <a:rPr>
                <a:latin typeface="微软雅黑"/>
                <a:ea typeface="微软雅黑"/>
                <a:cs typeface="微软雅黑"/>
                <a:sym typeface="微软雅黑"/>
              </a:rPr>
              <a:t>台</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 节能效益：能效提高</a:t>
            </a:r>
            <a:r>
              <a:rPr b="1">
                <a:solidFill>
                  <a:srgbClr val="FF0000"/>
                </a:solidFill>
              </a:rPr>
              <a:t>30%</a:t>
            </a:r>
          </a:p>
          <a:p>
            <a:pPr marL="571500" indent="-571500" algn="l" defTabSz="1828800">
              <a:lnSpc>
                <a:spcPct val="120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 经济效益：年节约电费</a:t>
            </a:r>
            <a:r>
              <a:rPr b="1">
                <a:solidFill>
                  <a:srgbClr val="FF0000"/>
                </a:solidFill>
              </a:rPr>
              <a:t>121</a:t>
            </a:r>
            <a:r>
              <a:rPr b="1">
                <a:solidFill>
                  <a:srgbClr val="FF0000"/>
                </a:solidFill>
                <a:latin typeface="微软雅黑"/>
                <a:ea typeface="微软雅黑"/>
                <a:cs typeface="微软雅黑"/>
                <a:sym typeface="微软雅黑"/>
              </a:rPr>
              <a:t>万</a:t>
            </a:r>
          </a:p>
          <a:p>
            <a:pPr algn="l" defTabSz="1828800">
              <a:lnSpc>
                <a:spcPct val="120000"/>
              </a:lnSpc>
              <a:defRPr sz="3600" b="1">
                <a:latin typeface="微软雅黑"/>
                <a:ea typeface="微软雅黑"/>
                <a:cs typeface="微软雅黑"/>
                <a:sym typeface="微软雅黑"/>
              </a:defRPr>
            </a:pPr>
            <a:r>
              <a:t>服务范围（机房施工安装+高效技术服务+智能化控制系统）</a:t>
            </a:r>
          </a:p>
        </p:txBody>
      </p:sp>
      <p:pic>
        <p:nvPicPr>
          <p:cNvPr id="2257" name="image23.jpg"/>
          <p:cNvPicPr>
            <a:picLocks noChangeAspect="1"/>
          </p:cNvPicPr>
          <p:nvPr/>
        </p:nvPicPr>
        <p:blipFill>
          <a:blip r:embed="rId5">
            <a:extLst/>
          </a:blip>
          <a:srcRect t="23463" r="13477" b="11699"/>
          <a:stretch>
            <a:fillRect/>
          </a:stretch>
        </p:blipFill>
        <p:spPr>
          <a:xfrm>
            <a:off x="18456910" y="3236805"/>
            <a:ext cx="5654041" cy="3908216"/>
          </a:xfrm>
          <a:prstGeom prst="rect">
            <a:avLst/>
          </a:prstGeom>
          <a:ln w="12700">
            <a:miter lim="400000"/>
          </a:ln>
        </p:spPr>
      </p:pic>
      <p:pic>
        <p:nvPicPr>
          <p:cNvPr id="2258" name="image53.jpg"/>
          <p:cNvPicPr>
            <a:picLocks noChangeAspect="1"/>
          </p:cNvPicPr>
          <p:nvPr/>
        </p:nvPicPr>
        <p:blipFill>
          <a:blip r:embed="rId6">
            <a:extLst/>
          </a:blip>
          <a:srcRect b="14790"/>
          <a:stretch>
            <a:fillRect/>
          </a:stretch>
        </p:blipFill>
        <p:spPr>
          <a:xfrm>
            <a:off x="14894937" y="7500663"/>
            <a:ext cx="9419311" cy="6019625"/>
          </a:xfrm>
          <a:prstGeom prst="rect">
            <a:avLst/>
          </a:prstGeom>
          <a:ln w="12700">
            <a:miter lim="400000"/>
          </a:ln>
        </p:spPr>
      </p:pic>
      <p:sp>
        <p:nvSpPr>
          <p:cNvPr id="2259" name="Shape 2259"/>
          <p:cNvSpPr/>
          <p:nvPr/>
        </p:nvSpPr>
        <p:spPr>
          <a:xfrm>
            <a:off x="7981784" y="2117374"/>
            <a:ext cx="8256410" cy="1033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sz="4800" b="1">
                <a:latin typeface="微软雅黑"/>
                <a:ea typeface="微软雅黑"/>
                <a:cs typeface="微软雅黑"/>
                <a:sym typeface="微软雅黑"/>
              </a:defRPr>
            </a:pPr>
            <a:r>
              <a:t>广州兴森快捷电路科技P3工厂</a:t>
            </a:r>
          </a:p>
        </p:txBody>
      </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 name="图片 651"/>
          <p:cNvPicPr>
            <a:picLocks/>
          </p:cNvPicPr>
          <p:nvPr/>
        </p:nvPicPr>
        <p:blipFill>
          <a:blip r:embed="rId2">
            <a:extLst/>
          </a:blip>
          <a:stretch>
            <a:fillRect/>
          </a:stretch>
        </p:blipFill>
        <p:spPr>
          <a:xfrm>
            <a:off x="-78649" y="1524000"/>
            <a:ext cx="24541298" cy="76200"/>
          </a:xfrm>
          <a:prstGeom prst="rect">
            <a:avLst/>
          </a:prstGeom>
        </p:spPr>
      </p:pic>
      <p:sp>
        <p:nvSpPr>
          <p:cNvPr id="654" name="Shape 654"/>
          <p:cNvSpPr/>
          <p:nvPr/>
        </p:nvSpPr>
        <p:spPr>
          <a:xfrm>
            <a:off x="362779" y="392247"/>
            <a:ext cx="93680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01集中空调高效制冷机房系统介绍</a:t>
            </a:r>
          </a:p>
        </p:txBody>
      </p:sp>
      <p:sp>
        <p:nvSpPr>
          <p:cNvPr id="655" name="Shape 655"/>
          <p:cNvSpPr/>
          <p:nvPr/>
        </p:nvSpPr>
        <p:spPr>
          <a:xfrm>
            <a:off x="166550" y="1703056"/>
            <a:ext cx="10024530"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01-4集中空调制冷机房系统能效低原因分析</a:t>
            </a:r>
          </a:p>
        </p:txBody>
      </p:sp>
      <p:sp>
        <p:nvSpPr>
          <p:cNvPr id="656" name="Shape 656"/>
          <p:cNvSpPr>
            <a:spLocks noGrp="1"/>
          </p:cNvSpPr>
          <p:nvPr>
            <p:ph type="sldNum" sz="quarter" idx="4294967295"/>
          </p:nvPr>
        </p:nvSpPr>
        <p:spPr>
          <a:xfrm>
            <a:off x="24029739" y="13123053"/>
            <a:ext cx="325045"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7</a:t>
            </a:fld>
            <a:endParaRPr/>
          </a:p>
        </p:txBody>
      </p:sp>
      <p:grpSp>
        <p:nvGrpSpPr>
          <p:cNvPr id="692" name="Group 692"/>
          <p:cNvGrpSpPr/>
          <p:nvPr/>
        </p:nvGrpSpPr>
        <p:grpSpPr>
          <a:xfrm>
            <a:off x="10232624" y="4141930"/>
            <a:ext cx="14019332" cy="7934898"/>
            <a:chOff x="8823358" y="84374"/>
            <a:chExt cx="14019331" cy="7934897"/>
          </a:xfrm>
        </p:grpSpPr>
        <p:grpSp>
          <p:nvGrpSpPr>
            <p:cNvPr id="671" name="Group 671"/>
            <p:cNvGrpSpPr/>
            <p:nvPr/>
          </p:nvGrpSpPr>
          <p:grpSpPr>
            <a:xfrm>
              <a:off x="8823358" y="84374"/>
              <a:ext cx="5399991" cy="7934898"/>
              <a:chOff x="0" y="0"/>
              <a:chExt cx="5399990" cy="7934897"/>
            </a:xfrm>
          </p:grpSpPr>
          <p:grpSp>
            <p:nvGrpSpPr>
              <p:cNvPr id="669" name="Group 669"/>
              <p:cNvGrpSpPr/>
              <p:nvPr/>
            </p:nvGrpSpPr>
            <p:grpSpPr>
              <a:xfrm>
                <a:off x="-1" y="0"/>
                <a:ext cx="5399992" cy="7934897"/>
                <a:chOff x="0" y="0"/>
                <a:chExt cx="5399990" cy="7934896"/>
              </a:xfrm>
            </p:grpSpPr>
            <p:sp>
              <p:nvSpPr>
                <p:cNvPr id="657" name="Shape 657"/>
                <p:cNvSpPr/>
                <p:nvPr/>
              </p:nvSpPr>
              <p:spPr>
                <a:xfrm>
                  <a:off x="1830351" y="6543463"/>
                  <a:ext cx="1723779" cy="2948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16761"/>
                        <a:pt x="20537" y="21600"/>
                        <a:pt x="19229" y="21600"/>
                      </a:cubicBezTo>
                      <a:lnTo>
                        <a:pt x="2370" y="21600"/>
                      </a:lnTo>
                      <a:cubicBezTo>
                        <a:pt x="1060" y="21600"/>
                        <a:pt x="0" y="16761"/>
                        <a:pt x="0" y="10801"/>
                      </a:cubicBezTo>
                      <a:cubicBezTo>
                        <a:pt x="0" y="4831"/>
                        <a:pt x="1060" y="0"/>
                        <a:pt x="2370" y="0"/>
                      </a:cubicBezTo>
                      <a:lnTo>
                        <a:pt x="19229" y="0"/>
                      </a:lnTo>
                      <a:cubicBezTo>
                        <a:pt x="20537" y="0"/>
                        <a:pt x="21600" y="4831"/>
                        <a:pt x="21600" y="10801"/>
                      </a:cubicBezTo>
                      <a:cubicBezTo>
                        <a:pt x="21600" y="10801"/>
                        <a:pt x="21600" y="10801"/>
                        <a:pt x="21600" y="10801"/>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58" name="Shape 658"/>
                <p:cNvSpPr/>
                <p:nvPr/>
              </p:nvSpPr>
              <p:spPr>
                <a:xfrm>
                  <a:off x="1830351" y="6909530"/>
                  <a:ext cx="1723779" cy="294751"/>
                </a:xfrm>
                <a:custGeom>
                  <a:avLst/>
                  <a:gdLst/>
                  <a:ahLst/>
                  <a:cxnLst>
                    <a:cxn ang="0">
                      <a:pos x="wd2" y="hd2"/>
                    </a:cxn>
                    <a:cxn ang="5400000">
                      <a:pos x="wd2" y="hd2"/>
                    </a:cxn>
                    <a:cxn ang="10800000">
                      <a:pos x="wd2" y="hd2"/>
                    </a:cxn>
                    <a:cxn ang="16200000">
                      <a:pos x="wd2" y="hd2"/>
                    </a:cxn>
                  </a:cxnLst>
                  <a:rect l="0" t="0" r="r" b="b"/>
                  <a:pathLst>
                    <a:path w="21600" h="21600" extrusionOk="0">
                      <a:moveTo>
                        <a:pt x="21600" y="10797"/>
                      </a:moveTo>
                      <a:cubicBezTo>
                        <a:pt x="21600" y="16767"/>
                        <a:pt x="20537" y="21600"/>
                        <a:pt x="19229" y="21600"/>
                      </a:cubicBezTo>
                      <a:lnTo>
                        <a:pt x="2370" y="21600"/>
                      </a:lnTo>
                      <a:cubicBezTo>
                        <a:pt x="1060" y="21600"/>
                        <a:pt x="0" y="16767"/>
                        <a:pt x="0" y="10797"/>
                      </a:cubicBezTo>
                      <a:cubicBezTo>
                        <a:pt x="0" y="4837"/>
                        <a:pt x="1060" y="0"/>
                        <a:pt x="2370" y="0"/>
                      </a:cubicBezTo>
                      <a:lnTo>
                        <a:pt x="19229" y="0"/>
                      </a:lnTo>
                      <a:cubicBezTo>
                        <a:pt x="20537" y="0"/>
                        <a:pt x="21600" y="4837"/>
                        <a:pt x="21600" y="10797"/>
                      </a:cubicBezTo>
                      <a:cubicBezTo>
                        <a:pt x="21600" y="10797"/>
                        <a:pt x="21600" y="10797"/>
                        <a:pt x="21600" y="10797"/>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59" name="Shape 659"/>
                <p:cNvSpPr/>
                <p:nvPr/>
              </p:nvSpPr>
              <p:spPr>
                <a:xfrm>
                  <a:off x="1830351" y="7275598"/>
                  <a:ext cx="1723779" cy="294843"/>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8"/>
                        <a:pt x="20537" y="21600"/>
                        <a:pt x="19229" y="21600"/>
                      </a:cubicBezTo>
                      <a:lnTo>
                        <a:pt x="2370" y="21600"/>
                      </a:lnTo>
                      <a:cubicBezTo>
                        <a:pt x="1060" y="21600"/>
                        <a:pt x="0" y="16768"/>
                        <a:pt x="0" y="10803"/>
                      </a:cubicBezTo>
                      <a:cubicBezTo>
                        <a:pt x="0" y="4835"/>
                        <a:pt x="1060" y="0"/>
                        <a:pt x="2370" y="0"/>
                      </a:cubicBezTo>
                      <a:lnTo>
                        <a:pt x="19229" y="0"/>
                      </a:lnTo>
                      <a:cubicBezTo>
                        <a:pt x="20537" y="0"/>
                        <a:pt x="21600" y="4835"/>
                        <a:pt x="21600" y="10803"/>
                      </a:cubicBezTo>
                      <a:cubicBezTo>
                        <a:pt x="21600" y="10803"/>
                        <a:pt x="21600" y="10803"/>
                        <a:pt x="21600" y="10803"/>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60" name="Shape 660"/>
                <p:cNvSpPr/>
                <p:nvPr/>
              </p:nvSpPr>
              <p:spPr>
                <a:xfrm>
                  <a:off x="2196422" y="7641666"/>
                  <a:ext cx="978408" cy="293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32"/>
                        <a:pt x="16764" y="21600"/>
                        <a:pt x="10800" y="21600"/>
                      </a:cubicBezTo>
                      <a:cubicBezTo>
                        <a:pt x="4836" y="21600"/>
                        <a:pt x="0" y="11932"/>
                        <a:pt x="0" y="0"/>
                      </a:cubicBezTo>
                      <a:cubicBezTo>
                        <a:pt x="0" y="0"/>
                        <a:pt x="21600" y="0"/>
                        <a:pt x="21600" y="0"/>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61" name="Shape 661"/>
                <p:cNvSpPr/>
                <p:nvPr/>
              </p:nvSpPr>
              <p:spPr>
                <a:xfrm>
                  <a:off x="2699769" y="0"/>
                  <a:ext cx="2031620" cy="1553914"/>
                </a:xfrm>
                <a:custGeom>
                  <a:avLst/>
                  <a:gdLst/>
                  <a:ahLst/>
                  <a:cxnLst>
                    <a:cxn ang="0">
                      <a:pos x="wd2" y="hd2"/>
                    </a:cxn>
                    <a:cxn ang="5400000">
                      <a:pos x="wd2" y="hd2"/>
                    </a:cxn>
                    <a:cxn ang="10800000">
                      <a:pos x="wd2" y="hd2"/>
                    </a:cxn>
                    <a:cxn ang="16200000">
                      <a:pos x="wd2" y="hd2"/>
                    </a:cxn>
                  </a:cxnLst>
                  <a:rect l="0" t="0" r="r" b="b"/>
                  <a:pathLst>
                    <a:path w="21600" h="21600" extrusionOk="0">
                      <a:moveTo>
                        <a:pt x="15120" y="21600"/>
                      </a:moveTo>
                      <a:lnTo>
                        <a:pt x="21600" y="13130"/>
                      </a:lnTo>
                      <a:cubicBezTo>
                        <a:pt x="16394" y="5131"/>
                        <a:pt x="8655" y="44"/>
                        <a:pt x="0" y="0"/>
                      </a:cubicBezTo>
                      <a:lnTo>
                        <a:pt x="0" y="11904"/>
                      </a:lnTo>
                      <a:cubicBezTo>
                        <a:pt x="6131" y="11949"/>
                        <a:pt x="11585" y="15738"/>
                        <a:pt x="15120" y="21600"/>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62" name="Shape 662"/>
                <p:cNvSpPr/>
                <p:nvPr/>
              </p:nvSpPr>
              <p:spPr>
                <a:xfrm>
                  <a:off x="4164051" y="960928"/>
                  <a:ext cx="1235940" cy="2026110"/>
                </a:xfrm>
                <a:custGeom>
                  <a:avLst/>
                  <a:gdLst/>
                  <a:ahLst/>
                  <a:cxnLst>
                    <a:cxn ang="0">
                      <a:pos x="wd2" y="hd2"/>
                    </a:cxn>
                    <a:cxn ang="5400000">
                      <a:pos x="wd2" y="hd2"/>
                    </a:cxn>
                    <a:cxn ang="10800000">
                      <a:pos x="wd2" y="hd2"/>
                    </a:cxn>
                    <a:cxn ang="16200000">
                      <a:pos x="wd2" y="hd2"/>
                    </a:cxn>
                  </a:cxnLst>
                  <a:rect l="0" t="0" r="r" b="b"/>
                  <a:pathLst>
                    <a:path w="21600" h="21600" extrusionOk="0">
                      <a:moveTo>
                        <a:pt x="6638" y="18341"/>
                      </a:moveTo>
                      <a:cubicBezTo>
                        <a:pt x="6638" y="19447"/>
                        <a:pt x="6452" y="20533"/>
                        <a:pt x="6159" y="21600"/>
                      </a:cubicBezTo>
                      <a:lnTo>
                        <a:pt x="21289" y="21600"/>
                      </a:lnTo>
                      <a:cubicBezTo>
                        <a:pt x="21489" y="20529"/>
                        <a:pt x="21600" y="19443"/>
                        <a:pt x="21600" y="18341"/>
                      </a:cubicBezTo>
                      <a:cubicBezTo>
                        <a:pt x="21600" y="11357"/>
                        <a:pt x="17487" y="4963"/>
                        <a:pt x="10670" y="0"/>
                      </a:cubicBezTo>
                      <a:lnTo>
                        <a:pt x="0" y="6509"/>
                      </a:lnTo>
                      <a:cubicBezTo>
                        <a:pt x="4145" y="9791"/>
                        <a:pt x="6638" y="13887"/>
                        <a:pt x="6638" y="18341"/>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63" name="Shape 663"/>
                <p:cNvSpPr/>
                <p:nvPr/>
              </p:nvSpPr>
              <p:spPr>
                <a:xfrm>
                  <a:off x="960934" y="4164021"/>
                  <a:ext cx="1723064" cy="2304016"/>
                </a:xfrm>
                <a:custGeom>
                  <a:avLst/>
                  <a:gdLst/>
                  <a:ahLst/>
                  <a:cxnLst>
                    <a:cxn ang="0">
                      <a:pos x="wd2" y="hd2"/>
                    </a:cxn>
                    <a:cxn ang="5400000">
                      <a:pos x="wd2" y="hd2"/>
                    </a:cxn>
                    <a:cxn ang="10800000">
                      <a:pos x="wd2" y="hd2"/>
                    </a:cxn>
                    <a:cxn ang="16200000">
                      <a:pos x="wd2" y="hd2"/>
                    </a:cxn>
                  </a:cxnLst>
                  <a:rect l="0" t="0" r="r" b="b"/>
                  <a:pathLst>
                    <a:path w="21600" h="21600" extrusionOk="0">
                      <a:moveTo>
                        <a:pt x="18588" y="13574"/>
                      </a:moveTo>
                      <a:cubicBezTo>
                        <a:pt x="17948" y="11856"/>
                        <a:pt x="17059" y="9576"/>
                        <a:pt x="15198" y="7334"/>
                      </a:cubicBezTo>
                      <a:cubicBezTo>
                        <a:pt x="12968" y="4648"/>
                        <a:pt x="10047" y="2019"/>
                        <a:pt x="7599" y="0"/>
                      </a:cubicBezTo>
                      <a:lnTo>
                        <a:pt x="0" y="5682"/>
                      </a:lnTo>
                      <a:cubicBezTo>
                        <a:pt x="1933" y="7296"/>
                        <a:pt x="4325" y="9453"/>
                        <a:pt x="6080" y="11567"/>
                      </a:cubicBezTo>
                      <a:cubicBezTo>
                        <a:pt x="9530" y="15723"/>
                        <a:pt x="7805" y="21600"/>
                        <a:pt x="15789" y="21600"/>
                      </a:cubicBezTo>
                      <a:lnTo>
                        <a:pt x="21600" y="21600"/>
                      </a:lnTo>
                      <a:lnTo>
                        <a:pt x="21600" y="13574"/>
                      </a:lnTo>
                      <a:cubicBezTo>
                        <a:pt x="21600" y="13574"/>
                        <a:pt x="18588" y="13574"/>
                        <a:pt x="18588" y="13574"/>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64" name="Shape 664"/>
                <p:cNvSpPr/>
                <p:nvPr/>
              </p:nvSpPr>
              <p:spPr>
                <a:xfrm>
                  <a:off x="0" y="960928"/>
                  <a:ext cx="1236697" cy="2026983"/>
                </a:xfrm>
                <a:custGeom>
                  <a:avLst/>
                  <a:gdLst/>
                  <a:ahLst/>
                  <a:cxnLst>
                    <a:cxn ang="0">
                      <a:pos x="wd2" y="hd2"/>
                    </a:cxn>
                    <a:cxn ang="5400000">
                      <a:pos x="wd2" y="hd2"/>
                    </a:cxn>
                    <a:cxn ang="10800000">
                      <a:pos x="wd2" y="hd2"/>
                    </a:cxn>
                    <a:cxn ang="16200000">
                      <a:pos x="wd2" y="hd2"/>
                    </a:cxn>
                  </a:cxnLst>
                  <a:rect l="0" t="0" r="r" b="b"/>
                  <a:pathLst>
                    <a:path w="21600" h="21600" extrusionOk="0">
                      <a:moveTo>
                        <a:pt x="14953" y="18343"/>
                      </a:moveTo>
                      <a:cubicBezTo>
                        <a:pt x="14953" y="13886"/>
                        <a:pt x="17449" y="9788"/>
                        <a:pt x="21600" y="6503"/>
                      </a:cubicBezTo>
                      <a:lnTo>
                        <a:pt x="10939" y="0"/>
                      </a:lnTo>
                      <a:cubicBezTo>
                        <a:pt x="4115" y="4963"/>
                        <a:pt x="0" y="11358"/>
                        <a:pt x="0" y="18343"/>
                      </a:cubicBezTo>
                      <a:cubicBezTo>
                        <a:pt x="0" y="19446"/>
                        <a:pt x="135" y="20529"/>
                        <a:pt x="333" y="21600"/>
                      </a:cubicBezTo>
                      <a:lnTo>
                        <a:pt x="15421" y="21600"/>
                      </a:lnTo>
                      <a:cubicBezTo>
                        <a:pt x="15125" y="20531"/>
                        <a:pt x="14953" y="19443"/>
                        <a:pt x="14953" y="18343"/>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65" name="Shape 665"/>
                <p:cNvSpPr/>
                <p:nvPr/>
              </p:nvSpPr>
              <p:spPr>
                <a:xfrm>
                  <a:off x="2699769" y="4164021"/>
                  <a:ext cx="1722927" cy="2306157"/>
                </a:xfrm>
                <a:custGeom>
                  <a:avLst/>
                  <a:gdLst/>
                  <a:ahLst/>
                  <a:cxnLst>
                    <a:cxn ang="0">
                      <a:pos x="wd2" y="hd2"/>
                    </a:cxn>
                    <a:cxn ang="5400000">
                      <a:pos x="wd2" y="hd2"/>
                    </a:cxn>
                    <a:cxn ang="10800000">
                      <a:pos x="wd2" y="hd2"/>
                    </a:cxn>
                    <a:cxn ang="16200000">
                      <a:pos x="wd2" y="hd2"/>
                    </a:cxn>
                  </a:cxnLst>
                  <a:rect l="0" t="0" r="r" b="b"/>
                  <a:pathLst>
                    <a:path w="21600" h="21600" extrusionOk="0">
                      <a:moveTo>
                        <a:pt x="6375" y="7348"/>
                      </a:moveTo>
                      <a:cubicBezTo>
                        <a:pt x="4515" y="9587"/>
                        <a:pt x="3626" y="11865"/>
                        <a:pt x="2985" y="13581"/>
                      </a:cubicBezTo>
                      <a:lnTo>
                        <a:pt x="0" y="13581"/>
                      </a:lnTo>
                      <a:lnTo>
                        <a:pt x="0" y="21600"/>
                      </a:lnTo>
                      <a:lnTo>
                        <a:pt x="5785" y="21600"/>
                      </a:lnTo>
                      <a:cubicBezTo>
                        <a:pt x="13769" y="21600"/>
                        <a:pt x="12044" y="15729"/>
                        <a:pt x="15494" y="11576"/>
                      </a:cubicBezTo>
                      <a:cubicBezTo>
                        <a:pt x="17259" y="9453"/>
                        <a:pt x="19663" y="7293"/>
                        <a:pt x="21600" y="5679"/>
                      </a:cubicBezTo>
                      <a:lnTo>
                        <a:pt x="13999" y="0"/>
                      </a:lnTo>
                      <a:cubicBezTo>
                        <a:pt x="11583" y="1991"/>
                        <a:pt x="8621" y="4644"/>
                        <a:pt x="6375" y="7348"/>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66" name="Shape 666"/>
                <p:cNvSpPr/>
                <p:nvPr/>
              </p:nvSpPr>
              <p:spPr>
                <a:xfrm>
                  <a:off x="-1" y="3020059"/>
                  <a:ext cx="1517552" cy="1726827"/>
                </a:xfrm>
                <a:custGeom>
                  <a:avLst/>
                  <a:gdLst/>
                  <a:ahLst/>
                  <a:cxnLst>
                    <a:cxn ang="0">
                      <a:pos x="wd2" y="hd2"/>
                    </a:cxn>
                    <a:cxn ang="5400000">
                      <a:pos x="wd2" y="hd2"/>
                    </a:cxn>
                    <a:cxn ang="10800000">
                      <a:pos x="wd2" y="hd2"/>
                    </a:cxn>
                    <a:cxn ang="16200000">
                      <a:pos x="wd2" y="hd2"/>
                    </a:cxn>
                  </a:cxnLst>
                  <a:rect l="0" t="0" r="r" b="b"/>
                  <a:pathLst>
                    <a:path w="21600" h="21600" extrusionOk="0">
                      <a:moveTo>
                        <a:pt x="20102" y="12599"/>
                      </a:moveTo>
                      <a:cubicBezTo>
                        <a:pt x="19990" y="12493"/>
                        <a:pt x="19875" y="12390"/>
                        <a:pt x="19755" y="12288"/>
                      </a:cubicBezTo>
                      <a:cubicBezTo>
                        <a:pt x="19378" y="11966"/>
                        <a:pt x="19011" y="11641"/>
                        <a:pt x="18658" y="11302"/>
                      </a:cubicBezTo>
                      <a:cubicBezTo>
                        <a:pt x="18607" y="11250"/>
                        <a:pt x="18556" y="11200"/>
                        <a:pt x="18501" y="11146"/>
                      </a:cubicBezTo>
                      <a:cubicBezTo>
                        <a:pt x="15274" y="7984"/>
                        <a:pt x="13144" y="4124"/>
                        <a:pt x="12293" y="0"/>
                      </a:cubicBezTo>
                      <a:lnTo>
                        <a:pt x="0" y="0"/>
                      </a:lnTo>
                      <a:cubicBezTo>
                        <a:pt x="967" y="6986"/>
                        <a:pt x="4348" y="13315"/>
                        <a:pt x="9430" y="18297"/>
                      </a:cubicBezTo>
                      <a:lnTo>
                        <a:pt x="9409" y="18295"/>
                      </a:lnTo>
                      <a:cubicBezTo>
                        <a:pt x="9409" y="18295"/>
                        <a:pt x="9467" y="18348"/>
                        <a:pt x="9553" y="18421"/>
                      </a:cubicBezTo>
                      <a:cubicBezTo>
                        <a:pt x="10100" y="18951"/>
                        <a:pt x="10671" y="19461"/>
                        <a:pt x="11253" y="19960"/>
                      </a:cubicBezTo>
                      <a:cubicBezTo>
                        <a:pt x="11755" y="20425"/>
                        <a:pt x="12344" y="20987"/>
                        <a:pt x="12973" y="21600"/>
                      </a:cubicBezTo>
                      <a:lnTo>
                        <a:pt x="21600" y="14020"/>
                      </a:lnTo>
                      <a:cubicBezTo>
                        <a:pt x="21079" y="13518"/>
                        <a:pt x="20572" y="13035"/>
                        <a:pt x="20102" y="12599"/>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67" name="Shape 667"/>
                <p:cNvSpPr/>
                <p:nvPr/>
              </p:nvSpPr>
              <p:spPr>
                <a:xfrm>
                  <a:off x="3843740" y="3020059"/>
                  <a:ext cx="1519560" cy="17247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286" y="0"/>
                      </a:lnTo>
                      <a:cubicBezTo>
                        <a:pt x="8324" y="4739"/>
                        <a:pt x="5707" y="9071"/>
                        <a:pt x="1643" y="12475"/>
                      </a:cubicBezTo>
                      <a:cubicBezTo>
                        <a:pt x="1474" y="12615"/>
                        <a:pt x="1310" y="12760"/>
                        <a:pt x="1150" y="12910"/>
                      </a:cubicBezTo>
                      <a:cubicBezTo>
                        <a:pt x="784" y="13254"/>
                        <a:pt x="398" y="13620"/>
                        <a:pt x="0" y="14008"/>
                      </a:cubicBezTo>
                      <a:lnTo>
                        <a:pt x="8617" y="21600"/>
                      </a:lnTo>
                      <a:cubicBezTo>
                        <a:pt x="9120" y="21108"/>
                        <a:pt x="9602" y="20644"/>
                        <a:pt x="10026" y="20247"/>
                      </a:cubicBezTo>
                      <a:cubicBezTo>
                        <a:pt x="16276" y="15014"/>
                        <a:pt x="20505" y="7935"/>
                        <a:pt x="21600" y="0"/>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68" name="Shape 668"/>
                <p:cNvSpPr/>
                <p:nvPr/>
              </p:nvSpPr>
              <p:spPr>
                <a:xfrm>
                  <a:off x="640622" y="0"/>
                  <a:ext cx="2030641" cy="1552838"/>
                </a:xfrm>
                <a:custGeom>
                  <a:avLst/>
                  <a:gdLst/>
                  <a:ahLst/>
                  <a:cxnLst>
                    <a:cxn ang="0">
                      <a:pos x="wd2" y="hd2"/>
                    </a:cxn>
                    <a:cxn ang="5400000">
                      <a:pos x="wd2" y="hd2"/>
                    </a:cxn>
                    <a:cxn ang="10800000">
                      <a:pos x="wd2" y="hd2"/>
                    </a:cxn>
                    <a:cxn ang="16200000">
                      <a:pos x="wd2" y="hd2"/>
                    </a:cxn>
                  </a:cxnLst>
                  <a:rect l="0" t="0" r="r" b="b"/>
                  <a:pathLst>
                    <a:path w="21600" h="21600" extrusionOk="0">
                      <a:moveTo>
                        <a:pt x="21600" y="11912"/>
                      </a:moveTo>
                      <a:lnTo>
                        <a:pt x="21600" y="0"/>
                      </a:lnTo>
                      <a:cubicBezTo>
                        <a:pt x="12947" y="44"/>
                        <a:pt x="5207" y="5129"/>
                        <a:pt x="0" y="13124"/>
                      </a:cubicBezTo>
                      <a:lnTo>
                        <a:pt x="6482" y="21600"/>
                      </a:lnTo>
                      <a:cubicBezTo>
                        <a:pt x="10017" y="15741"/>
                        <a:pt x="15472" y="11960"/>
                        <a:pt x="21600" y="11912"/>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sp>
            <p:nvSpPr>
              <p:cNvPr id="670" name="Shape 670"/>
              <p:cNvSpPr/>
              <p:nvPr/>
            </p:nvSpPr>
            <p:spPr>
              <a:xfrm>
                <a:off x="2024031" y="1797415"/>
                <a:ext cx="1307442" cy="2380992"/>
              </a:xfrm>
              <a:custGeom>
                <a:avLst/>
                <a:gdLst/>
                <a:ahLst/>
                <a:cxnLst>
                  <a:cxn ang="0">
                    <a:pos x="wd2" y="hd2"/>
                  </a:cxn>
                  <a:cxn ang="5400000">
                    <a:pos x="wd2" y="hd2"/>
                  </a:cxn>
                  <a:cxn ang="10800000">
                    <a:pos x="wd2" y="hd2"/>
                  </a:cxn>
                  <a:cxn ang="16200000">
                    <a:pos x="wd2" y="hd2"/>
                  </a:cxn>
                </a:cxnLst>
                <a:rect l="0" t="0" r="r" b="b"/>
                <a:pathLst>
                  <a:path w="21600" h="21600" extrusionOk="0">
                    <a:moveTo>
                      <a:pt x="20407" y="3476"/>
                    </a:moveTo>
                    <a:cubicBezTo>
                      <a:pt x="16335" y="5612"/>
                      <a:pt x="16335" y="5612"/>
                      <a:pt x="16335" y="5612"/>
                    </a:cubicBezTo>
                    <a:cubicBezTo>
                      <a:pt x="14486" y="4583"/>
                      <a:pt x="12660" y="4068"/>
                      <a:pt x="10835" y="4068"/>
                    </a:cubicBezTo>
                    <a:cubicBezTo>
                      <a:pt x="9782" y="4068"/>
                      <a:pt x="8916" y="4222"/>
                      <a:pt x="8237" y="4531"/>
                    </a:cubicBezTo>
                    <a:cubicBezTo>
                      <a:pt x="7582" y="4827"/>
                      <a:pt x="7231" y="5188"/>
                      <a:pt x="7231" y="5587"/>
                    </a:cubicBezTo>
                    <a:cubicBezTo>
                      <a:pt x="7231" y="5921"/>
                      <a:pt x="7535" y="6256"/>
                      <a:pt x="8120" y="6591"/>
                    </a:cubicBezTo>
                    <a:cubicBezTo>
                      <a:pt x="8706" y="6938"/>
                      <a:pt x="9876" y="7299"/>
                      <a:pt x="11631" y="7685"/>
                    </a:cubicBezTo>
                    <a:cubicBezTo>
                      <a:pt x="14743" y="8380"/>
                      <a:pt x="16873" y="8972"/>
                      <a:pt x="18020" y="9461"/>
                    </a:cubicBezTo>
                    <a:cubicBezTo>
                      <a:pt x="19166" y="9950"/>
                      <a:pt x="20055" y="10530"/>
                      <a:pt x="20687" y="11225"/>
                    </a:cubicBezTo>
                    <a:cubicBezTo>
                      <a:pt x="21296" y="11907"/>
                      <a:pt x="21600" y="12679"/>
                      <a:pt x="21600" y="13529"/>
                    </a:cubicBezTo>
                    <a:cubicBezTo>
                      <a:pt x="21600" y="14379"/>
                      <a:pt x="21272" y="15177"/>
                      <a:pt x="20617" y="15897"/>
                    </a:cubicBezTo>
                    <a:cubicBezTo>
                      <a:pt x="19962" y="16618"/>
                      <a:pt x="19096" y="17198"/>
                      <a:pt x="18066" y="17622"/>
                    </a:cubicBezTo>
                    <a:cubicBezTo>
                      <a:pt x="17037" y="18034"/>
                      <a:pt x="15539" y="18356"/>
                      <a:pt x="13573" y="18575"/>
                    </a:cubicBezTo>
                    <a:cubicBezTo>
                      <a:pt x="13573" y="21600"/>
                      <a:pt x="13573" y="21600"/>
                      <a:pt x="13573" y="21600"/>
                    </a:cubicBezTo>
                    <a:cubicBezTo>
                      <a:pt x="9618" y="21600"/>
                      <a:pt x="9618" y="21600"/>
                      <a:pt x="9618" y="21600"/>
                    </a:cubicBezTo>
                    <a:cubicBezTo>
                      <a:pt x="9618" y="18652"/>
                      <a:pt x="9618" y="18652"/>
                      <a:pt x="9618" y="18652"/>
                    </a:cubicBezTo>
                    <a:cubicBezTo>
                      <a:pt x="7793" y="18536"/>
                      <a:pt x="6225" y="18292"/>
                      <a:pt x="4938" y="17906"/>
                    </a:cubicBezTo>
                    <a:cubicBezTo>
                      <a:pt x="3159" y="17378"/>
                      <a:pt x="1521" y="16670"/>
                      <a:pt x="0" y="15795"/>
                    </a:cubicBezTo>
                    <a:cubicBezTo>
                      <a:pt x="4002" y="13593"/>
                      <a:pt x="4002" y="13593"/>
                      <a:pt x="4002" y="13593"/>
                    </a:cubicBezTo>
                    <a:cubicBezTo>
                      <a:pt x="6576" y="15061"/>
                      <a:pt x="9057" y="15795"/>
                      <a:pt x="11444" y="15795"/>
                    </a:cubicBezTo>
                    <a:cubicBezTo>
                      <a:pt x="12684" y="15795"/>
                      <a:pt x="13714" y="15563"/>
                      <a:pt x="14603" y="15112"/>
                    </a:cubicBezTo>
                    <a:cubicBezTo>
                      <a:pt x="15469" y="14649"/>
                      <a:pt x="15913" y="14121"/>
                      <a:pt x="15913" y="13503"/>
                    </a:cubicBezTo>
                    <a:cubicBezTo>
                      <a:pt x="15913" y="12975"/>
                      <a:pt x="15633" y="12525"/>
                      <a:pt x="15071" y="12126"/>
                    </a:cubicBezTo>
                    <a:cubicBezTo>
                      <a:pt x="14509" y="11740"/>
                      <a:pt x="13386" y="11341"/>
                      <a:pt x="11748" y="10929"/>
                    </a:cubicBezTo>
                    <a:cubicBezTo>
                      <a:pt x="8401" y="10105"/>
                      <a:pt x="6155" y="9436"/>
                      <a:pt x="4961" y="8946"/>
                    </a:cubicBezTo>
                    <a:cubicBezTo>
                      <a:pt x="3791" y="8470"/>
                      <a:pt x="2902" y="7917"/>
                      <a:pt x="2317" y="7312"/>
                    </a:cubicBezTo>
                    <a:cubicBezTo>
                      <a:pt x="1732" y="6707"/>
                      <a:pt x="1451" y="6063"/>
                      <a:pt x="1451" y="5368"/>
                    </a:cubicBezTo>
                    <a:cubicBezTo>
                      <a:pt x="1451" y="4235"/>
                      <a:pt x="2223" y="3257"/>
                      <a:pt x="3768" y="2446"/>
                    </a:cubicBezTo>
                    <a:cubicBezTo>
                      <a:pt x="5312" y="1635"/>
                      <a:pt x="7255" y="1197"/>
                      <a:pt x="9618" y="1133"/>
                    </a:cubicBezTo>
                    <a:cubicBezTo>
                      <a:pt x="9618" y="0"/>
                      <a:pt x="9618" y="0"/>
                      <a:pt x="9618" y="0"/>
                    </a:cubicBezTo>
                    <a:cubicBezTo>
                      <a:pt x="13573" y="0"/>
                      <a:pt x="13573" y="0"/>
                      <a:pt x="13573" y="0"/>
                    </a:cubicBezTo>
                    <a:cubicBezTo>
                      <a:pt x="13573" y="1287"/>
                      <a:pt x="13573" y="1287"/>
                      <a:pt x="13573" y="1287"/>
                    </a:cubicBezTo>
                    <a:cubicBezTo>
                      <a:pt x="14954" y="1455"/>
                      <a:pt x="16101" y="1686"/>
                      <a:pt x="17037" y="1982"/>
                    </a:cubicBezTo>
                    <a:cubicBezTo>
                      <a:pt x="17996" y="2278"/>
                      <a:pt x="19119" y="2780"/>
                      <a:pt x="20407" y="3476"/>
                    </a:cubicBezTo>
                    <a:close/>
                  </a:path>
                </a:pathLst>
              </a:custGeom>
              <a:solidFill>
                <a:srgbClr val="4FC34E"/>
              </a:solidFill>
              <a:ln w="12700" cap="flat">
                <a:noFill/>
                <a:miter lim="400000"/>
              </a:ln>
              <a:effectLst/>
            </p:spPr>
            <p:txBody>
              <a:bodyPr wrap="square" lIns="45719" tIns="45719" rIns="45719" bIns="45719" numCol="1" anchor="t">
                <a:noAutofit/>
              </a:bodyPr>
              <a:lstStyle/>
              <a:p>
                <a:pPr algn="l" defTabSz="914400">
                  <a:defRPr sz="1800">
                    <a:solidFill>
                      <a:srgbClr val="452B72"/>
                    </a:solidFill>
                    <a:latin typeface="Calibri"/>
                    <a:ea typeface="Calibri"/>
                    <a:cs typeface="Calibri"/>
                    <a:sym typeface="Calibri"/>
                  </a:defRPr>
                </a:pPr>
                <a:endParaRPr/>
              </a:p>
            </p:txBody>
          </p:sp>
        </p:grpSp>
        <p:grpSp>
          <p:nvGrpSpPr>
            <p:cNvPr id="676" name="Group 676"/>
            <p:cNvGrpSpPr/>
            <p:nvPr/>
          </p:nvGrpSpPr>
          <p:grpSpPr>
            <a:xfrm>
              <a:off x="10653924" y="6628921"/>
              <a:ext cx="1724182" cy="1390345"/>
              <a:chOff x="0" y="0"/>
              <a:chExt cx="1724180" cy="1390343"/>
            </a:xfrm>
          </p:grpSpPr>
          <p:sp>
            <p:nvSpPr>
              <p:cNvPr id="672" name="Shape 672"/>
              <p:cNvSpPr/>
              <p:nvPr/>
            </p:nvSpPr>
            <p:spPr>
              <a:xfrm>
                <a:off x="-1" y="0"/>
                <a:ext cx="1724182" cy="294589"/>
              </a:xfrm>
              <a:custGeom>
                <a:avLst/>
                <a:gdLst/>
                <a:ahLst/>
                <a:cxnLst>
                  <a:cxn ang="0">
                    <a:pos x="wd2" y="hd2"/>
                  </a:cxn>
                  <a:cxn ang="5400000">
                    <a:pos x="wd2" y="hd2"/>
                  </a:cxn>
                  <a:cxn ang="10800000">
                    <a:pos x="wd2" y="hd2"/>
                  </a:cxn>
                  <a:cxn ang="16200000">
                    <a:pos x="wd2" y="hd2"/>
                  </a:cxn>
                </a:cxnLst>
                <a:rect l="0" t="0" r="r" b="b"/>
                <a:pathLst>
                  <a:path w="21600" h="21600" extrusionOk="0">
                    <a:moveTo>
                      <a:pt x="21600" y="10801"/>
                    </a:moveTo>
                    <a:cubicBezTo>
                      <a:pt x="21600" y="16761"/>
                      <a:pt x="20537" y="21600"/>
                      <a:pt x="19229" y="21600"/>
                    </a:cubicBezTo>
                    <a:lnTo>
                      <a:pt x="2370" y="21600"/>
                    </a:lnTo>
                    <a:cubicBezTo>
                      <a:pt x="1060" y="21600"/>
                      <a:pt x="0" y="16761"/>
                      <a:pt x="0" y="10801"/>
                    </a:cubicBezTo>
                    <a:cubicBezTo>
                      <a:pt x="0" y="4831"/>
                      <a:pt x="1060" y="0"/>
                      <a:pt x="2370" y="0"/>
                    </a:cubicBezTo>
                    <a:lnTo>
                      <a:pt x="19229" y="0"/>
                    </a:lnTo>
                    <a:cubicBezTo>
                      <a:pt x="20537" y="0"/>
                      <a:pt x="21600" y="4831"/>
                      <a:pt x="21600" y="10801"/>
                    </a:cubicBezTo>
                    <a:cubicBezTo>
                      <a:pt x="21600" y="10801"/>
                      <a:pt x="21600" y="10801"/>
                      <a:pt x="21600" y="10801"/>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73" name="Shape 673"/>
              <p:cNvSpPr/>
              <p:nvPr/>
            </p:nvSpPr>
            <p:spPr>
              <a:xfrm>
                <a:off x="-1" y="365775"/>
                <a:ext cx="1724182" cy="294521"/>
              </a:xfrm>
              <a:custGeom>
                <a:avLst/>
                <a:gdLst/>
                <a:ahLst/>
                <a:cxnLst>
                  <a:cxn ang="0">
                    <a:pos x="wd2" y="hd2"/>
                  </a:cxn>
                  <a:cxn ang="5400000">
                    <a:pos x="wd2" y="hd2"/>
                  </a:cxn>
                  <a:cxn ang="10800000">
                    <a:pos x="wd2" y="hd2"/>
                  </a:cxn>
                  <a:cxn ang="16200000">
                    <a:pos x="wd2" y="hd2"/>
                  </a:cxn>
                </a:cxnLst>
                <a:rect l="0" t="0" r="r" b="b"/>
                <a:pathLst>
                  <a:path w="21600" h="21600" extrusionOk="0">
                    <a:moveTo>
                      <a:pt x="21600" y="10797"/>
                    </a:moveTo>
                    <a:cubicBezTo>
                      <a:pt x="21600" y="16767"/>
                      <a:pt x="20537" y="21600"/>
                      <a:pt x="19229" y="21600"/>
                    </a:cubicBezTo>
                    <a:lnTo>
                      <a:pt x="2370" y="21600"/>
                    </a:lnTo>
                    <a:cubicBezTo>
                      <a:pt x="1060" y="21600"/>
                      <a:pt x="0" y="16767"/>
                      <a:pt x="0" y="10797"/>
                    </a:cubicBezTo>
                    <a:cubicBezTo>
                      <a:pt x="0" y="4837"/>
                      <a:pt x="1060" y="0"/>
                      <a:pt x="2370" y="0"/>
                    </a:cubicBezTo>
                    <a:lnTo>
                      <a:pt x="19229" y="0"/>
                    </a:lnTo>
                    <a:cubicBezTo>
                      <a:pt x="20537" y="0"/>
                      <a:pt x="21600" y="4837"/>
                      <a:pt x="21600" y="10797"/>
                    </a:cubicBezTo>
                    <a:cubicBezTo>
                      <a:pt x="21600" y="10797"/>
                      <a:pt x="21600" y="10797"/>
                      <a:pt x="21600" y="10797"/>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74" name="Shape 674"/>
              <p:cNvSpPr/>
              <p:nvPr/>
            </p:nvSpPr>
            <p:spPr>
              <a:xfrm>
                <a:off x="-1" y="731558"/>
                <a:ext cx="1724182" cy="29461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8"/>
                      <a:pt x="20537" y="21600"/>
                      <a:pt x="19229" y="21600"/>
                    </a:cubicBezTo>
                    <a:lnTo>
                      <a:pt x="2370" y="21600"/>
                    </a:lnTo>
                    <a:cubicBezTo>
                      <a:pt x="1060" y="21600"/>
                      <a:pt x="0" y="16768"/>
                      <a:pt x="0" y="10803"/>
                    </a:cubicBezTo>
                    <a:cubicBezTo>
                      <a:pt x="0" y="4835"/>
                      <a:pt x="1060" y="0"/>
                      <a:pt x="2370" y="0"/>
                    </a:cubicBezTo>
                    <a:lnTo>
                      <a:pt x="19229" y="0"/>
                    </a:lnTo>
                    <a:cubicBezTo>
                      <a:pt x="20537" y="0"/>
                      <a:pt x="21600" y="4835"/>
                      <a:pt x="21600" y="10803"/>
                    </a:cubicBezTo>
                    <a:cubicBezTo>
                      <a:pt x="21600" y="10803"/>
                      <a:pt x="21600" y="10803"/>
                      <a:pt x="21600" y="10803"/>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75" name="Shape 675"/>
              <p:cNvSpPr/>
              <p:nvPr/>
            </p:nvSpPr>
            <p:spPr>
              <a:xfrm>
                <a:off x="366155" y="1097341"/>
                <a:ext cx="978637" cy="2930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932"/>
                      <a:pt x="16764" y="21600"/>
                      <a:pt x="10800" y="21600"/>
                    </a:cubicBezTo>
                    <a:cubicBezTo>
                      <a:pt x="4836" y="21600"/>
                      <a:pt x="0" y="11932"/>
                      <a:pt x="0" y="0"/>
                    </a:cubicBezTo>
                    <a:cubicBezTo>
                      <a:pt x="0" y="0"/>
                      <a:pt x="21600" y="0"/>
                      <a:pt x="21600" y="0"/>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grpSp>
          <p:nvGrpSpPr>
            <p:cNvPr id="679" name="Group 679"/>
            <p:cNvGrpSpPr/>
            <p:nvPr/>
          </p:nvGrpSpPr>
          <p:grpSpPr>
            <a:xfrm>
              <a:off x="11523351" y="84374"/>
              <a:ext cx="2699994" cy="2986134"/>
              <a:chOff x="0" y="0"/>
              <a:chExt cx="2699992" cy="2986132"/>
            </a:xfrm>
          </p:grpSpPr>
          <p:sp>
            <p:nvSpPr>
              <p:cNvPr id="677" name="Shape 677"/>
              <p:cNvSpPr/>
              <p:nvPr/>
            </p:nvSpPr>
            <p:spPr>
              <a:xfrm>
                <a:off x="-1" y="0"/>
                <a:ext cx="2031450" cy="1553443"/>
              </a:xfrm>
              <a:custGeom>
                <a:avLst/>
                <a:gdLst/>
                <a:ahLst/>
                <a:cxnLst>
                  <a:cxn ang="0">
                    <a:pos x="wd2" y="hd2"/>
                  </a:cxn>
                  <a:cxn ang="5400000">
                    <a:pos x="wd2" y="hd2"/>
                  </a:cxn>
                  <a:cxn ang="10800000">
                    <a:pos x="wd2" y="hd2"/>
                  </a:cxn>
                  <a:cxn ang="16200000">
                    <a:pos x="wd2" y="hd2"/>
                  </a:cxn>
                </a:cxnLst>
                <a:rect l="0" t="0" r="r" b="b"/>
                <a:pathLst>
                  <a:path w="21600" h="21600" extrusionOk="0">
                    <a:moveTo>
                      <a:pt x="15120" y="21600"/>
                    </a:moveTo>
                    <a:lnTo>
                      <a:pt x="21600" y="13130"/>
                    </a:lnTo>
                    <a:cubicBezTo>
                      <a:pt x="16394" y="5131"/>
                      <a:pt x="8655" y="44"/>
                      <a:pt x="0" y="0"/>
                    </a:cubicBezTo>
                    <a:lnTo>
                      <a:pt x="0" y="11904"/>
                    </a:lnTo>
                    <a:cubicBezTo>
                      <a:pt x="6131" y="11949"/>
                      <a:pt x="11585" y="15738"/>
                      <a:pt x="15120" y="21600"/>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78" name="Shape 678"/>
              <p:cNvSpPr/>
              <p:nvPr/>
            </p:nvSpPr>
            <p:spPr>
              <a:xfrm>
                <a:off x="1464158" y="960637"/>
                <a:ext cx="1235835" cy="2025496"/>
              </a:xfrm>
              <a:custGeom>
                <a:avLst/>
                <a:gdLst/>
                <a:ahLst/>
                <a:cxnLst>
                  <a:cxn ang="0">
                    <a:pos x="wd2" y="hd2"/>
                  </a:cxn>
                  <a:cxn ang="5400000">
                    <a:pos x="wd2" y="hd2"/>
                  </a:cxn>
                  <a:cxn ang="10800000">
                    <a:pos x="wd2" y="hd2"/>
                  </a:cxn>
                  <a:cxn ang="16200000">
                    <a:pos x="wd2" y="hd2"/>
                  </a:cxn>
                </a:cxnLst>
                <a:rect l="0" t="0" r="r" b="b"/>
                <a:pathLst>
                  <a:path w="21600" h="21600" extrusionOk="0">
                    <a:moveTo>
                      <a:pt x="6638" y="18341"/>
                    </a:moveTo>
                    <a:cubicBezTo>
                      <a:pt x="6638" y="19447"/>
                      <a:pt x="6452" y="20533"/>
                      <a:pt x="6159" y="21600"/>
                    </a:cubicBezTo>
                    <a:lnTo>
                      <a:pt x="21289" y="21600"/>
                    </a:lnTo>
                    <a:cubicBezTo>
                      <a:pt x="21489" y="20529"/>
                      <a:pt x="21600" y="19443"/>
                      <a:pt x="21600" y="18341"/>
                    </a:cubicBezTo>
                    <a:cubicBezTo>
                      <a:pt x="21600" y="11357"/>
                      <a:pt x="17487" y="4963"/>
                      <a:pt x="10670" y="0"/>
                    </a:cubicBezTo>
                    <a:lnTo>
                      <a:pt x="0" y="6509"/>
                    </a:lnTo>
                    <a:cubicBezTo>
                      <a:pt x="4145" y="9791"/>
                      <a:pt x="6638" y="13887"/>
                      <a:pt x="6638" y="18341"/>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grpSp>
          <p:nvGrpSpPr>
            <p:cNvPr id="682" name="Group 682"/>
            <p:cNvGrpSpPr/>
            <p:nvPr/>
          </p:nvGrpSpPr>
          <p:grpSpPr>
            <a:xfrm>
              <a:off x="8823358" y="3103525"/>
              <a:ext cx="2685320" cy="3448361"/>
              <a:chOff x="0" y="0"/>
              <a:chExt cx="2685318" cy="3448360"/>
            </a:xfrm>
          </p:grpSpPr>
          <p:sp>
            <p:nvSpPr>
              <p:cNvPr id="680" name="Shape 680"/>
              <p:cNvSpPr/>
              <p:nvPr/>
            </p:nvSpPr>
            <p:spPr>
              <a:xfrm>
                <a:off x="961408" y="1144088"/>
                <a:ext cx="1723911" cy="2304273"/>
              </a:xfrm>
              <a:custGeom>
                <a:avLst/>
                <a:gdLst/>
                <a:ahLst/>
                <a:cxnLst>
                  <a:cxn ang="0">
                    <a:pos x="wd2" y="hd2"/>
                  </a:cxn>
                  <a:cxn ang="5400000">
                    <a:pos x="wd2" y="hd2"/>
                  </a:cxn>
                  <a:cxn ang="10800000">
                    <a:pos x="wd2" y="hd2"/>
                  </a:cxn>
                  <a:cxn ang="16200000">
                    <a:pos x="wd2" y="hd2"/>
                  </a:cxn>
                </a:cxnLst>
                <a:rect l="0" t="0" r="r" b="b"/>
                <a:pathLst>
                  <a:path w="21600" h="21600" extrusionOk="0">
                    <a:moveTo>
                      <a:pt x="18588" y="13574"/>
                    </a:moveTo>
                    <a:cubicBezTo>
                      <a:pt x="17948" y="11856"/>
                      <a:pt x="17059" y="9576"/>
                      <a:pt x="15198" y="7334"/>
                    </a:cubicBezTo>
                    <a:cubicBezTo>
                      <a:pt x="12968" y="4648"/>
                      <a:pt x="10047" y="2019"/>
                      <a:pt x="7599" y="0"/>
                    </a:cubicBezTo>
                    <a:lnTo>
                      <a:pt x="0" y="5682"/>
                    </a:lnTo>
                    <a:cubicBezTo>
                      <a:pt x="1933" y="7296"/>
                      <a:pt x="4325" y="9453"/>
                      <a:pt x="6080" y="11567"/>
                    </a:cubicBezTo>
                    <a:cubicBezTo>
                      <a:pt x="9530" y="15723"/>
                      <a:pt x="7805" y="21600"/>
                      <a:pt x="15789" y="21600"/>
                    </a:cubicBezTo>
                    <a:lnTo>
                      <a:pt x="21600" y="21600"/>
                    </a:lnTo>
                    <a:lnTo>
                      <a:pt x="21600" y="13574"/>
                    </a:lnTo>
                    <a:cubicBezTo>
                      <a:pt x="21600" y="13574"/>
                      <a:pt x="18588" y="13574"/>
                      <a:pt x="18588" y="13574"/>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81" name="Shape 681"/>
              <p:cNvSpPr/>
              <p:nvPr/>
            </p:nvSpPr>
            <p:spPr>
              <a:xfrm>
                <a:off x="0" y="-1"/>
                <a:ext cx="1518298" cy="1727018"/>
              </a:xfrm>
              <a:custGeom>
                <a:avLst/>
                <a:gdLst/>
                <a:ahLst/>
                <a:cxnLst>
                  <a:cxn ang="0">
                    <a:pos x="wd2" y="hd2"/>
                  </a:cxn>
                  <a:cxn ang="5400000">
                    <a:pos x="wd2" y="hd2"/>
                  </a:cxn>
                  <a:cxn ang="10800000">
                    <a:pos x="wd2" y="hd2"/>
                  </a:cxn>
                  <a:cxn ang="16200000">
                    <a:pos x="wd2" y="hd2"/>
                  </a:cxn>
                </a:cxnLst>
                <a:rect l="0" t="0" r="r" b="b"/>
                <a:pathLst>
                  <a:path w="21600" h="21600" extrusionOk="0">
                    <a:moveTo>
                      <a:pt x="20102" y="12599"/>
                    </a:moveTo>
                    <a:cubicBezTo>
                      <a:pt x="19990" y="12493"/>
                      <a:pt x="19875" y="12390"/>
                      <a:pt x="19755" y="12288"/>
                    </a:cubicBezTo>
                    <a:cubicBezTo>
                      <a:pt x="19378" y="11966"/>
                      <a:pt x="19011" y="11641"/>
                      <a:pt x="18658" y="11302"/>
                    </a:cubicBezTo>
                    <a:cubicBezTo>
                      <a:pt x="18607" y="11250"/>
                      <a:pt x="18556" y="11200"/>
                      <a:pt x="18501" y="11146"/>
                    </a:cubicBezTo>
                    <a:cubicBezTo>
                      <a:pt x="15274" y="7984"/>
                      <a:pt x="13144" y="4124"/>
                      <a:pt x="12293" y="0"/>
                    </a:cubicBezTo>
                    <a:lnTo>
                      <a:pt x="0" y="0"/>
                    </a:lnTo>
                    <a:cubicBezTo>
                      <a:pt x="967" y="6986"/>
                      <a:pt x="4348" y="13315"/>
                      <a:pt x="9430" y="18297"/>
                    </a:cubicBezTo>
                    <a:lnTo>
                      <a:pt x="9409" y="18295"/>
                    </a:lnTo>
                    <a:cubicBezTo>
                      <a:pt x="9409" y="18295"/>
                      <a:pt x="9467" y="18348"/>
                      <a:pt x="9553" y="18421"/>
                    </a:cubicBezTo>
                    <a:cubicBezTo>
                      <a:pt x="10100" y="18951"/>
                      <a:pt x="10671" y="19461"/>
                      <a:pt x="11253" y="19960"/>
                    </a:cubicBezTo>
                    <a:cubicBezTo>
                      <a:pt x="11755" y="20425"/>
                      <a:pt x="12344" y="20987"/>
                      <a:pt x="12973" y="21600"/>
                    </a:cubicBezTo>
                    <a:lnTo>
                      <a:pt x="21600" y="14020"/>
                    </a:lnTo>
                    <a:cubicBezTo>
                      <a:pt x="21079" y="13518"/>
                      <a:pt x="20572" y="13035"/>
                      <a:pt x="20102" y="12599"/>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grpSp>
          <p:nvGrpSpPr>
            <p:cNvPr id="685" name="Group 685"/>
            <p:cNvGrpSpPr/>
            <p:nvPr/>
          </p:nvGrpSpPr>
          <p:grpSpPr>
            <a:xfrm>
              <a:off x="11523351" y="3103525"/>
              <a:ext cx="2663311" cy="3452028"/>
              <a:chOff x="0" y="0"/>
              <a:chExt cx="2663310" cy="3452027"/>
            </a:xfrm>
          </p:grpSpPr>
          <p:sp>
            <p:nvSpPr>
              <p:cNvPr id="683" name="Shape 683"/>
              <p:cNvSpPr/>
              <p:nvPr/>
            </p:nvSpPr>
            <p:spPr>
              <a:xfrm>
                <a:off x="0" y="1144594"/>
                <a:ext cx="1722783" cy="2307434"/>
              </a:xfrm>
              <a:custGeom>
                <a:avLst/>
                <a:gdLst/>
                <a:ahLst/>
                <a:cxnLst>
                  <a:cxn ang="0">
                    <a:pos x="wd2" y="hd2"/>
                  </a:cxn>
                  <a:cxn ang="5400000">
                    <a:pos x="wd2" y="hd2"/>
                  </a:cxn>
                  <a:cxn ang="10800000">
                    <a:pos x="wd2" y="hd2"/>
                  </a:cxn>
                  <a:cxn ang="16200000">
                    <a:pos x="wd2" y="hd2"/>
                  </a:cxn>
                </a:cxnLst>
                <a:rect l="0" t="0" r="r" b="b"/>
                <a:pathLst>
                  <a:path w="21600" h="21600" extrusionOk="0">
                    <a:moveTo>
                      <a:pt x="6375" y="7348"/>
                    </a:moveTo>
                    <a:cubicBezTo>
                      <a:pt x="4515" y="9587"/>
                      <a:pt x="3626" y="11865"/>
                      <a:pt x="2985" y="13581"/>
                    </a:cubicBezTo>
                    <a:lnTo>
                      <a:pt x="0" y="13581"/>
                    </a:lnTo>
                    <a:lnTo>
                      <a:pt x="0" y="21600"/>
                    </a:lnTo>
                    <a:lnTo>
                      <a:pt x="5785" y="21600"/>
                    </a:lnTo>
                    <a:cubicBezTo>
                      <a:pt x="13769" y="21600"/>
                      <a:pt x="12044" y="15729"/>
                      <a:pt x="15494" y="11576"/>
                    </a:cubicBezTo>
                    <a:cubicBezTo>
                      <a:pt x="17259" y="9453"/>
                      <a:pt x="19663" y="7293"/>
                      <a:pt x="21600" y="5679"/>
                    </a:cubicBezTo>
                    <a:lnTo>
                      <a:pt x="13999" y="0"/>
                    </a:lnTo>
                    <a:cubicBezTo>
                      <a:pt x="11583" y="1991"/>
                      <a:pt x="8621" y="4644"/>
                      <a:pt x="6375" y="7348"/>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84" name="Shape 684"/>
              <p:cNvSpPr/>
              <p:nvPr/>
            </p:nvSpPr>
            <p:spPr>
              <a:xfrm>
                <a:off x="1143877" y="-1"/>
                <a:ext cx="1519434" cy="172574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286" y="0"/>
                    </a:lnTo>
                    <a:cubicBezTo>
                      <a:pt x="8324" y="4739"/>
                      <a:pt x="5707" y="9071"/>
                      <a:pt x="1643" y="12475"/>
                    </a:cubicBezTo>
                    <a:cubicBezTo>
                      <a:pt x="1474" y="12615"/>
                      <a:pt x="1310" y="12760"/>
                      <a:pt x="1150" y="12910"/>
                    </a:cubicBezTo>
                    <a:cubicBezTo>
                      <a:pt x="784" y="13254"/>
                      <a:pt x="398" y="13620"/>
                      <a:pt x="0" y="14008"/>
                    </a:cubicBezTo>
                    <a:lnTo>
                      <a:pt x="8617" y="21600"/>
                    </a:lnTo>
                    <a:cubicBezTo>
                      <a:pt x="9120" y="21108"/>
                      <a:pt x="9602" y="20644"/>
                      <a:pt x="10026" y="20247"/>
                    </a:cubicBezTo>
                    <a:cubicBezTo>
                      <a:pt x="16276" y="15014"/>
                      <a:pt x="20505" y="7935"/>
                      <a:pt x="21600" y="0"/>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grpSp>
          <p:nvGrpSpPr>
            <p:cNvPr id="688" name="Group 688"/>
            <p:cNvGrpSpPr/>
            <p:nvPr/>
          </p:nvGrpSpPr>
          <p:grpSpPr>
            <a:xfrm>
              <a:off x="8823358" y="84374"/>
              <a:ext cx="2670648" cy="2989804"/>
              <a:chOff x="0" y="0"/>
              <a:chExt cx="2670647" cy="2989802"/>
            </a:xfrm>
          </p:grpSpPr>
          <p:sp>
            <p:nvSpPr>
              <p:cNvPr id="686" name="Shape 686"/>
              <p:cNvSpPr/>
              <p:nvPr/>
            </p:nvSpPr>
            <p:spPr>
              <a:xfrm>
                <a:off x="-1" y="961536"/>
                <a:ext cx="1236412" cy="2028267"/>
              </a:xfrm>
              <a:custGeom>
                <a:avLst/>
                <a:gdLst/>
                <a:ahLst/>
                <a:cxnLst>
                  <a:cxn ang="0">
                    <a:pos x="wd2" y="hd2"/>
                  </a:cxn>
                  <a:cxn ang="5400000">
                    <a:pos x="wd2" y="hd2"/>
                  </a:cxn>
                  <a:cxn ang="10800000">
                    <a:pos x="wd2" y="hd2"/>
                  </a:cxn>
                  <a:cxn ang="16200000">
                    <a:pos x="wd2" y="hd2"/>
                  </a:cxn>
                </a:cxnLst>
                <a:rect l="0" t="0" r="r" b="b"/>
                <a:pathLst>
                  <a:path w="21600" h="21600" extrusionOk="0">
                    <a:moveTo>
                      <a:pt x="14953" y="18343"/>
                    </a:moveTo>
                    <a:cubicBezTo>
                      <a:pt x="14953" y="13886"/>
                      <a:pt x="17449" y="9788"/>
                      <a:pt x="21600" y="6503"/>
                    </a:cubicBezTo>
                    <a:lnTo>
                      <a:pt x="10939" y="0"/>
                    </a:lnTo>
                    <a:cubicBezTo>
                      <a:pt x="4115" y="4963"/>
                      <a:pt x="0" y="11358"/>
                      <a:pt x="0" y="18343"/>
                    </a:cubicBezTo>
                    <a:cubicBezTo>
                      <a:pt x="0" y="19446"/>
                      <a:pt x="135" y="20529"/>
                      <a:pt x="333" y="21600"/>
                    </a:cubicBezTo>
                    <a:lnTo>
                      <a:pt x="15421" y="21600"/>
                    </a:lnTo>
                    <a:cubicBezTo>
                      <a:pt x="15125" y="20531"/>
                      <a:pt x="14953" y="19443"/>
                      <a:pt x="14953" y="18343"/>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sp>
            <p:nvSpPr>
              <p:cNvPr id="687" name="Shape 687"/>
              <p:cNvSpPr/>
              <p:nvPr/>
            </p:nvSpPr>
            <p:spPr>
              <a:xfrm>
                <a:off x="640474" y="-1"/>
                <a:ext cx="2030174" cy="1553822"/>
              </a:xfrm>
              <a:custGeom>
                <a:avLst/>
                <a:gdLst/>
                <a:ahLst/>
                <a:cxnLst>
                  <a:cxn ang="0">
                    <a:pos x="wd2" y="hd2"/>
                  </a:cxn>
                  <a:cxn ang="5400000">
                    <a:pos x="wd2" y="hd2"/>
                  </a:cxn>
                  <a:cxn ang="10800000">
                    <a:pos x="wd2" y="hd2"/>
                  </a:cxn>
                  <a:cxn ang="16200000">
                    <a:pos x="wd2" y="hd2"/>
                  </a:cxn>
                </a:cxnLst>
                <a:rect l="0" t="0" r="r" b="b"/>
                <a:pathLst>
                  <a:path w="21600" h="21600" extrusionOk="0">
                    <a:moveTo>
                      <a:pt x="21600" y="11912"/>
                    </a:moveTo>
                    <a:lnTo>
                      <a:pt x="21600" y="0"/>
                    </a:lnTo>
                    <a:cubicBezTo>
                      <a:pt x="12947" y="44"/>
                      <a:pt x="5207" y="5129"/>
                      <a:pt x="0" y="13124"/>
                    </a:cubicBezTo>
                    <a:lnTo>
                      <a:pt x="6482" y="21600"/>
                    </a:lnTo>
                    <a:cubicBezTo>
                      <a:pt x="10017" y="15741"/>
                      <a:pt x="15472" y="11960"/>
                      <a:pt x="21600" y="11912"/>
                    </a:cubicBezTo>
                    <a:close/>
                  </a:path>
                </a:pathLst>
              </a:custGeom>
              <a:solidFill>
                <a:srgbClr val="4FC34E"/>
              </a:solidFill>
              <a:ln w="12700" cap="flat">
                <a:noFill/>
                <a:miter lim="400000"/>
              </a:ln>
              <a:effectLst/>
            </p:spPr>
            <p:txBody>
              <a:bodyPr wrap="square" lIns="45719" tIns="45719" rIns="45719" bIns="45719" numCol="1" anchor="ctr">
                <a:noAutofit/>
              </a:bodyPr>
              <a:lstStyle/>
              <a:p>
                <a:pPr algn="l" defTabSz="914400">
                  <a:defRPr sz="1800">
                    <a:latin typeface="Calibri"/>
                    <a:ea typeface="Calibri"/>
                    <a:cs typeface="Calibri"/>
                    <a:sym typeface="Calibri"/>
                  </a:defRPr>
                </a:pPr>
                <a:endParaRPr/>
              </a:p>
            </p:txBody>
          </p:sp>
        </p:grpSp>
        <p:sp>
          <p:nvSpPr>
            <p:cNvPr id="689" name="Shape 689"/>
            <p:cNvSpPr/>
            <p:nvPr/>
          </p:nvSpPr>
          <p:spPr>
            <a:xfrm>
              <a:off x="10877700" y="1881924"/>
              <a:ext cx="1305976" cy="2380838"/>
            </a:xfrm>
            <a:custGeom>
              <a:avLst/>
              <a:gdLst/>
              <a:ahLst/>
              <a:cxnLst>
                <a:cxn ang="0">
                  <a:pos x="wd2" y="hd2"/>
                </a:cxn>
                <a:cxn ang="5400000">
                  <a:pos x="wd2" y="hd2"/>
                </a:cxn>
                <a:cxn ang="10800000">
                  <a:pos x="wd2" y="hd2"/>
                </a:cxn>
                <a:cxn ang="16200000">
                  <a:pos x="wd2" y="hd2"/>
                </a:cxn>
              </a:cxnLst>
              <a:rect l="0" t="0" r="r" b="b"/>
              <a:pathLst>
                <a:path w="21600" h="21600" extrusionOk="0">
                  <a:moveTo>
                    <a:pt x="20407" y="3476"/>
                  </a:moveTo>
                  <a:cubicBezTo>
                    <a:pt x="16335" y="5612"/>
                    <a:pt x="16335" y="5612"/>
                    <a:pt x="16335" y="5612"/>
                  </a:cubicBezTo>
                  <a:cubicBezTo>
                    <a:pt x="14486" y="4583"/>
                    <a:pt x="12660" y="4068"/>
                    <a:pt x="10835" y="4068"/>
                  </a:cubicBezTo>
                  <a:cubicBezTo>
                    <a:pt x="9782" y="4068"/>
                    <a:pt x="8916" y="4222"/>
                    <a:pt x="8237" y="4531"/>
                  </a:cubicBezTo>
                  <a:cubicBezTo>
                    <a:pt x="7582" y="4827"/>
                    <a:pt x="7231" y="5188"/>
                    <a:pt x="7231" y="5587"/>
                  </a:cubicBezTo>
                  <a:cubicBezTo>
                    <a:pt x="7231" y="5921"/>
                    <a:pt x="7535" y="6256"/>
                    <a:pt x="8120" y="6591"/>
                  </a:cubicBezTo>
                  <a:cubicBezTo>
                    <a:pt x="8706" y="6938"/>
                    <a:pt x="9876" y="7299"/>
                    <a:pt x="11631" y="7685"/>
                  </a:cubicBezTo>
                  <a:cubicBezTo>
                    <a:pt x="14743" y="8380"/>
                    <a:pt x="16873" y="8972"/>
                    <a:pt x="18020" y="9461"/>
                  </a:cubicBezTo>
                  <a:cubicBezTo>
                    <a:pt x="19166" y="9950"/>
                    <a:pt x="20055" y="10530"/>
                    <a:pt x="20687" y="11225"/>
                  </a:cubicBezTo>
                  <a:cubicBezTo>
                    <a:pt x="21296" y="11907"/>
                    <a:pt x="21600" y="12679"/>
                    <a:pt x="21600" y="13529"/>
                  </a:cubicBezTo>
                  <a:cubicBezTo>
                    <a:pt x="21600" y="14379"/>
                    <a:pt x="21272" y="15177"/>
                    <a:pt x="20617" y="15897"/>
                  </a:cubicBezTo>
                  <a:cubicBezTo>
                    <a:pt x="19962" y="16618"/>
                    <a:pt x="19096" y="17198"/>
                    <a:pt x="18066" y="17622"/>
                  </a:cubicBezTo>
                  <a:cubicBezTo>
                    <a:pt x="17037" y="18034"/>
                    <a:pt x="15539" y="18356"/>
                    <a:pt x="13573" y="18575"/>
                  </a:cubicBezTo>
                  <a:cubicBezTo>
                    <a:pt x="13573" y="21600"/>
                    <a:pt x="13573" y="21600"/>
                    <a:pt x="13573" y="21600"/>
                  </a:cubicBezTo>
                  <a:cubicBezTo>
                    <a:pt x="9618" y="21600"/>
                    <a:pt x="9618" y="21600"/>
                    <a:pt x="9618" y="21600"/>
                  </a:cubicBezTo>
                  <a:cubicBezTo>
                    <a:pt x="9618" y="18652"/>
                    <a:pt x="9618" y="18652"/>
                    <a:pt x="9618" y="18652"/>
                  </a:cubicBezTo>
                  <a:cubicBezTo>
                    <a:pt x="7793" y="18536"/>
                    <a:pt x="6225" y="18292"/>
                    <a:pt x="4938" y="17906"/>
                  </a:cubicBezTo>
                  <a:cubicBezTo>
                    <a:pt x="3159" y="17378"/>
                    <a:pt x="1521" y="16670"/>
                    <a:pt x="0" y="15795"/>
                  </a:cubicBezTo>
                  <a:cubicBezTo>
                    <a:pt x="4002" y="13593"/>
                    <a:pt x="4002" y="13593"/>
                    <a:pt x="4002" y="13593"/>
                  </a:cubicBezTo>
                  <a:cubicBezTo>
                    <a:pt x="6576" y="15061"/>
                    <a:pt x="9057" y="15795"/>
                    <a:pt x="11444" y="15795"/>
                  </a:cubicBezTo>
                  <a:cubicBezTo>
                    <a:pt x="12684" y="15795"/>
                    <a:pt x="13714" y="15563"/>
                    <a:pt x="14603" y="15112"/>
                  </a:cubicBezTo>
                  <a:cubicBezTo>
                    <a:pt x="15469" y="14649"/>
                    <a:pt x="15913" y="14121"/>
                    <a:pt x="15913" y="13503"/>
                  </a:cubicBezTo>
                  <a:cubicBezTo>
                    <a:pt x="15913" y="12975"/>
                    <a:pt x="15633" y="12525"/>
                    <a:pt x="15071" y="12126"/>
                  </a:cubicBezTo>
                  <a:cubicBezTo>
                    <a:pt x="14509" y="11740"/>
                    <a:pt x="13386" y="11341"/>
                    <a:pt x="11748" y="10929"/>
                  </a:cubicBezTo>
                  <a:cubicBezTo>
                    <a:pt x="8401" y="10105"/>
                    <a:pt x="6155" y="9436"/>
                    <a:pt x="4961" y="8946"/>
                  </a:cubicBezTo>
                  <a:cubicBezTo>
                    <a:pt x="3791" y="8470"/>
                    <a:pt x="2902" y="7917"/>
                    <a:pt x="2317" y="7312"/>
                  </a:cubicBezTo>
                  <a:cubicBezTo>
                    <a:pt x="1732" y="6707"/>
                    <a:pt x="1451" y="6063"/>
                    <a:pt x="1451" y="5368"/>
                  </a:cubicBezTo>
                  <a:cubicBezTo>
                    <a:pt x="1451" y="4235"/>
                    <a:pt x="2223" y="3257"/>
                    <a:pt x="3768" y="2446"/>
                  </a:cubicBezTo>
                  <a:cubicBezTo>
                    <a:pt x="5312" y="1635"/>
                    <a:pt x="7255" y="1197"/>
                    <a:pt x="9618" y="1133"/>
                  </a:cubicBezTo>
                  <a:cubicBezTo>
                    <a:pt x="9618" y="0"/>
                    <a:pt x="9618" y="0"/>
                    <a:pt x="9618" y="0"/>
                  </a:cubicBezTo>
                  <a:cubicBezTo>
                    <a:pt x="13573" y="0"/>
                    <a:pt x="13573" y="0"/>
                    <a:pt x="13573" y="0"/>
                  </a:cubicBezTo>
                  <a:cubicBezTo>
                    <a:pt x="13573" y="1287"/>
                    <a:pt x="13573" y="1287"/>
                    <a:pt x="13573" y="1287"/>
                  </a:cubicBezTo>
                  <a:cubicBezTo>
                    <a:pt x="14954" y="1455"/>
                    <a:pt x="16101" y="1686"/>
                    <a:pt x="17037" y="1982"/>
                  </a:cubicBezTo>
                  <a:cubicBezTo>
                    <a:pt x="17996" y="2278"/>
                    <a:pt x="19119" y="2780"/>
                    <a:pt x="20407" y="3476"/>
                  </a:cubicBezTo>
                  <a:close/>
                </a:path>
              </a:pathLst>
            </a:custGeom>
            <a:solidFill>
              <a:srgbClr val="4FC34E"/>
            </a:solidFill>
            <a:ln w="12700" cap="flat">
              <a:noFill/>
              <a:miter lim="4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690" name="Shape 690"/>
            <p:cNvSpPr/>
            <p:nvPr/>
          </p:nvSpPr>
          <p:spPr>
            <a:xfrm>
              <a:off x="14976643" y="1074176"/>
              <a:ext cx="7866047" cy="1496736"/>
            </a:xfrm>
            <a:prstGeom prst="rect">
              <a:avLst/>
            </a:prstGeom>
            <a:solidFill>
              <a:srgbClr val="F6EFE9"/>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l" defTabSz="1828800">
                <a:lnSpc>
                  <a:spcPct val="120000"/>
                </a:lnSpc>
                <a:defRPr sz="3200">
                  <a:latin typeface="Helvetica Neue"/>
                  <a:ea typeface="Helvetica Neue"/>
                  <a:cs typeface="Helvetica Neue"/>
                  <a:sym typeface="Helvetica Neue"/>
                </a:defRPr>
              </a:pPr>
              <a:r>
                <a:rPr b="1"/>
                <a:t>国内大多数制冷机房没有安装能效监测系统，业主缺乏对制冷机房运行能效的了解</a:t>
              </a:r>
              <a:r>
                <a:t>。</a:t>
              </a:r>
            </a:p>
          </p:txBody>
        </p:sp>
        <p:sp>
          <p:nvSpPr>
            <p:cNvPr id="691" name="Shape 691"/>
            <p:cNvSpPr/>
            <p:nvPr/>
          </p:nvSpPr>
          <p:spPr>
            <a:xfrm>
              <a:off x="14953222" y="196758"/>
              <a:ext cx="7870544" cy="851086"/>
            </a:xfrm>
            <a:prstGeom prst="rect">
              <a:avLst/>
            </a:prstGeom>
            <a:solidFill>
              <a:srgbClr val="F6EFE9"/>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l" defTabSz="914400">
                <a:lnSpc>
                  <a:spcPct val="90000"/>
                </a:lnSpc>
                <a:spcBef>
                  <a:spcPts val="1000"/>
                </a:spcBef>
                <a:defRPr sz="3600" b="1">
                  <a:solidFill>
                    <a:schemeClr val="accent5"/>
                  </a:solidFill>
                  <a:latin typeface="Helvetica Neue"/>
                  <a:ea typeface="Helvetica Neue"/>
                  <a:cs typeface="Helvetica Neue"/>
                  <a:sym typeface="Helvetica Neue"/>
                </a:defRPr>
              </a:lvl1pPr>
            </a:lstStyle>
            <a:p>
              <a:r>
                <a:t>缺乏安装能效监测系统。</a:t>
              </a:r>
            </a:p>
          </p:txBody>
        </p:sp>
      </p:grpSp>
      <p:sp>
        <p:nvSpPr>
          <p:cNvPr id="693" name="Shape 693"/>
          <p:cNvSpPr/>
          <p:nvPr/>
        </p:nvSpPr>
        <p:spPr>
          <a:xfrm>
            <a:off x="2608645" y="10472831"/>
            <a:ext cx="8114609" cy="1565426"/>
          </a:xfrm>
          <a:prstGeom prst="rect">
            <a:avLst/>
          </a:prstGeom>
          <a:solidFill>
            <a:srgbClr val="F6EFE9"/>
          </a:solidFill>
          <a:ln w="12700">
            <a:miter lim="400000"/>
          </a:ln>
          <a:extLst>
            <a:ext uri="{C572A759-6A51-4108-AA02-DFA0A04FC94B}">
              <ma14:wrappingTextBoxFlag xmlns:ma14="http://schemas.microsoft.com/office/mac/drawingml/2011/main" val="1"/>
            </a:ext>
          </a:extLst>
        </p:spPr>
        <p:txBody>
          <a:bodyPr lIns="0" tIns="0" rIns="0" bIns="0"/>
          <a:lstStyle/>
          <a:p>
            <a:pPr algn="l" defTabSz="1828800">
              <a:lnSpc>
                <a:spcPct val="120000"/>
              </a:lnSpc>
              <a:defRPr sz="3200" b="1">
                <a:latin typeface="微软雅黑"/>
                <a:ea typeface="微软雅黑"/>
                <a:cs typeface="微软雅黑"/>
                <a:sym typeface="微软雅黑"/>
              </a:defRPr>
            </a:pPr>
            <a:r>
              <a:t>国内业主或物业公司能够利用能效评估和管理空调机房能效微乎其微、寥寥可数。</a:t>
            </a:r>
          </a:p>
          <a:p>
            <a:pPr algn="l" defTabSz="1828800">
              <a:lnSpc>
                <a:spcPct val="120000"/>
              </a:lnSpc>
              <a:defRPr sz="3200" b="1">
                <a:latin typeface="微软雅黑"/>
                <a:ea typeface="微软雅黑"/>
                <a:cs typeface="微软雅黑"/>
                <a:sym typeface="微软雅黑"/>
              </a:defRPr>
            </a:pPr>
            <a:endParaRPr/>
          </a:p>
        </p:txBody>
      </p:sp>
      <p:sp>
        <p:nvSpPr>
          <p:cNvPr id="694" name="Shape 694"/>
          <p:cNvSpPr/>
          <p:nvPr/>
        </p:nvSpPr>
        <p:spPr>
          <a:xfrm>
            <a:off x="2608645" y="9606027"/>
            <a:ext cx="8014428" cy="851086"/>
          </a:xfrm>
          <a:prstGeom prst="rect">
            <a:avLst/>
          </a:prstGeom>
          <a:solidFill>
            <a:srgbClr val="F6EFE9"/>
          </a:solidFill>
          <a:ln w="12700">
            <a:miter lim="400000"/>
          </a:ln>
          <a:extLst>
            <a:ext uri="{C572A759-6A51-4108-AA02-DFA0A04FC94B}">
              <ma14:wrappingTextBoxFlag xmlns:ma14="http://schemas.microsoft.com/office/mac/drawingml/2011/main" val="1"/>
            </a:ext>
          </a:extLst>
        </p:spPr>
        <p:txBody>
          <a:bodyPr lIns="0" tIns="0" rIns="0" bIns="0" anchor="ctr"/>
          <a:lstStyle>
            <a:lvl1pPr algn="r" defTabSz="914400">
              <a:lnSpc>
                <a:spcPct val="90000"/>
              </a:lnSpc>
              <a:spcBef>
                <a:spcPts val="1000"/>
              </a:spcBef>
              <a:defRPr sz="3600" b="1">
                <a:solidFill>
                  <a:schemeClr val="accent5"/>
                </a:solidFill>
                <a:latin typeface="微软雅黑"/>
                <a:ea typeface="微软雅黑"/>
                <a:cs typeface="微软雅黑"/>
                <a:sym typeface="微软雅黑"/>
              </a:defRPr>
            </a:lvl1pPr>
          </a:lstStyle>
          <a:p>
            <a:r>
              <a:t>缺乏能效管理意识。</a:t>
            </a:r>
          </a:p>
        </p:txBody>
      </p:sp>
      <p:sp>
        <p:nvSpPr>
          <p:cNvPr id="695" name="Shape 695"/>
          <p:cNvSpPr/>
          <p:nvPr/>
        </p:nvSpPr>
        <p:spPr>
          <a:xfrm>
            <a:off x="2291393" y="5166304"/>
            <a:ext cx="7866047" cy="2058061"/>
          </a:xfrm>
          <a:prstGeom prst="rect">
            <a:avLst/>
          </a:prstGeom>
          <a:solidFill>
            <a:srgbClr val="F6EFE9"/>
          </a:solidFill>
          <a:ln w="12700">
            <a:miter lim="400000"/>
          </a:ln>
          <a:extLst>
            <a:ext uri="{C572A759-6A51-4108-AA02-DFA0A04FC94B}">
              <ma14:wrappingTextBoxFlag xmlns:ma14="http://schemas.microsoft.com/office/mac/drawingml/2011/main" val="1"/>
            </a:ext>
          </a:extLst>
        </p:spPr>
        <p:txBody>
          <a:bodyPr lIns="0" tIns="0" rIns="0" bIns="0"/>
          <a:lstStyle/>
          <a:p>
            <a:pPr algn="l" defTabSz="1828800">
              <a:lnSpc>
                <a:spcPct val="120000"/>
              </a:lnSpc>
              <a:defRPr sz="3200" b="1">
                <a:latin typeface="微软雅黑"/>
                <a:ea typeface="微软雅黑"/>
                <a:cs typeface="微软雅黑"/>
                <a:sym typeface="微软雅黑"/>
              </a:defRPr>
            </a:pPr>
            <a:r>
              <a:t>国内空调工程设计、建造及运营都是由独立系统或单位完成，他们之间关联性很少，</a:t>
            </a:r>
          </a:p>
          <a:p>
            <a:pPr algn="l" defTabSz="1828800">
              <a:lnSpc>
                <a:spcPct val="120000"/>
              </a:lnSpc>
              <a:defRPr sz="3200" b="1">
                <a:latin typeface="微软雅黑"/>
                <a:ea typeface="微软雅黑"/>
                <a:cs typeface="微软雅黑"/>
                <a:sym typeface="微软雅黑"/>
              </a:defRPr>
            </a:pPr>
            <a:r>
              <a:t>导致上游与下游脱节，前端与后端脱钩。</a:t>
            </a:r>
          </a:p>
        </p:txBody>
      </p:sp>
      <p:sp>
        <p:nvSpPr>
          <p:cNvPr id="696" name="Shape 696"/>
          <p:cNvSpPr/>
          <p:nvPr/>
        </p:nvSpPr>
        <p:spPr>
          <a:xfrm>
            <a:off x="2323430" y="4282935"/>
            <a:ext cx="7801973" cy="851085"/>
          </a:xfrm>
          <a:prstGeom prst="rect">
            <a:avLst/>
          </a:prstGeom>
          <a:solidFill>
            <a:srgbClr val="F6EFE9"/>
          </a:solidFill>
          <a:ln w="12700">
            <a:miter lim="400000"/>
          </a:ln>
          <a:extLst>
            <a:ext uri="{C572A759-6A51-4108-AA02-DFA0A04FC94B}">
              <ma14:wrappingTextBoxFlag xmlns:ma14="http://schemas.microsoft.com/office/mac/drawingml/2011/main" val="1"/>
            </a:ext>
          </a:extLst>
        </p:spPr>
        <p:txBody>
          <a:bodyPr lIns="0" tIns="0" rIns="0" bIns="0" anchor="ctr"/>
          <a:lstStyle>
            <a:lvl1pPr algn="r" defTabSz="914400">
              <a:lnSpc>
                <a:spcPct val="90000"/>
              </a:lnSpc>
              <a:spcBef>
                <a:spcPts val="1000"/>
              </a:spcBef>
              <a:defRPr sz="3600" b="1">
                <a:solidFill>
                  <a:schemeClr val="accent5"/>
                </a:solidFill>
                <a:latin typeface="微软雅黑"/>
                <a:ea typeface="微软雅黑"/>
                <a:cs typeface="微软雅黑"/>
                <a:sym typeface="微软雅黑"/>
              </a:defRPr>
            </a:lvl1pPr>
          </a:lstStyle>
          <a:p>
            <a:r>
              <a:t>建设与运营系不同主人。</a:t>
            </a:r>
          </a:p>
        </p:txBody>
      </p:sp>
      <p:sp>
        <p:nvSpPr>
          <p:cNvPr id="697" name="Shape 697"/>
          <p:cNvSpPr/>
          <p:nvPr/>
        </p:nvSpPr>
        <p:spPr>
          <a:xfrm>
            <a:off x="15857049" y="10394545"/>
            <a:ext cx="8263333" cy="1496736"/>
          </a:xfrm>
          <a:prstGeom prst="rect">
            <a:avLst/>
          </a:prstGeom>
          <a:solidFill>
            <a:srgbClr val="F6EFE9"/>
          </a:solidFill>
          <a:ln w="12700">
            <a:miter lim="400000"/>
          </a:ln>
          <a:extLst>
            <a:ext uri="{C572A759-6A51-4108-AA02-DFA0A04FC94B}">
              <ma14:wrappingTextBoxFlag xmlns:ma14="http://schemas.microsoft.com/office/mac/drawingml/2011/main" val="1"/>
            </a:ext>
          </a:extLst>
        </p:spPr>
        <p:txBody>
          <a:bodyPr lIns="0" tIns="0" rIns="0" bIns="0"/>
          <a:lstStyle>
            <a:lvl1pPr algn="l" defTabSz="1828800">
              <a:lnSpc>
                <a:spcPct val="120000"/>
              </a:lnSpc>
              <a:defRPr sz="3200" b="1">
                <a:latin typeface="Helvetica Neue"/>
                <a:ea typeface="Helvetica Neue"/>
                <a:cs typeface="Helvetica Neue"/>
                <a:sym typeface="Helvetica Neue"/>
              </a:defRPr>
            </a:lvl1pPr>
          </a:lstStyle>
          <a:p>
            <a:r>
              <a:t>空调机房系统能效设计院、建造商、设备厂家、物管公司等对于实际能效结果无任何承诺。</a:t>
            </a:r>
          </a:p>
        </p:txBody>
      </p:sp>
      <p:sp>
        <p:nvSpPr>
          <p:cNvPr id="698" name="Shape 698"/>
          <p:cNvSpPr/>
          <p:nvPr/>
        </p:nvSpPr>
        <p:spPr>
          <a:xfrm>
            <a:off x="15833627" y="9529827"/>
            <a:ext cx="8310177" cy="851086"/>
          </a:xfrm>
          <a:prstGeom prst="rect">
            <a:avLst/>
          </a:prstGeom>
          <a:solidFill>
            <a:srgbClr val="F6EFE9"/>
          </a:solidFill>
          <a:ln w="12700">
            <a:miter lim="400000"/>
          </a:ln>
          <a:extLst>
            <a:ext uri="{C572A759-6A51-4108-AA02-DFA0A04FC94B}">
              <ma14:wrappingTextBoxFlag xmlns:ma14="http://schemas.microsoft.com/office/mac/drawingml/2011/main" val="1"/>
            </a:ext>
          </a:extLst>
        </p:spPr>
        <p:txBody>
          <a:bodyPr lIns="0" tIns="0" rIns="0" bIns="0" anchor="ctr"/>
          <a:lstStyle>
            <a:lvl1pPr algn="l" defTabSz="914400">
              <a:lnSpc>
                <a:spcPct val="90000"/>
              </a:lnSpc>
              <a:spcBef>
                <a:spcPts val="1000"/>
              </a:spcBef>
              <a:defRPr sz="3600" b="1">
                <a:solidFill>
                  <a:schemeClr val="accent5"/>
                </a:solidFill>
                <a:latin typeface="Helvetica Neue"/>
                <a:ea typeface="Helvetica Neue"/>
                <a:cs typeface="Helvetica Neue"/>
                <a:sym typeface="Helvetica Neue"/>
              </a:defRPr>
            </a:lvl1pPr>
          </a:lstStyle>
          <a:p>
            <a:r>
              <a:t>能效结果无任何承诺和保证。</a:t>
            </a:r>
          </a:p>
        </p:txBody>
      </p:sp>
      <p:sp>
        <p:nvSpPr>
          <p:cNvPr id="699" name="Shape 699"/>
          <p:cNvSpPr/>
          <p:nvPr/>
        </p:nvSpPr>
        <p:spPr>
          <a:xfrm>
            <a:off x="7340213" y="12482932"/>
            <a:ext cx="11844768" cy="851086"/>
          </a:xfrm>
          <a:prstGeom prst="rect">
            <a:avLst/>
          </a:prstGeom>
          <a:solidFill>
            <a:srgbClr val="F6EFE9"/>
          </a:solidFill>
          <a:ln w="12700">
            <a:miter lim="400000"/>
          </a:ln>
          <a:extLst>
            <a:ext uri="{C572A759-6A51-4108-AA02-DFA0A04FC94B}">
              <ma14:wrappingTextBoxFlag xmlns:ma14="http://schemas.microsoft.com/office/mac/drawingml/2011/main" val="1"/>
            </a:ext>
          </a:extLst>
        </p:spPr>
        <p:txBody>
          <a:bodyPr lIns="0" tIns="0" rIns="0" bIns="0" anchor="ctr"/>
          <a:lstStyle>
            <a:lvl1pPr defTabSz="914400">
              <a:lnSpc>
                <a:spcPct val="90000"/>
              </a:lnSpc>
              <a:spcBef>
                <a:spcPts val="1000"/>
              </a:spcBef>
              <a:defRPr sz="3600" b="1">
                <a:solidFill>
                  <a:schemeClr val="accent5"/>
                </a:solidFill>
                <a:latin typeface="微软雅黑"/>
                <a:ea typeface="微软雅黑"/>
                <a:cs typeface="微软雅黑"/>
                <a:sym typeface="微软雅黑"/>
              </a:defRPr>
            </a:lvl1pPr>
          </a:lstStyle>
          <a:p>
            <a:r>
              <a:t>过程无任何单位对制冷机房系统能效结果负责任！</a:t>
            </a:r>
          </a:p>
        </p:txBody>
      </p:sp>
      <p:grpSp>
        <p:nvGrpSpPr>
          <p:cNvPr id="702" name="Group 702"/>
          <p:cNvGrpSpPr/>
          <p:nvPr/>
        </p:nvGrpSpPr>
        <p:grpSpPr>
          <a:xfrm>
            <a:off x="18622751" y="302323"/>
            <a:ext cx="5429634" cy="1062833"/>
            <a:chOff x="0" y="0"/>
            <a:chExt cx="5429633" cy="1062831"/>
          </a:xfrm>
        </p:grpSpPr>
        <p:pic>
          <p:nvPicPr>
            <p:cNvPr id="700"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701"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1" name="图片 2260"/>
          <p:cNvPicPr>
            <a:picLocks/>
          </p:cNvPicPr>
          <p:nvPr/>
        </p:nvPicPr>
        <p:blipFill>
          <a:blip r:embed="rId2">
            <a:extLst/>
          </a:blip>
          <a:stretch>
            <a:fillRect/>
          </a:stretch>
        </p:blipFill>
        <p:spPr>
          <a:xfrm>
            <a:off x="-78649" y="1524000"/>
            <a:ext cx="24541298" cy="76200"/>
          </a:xfrm>
          <a:prstGeom prst="rect">
            <a:avLst/>
          </a:prstGeom>
        </p:spPr>
      </p:pic>
      <p:sp>
        <p:nvSpPr>
          <p:cNvPr id="2263" name="Shape 2263"/>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264" name="Shape 2264"/>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10</a:t>
            </a:r>
            <a:r>
              <a:rPr sz="4800"/>
              <a:t>经典案例</a:t>
            </a:r>
          </a:p>
        </p:txBody>
      </p:sp>
      <p:grpSp>
        <p:nvGrpSpPr>
          <p:cNvPr id="2267" name="Group 2267"/>
          <p:cNvGrpSpPr/>
          <p:nvPr/>
        </p:nvGrpSpPr>
        <p:grpSpPr>
          <a:xfrm>
            <a:off x="18622751" y="302323"/>
            <a:ext cx="5429634" cy="1062833"/>
            <a:chOff x="0" y="0"/>
            <a:chExt cx="5429633" cy="1062831"/>
          </a:xfrm>
        </p:grpSpPr>
        <p:pic>
          <p:nvPicPr>
            <p:cNvPr id="2265"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2266"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
        <p:nvSpPr>
          <p:cNvPr id="2268" name="Shape 2268"/>
          <p:cNvSpPr/>
          <p:nvPr/>
        </p:nvSpPr>
        <p:spPr>
          <a:xfrm>
            <a:off x="2272870" y="4385207"/>
            <a:ext cx="10938511" cy="75101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3600" b="1">
                <a:latin typeface="微软雅黑"/>
                <a:ea typeface="微软雅黑"/>
                <a:cs typeface="微软雅黑"/>
                <a:sym typeface="微软雅黑"/>
              </a:defRPr>
            </a:pPr>
            <a:r>
              <a:t>项目概况（新建项目）</a:t>
            </a:r>
            <a:endParaRPr sz="3200"/>
          </a:p>
          <a:p>
            <a:pPr marL="571500" indent="-571500" algn="l" defTabSz="1828800">
              <a:lnSpc>
                <a:spcPct val="135000"/>
              </a:lnSpc>
              <a:buSzPct val="100000"/>
              <a:buFont typeface="Wingdings"/>
              <a:buChar char="■"/>
              <a:defRPr sz="3200">
                <a:solidFill>
                  <a:srgbClr val="595959"/>
                </a:solidFill>
                <a:latin typeface="微软雅黑"/>
                <a:ea typeface="微软雅黑"/>
                <a:cs typeface="微软雅黑"/>
                <a:sym typeface="微软雅黑"/>
              </a:defRPr>
            </a:pPr>
            <a:r>
              <a:t>项目地址：</a:t>
            </a:r>
            <a:r>
              <a:rPr>
                <a:solidFill>
                  <a:srgbClr val="000000"/>
                </a:solidFill>
              </a:rPr>
              <a:t>惠州市仲恺工业园区</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建筑性质：化工新建生产车间</a:t>
            </a:r>
            <a:endParaRPr>
              <a:solidFill>
                <a:srgbClr val="595959"/>
              </a:solidFill>
              <a:latin typeface="微软雅黑"/>
              <a:ea typeface="微软雅黑"/>
              <a:cs typeface="微软雅黑"/>
              <a:sym typeface="微软雅黑"/>
            </a:endParaRPr>
          </a:p>
          <a:p>
            <a:pPr marL="571500" indent="-571500" algn="l" defTabSz="1828800">
              <a:lnSpc>
                <a:spcPct val="135000"/>
              </a:lnSpc>
              <a:buSzPct val="100000"/>
              <a:buFont typeface="Wingdings"/>
              <a:buChar char="■"/>
              <a:defRPr sz="3200">
                <a:solidFill>
                  <a:srgbClr val="595959"/>
                </a:solidFill>
                <a:latin typeface="微软雅黑"/>
                <a:ea typeface="微软雅黑"/>
                <a:cs typeface="微软雅黑"/>
                <a:sym typeface="微软雅黑"/>
              </a:defRPr>
            </a:pPr>
            <a:r>
              <a:t>建筑面积：</a:t>
            </a:r>
            <a:r>
              <a:rPr>
                <a:solidFill>
                  <a:srgbClr val="000000"/>
                </a:solidFill>
              </a:rPr>
              <a:t>总建筑面积约</a:t>
            </a:r>
            <a:r>
              <a:rPr>
                <a:solidFill>
                  <a:srgbClr val="000000"/>
                </a:solidFill>
                <a:latin typeface="Calibri"/>
                <a:ea typeface="Calibri"/>
                <a:cs typeface="Calibri"/>
                <a:sym typeface="Calibri"/>
              </a:rPr>
              <a:t>6</a:t>
            </a:r>
            <a:r>
              <a:rPr>
                <a:solidFill>
                  <a:srgbClr val="000000"/>
                </a:solidFill>
              </a:rPr>
              <a:t>万平方米</a:t>
            </a:r>
          </a:p>
          <a:p>
            <a:pPr marL="571500" indent="-571500" algn="l" defTabSz="1828800">
              <a:lnSpc>
                <a:spcPct val="135000"/>
              </a:lnSpc>
              <a:buSzPct val="100000"/>
              <a:buFont typeface="Wingdings"/>
              <a:buChar char="■"/>
              <a:defRPr sz="3200">
                <a:latin typeface="Calibri"/>
                <a:ea typeface="Calibri"/>
                <a:cs typeface="Calibri"/>
                <a:sym typeface="Calibri"/>
              </a:defRPr>
            </a:pPr>
            <a:endParaRPr>
              <a:solidFill>
                <a:srgbClr val="000000"/>
              </a:solidFill>
            </a:endParaRPr>
          </a:p>
          <a:p>
            <a:pPr algn="l" defTabSz="1828800">
              <a:lnSpc>
                <a:spcPct val="135000"/>
              </a:lnSpc>
              <a:defRPr sz="3600" b="1">
                <a:latin typeface="微软雅黑"/>
                <a:ea typeface="微软雅黑"/>
                <a:cs typeface="微软雅黑"/>
                <a:sym typeface="微软雅黑"/>
              </a:defRPr>
            </a:pPr>
            <a:r>
              <a:t>高效机房系统设计：</a:t>
            </a:r>
            <a:endParaRPr sz="3200"/>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装机容量：</a:t>
            </a:r>
            <a:r>
              <a:t>3000RT</a:t>
            </a:r>
            <a:r>
              <a:rPr>
                <a:latin typeface="微软雅黑"/>
                <a:ea typeface="微软雅黑"/>
                <a:cs typeface="微软雅黑"/>
                <a:sym typeface="微软雅黑"/>
              </a:rPr>
              <a:t>，空调系统</a:t>
            </a:r>
            <a:r>
              <a:t>24</a:t>
            </a:r>
            <a:r>
              <a:rPr>
                <a:latin typeface="微软雅黑"/>
                <a:ea typeface="微软雅黑"/>
                <a:cs typeface="微软雅黑"/>
                <a:sym typeface="微软雅黑"/>
              </a:rPr>
              <a:t>小时不间断供冷</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主机配置：</a:t>
            </a:r>
            <a:r>
              <a:t>2x1100RT</a:t>
            </a:r>
            <a:r>
              <a:rPr>
                <a:latin typeface="微软雅黑"/>
                <a:ea typeface="微软雅黑"/>
                <a:cs typeface="微软雅黑"/>
                <a:sym typeface="微软雅黑"/>
              </a:rPr>
              <a:t>定频离心机</a:t>
            </a:r>
            <a:r>
              <a:t>+1x400RT</a:t>
            </a:r>
            <a:r>
              <a:rPr>
                <a:latin typeface="微软雅黑"/>
                <a:ea typeface="微软雅黑"/>
                <a:cs typeface="微软雅黑"/>
                <a:sym typeface="微软雅黑"/>
              </a:rPr>
              <a:t>变频螺杆机</a:t>
            </a:r>
            <a:r>
              <a:t> </a:t>
            </a:r>
            <a:br/>
            <a:r>
              <a:t>+ 1x400RT</a:t>
            </a:r>
            <a:r>
              <a:rPr>
                <a:latin typeface="微软雅黑"/>
                <a:ea typeface="微软雅黑"/>
                <a:cs typeface="微软雅黑"/>
                <a:sym typeface="微软雅黑"/>
              </a:rPr>
              <a:t>定频螺杆机</a:t>
            </a:r>
            <a:r>
              <a:t> </a:t>
            </a:r>
          </a:p>
          <a:p>
            <a:pPr marL="571500" indent="-571500" algn="l" defTabSz="1828800">
              <a:lnSpc>
                <a:spcPct val="135000"/>
              </a:lnSpc>
              <a:buSzPct val="100000"/>
              <a:buFont typeface="Wingdings"/>
              <a:buChar char="■"/>
              <a:defRPr sz="3200">
                <a:latin typeface="微软雅黑"/>
                <a:ea typeface="微软雅黑"/>
                <a:cs typeface="微软雅黑"/>
                <a:sym typeface="微软雅黑"/>
              </a:defRPr>
            </a:pPr>
            <a:r>
              <a:t>机房能效</a:t>
            </a:r>
            <a:r>
              <a:rPr>
                <a:solidFill>
                  <a:srgbClr val="595959"/>
                </a:solidFill>
              </a:rPr>
              <a:t>：</a:t>
            </a:r>
            <a:r>
              <a:rPr b="1">
                <a:solidFill>
                  <a:schemeClr val="accent5"/>
                </a:solidFill>
              </a:rPr>
              <a:t>EER5.4（0.65kW/RT ）</a:t>
            </a:r>
          </a:p>
        </p:txBody>
      </p:sp>
      <p:pic>
        <p:nvPicPr>
          <p:cNvPr id="2269" name="image6.jpg" descr="https://11724000.s21i.faiusr.com/2/ABUIABACGAAg8dPd3wUo9bPd5wMw9Qk4sQQ!800x800.jpg"/>
          <p:cNvPicPr>
            <a:picLocks noChangeAspect="1"/>
          </p:cNvPicPr>
          <p:nvPr/>
        </p:nvPicPr>
        <p:blipFill>
          <a:blip r:embed="rId5">
            <a:extLst/>
          </a:blip>
          <a:stretch>
            <a:fillRect/>
          </a:stretch>
        </p:blipFill>
        <p:spPr>
          <a:xfrm>
            <a:off x="12892316" y="7394426"/>
            <a:ext cx="11983097" cy="5302518"/>
          </a:xfrm>
          <a:prstGeom prst="rect">
            <a:avLst/>
          </a:prstGeom>
          <a:ln w="12700">
            <a:miter lim="400000"/>
          </a:ln>
        </p:spPr>
      </p:pic>
      <p:sp>
        <p:nvSpPr>
          <p:cNvPr id="2270" name="Shape 2270"/>
          <p:cNvSpPr/>
          <p:nvPr/>
        </p:nvSpPr>
        <p:spPr>
          <a:xfrm>
            <a:off x="9204487" y="2149100"/>
            <a:ext cx="5681981" cy="1033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sz="4800" b="1">
                <a:latin typeface="微软雅黑"/>
                <a:ea typeface="微软雅黑"/>
                <a:cs typeface="微软雅黑"/>
                <a:sym typeface="微软雅黑"/>
              </a:defRPr>
            </a:lvl1pPr>
          </a:lstStyle>
          <a:p>
            <a:r>
              <a:t>惠州彭氏高新科技园</a:t>
            </a:r>
          </a:p>
        </p:txBody>
      </p:sp>
      <p:sp>
        <p:nvSpPr>
          <p:cNvPr id="2271" name="Shape 2271"/>
          <p:cNvSpPr/>
          <p:nvPr/>
        </p:nvSpPr>
        <p:spPr>
          <a:xfrm>
            <a:off x="13924271" y="4286884"/>
            <a:ext cx="8446770" cy="293243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3600" b="1">
                <a:latin typeface="微软雅黑"/>
                <a:ea typeface="微软雅黑"/>
                <a:cs typeface="微软雅黑"/>
                <a:sym typeface="微软雅黑"/>
              </a:defRPr>
            </a:pPr>
            <a:r>
              <a:t>服务范围：</a:t>
            </a:r>
            <a:endParaRPr sz="4000"/>
          </a:p>
          <a:p>
            <a:pPr marL="571500" indent="-571500" algn="l" defTabSz="1828800">
              <a:lnSpc>
                <a:spcPct val="135000"/>
              </a:lnSpc>
              <a:buSzPct val="100000"/>
              <a:buFont typeface="Wingdings"/>
              <a:buChar char="■"/>
              <a:defRPr sz="3200" b="1">
                <a:latin typeface="微软雅黑"/>
                <a:ea typeface="微软雅黑"/>
                <a:cs typeface="微软雅黑"/>
                <a:sym typeface="微软雅黑"/>
              </a:defRPr>
            </a:pPr>
            <a:r>
              <a:t>含全过程顾问服务</a:t>
            </a:r>
          </a:p>
          <a:p>
            <a:pPr marL="571500" indent="-571500" algn="l" defTabSz="1828800">
              <a:lnSpc>
                <a:spcPct val="135000"/>
              </a:lnSpc>
              <a:buSzPct val="100000"/>
              <a:buFont typeface="Wingdings"/>
              <a:buChar char="■"/>
              <a:defRPr sz="3200" b="1">
                <a:latin typeface="微软雅黑"/>
                <a:ea typeface="微软雅黑"/>
                <a:cs typeface="微软雅黑"/>
                <a:sym typeface="微软雅黑"/>
              </a:defRPr>
            </a:pPr>
            <a:r>
              <a:t>智能化群控系统</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施工督导</a:t>
            </a:r>
          </a:p>
        </p:txBody>
      </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 name="图片 2272"/>
          <p:cNvPicPr>
            <a:picLocks/>
          </p:cNvPicPr>
          <p:nvPr/>
        </p:nvPicPr>
        <p:blipFill>
          <a:blip r:embed="rId2">
            <a:extLst/>
          </a:blip>
          <a:stretch>
            <a:fillRect/>
          </a:stretch>
        </p:blipFill>
        <p:spPr>
          <a:xfrm>
            <a:off x="-78649" y="1524000"/>
            <a:ext cx="24541298" cy="76200"/>
          </a:xfrm>
          <a:prstGeom prst="rect">
            <a:avLst/>
          </a:prstGeom>
        </p:spPr>
      </p:pic>
      <p:sp>
        <p:nvSpPr>
          <p:cNvPr id="2275" name="Shape 2275"/>
          <p:cNvSpPr/>
          <p:nvPr/>
        </p:nvSpPr>
        <p:spPr>
          <a:xfrm>
            <a:off x="362779" y="392247"/>
            <a:ext cx="38816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05我们的优势</a:t>
            </a:r>
          </a:p>
        </p:txBody>
      </p:sp>
      <p:sp>
        <p:nvSpPr>
          <p:cNvPr id="2276" name="Shape 2276"/>
          <p:cNvSpPr/>
          <p:nvPr/>
        </p:nvSpPr>
        <p:spPr>
          <a:xfrm>
            <a:off x="-30599" y="1684959"/>
            <a:ext cx="5793667" cy="1898610"/>
          </a:xfrm>
          <a:prstGeom prst="rect">
            <a:avLst/>
          </a:prstGeom>
          <a:solidFill>
            <a:srgbClr val="4FC24E"/>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p>
            <a:pPr>
              <a:defRPr sz="10000" b="1">
                <a:solidFill>
                  <a:srgbClr val="FFFFFF"/>
                </a:solidFill>
                <a:latin typeface="Helvetica"/>
                <a:ea typeface="Helvetica"/>
                <a:cs typeface="Helvetica"/>
                <a:sym typeface="Helvetica"/>
              </a:defRPr>
            </a:pPr>
            <a:r>
              <a:t>10</a:t>
            </a:r>
            <a:r>
              <a:rPr sz="4800"/>
              <a:t>经典案例</a:t>
            </a:r>
          </a:p>
        </p:txBody>
      </p:sp>
      <p:grpSp>
        <p:nvGrpSpPr>
          <p:cNvPr id="2279" name="Group 2279"/>
          <p:cNvGrpSpPr/>
          <p:nvPr/>
        </p:nvGrpSpPr>
        <p:grpSpPr>
          <a:xfrm>
            <a:off x="18622751" y="302323"/>
            <a:ext cx="5429634" cy="1062833"/>
            <a:chOff x="0" y="0"/>
            <a:chExt cx="5429633" cy="1062831"/>
          </a:xfrm>
        </p:grpSpPr>
        <p:pic>
          <p:nvPicPr>
            <p:cNvPr id="2277"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2278"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grpSp>
        <p:nvGrpSpPr>
          <p:cNvPr id="2285" name="Group 2285"/>
          <p:cNvGrpSpPr/>
          <p:nvPr/>
        </p:nvGrpSpPr>
        <p:grpSpPr>
          <a:xfrm>
            <a:off x="1635759" y="2181178"/>
            <a:ext cx="21832572" cy="11742467"/>
            <a:chOff x="0" y="231728"/>
            <a:chExt cx="21832570" cy="11742466"/>
          </a:xfrm>
        </p:grpSpPr>
        <p:sp>
          <p:nvSpPr>
            <p:cNvPr id="2280" name="Shape 2280"/>
            <p:cNvSpPr/>
            <p:nvPr/>
          </p:nvSpPr>
          <p:spPr>
            <a:xfrm>
              <a:off x="0" y="2339339"/>
              <a:ext cx="12922251" cy="2932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defTabSz="1828800">
                <a:defRPr sz="3600" b="1">
                  <a:latin typeface="微软雅黑"/>
                  <a:ea typeface="微软雅黑"/>
                  <a:cs typeface="微软雅黑"/>
                  <a:sym typeface="微软雅黑"/>
                </a:defRPr>
              </a:pPr>
              <a:r>
                <a:t>项目概况（新建项目）：</a:t>
              </a:r>
              <a:endParaRPr sz="3200"/>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项目地址：广州市番禺黄阁</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建筑性质：</a:t>
              </a:r>
              <a:r>
                <a:t>TNGA</a:t>
              </a:r>
              <a:r>
                <a:rPr>
                  <a:latin typeface="微软雅黑"/>
                  <a:ea typeface="微软雅黑"/>
                  <a:cs typeface="微软雅黑"/>
                  <a:sym typeface="微软雅黑"/>
                </a:rPr>
                <a:t>扩建厂房。</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建筑面积：总建筑面积约</a:t>
              </a:r>
              <a:r>
                <a:t>4.5</a:t>
              </a:r>
              <a:r>
                <a:rPr>
                  <a:latin typeface="微软雅黑"/>
                  <a:ea typeface="微软雅黑"/>
                  <a:cs typeface="微软雅黑"/>
                  <a:sym typeface="微软雅黑"/>
                </a:rPr>
                <a:t>万平方米</a:t>
              </a:r>
            </a:p>
          </p:txBody>
        </p:sp>
        <p:sp>
          <p:nvSpPr>
            <p:cNvPr id="2281" name="Shape 2281"/>
            <p:cNvSpPr/>
            <p:nvPr/>
          </p:nvSpPr>
          <p:spPr>
            <a:xfrm>
              <a:off x="0" y="6092189"/>
              <a:ext cx="9010650" cy="58820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defTabSz="1828800">
                <a:lnSpc>
                  <a:spcPct val="135000"/>
                </a:lnSpc>
                <a:defRPr sz="3600" b="1">
                  <a:latin typeface="Calibri"/>
                  <a:ea typeface="Calibri"/>
                  <a:cs typeface="Calibri"/>
                  <a:sym typeface="Calibri"/>
                </a:defRPr>
              </a:pPr>
              <a:r>
                <a:rPr>
                  <a:latin typeface="微软雅黑"/>
                  <a:ea typeface="微软雅黑"/>
                  <a:cs typeface="微软雅黑"/>
                  <a:sym typeface="微软雅黑"/>
                </a:rPr>
                <a:t>中央空调系统：</a:t>
              </a:r>
              <a:endParaRPr sz="4000"/>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装机总容量：</a:t>
              </a:r>
              <a:r>
                <a:t>4000RT</a:t>
              </a:r>
              <a:r>
                <a:rPr>
                  <a:latin typeface="微软雅黑"/>
                  <a:ea typeface="微软雅黑"/>
                  <a:cs typeface="微软雅黑"/>
                  <a:sym typeface="微软雅黑"/>
                </a:rPr>
                <a:t>；</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主机配置：</a:t>
              </a:r>
              <a:r>
                <a:t>2x1100RT</a:t>
              </a:r>
              <a:r>
                <a:rPr>
                  <a:latin typeface="微软雅黑"/>
                  <a:ea typeface="微软雅黑"/>
                  <a:cs typeface="微软雅黑"/>
                  <a:sym typeface="微软雅黑"/>
                </a:rPr>
                <a:t>定频离心机</a:t>
              </a:r>
              <a:r>
                <a:t>+1x400RT</a:t>
              </a:r>
              <a:r>
                <a:rPr>
                  <a:latin typeface="微软雅黑"/>
                  <a:ea typeface="微软雅黑"/>
                  <a:cs typeface="微软雅黑"/>
                  <a:sym typeface="微软雅黑"/>
                </a:rPr>
                <a:t>变频螺杆机</a:t>
              </a:r>
              <a:r>
                <a:t> + 1x700RT</a:t>
              </a:r>
              <a:r>
                <a:rPr>
                  <a:latin typeface="微软雅黑"/>
                  <a:ea typeface="微软雅黑"/>
                  <a:cs typeface="微软雅黑"/>
                  <a:sym typeface="微软雅黑"/>
                </a:rPr>
                <a:t>定频离心机</a:t>
              </a:r>
              <a:r>
                <a:t> </a:t>
              </a:r>
            </a:p>
            <a:p>
              <a:pPr marL="571500" indent="-571500" algn="l" defTabSz="1828800">
                <a:lnSpc>
                  <a:spcPct val="135000"/>
                </a:lnSpc>
                <a:buSzPct val="100000"/>
                <a:buFont typeface="Wingdings"/>
                <a:buChar char="■"/>
                <a:defRPr sz="3200">
                  <a:latin typeface="微软雅黑"/>
                  <a:ea typeface="微软雅黑"/>
                  <a:cs typeface="微软雅黑"/>
                  <a:sym typeface="微软雅黑"/>
                </a:defRPr>
              </a:pPr>
              <a:r>
                <a:t>目标能效：</a:t>
              </a:r>
              <a:r>
                <a:rPr b="1">
                  <a:solidFill>
                    <a:schemeClr val="accent5"/>
                  </a:solidFill>
                </a:rPr>
                <a:t>EER5.2（0.65kW/RT ）</a:t>
              </a:r>
            </a:p>
            <a:p>
              <a:pPr algn="l" defTabSz="1828800">
                <a:lnSpc>
                  <a:spcPct val="135000"/>
                </a:lnSpc>
                <a:defRPr sz="3200">
                  <a:solidFill>
                    <a:srgbClr val="FF0000"/>
                  </a:solidFill>
                  <a:latin typeface="微软雅黑"/>
                  <a:ea typeface="微软雅黑"/>
                  <a:cs typeface="微软雅黑"/>
                  <a:sym typeface="微软雅黑"/>
                </a:defRPr>
              </a:pPr>
              <a:endParaRPr b="1">
                <a:solidFill>
                  <a:schemeClr val="accent5"/>
                </a:solidFill>
              </a:endParaRPr>
            </a:p>
            <a:p>
              <a:pPr marL="571500" indent="-571500" algn="l" defTabSz="1828800">
                <a:lnSpc>
                  <a:spcPct val="135000"/>
                </a:lnSpc>
                <a:buSzPct val="100000"/>
                <a:buFont typeface="Wingdings"/>
                <a:buChar char="■"/>
                <a:defRPr sz="3200">
                  <a:latin typeface="Calibri"/>
                  <a:ea typeface="Calibri"/>
                  <a:cs typeface="Calibri"/>
                  <a:sym typeface="Calibri"/>
                </a:defRPr>
              </a:pPr>
              <a:endParaRPr b="1">
                <a:solidFill>
                  <a:schemeClr val="accent5"/>
                </a:solidFill>
              </a:endParaRPr>
            </a:p>
          </p:txBody>
        </p:sp>
        <p:sp>
          <p:nvSpPr>
            <p:cNvPr id="2282" name="Shape 2282"/>
            <p:cNvSpPr/>
            <p:nvPr/>
          </p:nvSpPr>
          <p:spPr>
            <a:xfrm>
              <a:off x="9716769" y="2339339"/>
              <a:ext cx="8446772" cy="2932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defTabSz="1828800">
                <a:defRPr sz="3600" b="1">
                  <a:latin typeface="微软雅黑"/>
                  <a:ea typeface="微软雅黑"/>
                  <a:cs typeface="微软雅黑"/>
                  <a:sym typeface="微软雅黑"/>
                </a:defRPr>
              </a:pPr>
              <a:r>
                <a:t>服务范围：</a:t>
              </a:r>
              <a:endParaRPr sz="4000"/>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全过程顾问服务</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智能群控系统</a:t>
              </a:r>
            </a:p>
            <a:p>
              <a:pPr marL="571500" indent="-571500" algn="l" defTabSz="1828800">
                <a:lnSpc>
                  <a:spcPct val="135000"/>
                </a:lnSpc>
                <a:buSzPct val="100000"/>
                <a:buFont typeface="Wingdings"/>
                <a:buChar char="■"/>
                <a:defRPr sz="3200">
                  <a:latin typeface="Calibri"/>
                  <a:ea typeface="Calibri"/>
                  <a:cs typeface="Calibri"/>
                  <a:sym typeface="Calibri"/>
                </a:defRPr>
              </a:pPr>
              <a:r>
                <a:rPr>
                  <a:latin typeface="微软雅黑"/>
                  <a:ea typeface="微软雅黑"/>
                  <a:cs typeface="微软雅黑"/>
                  <a:sym typeface="微软雅黑"/>
                </a:rPr>
                <a:t>设备施工安装</a:t>
              </a:r>
            </a:p>
          </p:txBody>
        </p:sp>
        <p:pic>
          <p:nvPicPr>
            <p:cNvPr id="2283" name="image5.png" descr="https://www.gtec.com.cn/data/cms/archive/201701(4)/1849/QQ%E5%9B%BE%E7%89%8720170417152301.png"/>
            <p:cNvPicPr>
              <a:picLocks noChangeAspect="1"/>
            </p:cNvPicPr>
            <p:nvPr/>
          </p:nvPicPr>
          <p:blipFill>
            <a:blip r:embed="rId5">
              <a:extLst/>
            </a:blip>
            <a:stretch>
              <a:fillRect/>
            </a:stretch>
          </p:blipFill>
          <p:spPr>
            <a:xfrm>
              <a:off x="9716770" y="6092189"/>
              <a:ext cx="12115801" cy="4673601"/>
            </a:xfrm>
            <a:prstGeom prst="rect">
              <a:avLst/>
            </a:prstGeom>
            <a:ln w="12700" cap="flat">
              <a:noFill/>
              <a:miter lim="400000"/>
            </a:ln>
            <a:effectLst/>
          </p:spPr>
        </p:pic>
        <p:sp>
          <p:nvSpPr>
            <p:cNvPr id="2284" name="Shape 2284"/>
            <p:cNvSpPr/>
            <p:nvPr/>
          </p:nvSpPr>
          <p:spPr>
            <a:xfrm>
              <a:off x="5594164" y="231728"/>
              <a:ext cx="9847382" cy="10337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sz="4800" b="1">
                  <a:latin typeface="微软雅黑"/>
                  <a:ea typeface="微软雅黑"/>
                  <a:cs typeface="微软雅黑"/>
                  <a:sym typeface="微软雅黑"/>
                </a:defRPr>
              </a:pPr>
              <a:r>
                <a:t>广汽丰田发动机TNGA厂房扩建项目</a:t>
              </a:r>
            </a:p>
          </p:txBody>
        </p:sp>
      </p:gr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7" name="Shape 2287"/>
          <p:cNvSpPr/>
          <p:nvPr/>
        </p:nvSpPr>
        <p:spPr>
          <a:xfrm>
            <a:off x="-78648" y="6854563"/>
            <a:ext cx="24541297" cy="3497930"/>
          </a:xfrm>
          <a:prstGeom prst="rect">
            <a:avLst/>
          </a:prstGeom>
          <a:solidFill>
            <a:srgbClr val="4FC24E"/>
          </a:solidFill>
          <a:ln w="12700">
            <a:miter lim="400000"/>
          </a:ln>
        </p:spPr>
        <p:txBody>
          <a:bodyPr lIns="71437" tIns="71437" rIns="71437" bIns="71437" anchor="ctr"/>
          <a:lstStyle/>
          <a:p>
            <a:pPr defTabSz="964406">
              <a:defRPr sz="6200" b="1">
                <a:solidFill>
                  <a:srgbClr val="FFFFFF"/>
                </a:solidFill>
                <a:latin typeface="微软雅黑"/>
                <a:ea typeface="微软雅黑"/>
                <a:cs typeface="微软雅黑"/>
                <a:sym typeface="微软雅黑"/>
              </a:defRPr>
            </a:pPr>
            <a:endParaRPr/>
          </a:p>
        </p:txBody>
      </p:sp>
      <p:pic>
        <p:nvPicPr>
          <p:cNvPr id="2288" name="图片 2287"/>
          <p:cNvPicPr>
            <a:picLocks/>
          </p:cNvPicPr>
          <p:nvPr/>
        </p:nvPicPr>
        <p:blipFill>
          <a:blip r:embed="rId2">
            <a:extLst/>
          </a:blip>
          <a:stretch>
            <a:fillRect/>
          </a:stretch>
        </p:blipFill>
        <p:spPr>
          <a:xfrm>
            <a:off x="-78649" y="1524000"/>
            <a:ext cx="24541298" cy="76200"/>
          </a:xfrm>
          <a:prstGeom prst="rect">
            <a:avLst/>
          </a:prstGeom>
        </p:spPr>
      </p:pic>
      <p:sp>
        <p:nvSpPr>
          <p:cNvPr id="2290" name="Shape 2290"/>
          <p:cNvSpPr>
            <a:spLocks noGrp="1"/>
          </p:cNvSpPr>
          <p:nvPr>
            <p:ph type="sldNum" sz="quarter" idx="4294967295"/>
          </p:nvPr>
        </p:nvSpPr>
        <p:spPr>
          <a:xfrm>
            <a:off x="23832506" y="13066803"/>
            <a:ext cx="494514"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72</a:t>
            </a:fld>
            <a:endParaRPr/>
          </a:p>
        </p:txBody>
      </p:sp>
      <p:sp>
        <p:nvSpPr>
          <p:cNvPr id="2291" name="Shape 2291"/>
          <p:cNvSpPr/>
          <p:nvPr/>
        </p:nvSpPr>
        <p:spPr>
          <a:xfrm>
            <a:off x="119562" y="1239800"/>
            <a:ext cx="11891953" cy="2512061"/>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algn="l" defTabSz="1828800">
              <a:defRPr sz="15600" b="1">
                <a:solidFill>
                  <a:srgbClr val="E8A433"/>
                </a:solidFill>
                <a:latin typeface="微软雅黑"/>
                <a:ea typeface="微软雅黑"/>
                <a:cs typeface="微软雅黑"/>
                <a:sym typeface="微软雅黑"/>
              </a:defRPr>
            </a:lvl1pPr>
          </a:lstStyle>
          <a:p>
            <a:r>
              <a:t>THANK YOU</a:t>
            </a:r>
          </a:p>
        </p:txBody>
      </p:sp>
      <p:grpSp>
        <p:nvGrpSpPr>
          <p:cNvPr id="2294" name="Group 2294"/>
          <p:cNvGrpSpPr/>
          <p:nvPr/>
        </p:nvGrpSpPr>
        <p:grpSpPr>
          <a:xfrm>
            <a:off x="9231911" y="5074456"/>
            <a:ext cx="6934730" cy="1357314"/>
            <a:chOff x="0" y="0"/>
            <a:chExt cx="6934728" cy="1357312"/>
          </a:xfrm>
        </p:grpSpPr>
        <p:pic>
          <p:nvPicPr>
            <p:cNvPr id="2292" name="image10.tif"/>
            <p:cNvPicPr>
              <a:picLocks noChangeAspect="1"/>
            </p:cNvPicPr>
            <p:nvPr/>
          </p:nvPicPr>
          <p:blipFill>
            <a:blip r:embed="rId3">
              <a:extLst/>
            </a:blip>
            <a:srcRect t="57209" b="26124"/>
            <a:stretch>
              <a:fillRect/>
            </a:stretch>
          </p:blipFill>
          <p:spPr>
            <a:xfrm>
              <a:off x="1410952" y="0"/>
              <a:ext cx="5523777" cy="1357287"/>
            </a:xfrm>
            <a:prstGeom prst="rect">
              <a:avLst/>
            </a:prstGeom>
            <a:ln w="12700" cap="flat">
              <a:noFill/>
              <a:miter lim="400000"/>
            </a:ln>
            <a:effectLst/>
          </p:spPr>
        </p:pic>
        <p:pic>
          <p:nvPicPr>
            <p:cNvPr id="2293" name="image11.tif"/>
            <p:cNvPicPr>
              <a:picLocks noChangeAspect="1"/>
            </p:cNvPicPr>
            <p:nvPr/>
          </p:nvPicPr>
          <p:blipFill>
            <a:blip r:embed="rId4">
              <a:extLst/>
            </a:blip>
            <a:srcRect l="26997" t="26567" r="25987" b="42170"/>
            <a:stretch>
              <a:fillRect/>
            </a:stretch>
          </p:blipFill>
          <p:spPr>
            <a:xfrm>
              <a:off x="-1" y="0"/>
              <a:ext cx="1410892" cy="1357313"/>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5"/>
                    <a:pt x="0" y="10800"/>
                  </a:cubicBezTo>
                  <a:cubicBezTo>
                    <a:pt x="0" y="16765"/>
                    <a:pt x="4838" y="21600"/>
                    <a:pt x="10803" y="21600"/>
                  </a:cubicBezTo>
                  <a:cubicBezTo>
                    <a:pt x="16768" y="21600"/>
                    <a:pt x="21600" y="16765"/>
                    <a:pt x="21600" y="10800"/>
                  </a:cubicBezTo>
                  <a:cubicBezTo>
                    <a:pt x="21600" y="4835"/>
                    <a:pt x="16768" y="0"/>
                    <a:pt x="10803" y="0"/>
                  </a:cubicBezTo>
                  <a:close/>
                </a:path>
              </a:pathLst>
            </a:custGeom>
            <a:ln w="12700" cap="flat">
              <a:noFill/>
              <a:miter lim="400000"/>
            </a:ln>
            <a:effectLst/>
          </p:spPr>
        </p:pic>
      </p:grpSp>
      <p:grpSp>
        <p:nvGrpSpPr>
          <p:cNvPr id="2297" name="Group 2297"/>
          <p:cNvGrpSpPr/>
          <p:nvPr/>
        </p:nvGrpSpPr>
        <p:grpSpPr>
          <a:xfrm>
            <a:off x="17160757" y="231647"/>
            <a:ext cx="6934729" cy="1357313"/>
            <a:chOff x="0" y="0"/>
            <a:chExt cx="6934728" cy="1357312"/>
          </a:xfrm>
        </p:grpSpPr>
        <p:pic>
          <p:nvPicPr>
            <p:cNvPr id="2295" name="image10.tif"/>
            <p:cNvPicPr>
              <a:picLocks noChangeAspect="1"/>
            </p:cNvPicPr>
            <p:nvPr/>
          </p:nvPicPr>
          <p:blipFill>
            <a:blip r:embed="rId3">
              <a:extLst/>
            </a:blip>
            <a:srcRect t="57209" b="26124"/>
            <a:stretch>
              <a:fillRect/>
            </a:stretch>
          </p:blipFill>
          <p:spPr>
            <a:xfrm>
              <a:off x="1410952" y="0"/>
              <a:ext cx="5523777" cy="1357287"/>
            </a:xfrm>
            <a:prstGeom prst="rect">
              <a:avLst/>
            </a:prstGeom>
            <a:ln w="12700" cap="flat">
              <a:noFill/>
              <a:miter lim="400000"/>
            </a:ln>
            <a:effectLst/>
          </p:spPr>
        </p:pic>
        <p:pic>
          <p:nvPicPr>
            <p:cNvPr id="2296" name="image11.tif"/>
            <p:cNvPicPr>
              <a:picLocks noChangeAspect="1"/>
            </p:cNvPicPr>
            <p:nvPr/>
          </p:nvPicPr>
          <p:blipFill>
            <a:blip r:embed="rId4">
              <a:extLst/>
            </a:blip>
            <a:srcRect l="26997" t="26567" r="25987" b="42170"/>
            <a:stretch>
              <a:fillRect/>
            </a:stretch>
          </p:blipFill>
          <p:spPr>
            <a:xfrm>
              <a:off x="-1" y="0"/>
              <a:ext cx="1410892" cy="1357313"/>
            </a:xfrm>
            <a:custGeom>
              <a:avLst/>
              <a:gdLst/>
              <a:ahLst/>
              <a:cxnLst>
                <a:cxn ang="0">
                  <a:pos x="wd2" y="hd2"/>
                </a:cxn>
                <a:cxn ang="5400000">
                  <a:pos x="wd2" y="hd2"/>
                </a:cxn>
                <a:cxn ang="10800000">
                  <a:pos x="wd2" y="hd2"/>
                </a:cxn>
                <a:cxn ang="16200000">
                  <a:pos x="wd2" y="hd2"/>
                </a:cxn>
              </a:cxnLst>
              <a:rect l="0" t="0" r="r" b="b"/>
              <a:pathLst>
                <a:path w="21600" h="21600" extrusionOk="0">
                  <a:moveTo>
                    <a:pt x="10803" y="0"/>
                  </a:moveTo>
                  <a:cubicBezTo>
                    <a:pt x="4838" y="0"/>
                    <a:pt x="0" y="4835"/>
                    <a:pt x="0" y="10800"/>
                  </a:cubicBezTo>
                  <a:cubicBezTo>
                    <a:pt x="0" y="16765"/>
                    <a:pt x="4838" y="21600"/>
                    <a:pt x="10803" y="21600"/>
                  </a:cubicBezTo>
                  <a:cubicBezTo>
                    <a:pt x="16768" y="21600"/>
                    <a:pt x="21600" y="16765"/>
                    <a:pt x="21600" y="10800"/>
                  </a:cubicBezTo>
                  <a:cubicBezTo>
                    <a:pt x="21600" y="4835"/>
                    <a:pt x="16768" y="0"/>
                    <a:pt x="10803" y="0"/>
                  </a:cubicBezTo>
                  <a:close/>
                </a:path>
              </a:pathLst>
            </a:custGeom>
            <a:ln w="12700" cap="flat">
              <a:noFill/>
              <a:miter lim="400000"/>
            </a:ln>
            <a:effectLst/>
          </p:spPr>
        </p:pic>
      </p:grpSp>
      <p:sp>
        <p:nvSpPr>
          <p:cNvPr id="2298" name="Shape 2298"/>
          <p:cNvSpPr/>
          <p:nvPr/>
        </p:nvSpPr>
        <p:spPr>
          <a:xfrm>
            <a:off x="3862761" y="7377245"/>
            <a:ext cx="18749724" cy="283261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964406">
              <a:lnSpc>
                <a:spcPct val="120000"/>
              </a:lnSpc>
              <a:defRPr sz="6200" b="1">
                <a:solidFill>
                  <a:srgbClr val="FFFFFF"/>
                </a:solidFill>
                <a:latin typeface="微软雅黑"/>
                <a:ea typeface="微软雅黑"/>
                <a:cs typeface="微软雅黑"/>
                <a:sym typeface="微软雅黑"/>
              </a:defRPr>
            </a:pPr>
            <a:r>
              <a:rPr dirty="0"/>
              <a:t>集中空调高效制冷机房系统全过程技术服务商</a:t>
            </a:r>
          </a:p>
          <a:p>
            <a:pPr defTabSz="964406">
              <a:lnSpc>
                <a:spcPct val="120000"/>
              </a:lnSpc>
              <a:defRPr sz="3800" b="1">
                <a:solidFill>
                  <a:srgbClr val="FFFFFF"/>
                </a:solidFill>
                <a:latin typeface="微软雅黑"/>
                <a:ea typeface="微软雅黑"/>
                <a:cs typeface="微软雅黑"/>
                <a:sym typeface="微软雅黑"/>
              </a:defRPr>
            </a:pPr>
            <a:r>
              <a:rPr dirty="0"/>
              <a:t>广州市天河区华街251号乐天创意园A1栋A4003</a:t>
            </a:r>
          </a:p>
          <a:p>
            <a:pPr defTabSz="964406">
              <a:lnSpc>
                <a:spcPct val="120000"/>
              </a:lnSpc>
              <a:defRPr sz="3800" b="1">
                <a:solidFill>
                  <a:srgbClr val="FFFFFF"/>
                </a:solidFill>
                <a:latin typeface="微软雅黑"/>
                <a:ea typeface="微软雅黑"/>
                <a:cs typeface="微软雅黑"/>
                <a:sym typeface="微软雅黑"/>
              </a:defRPr>
            </a:pPr>
            <a:r>
              <a:rPr lang="zh-CN" altLang="en-US" dirty="0" smtClean="0"/>
              <a:t>官玲俊</a:t>
            </a:r>
            <a:r>
              <a:rPr dirty="0" smtClean="0"/>
              <a:t> 1</a:t>
            </a:r>
            <a:r>
              <a:rPr lang="en-US" altLang="zh-CN" dirty="0" smtClean="0"/>
              <a:t>8664633210</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checker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 name="图片 703"/>
          <p:cNvPicPr>
            <a:picLocks/>
          </p:cNvPicPr>
          <p:nvPr/>
        </p:nvPicPr>
        <p:blipFill>
          <a:blip r:embed="rId2">
            <a:extLst/>
          </a:blip>
          <a:stretch>
            <a:fillRect/>
          </a:stretch>
        </p:blipFill>
        <p:spPr>
          <a:xfrm>
            <a:off x="-78649" y="1524000"/>
            <a:ext cx="24541298" cy="76200"/>
          </a:xfrm>
          <a:prstGeom prst="rect">
            <a:avLst/>
          </a:prstGeom>
        </p:spPr>
      </p:pic>
      <p:sp>
        <p:nvSpPr>
          <p:cNvPr id="706" name="Shape 706"/>
          <p:cNvSpPr/>
          <p:nvPr/>
        </p:nvSpPr>
        <p:spPr>
          <a:xfrm>
            <a:off x="362779" y="392247"/>
            <a:ext cx="93680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01集中空调高效制冷机房系统介绍</a:t>
            </a:r>
          </a:p>
        </p:txBody>
      </p:sp>
      <p:sp>
        <p:nvSpPr>
          <p:cNvPr id="707" name="Shape 707"/>
          <p:cNvSpPr/>
          <p:nvPr/>
        </p:nvSpPr>
        <p:spPr>
          <a:xfrm>
            <a:off x="166550" y="1703056"/>
            <a:ext cx="9632707"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01-5集中空调高效制冷机房系统认识误区</a:t>
            </a:r>
          </a:p>
        </p:txBody>
      </p:sp>
      <p:sp>
        <p:nvSpPr>
          <p:cNvPr id="708" name="Shape 708"/>
          <p:cNvSpPr>
            <a:spLocks noGrp="1"/>
          </p:cNvSpPr>
          <p:nvPr>
            <p:ph type="sldNum" sz="quarter" idx="4294967295"/>
          </p:nvPr>
        </p:nvSpPr>
        <p:spPr>
          <a:xfrm>
            <a:off x="24029739" y="13094927"/>
            <a:ext cx="325045"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8</a:t>
            </a:fld>
            <a:endParaRPr/>
          </a:p>
        </p:txBody>
      </p:sp>
      <p:grpSp>
        <p:nvGrpSpPr>
          <p:cNvPr id="729" name="Group 729"/>
          <p:cNvGrpSpPr/>
          <p:nvPr/>
        </p:nvGrpSpPr>
        <p:grpSpPr>
          <a:xfrm>
            <a:off x="2065403" y="2896572"/>
            <a:ext cx="20624380" cy="6709042"/>
            <a:chOff x="0" y="0"/>
            <a:chExt cx="20624378" cy="6709041"/>
          </a:xfrm>
        </p:grpSpPr>
        <p:sp>
          <p:nvSpPr>
            <p:cNvPr id="709" name="Shape 709"/>
            <p:cNvSpPr/>
            <p:nvPr/>
          </p:nvSpPr>
          <p:spPr>
            <a:xfrm>
              <a:off x="16444728" y="1456100"/>
              <a:ext cx="3848446" cy="3848447"/>
            </a:xfrm>
            <a:prstGeom prst="roundRect">
              <a:avLst>
                <a:gd name="adj" fmla="val 16667"/>
              </a:avLst>
            </a:prstGeom>
            <a:solidFill>
              <a:srgbClr val="4FC34E">
                <a:alpha val="80000"/>
              </a:srgbClr>
            </a:solidFill>
            <a:ln w="12700" cap="flat">
              <a:noFill/>
              <a:miter lim="400000"/>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710" name="Shape 710"/>
            <p:cNvSpPr/>
            <p:nvPr/>
          </p:nvSpPr>
          <p:spPr>
            <a:xfrm>
              <a:off x="11060803" y="1461532"/>
              <a:ext cx="3848446" cy="3848447"/>
            </a:xfrm>
            <a:prstGeom prst="roundRect">
              <a:avLst>
                <a:gd name="adj" fmla="val 16667"/>
              </a:avLst>
            </a:prstGeom>
            <a:solidFill>
              <a:srgbClr val="4FC34E"/>
            </a:solidFill>
            <a:ln w="12700" cap="flat">
              <a:noFill/>
              <a:miter lim="400000"/>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711" name="Shape 711"/>
            <p:cNvSpPr/>
            <p:nvPr/>
          </p:nvSpPr>
          <p:spPr>
            <a:xfrm>
              <a:off x="5696003" y="1461532"/>
              <a:ext cx="3848447" cy="3848447"/>
            </a:xfrm>
            <a:prstGeom prst="roundRect">
              <a:avLst>
                <a:gd name="adj" fmla="val 16667"/>
              </a:avLst>
            </a:prstGeom>
            <a:solidFill>
              <a:srgbClr val="4FC34E">
                <a:alpha val="80000"/>
              </a:srgbClr>
            </a:solidFill>
            <a:ln w="12700" cap="flat">
              <a:noFill/>
              <a:miter lim="400000"/>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712" name="Shape 712"/>
            <p:cNvSpPr/>
            <p:nvPr/>
          </p:nvSpPr>
          <p:spPr>
            <a:xfrm>
              <a:off x="331205" y="1461542"/>
              <a:ext cx="3848447" cy="3848446"/>
            </a:xfrm>
            <a:prstGeom prst="roundRect">
              <a:avLst>
                <a:gd name="adj" fmla="val 16667"/>
              </a:avLst>
            </a:prstGeom>
            <a:solidFill>
              <a:srgbClr val="4FC34E"/>
            </a:solidFill>
            <a:ln w="12700" cap="flat">
              <a:noFill/>
              <a:miter lim="400000"/>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713" name="Shape 713"/>
            <p:cNvSpPr/>
            <p:nvPr/>
          </p:nvSpPr>
          <p:spPr>
            <a:xfrm>
              <a:off x="579598" y="5"/>
              <a:ext cx="3351670" cy="1541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sz="8000" b="1">
                  <a:solidFill>
                    <a:schemeClr val="accent5"/>
                  </a:solidFill>
                  <a:latin typeface="Helvetica"/>
                  <a:ea typeface="Helvetica"/>
                  <a:cs typeface="Helvetica"/>
                  <a:sym typeface="Helvetica"/>
                </a:defRPr>
              </a:lvl1pPr>
            </a:lstStyle>
            <a:p>
              <a:r>
                <a:t>1</a:t>
              </a:r>
            </a:p>
          </p:txBody>
        </p:sp>
        <p:sp>
          <p:nvSpPr>
            <p:cNvPr id="714" name="Shape 714"/>
            <p:cNvSpPr/>
            <p:nvPr/>
          </p:nvSpPr>
          <p:spPr>
            <a:xfrm>
              <a:off x="5950772" y="0"/>
              <a:ext cx="3351670" cy="1541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sz="8000" b="1">
                  <a:solidFill>
                    <a:schemeClr val="accent5"/>
                  </a:solidFill>
                  <a:latin typeface="Helvetica"/>
                  <a:ea typeface="Helvetica"/>
                  <a:cs typeface="Helvetica"/>
                  <a:sym typeface="Helvetica"/>
                </a:defRPr>
              </a:lvl1pPr>
            </a:lstStyle>
            <a:p>
              <a:r>
                <a:t>2 </a:t>
              </a:r>
            </a:p>
          </p:txBody>
        </p:sp>
        <p:sp>
          <p:nvSpPr>
            <p:cNvPr id="715" name="Shape 715"/>
            <p:cNvSpPr/>
            <p:nvPr/>
          </p:nvSpPr>
          <p:spPr>
            <a:xfrm>
              <a:off x="11321946" y="2"/>
              <a:ext cx="3351669" cy="15410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sz="8000" b="1">
                  <a:solidFill>
                    <a:schemeClr val="accent5"/>
                  </a:solidFill>
                  <a:latin typeface="Helvetica"/>
                  <a:ea typeface="Helvetica"/>
                  <a:cs typeface="Helvetica"/>
                  <a:sym typeface="Helvetica"/>
                </a:defRPr>
              </a:lvl1pPr>
            </a:lstStyle>
            <a:p>
              <a:r>
                <a:t>3</a:t>
              </a:r>
            </a:p>
          </p:txBody>
        </p:sp>
        <p:sp>
          <p:nvSpPr>
            <p:cNvPr id="716" name="Shape 716"/>
            <p:cNvSpPr/>
            <p:nvPr/>
          </p:nvSpPr>
          <p:spPr>
            <a:xfrm>
              <a:off x="16693120" y="0"/>
              <a:ext cx="3351670" cy="15410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sz="8000" b="1">
                  <a:solidFill>
                    <a:schemeClr val="accent5"/>
                  </a:solidFill>
                  <a:latin typeface="Helvetica"/>
                  <a:ea typeface="Helvetica"/>
                  <a:cs typeface="Helvetica"/>
                  <a:sym typeface="Helvetica"/>
                </a:defRPr>
              </a:lvl1pPr>
            </a:lstStyle>
            <a:p>
              <a:r>
                <a:t>4</a:t>
              </a:r>
            </a:p>
          </p:txBody>
        </p:sp>
        <p:sp>
          <p:nvSpPr>
            <p:cNvPr id="717" name="Shape 717"/>
            <p:cNvSpPr/>
            <p:nvPr/>
          </p:nvSpPr>
          <p:spPr>
            <a:xfrm>
              <a:off x="-1" y="5896241"/>
              <a:ext cx="4510858" cy="812801"/>
            </a:xfrm>
            <a:prstGeom prst="rect">
              <a:avLst/>
            </a:prstGeom>
            <a:solidFill>
              <a:srgbClr val="DCDEE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latin typeface="Helvetica Neue"/>
                  <a:ea typeface="Helvetica Neue"/>
                  <a:cs typeface="Helvetica Neue"/>
                  <a:sym typeface="Helvetica Neue"/>
                </a:defRPr>
              </a:lvl1pPr>
            </a:lstStyle>
            <a:p>
              <a:r>
                <a:t>获得绿色建筑标识</a:t>
              </a:r>
            </a:p>
          </p:txBody>
        </p:sp>
        <p:sp>
          <p:nvSpPr>
            <p:cNvPr id="718" name="Shape 718"/>
            <p:cNvSpPr/>
            <p:nvPr/>
          </p:nvSpPr>
          <p:spPr>
            <a:xfrm>
              <a:off x="5371173" y="5896238"/>
              <a:ext cx="4510857" cy="812801"/>
            </a:xfrm>
            <a:prstGeom prst="rect">
              <a:avLst/>
            </a:prstGeom>
            <a:solidFill>
              <a:srgbClr val="DCDEE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latin typeface="Helvetica Neue"/>
                  <a:ea typeface="Helvetica Neue"/>
                  <a:cs typeface="Helvetica Neue"/>
                  <a:sym typeface="Helvetica Neue"/>
                </a:defRPr>
              </a:lvl1pPr>
            </a:lstStyle>
            <a:p>
              <a:r>
                <a:t>采用节能产品</a:t>
              </a:r>
            </a:p>
          </p:txBody>
        </p:sp>
        <p:sp>
          <p:nvSpPr>
            <p:cNvPr id="719" name="Shape 719"/>
            <p:cNvSpPr/>
            <p:nvPr/>
          </p:nvSpPr>
          <p:spPr>
            <a:xfrm>
              <a:off x="10742348" y="5896238"/>
              <a:ext cx="4510857" cy="812801"/>
            </a:xfrm>
            <a:prstGeom prst="rect">
              <a:avLst/>
            </a:prstGeom>
            <a:solidFill>
              <a:srgbClr val="DCDEE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latin typeface="Helvetica Neue"/>
                  <a:ea typeface="Helvetica Neue"/>
                  <a:cs typeface="Helvetica Neue"/>
                  <a:sym typeface="Helvetica Neue"/>
                </a:defRPr>
              </a:lvl1pPr>
            </a:lstStyle>
            <a:p>
              <a:r>
                <a:t>安装了智能控制</a:t>
              </a:r>
            </a:p>
          </p:txBody>
        </p:sp>
        <p:sp>
          <p:nvSpPr>
            <p:cNvPr id="720" name="Shape 720"/>
            <p:cNvSpPr/>
            <p:nvPr/>
          </p:nvSpPr>
          <p:spPr>
            <a:xfrm>
              <a:off x="16113521" y="5896236"/>
              <a:ext cx="4510858" cy="812801"/>
            </a:xfrm>
            <a:prstGeom prst="rect">
              <a:avLst/>
            </a:prstGeom>
            <a:solidFill>
              <a:srgbClr val="DCDEE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914400">
                <a:defRPr sz="3200" b="1">
                  <a:latin typeface="Helvetica Neue"/>
                  <a:ea typeface="Helvetica Neue"/>
                  <a:cs typeface="Helvetica Neue"/>
                  <a:sym typeface="Helvetica Neue"/>
                </a:defRPr>
              </a:lvl1pPr>
            </a:lstStyle>
            <a:p>
              <a:r>
                <a:t>安装物联网技术</a:t>
              </a:r>
            </a:p>
          </p:txBody>
        </p:sp>
        <p:sp>
          <p:nvSpPr>
            <p:cNvPr id="721" name="Shape 721"/>
            <p:cNvSpPr/>
            <p:nvPr/>
          </p:nvSpPr>
          <p:spPr>
            <a:xfrm>
              <a:off x="592052" y="1639409"/>
              <a:ext cx="3339215" cy="3481829"/>
            </a:xfrm>
            <a:prstGeom prst="roundRect">
              <a:avLst>
                <a:gd name="adj" fmla="val 16667"/>
              </a:avLst>
            </a:prstGeom>
            <a:noFill/>
            <a:ln w="25400" cap="flat">
              <a:solidFill>
                <a:srgbClr val="E7E6E6"/>
              </a:solidFill>
              <a:prstDash val="solid"/>
              <a:roun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722" name="Shape 722"/>
            <p:cNvSpPr/>
            <p:nvPr/>
          </p:nvSpPr>
          <p:spPr>
            <a:xfrm>
              <a:off x="5950618" y="1642397"/>
              <a:ext cx="3339215" cy="3481830"/>
            </a:xfrm>
            <a:prstGeom prst="roundRect">
              <a:avLst>
                <a:gd name="adj" fmla="val 16667"/>
              </a:avLst>
            </a:prstGeom>
            <a:noFill/>
            <a:ln w="25400" cap="flat">
              <a:solidFill>
                <a:srgbClr val="E7E6E6"/>
              </a:solidFill>
              <a:prstDash val="solid"/>
              <a:roun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723" name="Shape 723"/>
            <p:cNvSpPr/>
            <p:nvPr/>
          </p:nvSpPr>
          <p:spPr>
            <a:xfrm>
              <a:off x="11310125" y="1639409"/>
              <a:ext cx="3339215" cy="3481829"/>
            </a:xfrm>
            <a:prstGeom prst="roundRect">
              <a:avLst>
                <a:gd name="adj" fmla="val 16667"/>
              </a:avLst>
            </a:prstGeom>
            <a:noFill/>
            <a:ln w="25400" cap="flat">
              <a:solidFill>
                <a:srgbClr val="E7E6E6"/>
              </a:solidFill>
              <a:prstDash val="solid"/>
              <a:roun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724" name="Shape 724"/>
            <p:cNvSpPr/>
            <p:nvPr/>
          </p:nvSpPr>
          <p:spPr>
            <a:xfrm>
              <a:off x="16705574" y="1641705"/>
              <a:ext cx="3339215" cy="3481830"/>
            </a:xfrm>
            <a:prstGeom prst="roundRect">
              <a:avLst>
                <a:gd name="adj" fmla="val 16667"/>
              </a:avLst>
            </a:prstGeom>
            <a:noFill/>
            <a:ln w="25400" cap="flat">
              <a:solidFill>
                <a:srgbClr val="FFFFFF"/>
              </a:solidFill>
              <a:prstDash val="solid"/>
              <a:round/>
            </a:ln>
            <a:effectLst/>
          </p:spPr>
          <p:txBody>
            <a:bodyPr wrap="square" lIns="45719" tIns="45719" rIns="45719" bIns="45719" numCol="1" anchor="ctr">
              <a:noAutofit/>
            </a:bodyPr>
            <a:lstStyle/>
            <a:p>
              <a:pPr defTabSz="914400">
                <a:defRPr sz="1800">
                  <a:solidFill>
                    <a:srgbClr val="FFFFFF"/>
                  </a:solidFill>
                  <a:latin typeface="Calibri"/>
                  <a:ea typeface="Calibri"/>
                  <a:cs typeface="Calibri"/>
                  <a:sym typeface="Calibri"/>
                </a:defRPr>
              </a:pPr>
              <a:endParaRPr/>
            </a:p>
          </p:txBody>
        </p:sp>
        <p:sp>
          <p:nvSpPr>
            <p:cNvPr id="725" name="Shape 725"/>
            <p:cNvSpPr/>
            <p:nvPr/>
          </p:nvSpPr>
          <p:spPr>
            <a:xfrm>
              <a:off x="1629878" y="2503811"/>
              <a:ext cx="1251101" cy="1753025"/>
            </a:xfrm>
            <a:custGeom>
              <a:avLst/>
              <a:gdLst/>
              <a:ahLst/>
              <a:cxnLst>
                <a:cxn ang="0">
                  <a:pos x="wd2" y="hd2"/>
                </a:cxn>
                <a:cxn ang="5400000">
                  <a:pos x="wd2" y="hd2"/>
                </a:cxn>
                <a:cxn ang="10800000">
                  <a:pos x="wd2" y="hd2"/>
                </a:cxn>
                <a:cxn ang="16200000">
                  <a:pos x="wd2" y="hd2"/>
                </a:cxn>
              </a:cxnLst>
              <a:rect l="0" t="0" r="r" b="b"/>
              <a:pathLst>
                <a:path w="21600" h="21600" extrusionOk="0">
                  <a:moveTo>
                    <a:pt x="11917" y="0"/>
                  </a:moveTo>
                  <a:cubicBezTo>
                    <a:pt x="12662" y="0"/>
                    <a:pt x="13407" y="0"/>
                    <a:pt x="14152" y="186"/>
                  </a:cubicBezTo>
                  <a:cubicBezTo>
                    <a:pt x="14152" y="2234"/>
                    <a:pt x="14152" y="2234"/>
                    <a:pt x="14152" y="2234"/>
                  </a:cubicBezTo>
                  <a:cubicBezTo>
                    <a:pt x="16386" y="2234"/>
                    <a:pt x="16386" y="2234"/>
                    <a:pt x="16386" y="2234"/>
                  </a:cubicBezTo>
                  <a:cubicBezTo>
                    <a:pt x="16386" y="745"/>
                    <a:pt x="16386" y="745"/>
                    <a:pt x="16386" y="745"/>
                  </a:cubicBezTo>
                  <a:cubicBezTo>
                    <a:pt x="18993" y="1490"/>
                    <a:pt x="20483" y="2793"/>
                    <a:pt x="21228" y="4097"/>
                  </a:cubicBezTo>
                  <a:cubicBezTo>
                    <a:pt x="16014" y="4097"/>
                    <a:pt x="16014" y="4097"/>
                    <a:pt x="16014" y="4097"/>
                  </a:cubicBezTo>
                  <a:cubicBezTo>
                    <a:pt x="16014" y="5772"/>
                    <a:pt x="16014" y="5772"/>
                    <a:pt x="16014" y="5772"/>
                  </a:cubicBezTo>
                  <a:cubicBezTo>
                    <a:pt x="21600" y="5772"/>
                    <a:pt x="21600" y="5772"/>
                    <a:pt x="21600" y="5772"/>
                  </a:cubicBezTo>
                  <a:cubicBezTo>
                    <a:pt x="21600" y="7076"/>
                    <a:pt x="21600" y="7076"/>
                    <a:pt x="21600" y="7076"/>
                  </a:cubicBezTo>
                  <a:cubicBezTo>
                    <a:pt x="16014" y="7076"/>
                    <a:pt x="16014" y="7076"/>
                    <a:pt x="16014" y="7076"/>
                  </a:cubicBezTo>
                  <a:cubicBezTo>
                    <a:pt x="16014" y="8752"/>
                    <a:pt x="16014" y="8752"/>
                    <a:pt x="16014" y="8752"/>
                  </a:cubicBezTo>
                  <a:cubicBezTo>
                    <a:pt x="21600" y="8752"/>
                    <a:pt x="21600" y="8752"/>
                    <a:pt x="21600" y="8752"/>
                  </a:cubicBezTo>
                  <a:cubicBezTo>
                    <a:pt x="21600" y="10241"/>
                    <a:pt x="21600" y="10241"/>
                    <a:pt x="21600" y="10241"/>
                  </a:cubicBezTo>
                  <a:cubicBezTo>
                    <a:pt x="16014" y="10241"/>
                    <a:pt x="16014" y="10241"/>
                    <a:pt x="16014" y="10241"/>
                  </a:cubicBezTo>
                  <a:cubicBezTo>
                    <a:pt x="16014" y="11917"/>
                    <a:pt x="16014" y="11917"/>
                    <a:pt x="16014" y="11917"/>
                  </a:cubicBezTo>
                  <a:cubicBezTo>
                    <a:pt x="21228" y="11917"/>
                    <a:pt x="21228" y="11917"/>
                    <a:pt x="21228" y="11917"/>
                  </a:cubicBezTo>
                  <a:cubicBezTo>
                    <a:pt x="20483" y="13779"/>
                    <a:pt x="17503" y="15269"/>
                    <a:pt x="13779" y="15828"/>
                  </a:cubicBezTo>
                  <a:cubicBezTo>
                    <a:pt x="13779" y="19738"/>
                    <a:pt x="13779" y="19738"/>
                    <a:pt x="13779" y="19738"/>
                  </a:cubicBezTo>
                  <a:cubicBezTo>
                    <a:pt x="21228" y="19738"/>
                    <a:pt x="21228" y="19738"/>
                    <a:pt x="21228" y="19738"/>
                  </a:cubicBezTo>
                  <a:cubicBezTo>
                    <a:pt x="21228" y="21600"/>
                    <a:pt x="21228" y="21600"/>
                    <a:pt x="21228" y="21600"/>
                  </a:cubicBezTo>
                  <a:cubicBezTo>
                    <a:pt x="372" y="21600"/>
                    <a:pt x="372" y="21600"/>
                    <a:pt x="372" y="21600"/>
                  </a:cubicBezTo>
                  <a:cubicBezTo>
                    <a:pt x="372" y="19738"/>
                    <a:pt x="372" y="19738"/>
                    <a:pt x="372" y="19738"/>
                  </a:cubicBezTo>
                  <a:cubicBezTo>
                    <a:pt x="8193" y="19738"/>
                    <a:pt x="8193" y="19738"/>
                    <a:pt x="8193" y="19738"/>
                  </a:cubicBezTo>
                  <a:cubicBezTo>
                    <a:pt x="8193" y="15828"/>
                    <a:pt x="8193" y="15828"/>
                    <a:pt x="8193" y="15828"/>
                  </a:cubicBezTo>
                  <a:cubicBezTo>
                    <a:pt x="4097" y="15455"/>
                    <a:pt x="1117" y="13779"/>
                    <a:pt x="372" y="11917"/>
                  </a:cubicBezTo>
                  <a:cubicBezTo>
                    <a:pt x="5959" y="11917"/>
                    <a:pt x="5959" y="11917"/>
                    <a:pt x="5959" y="11917"/>
                  </a:cubicBezTo>
                  <a:cubicBezTo>
                    <a:pt x="5959" y="10241"/>
                    <a:pt x="5959" y="10241"/>
                    <a:pt x="5959" y="10241"/>
                  </a:cubicBezTo>
                  <a:cubicBezTo>
                    <a:pt x="0" y="10241"/>
                    <a:pt x="0" y="10241"/>
                    <a:pt x="0" y="10241"/>
                  </a:cubicBezTo>
                  <a:cubicBezTo>
                    <a:pt x="0" y="8752"/>
                    <a:pt x="0" y="8752"/>
                    <a:pt x="0" y="8752"/>
                  </a:cubicBezTo>
                  <a:cubicBezTo>
                    <a:pt x="5959" y="8752"/>
                    <a:pt x="5959" y="8752"/>
                    <a:pt x="5959" y="8752"/>
                  </a:cubicBezTo>
                  <a:cubicBezTo>
                    <a:pt x="5959" y="7076"/>
                    <a:pt x="5959" y="7076"/>
                    <a:pt x="5959" y="7076"/>
                  </a:cubicBezTo>
                  <a:cubicBezTo>
                    <a:pt x="0" y="7076"/>
                    <a:pt x="0" y="7076"/>
                    <a:pt x="0" y="7076"/>
                  </a:cubicBezTo>
                  <a:cubicBezTo>
                    <a:pt x="0" y="5772"/>
                    <a:pt x="0" y="5772"/>
                    <a:pt x="0" y="5772"/>
                  </a:cubicBezTo>
                  <a:cubicBezTo>
                    <a:pt x="5959" y="5772"/>
                    <a:pt x="5959" y="5772"/>
                    <a:pt x="5959" y="5772"/>
                  </a:cubicBezTo>
                  <a:cubicBezTo>
                    <a:pt x="5959" y="4097"/>
                    <a:pt x="5959" y="4097"/>
                    <a:pt x="5959" y="4097"/>
                  </a:cubicBezTo>
                  <a:cubicBezTo>
                    <a:pt x="372" y="4097"/>
                    <a:pt x="372" y="4097"/>
                    <a:pt x="372" y="4097"/>
                  </a:cubicBezTo>
                  <a:cubicBezTo>
                    <a:pt x="745" y="2793"/>
                    <a:pt x="2607" y="1490"/>
                    <a:pt x="4841" y="745"/>
                  </a:cubicBezTo>
                  <a:cubicBezTo>
                    <a:pt x="4841" y="2234"/>
                    <a:pt x="4841" y="2234"/>
                    <a:pt x="4841" y="2234"/>
                  </a:cubicBezTo>
                  <a:cubicBezTo>
                    <a:pt x="7448" y="2234"/>
                    <a:pt x="7448" y="2234"/>
                    <a:pt x="7448" y="2234"/>
                  </a:cubicBezTo>
                  <a:cubicBezTo>
                    <a:pt x="7448" y="186"/>
                    <a:pt x="7448" y="186"/>
                    <a:pt x="7448" y="186"/>
                  </a:cubicBezTo>
                  <a:cubicBezTo>
                    <a:pt x="8193" y="0"/>
                    <a:pt x="8938" y="0"/>
                    <a:pt x="9683" y="0"/>
                  </a:cubicBezTo>
                  <a:cubicBezTo>
                    <a:pt x="9683" y="2234"/>
                    <a:pt x="9683" y="2234"/>
                    <a:pt x="9683" y="2234"/>
                  </a:cubicBezTo>
                  <a:cubicBezTo>
                    <a:pt x="11917" y="2234"/>
                    <a:pt x="11917" y="2234"/>
                    <a:pt x="11917" y="2234"/>
                  </a:cubicBezTo>
                  <a:lnTo>
                    <a:pt x="11917" y="0"/>
                  </a:lnTo>
                  <a:close/>
                </a:path>
              </a:pathLst>
            </a:custGeom>
            <a:solidFill>
              <a:srgbClr val="FFFFFF"/>
            </a:solidFill>
            <a:ln w="12700" cap="flat">
              <a:noFill/>
              <a:miter lim="4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726" name="Shape 726"/>
            <p:cNvSpPr/>
            <p:nvPr/>
          </p:nvSpPr>
          <p:spPr>
            <a:xfrm>
              <a:off x="12412630" y="2539583"/>
              <a:ext cx="1412310" cy="1596373"/>
            </a:xfrm>
            <a:custGeom>
              <a:avLst/>
              <a:gdLst/>
              <a:ahLst/>
              <a:cxnLst>
                <a:cxn ang="0">
                  <a:pos x="wd2" y="hd2"/>
                </a:cxn>
                <a:cxn ang="5400000">
                  <a:pos x="wd2" y="hd2"/>
                </a:cxn>
                <a:cxn ang="10800000">
                  <a:pos x="wd2" y="hd2"/>
                </a:cxn>
                <a:cxn ang="16200000">
                  <a:pos x="wd2" y="hd2"/>
                </a:cxn>
              </a:cxnLst>
              <a:rect l="0" t="0" r="r" b="b"/>
              <a:pathLst>
                <a:path w="21431" h="21600" extrusionOk="0">
                  <a:moveTo>
                    <a:pt x="13328" y="12913"/>
                  </a:moveTo>
                  <a:cubicBezTo>
                    <a:pt x="20681" y="12913"/>
                    <a:pt x="20681" y="12913"/>
                    <a:pt x="20681" y="12913"/>
                  </a:cubicBezTo>
                  <a:cubicBezTo>
                    <a:pt x="21140" y="12913"/>
                    <a:pt x="21600" y="13148"/>
                    <a:pt x="21370" y="13852"/>
                  </a:cubicBezTo>
                  <a:cubicBezTo>
                    <a:pt x="20681" y="19957"/>
                    <a:pt x="20681" y="19957"/>
                    <a:pt x="20681" y="19957"/>
                  </a:cubicBezTo>
                  <a:cubicBezTo>
                    <a:pt x="20451" y="20426"/>
                    <a:pt x="19991" y="20896"/>
                    <a:pt x="19532" y="20896"/>
                  </a:cubicBezTo>
                  <a:cubicBezTo>
                    <a:pt x="12179" y="20896"/>
                    <a:pt x="12179" y="20896"/>
                    <a:pt x="12179" y="20896"/>
                  </a:cubicBezTo>
                  <a:cubicBezTo>
                    <a:pt x="11719" y="20896"/>
                    <a:pt x="11260" y="20426"/>
                    <a:pt x="11489" y="19957"/>
                  </a:cubicBezTo>
                  <a:cubicBezTo>
                    <a:pt x="12409" y="13852"/>
                    <a:pt x="12409" y="13852"/>
                    <a:pt x="12409" y="13852"/>
                  </a:cubicBezTo>
                  <a:cubicBezTo>
                    <a:pt x="12409" y="13148"/>
                    <a:pt x="12868" y="12913"/>
                    <a:pt x="13328" y="12913"/>
                  </a:cubicBezTo>
                  <a:close/>
                  <a:moveTo>
                    <a:pt x="10570" y="0"/>
                  </a:moveTo>
                  <a:cubicBezTo>
                    <a:pt x="7813" y="0"/>
                    <a:pt x="5055" y="1174"/>
                    <a:pt x="3217" y="3052"/>
                  </a:cubicBezTo>
                  <a:cubicBezTo>
                    <a:pt x="1379" y="5165"/>
                    <a:pt x="0" y="7748"/>
                    <a:pt x="0" y="10800"/>
                  </a:cubicBezTo>
                  <a:cubicBezTo>
                    <a:pt x="0" y="13617"/>
                    <a:pt x="1379" y="16435"/>
                    <a:pt x="3217" y="18313"/>
                  </a:cubicBezTo>
                  <a:cubicBezTo>
                    <a:pt x="5055" y="20191"/>
                    <a:pt x="7813" y="21600"/>
                    <a:pt x="10570" y="21600"/>
                  </a:cubicBezTo>
                  <a:cubicBezTo>
                    <a:pt x="10800" y="21600"/>
                    <a:pt x="10800" y="21600"/>
                    <a:pt x="11030" y="21365"/>
                  </a:cubicBezTo>
                  <a:cubicBezTo>
                    <a:pt x="10570" y="21130"/>
                    <a:pt x="10340" y="20426"/>
                    <a:pt x="10340" y="19722"/>
                  </a:cubicBezTo>
                  <a:cubicBezTo>
                    <a:pt x="10570" y="19252"/>
                    <a:pt x="10570" y="19252"/>
                    <a:pt x="10570" y="19252"/>
                  </a:cubicBezTo>
                  <a:cubicBezTo>
                    <a:pt x="8272" y="19252"/>
                    <a:pt x="6204" y="18313"/>
                    <a:pt x="4596" y="16904"/>
                  </a:cubicBezTo>
                  <a:cubicBezTo>
                    <a:pt x="3217" y="15261"/>
                    <a:pt x="2298" y="13148"/>
                    <a:pt x="2298" y="10800"/>
                  </a:cubicBezTo>
                  <a:cubicBezTo>
                    <a:pt x="2298" y="8452"/>
                    <a:pt x="3217" y="6104"/>
                    <a:pt x="4596" y="4696"/>
                  </a:cubicBezTo>
                  <a:cubicBezTo>
                    <a:pt x="6204" y="3052"/>
                    <a:pt x="8272" y="2113"/>
                    <a:pt x="10570" y="2113"/>
                  </a:cubicBezTo>
                  <a:cubicBezTo>
                    <a:pt x="12868" y="2113"/>
                    <a:pt x="15166" y="3052"/>
                    <a:pt x="16545" y="4696"/>
                  </a:cubicBezTo>
                  <a:cubicBezTo>
                    <a:pt x="18153" y="6104"/>
                    <a:pt x="19072" y="8452"/>
                    <a:pt x="19072" y="10800"/>
                  </a:cubicBezTo>
                  <a:cubicBezTo>
                    <a:pt x="19072" y="11035"/>
                    <a:pt x="19072" y="11504"/>
                    <a:pt x="19072" y="11739"/>
                  </a:cubicBezTo>
                  <a:cubicBezTo>
                    <a:pt x="20681" y="11739"/>
                    <a:pt x="20681" y="11739"/>
                    <a:pt x="20681" y="11739"/>
                  </a:cubicBezTo>
                  <a:cubicBezTo>
                    <a:pt x="20911" y="11739"/>
                    <a:pt x="20911" y="11739"/>
                    <a:pt x="21140" y="11739"/>
                  </a:cubicBezTo>
                  <a:cubicBezTo>
                    <a:pt x="21140" y="11504"/>
                    <a:pt x="21140" y="11035"/>
                    <a:pt x="21140" y="10800"/>
                  </a:cubicBezTo>
                  <a:cubicBezTo>
                    <a:pt x="21140" y="7748"/>
                    <a:pt x="19991" y="5165"/>
                    <a:pt x="18153" y="3052"/>
                  </a:cubicBezTo>
                  <a:cubicBezTo>
                    <a:pt x="16085" y="1174"/>
                    <a:pt x="13557" y="0"/>
                    <a:pt x="10570" y="0"/>
                  </a:cubicBezTo>
                  <a:close/>
                  <a:moveTo>
                    <a:pt x="10800" y="9626"/>
                  </a:moveTo>
                  <a:cubicBezTo>
                    <a:pt x="10570" y="9626"/>
                    <a:pt x="10340" y="9626"/>
                    <a:pt x="10340" y="9626"/>
                  </a:cubicBezTo>
                  <a:cubicBezTo>
                    <a:pt x="9421" y="7983"/>
                    <a:pt x="8272" y="6104"/>
                    <a:pt x="7123" y="4461"/>
                  </a:cubicBezTo>
                  <a:cubicBezTo>
                    <a:pt x="6894" y="4696"/>
                    <a:pt x="6664" y="4930"/>
                    <a:pt x="6204" y="4930"/>
                  </a:cubicBezTo>
                  <a:cubicBezTo>
                    <a:pt x="7123" y="7043"/>
                    <a:pt x="8272" y="8687"/>
                    <a:pt x="9421" y="10330"/>
                  </a:cubicBezTo>
                  <a:cubicBezTo>
                    <a:pt x="9191" y="10565"/>
                    <a:pt x="9191" y="11035"/>
                    <a:pt x="9191" y="11270"/>
                  </a:cubicBezTo>
                  <a:cubicBezTo>
                    <a:pt x="9191" y="12209"/>
                    <a:pt x="9881" y="12913"/>
                    <a:pt x="10800" y="12913"/>
                  </a:cubicBezTo>
                  <a:cubicBezTo>
                    <a:pt x="11719" y="12913"/>
                    <a:pt x="12409" y="12209"/>
                    <a:pt x="12409" y="11270"/>
                  </a:cubicBezTo>
                  <a:cubicBezTo>
                    <a:pt x="12409" y="11270"/>
                    <a:pt x="12409" y="11035"/>
                    <a:pt x="12409" y="11035"/>
                  </a:cubicBezTo>
                  <a:cubicBezTo>
                    <a:pt x="13328" y="10096"/>
                    <a:pt x="14247" y="9157"/>
                    <a:pt x="14936" y="7748"/>
                  </a:cubicBezTo>
                  <a:cubicBezTo>
                    <a:pt x="14706" y="7513"/>
                    <a:pt x="14477" y="7278"/>
                    <a:pt x="14247" y="7043"/>
                  </a:cubicBezTo>
                  <a:cubicBezTo>
                    <a:pt x="13098" y="7983"/>
                    <a:pt x="12179" y="8922"/>
                    <a:pt x="11489" y="9861"/>
                  </a:cubicBezTo>
                  <a:cubicBezTo>
                    <a:pt x="11260" y="9626"/>
                    <a:pt x="11030" y="9626"/>
                    <a:pt x="10800" y="9626"/>
                  </a:cubicBezTo>
                  <a:close/>
                  <a:moveTo>
                    <a:pt x="19991" y="19487"/>
                  </a:moveTo>
                  <a:cubicBezTo>
                    <a:pt x="20221" y="17609"/>
                    <a:pt x="20221" y="17609"/>
                    <a:pt x="20221" y="17609"/>
                  </a:cubicBezTo>
                  <a:cubicBezTo>
                    <a:pt x="20221" y="17609"/>
                    <a:pt x="20221" y="17374"/>
                    <a:pt x="20221" y="17374"/>
                  </a:cubicBezTo>
                  <a:cubicBezTo>
                    <a:pt x="19991" y="17374"/>
                    <a:pt x="19991" y="17374"/>
                    <a:pt x="19991" y="17374"/>
                  </a:cubicBezTo>
                  <a:cubicBezTo>
                    <a:pt x="19762" y="17374"/>
                    <a:pt x="19532" y="17374"/>
                    <a:pt x="19532" y="17374"/>
                  </a:cubicBezTo>
                  <a:cubicBezTo>
                    <a:pt x="19762" y="16670"/>
                    <a:pt x="19762" y="16670"/>
                    <a:pt x="19762" y="16670"/>
                  </a:cubicBezTo>
                  <a:cubicBezTo>
                    <a:pt x="19072" y="16670"/>
                    <a:pt x="19072" y="16670"/>
                    <a:pt x="19072" y="16670"/>
                  </a:cubicBezTo>
                  <a:cubicBezTo>
                    <a:pt x="18613" y="19487"/>
                    <a:pt x="18613" y="19487"/>
                    <a:pt x="18613" y="19487"/>
                  </a:cubicBezTo>
                  <a:cubicBezTo>
                    <a:pt x="19072" y="19487"/>
                    <a:pt x="19072" y="19487"/>
                    <a:pt x="19072" y="19487"/>
                  </a:cubicBezTo>
                  <a:cubicBezTo>
                    <a:pt x="19532" y="17843"/>
                    <a:pt x="19532" y="17843"/>
                    <a:pt x="19532" y="17843"/>
                  </a:cubicBezTo>
                  <a:cubicBezTo>
                    <a:pt x="19532" y="17609"/>
                    <a:pt x="19532" y="17609"/>
                    <a:pt x="19532" y="17609"/>
                  </a:cubicBezTo>
                  <a:cubicBezTo>
                    <a:pt x="19762" y="17609"/>
                    <a:pt x="19762" y="17609"/>
                    <a:pt x="19762" y="17843"/>
                  </a:cubicBezTo>
                  <a:cubicBezTo>
                    <a:pt x="19302" y="19487"/>
                    <a:pt x="19302" y="19487"/>
                    <a:pt x="19302" y="19487"/>
                  </a:cubicBezTo>
                  <a:cubicBezTo>
                    <a:pt x="19991" y="19487"/>
                    <a:pt x="19991" y="19487"/>
                    <a:pt x="19991" y="19487"/>
                  </a:cubicBezTo>
                  <a:close/>
                  <a:moveTo>
                    <a:pt x="14936" y="19487"/>
                  </a:moveTo>
                  <a:cubicBezTo>
                    <a:pt x="15166" y="18783"/>
                    <a:pt x="15166" y="18783"/>
                    <a:pt x="15166" y="18783"/>
                  </a:cubicBezTo>
                  <a:cubicBezTo>
                    <a:pt x="13787" y="18783"/>
                    <a:pt x="13787" y="18783"/>
                    <a:pt x="13787" y="18783"/>
                  </a:cubicBezTo>
                  <a:cubicBezTo>
                    <a:pt x="15396" y="16200"/>
                    <a:pt x="15396" y="16200"/>
                    <a:pt x="15396" y="16200"/>
                  </a:cubicBezTo>
                  <a:cubicBezTo>
                    <a:pt x="15626" y="15965"/>
                    <a:pt x="15626" y="15730"/>
                    <a:pt x="15626" y="15496"/>
                  </a:cubicBezTo>
                  <a:cubicBezTo>
                    <a:pt x="15855" y="15026"/>
                    <a:pt x="15855" y="14557"/>
                    <a:pt x="15626" y="14322"/>
                  </a:cubicBezTo>
                  <a:cubicBezTo>
                    <a:pt x="15396" y="14087"/>
                    <a:pt x="15166" y="13852"/>
                    <a:pt x="14706" y="13852"/>
                  </a:cubicBezTo>
                  <a:cubicBezTo>
                    <a:pt x="13787" y="13852"/>
                    <a:pt x="13328" y="14322"/>
                    <a:pt x="13098" y="15026"/>
                  </a:cubicBezTo>
                  <a:cubicBezTo>
                    <a:pt x="12868" y="15965"/>
                    <a:pt x="12868" y="15965"/>
                    <a:pt x="12868" y="15965"/>
                  </a:cubicBezTo>
                  <a:cubicBezTo>
                    <a:pt x="14017" y="15965"/>
                    <a:pt x="14017" y="15965"/>
                    <a:pt x="14017" y="15965"/>
                  </a:cubicBezTo>
                  <a:cubicBezTo>
                    <a:pt x="14247" y="15026"/>
                    <a:pt x="14247" y="15026"/>
                    <a:pt x="14247" y="15026"/>
                  </a:cubicBezTo>
                  <a:cubicBezTo>
                    <a:pt x="14247" y="14791"/>
                    <a:pt x="14247" y="14791"/>
                    <a:pt x="14477" y="14791"/>
                  </a:cubicBezTo>
                  <a:cubicBezTo>
                    <a:pt x="14706" y="14791"/>
                    <a:pt x="14706" y="15026"/>
                    <a:pt x="14706" y="15261"/>
                  </a:cubicBezTo>
                  <a:cubicBezTo>
                    <a:pt x="14477" y="15730"/>
                    <a:pt x="14477" y="15965"/>
                    <a:pt x="14247" y="16200"/>
                  </a:cubicBezTo>
                  <a:cubicBezTo>
                    <a:pt x="12409" y="18783"/>
                    <a:pt x="12409" y="18783"/>
                    <a:pt x="12409" y="18783"/>
                  </a:cubicBezTo>
                  <a:cubicBezTo>
                    <a:pt x="12409" y="19487"/>
                    <a:pt x="12409" y="19487"/>
                    <a:pt x="12409" y="19487"/>
                  </a:cubicBezTo>
                  <a:cubicBezTo>
                    <a:pt x="14936" y="19487"/>
                    <a:pt x="14936" y="19487"/>
                    <a:pt x="14936" y="19487"/>
                  </a:cubicBezTo>
                  <a:close/>
                  <a:moveTo>
                    <a:pt x="18613" y="18783"/>
                  </a:moveTo>
                  <a:cubicBezTo>
                    <a:pt x="18613" y="17843"/>
                    <a:pt x="18613" y="17843"/>
                    <a:pt x="18613" y="17843"/>
                  </a:cubicBezTo>
                  <a:cubicBezTo>
                    <a:pt x="18153" y="17843"/>
                    <a:pt x="18153" y="17843"/>
                    <a:pt x="18153" y="17843"/>
                  </a:cubicBezTo>
                  <a:cubicBezTo>
                    <a:pt x="18843" y="14087"/>
                    <a:pt x="18843" y="14087"/>
                    <a:pt x="18843" y="14087"/>
                  </a:cubicBezTo>
                  <a:cubicBezTo>
                    <a:pt x="17234" y="14087"/>
                    <a:pt x="17234" y="14087"/>
                    <a:pt x="17234" y="14087"/>
                  </a:cubicBezTo>
                  <a:cubicBezTo>
                    <a:pt x="15396" y="17843"/>
                    <a:pt x="15396" y="17843"/>
                    <a:pt x="15396" y="17843"/>
                  </a:cubicBezTo>
                  <a:cubicBezTo>
                    <a:pt x="15166" y="18783"/>
                    <a:pt x="15166" y="18783"/>
                    <a:pt x="15166" y="18783"/>
                  </a:cubicBezTo>
                  <a:cubicBezTo>
                    <a:pt x="16774" y="18783"/>
                    <a:pt x="16774" y="18783"/>
                    <a:pt x="16774" y="18783"/>
                  </a:cubicBezTo>
                  <a:cubicBezTo>
                    <a:pt x="16774" y="19487"/>
                    <a:pt x="16774" y="19487"/>
                    <a:pt x="16774" y="19487"/>
                  </a:cubicBezTo>
                  <a:cubicBezTo>
                    <a:pt x="17923" y="19487"/>
                    <a:pt x="17923" y="19487"/>
                    <a:pt x="17923" y="19487"/>
                  </a:cubicBezTo>
                  <a:cubicBezTo>
                    <a:pt x="17923" y="18783"/>
                    <a:pt x="17923" y="18783"/>
                    <a:pt x="17923" y="18783"/>
                  </a:cubicBezTo>
                  <a:cubicBezTo>
                    <a:pt x="18613" y="18783"/>
                    <a:pt x="18613" y="18783"/>
                    <a:pt x="18613" y="18783"/>
                  </a:cubicBezTo>
                  <a:close/>
                  <a:moveTo>
                    <a:pt x="17004" y="17843"/>
                  </a:moveTo>
                  <a:cubicBezTo>
                    <a:pt x="17234" y="15730"/>
                    <a:pt x="17234" y="15730"/>
                    <a:pt x="17234" y="15730"/>
                  </a:cubicBezTo>
                  <a:cubicBezTo>
                    <a:pt x="16545" y="17843"/>
                    <a:pt x="16545" y="17843"/>
                    <a:pt x="16545" y="17843"/>
                  </a:cubicBezTo>
                  <a:lnTo>
                    <a:pt x="17004" y="17843"/>
                  </a:lnTo>
                  <a:close/>
                </a:path>
              </a:pathLst>
            </a:custGeom>
            <a:solidFill>
              <a:srgbClr val="FFFFFF"/>
            </a:solidFill>
            <a:ln w="12700" cap="flat">
              <a:noFill/>
              <a:miter lim="4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727" name="Shape 727"/>
            <p:cNvSpPr/>
            <p:nvPr/>
          </p:nvSpPr>
          <p:spPr>
            <a:xfrm>
              <a:off x="7069715" y="2556489"/>
              <a:ext cx="1312917" cy="1647669"/>
            </a:xfrm>
            <a:custGeom>
              <a:avLst/>
              <a:gdLst/>
              <a:ahLst/>
              <a:cxnLst>
                <a:cxn ang="0">
                  <a:pos x="wd2" y="hd2"/>
                </a:cxn>
                <a:cxn ang="5400000">
                  <a:pos x="wd2" y="hd2"/>
                </a:cxn>
                <a:cxn ang="10800000">
                  <a:pos x="wd2" y="hd2"/>
                </a:cxn>
                <a:cxn ang="16200000">
                  <a:pos x="wd2" y="hd2"/>
                </a:cxn>
              </a:cxnLst>
              <a:rect l="0" t="0" r="r" b="b"/>
              <a:pathLst>
                <a:path w="21600" h="21600" extrusionOk="0">
                  <a:moveTo>
                    <a:pt x="15853" y="21600"/>
                  </a:moveTo>
                  <a:cubicBezTo>
                    <a:pt x="17042" y="21600"/>
                    <a:pt x="17042" y="21600"/>
                    <a:pt x="17042" y="21600"/>
                  </a:cubicBezTo>
                  <a:cubicBezTo>
                    <a:pt x="17042" y="10800"/>
                    <a:pt x="17042" y="10800"/>
                    <a:pt x="17042" y="10800"/>
                  </a:cubicBezTo>
                  <a:cubicBezTo>
                    <a:pt x="16646" y="10800"/>
                    <a:pt x="16646" y="10800"/>
                    <a:pt x="16646" y="10800"/>
                  </a:cubicBezTo>
                  <a:cubicBezTo>
                    <a:pt x="16250" y="17182"/>
                    <a:pt x="16250" y="17182"/>
                    <a:pt x="16250" y="17182"/>
                  </a:cubicBezTo>
                  <a:cubicBezTo>
                    <a:pt x="15853" y="17427"/>
                    <a:pt x="15853" y="17427"/>
                    <a:pt x="15853" y="17427"/>
                  </a:cubicBezTo>
                  <a:cubicBezTo>
                    <a:pt x="15853" y="21600"/>
                    <a:pt x="15853" y="21600"/>
                    <a:pt x="15853" y="21600"/>
                  </a:cubicBezTo>
                  <a:close/>
                  <a:moveTo>
                    <a:pt x="21600" y="0"/>
                  </a:moveTo>
                  <a:cubicBezTo>
                    <a:pt x="19817" y="4173"/>
                    <a:pt x="19817" y="4173"/>
                    <a:pt x="19817" y="4173"/>
                  </a:cubicBezTo>
                  <a:cubicBezTo>
                    <a:pt x="18231" y="8100"/>
                    <a:pt x="18231" y="8100"/>
                    <a:pt x="18231" y="8100"/>
                  </a:cubicBezTo>
                  <a:cubicBezTo>
                    <a:pt x="16646" y="5400"/>
                    <a:pt x="16646" y="5400"/>
                    <a:pt x="16646" y="5400"/>
                  </a:cubicBezTo>
                  <a:cubicBezTo>
                    <a:pt x="15853" y="6136"/>
                    <a:pt x="15853" y="6136"/>
                    <a:pt x="15853" y="6136"/>
                  </a:cubicBezTo>
                  <a:cubicBezTo>
                    <a:pt x="15259" y="15709"/>
                    <a:pt x="15259" y="15709"/>
                    <a:pt x="15259" y="15709"/>
                  </a:cubicBezTo>
                  <a:cubicBezTo>
                    <a:pt x="13277" y="16691"/>
                    <a:pt x="13277" y="16691"/>
                    <a:pt x="13277" y="16691"/>
                  </a:cubicBezTo>
                  <a:cubicBezTo>
                    <a:pt x="9512" y="12273"/>
                    <a:pt x="9512" y="12273"/>
                    <a:pt x="9512" y="12273"/>
                  </a:cubicBezTo>
                  <a:cubicBezTo>
                    <a:pt x="7332" y="17918"/>
                    <a:pt x="7332" y="17918"/>
                    <a:pt x="7332" y="17918"/>
                  </a:cubicBezTo>
                  <a:cubicBezTo>
                    <a:pt x="5152" y="17918"/>
                    <a:pt x="5152" y="17918"/>
                    <a:pt x="5152" y="17918"/>
                  </a:cubicBezTo>
                  <a:cubicBezTo>
                    <a:pt x="3765" y="15464"/>
                    <a:pt x="3765" y="15464"/>
                    <a:pt x="3765" y="15464"/>
                  </a:cubicBezTo>
                  <a:cubicBezTo>
                    <a:pt x="793" y="16445"/>
                    <a:pt x="793" y="16445"/>
                    <a:pt x="793" y="16445"/>
                  </a:cubicBezTo>
                  <a:cubicBezTo>
                    <a:pt x="0" y="13745"/>
                    <a:pt x="0" y="13745"/>
                    <a:pt x="0" y="13745"/>
                  </a:cubicBezTo>
                  <a:cubicBezTo>
                    <a:pt x="3963" y="12273"/>
                    <a:pt x="3963" y="12273"/>
                    <a:pt x="3963" y="12273"/>
                  </a:cubicBezTo>
                  <a:cubicBezTo>
                    <a:pt x="4954" y="11782"/>
                    <a:pt x="4954" y="11782"/>
                    <a:pt x="4954" y="11782"/>
                  </a:cubicBezTo>
                  <a:cubicBezTo>
                    <a:pt x="5350" y="12764"/>
                    <a:pt x="5350" y="12764"/>
                    <a:pt x="5350" y="12764"/>
                  </a:cubicBezTo>
                  <a:cubicBezTo>
                    <a:pt x="5945" y="13991"/>
                    <a:pt x="5945" y="13991"/>
                    <a:pt x="5945" y="13991"/>
                  </a:cubicBezTo>
                  <a:cubicBezTo>
                    <a:pt x="7927" y="9082"/>
                    <a:pt x="7927" y="9082"/>
                    <a:pt x="7927" y="9082"/>
                  </a:cubicBezTo>
                  <a:cubicBezTo>
                    <a:pt x="8719" y="7118"/>
                    <a:pt x="8719" y="7118"/>
                    <a:pt x="8719" y="7118"/>
                  </a:cubicBezTo>
                  <a:cubicBezTo>
                    <a:pt x="9908" y="8591"/>
                    <a:pt x="9908" y="8591"/>
                    <a:pt x="9908" y="8591"/>
                  </a:cubicBezTo>
                  <a:cubicBezTo>
                    <a:pt x="13079" y="12273"/>
                    <a:pt x="13079" y="12273"/>
                    <a:pt x="13079" y="12273"/>
                  </a:cubicBezTo>
                  <a:cubicBezTo>
                    <a:pt x="13475" y="5155"/>
                    <a:pt x="13475" y="5155"/>
                    <a:pt x="13475" y="5155"/>
                  </a:cubicBezTo>
                  <a:cubicBezTo>
                    <a:pt x="13475" y="4418"/>
                    <a:pt x="13475" y="4418"/>
                    <a:pt x="13475" y="4418"/>
                  </a:cubicBezTo>
                  <a:cubicBezTo>
                    <a:pt x="14070" y="3927"/>
                    <a:pt x="14070" y="3927"/>
                    <a:pt x="14070" y="3927"/>
                  </a:cubicBezTo>
                  <a:cubicBezTo>
                    <a:pt x="15457" y="2945"/>
                    <a:pt x="15457" y="2945"/>
                    <a:pt x="15457" y="2945"/>
                  </a:cubicBezTo>
                  <a:cubicBezTo>
                    <a:pt x="14268" y="491"/>
                    <a:pt x="14268" y="491"/>
                    <a:pt x="14268" y="491"/>
                  </a:cubicBezTo>
                  <a:cubicBezTo>
                    <a:pt x="17835" y="245"/>
                    <a:pt x="17835" y="245"/>
                    <a:pt x="17835" y="245"/>
                  </a:cubicBezTo>
                  <a:cubicBezTo>
                    <a:pt x="21600" y="0"/>
                    <a:pt x="21600" y="0"/>
                    <a:pt x="21600" y="0"/>
                  </a:cubicBezTo>
                  <a:close/>
                  <a:moveTo>
                    <a:pt x="4360" y="21600"/>
                  </a:moveTo>
                  <a:cubicBezTo>
                    <a:pt x="4756" y="21600"/>
                    <a:pt x="5350" y="21600"/>
                    <a:pt x="5747" y="21600"/>
                  </a:cubicBezTo>
                  <a:cubicBezTo>
                    <a:pt x="5747" y="19636"/>
                    <a:pt x="5747" y="19636"/>
                    <a:pt x="5747" y="19636"/>
                  </a:cubicBezTo>
                  <a:cubicBezTo>
                    <a:pt x="4558" y="19882"/>
                    <a:pt x="4558" y="19882"/>
                    <a:pt x="4558" y="19882"/>
                  </a:cubicBezTo>
                  <a:cubicBezTo>
                    <a:pt x="4360" y="19391"/>
                    <a:pt x="4360" y="19391"/>
                    <a:pt x="4360" y="19391"/>
                  </a:cubicBezTo>
                  <a:cubicBezTo>
                    <a:pt x="4360" y="21600"/>
                    <a:pt x="4360" y="21600"/>
                    <a:pt x="4360" y="21600"/>
                  </a:cubicBezTo>
                  <a:close/>
                  <a:moveTo>
                    <a:pt x="2180" y="21600"/>
                  </a:moveTo>
                  <a:cubicBezTo>
                    <a:pt x="3369" y="21600"/>
                    <a:pt x="3369" y="21600"/>
                    <a:pt x="3369" y="21600"/>
                  </a:cubicBezTo>
                  <a:cubicBezTo>
                    <a:pt x="3369" y="17427"/>
                    <a:pt x="3369" y="17427"/>
                    <a:pt x="3369" y="17427"/>
                  </a:cubicBezTo>
                  <a:cubicBezTo>
                    <a:pt x="3369" y="17427"/>
                    <a:pt x="3369" y="17427"/>
                    <a:pt x="3369" y="17427"/>
                  </a:cubicBezTo>
                  <a:cubicBezTo>
                    <a:pt x="2180" y="17918"/>
                    <a:pt x="2180" y="17918"/>
                    <a:pt x="2180" y="17918"/>
                  </a:cubicBezTo>
                  <a:cubicBezTo>
                    <a:pt x="2180" y="21600"/>
                    <a:pt x="2180" y="21600"/>
                    <a:pt x="2180" y="21600"/>
                  </a:cubicBezTo>
                  <a:close/>
                  <a:moveTo>
                    <a:pt x="6738" y="21600"/>
                  </a:moveTo>
                  <a:cubicBezTo>
                    <a:pt x="7134" y="21600"/>
                    <a:pt x="7530" y="21600"/>
                    <a:pt x="7927" y="21600"/>
                  </a:cubicBezTo>
                  <a:cubicBezTo>
                    <a:pt x="7927" y="19391"/>
                    <a:pt x="7927" y="19391"/>
                    <a:pt x="7927" y="19391"/>
                  </a:cubicBezTo>
                  <a:cubicBezTo>
                    <a:pt x="7927" y="19636"/>
                    <a:pt x="7927" y="19636"/>
                    <a:pt x="7927" y="19636"/>
                  </a:cubicBezTo>
                  <a:cubicBezTo>
                    <a:pt x="6738" y="19636"/>
                    <a:pt x="6738" y="19636"/>
                    <a:pt x="6738" y="19636"/>
                  </a:cubicBezTo>
                  <a:cubicBezTo>
                    <a:pt x="6738" y="21600"/>
                    <a:pt x="6738" y="21600"/>
                    <a:pt x="6738" y="21600"/>
                  </a:cubicBezTo>
                  <a:close/>
                  <a:moveTo>
                    <a:pt x="8917" y="21600"/>
                  </a:moveTo>
                  <a:cubicBezTo>
                    <a:pt x="9314" y="21600"/>
                    <a:pt x="9908" y="21600"/>
                    <a:pt x="10305" y="21600"/>
                  </a:cubicBezTo>
                  <a:cubicBezTo>
                    <a:pt x="10305" y="15464"/>
                    <a:pt x="10305" y="15464"/>
                    <a:pt x="10305" y="15464"/>
                  </a:cubicBezTo>
                  <a:cubicBezTo>
                    <a:pt x="9710" y="14727"/>
                    <a:pt x="9710" y="14727"/>
                    <a:pt x="9710" y="14727"/>
                  </a:cubicBezTo>
                  <a:cubicBezTo>
                    <a:pt x="8917" y="16936"/>
                    <a:pt x="8917" y="16936"/>
                    <a:pt x="8917" y="16936"/>
                  </a:cubicBezTo>
                  <a:cubicBezTo>
                    <a:pt x="8917" y="21600"/>
                    <a:pt x="8917" y="21600"/>
                    <a:pt x="8917" y="21600"/>
                  </a:cubicBezTo>
                  <a:close/>
                  <a:moveTo>
                    <a:pt x="11295" y="21600"/>
                  </a:moveTo>
                  <a:cubicBezTo>
                    <a:pt x="11692" y="21600"/>
                    <a:pt x="12088" y="21600"/>
                    <a:pt x="12484" y="21600"/>
                  </a:cubicBezTo>
                  <a:cubicBezTo>
                    <a:pt x="12484" y="17918"/>
                    <a:pt x="12484" y="17918"/>
                    <a:pt x="12484" y="17918"/>
                  </a:cubicBezTo>
                  <a:cubicBezTo>
                    <a:pt x="11295" y="16445"/>
                    <a:pt x="11295" y="16445"/>
                    <a:pt x="11295" y="16445"/>
                  </a:cubicBezTo>
                  <a:cubicBezTo>
                    <a:pt x="11295" y="21600"/>
                    <a:pt x="11295" y="21600"/>
                    <a:pt x="11295" y="21600"/>
                  </a:cubicBezTo>
                  <a:close/>
                  <a:moveTo>
                    <a:pt x="13475" y="21600"/>
                  </a:moveTo>
                  <a:cubicBezTo>
                    <a:pt x="13872" y="21600"/>
                    <a:pt x="14466" y="21600"/>
                    <a:pt x="14862" y="21600"/>
                  </a:cubicBezTo>
                  <a:cubicBezTo>
                    <a:pt x="14862" y="17673"/>
                    <a:pt x="14862" y="17673"/>
                    <a:pt x="14862" y="17673"/>
                  </a:cubicBezTo>
                  <a:cubicBezTo>
                    <a:pt x="13475" y="18409"/>
                    <a:pt x="13475" y="18409"/>
                    <a:pt x="13475" y="18409"/>
                  </a:cubicBezTo>
                  <a:lnTo>
                    <a:pt x="13475" y="21600"/>
                  </a:lnTo>
                  <a:close/>
                </a:path>
              </a:pathLst>
            </a:custGeom>
            <a:solidFill>
              <a:srgbClr val="FFFFFF"/>
            </a:solidFill>
            <a:ln w="12700" cap="flat">
              <a:noFill/>
              <a:miter lim="4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728" name="Shape 728"/>
            <p:cNvSpPr/>
            <p:nvPr/>
          </p:nvSpPr>
          <p:spPr>
            <a:xfrm>
              <a:off x="17587421" y="2303781"/>
              <a:ext cx="1646041" cy="2153086"/>
            </a:xfrm>
            <a:custGeom>
              <a:avLst/>
              <a:gdLst/>
              <a:ahLst/>
              <a:cxnLst>
                <a:cxn ang="0">
                  <a:pos x="wd2" y="hd2"/>
                </a:cxn>
                <a:cxn ang="5400000">
                  <a:pos x="wd2" y="hd2"/>
                </a:cxn>
                <a:cxn ang="10800000">
                  <a:pos x="wd2" y="hd2"/>
                </a:cxn>
                <a:cxn ang="16200000">
                  <a:pos x="wd2" y="hd2"/>
                </a:cxn>
              </a:cxnLst>
              <a:rect l="0" t="0" r="r" b="b"/>
              <a:pathLst>
                <a:path w="21273" h="21600" extrusionOk="0">
                  <a:moveTo>
                    <a:pt x="8328" y="2893"/>
                  </a:moveTo>
                  <a:cubicBezTo>
                    <a:pt x="6246" y="3857"/>
                    <a:pt x="4684" y="5207"/>
                    <a:pt x="3904" y="6750"/>
                  </a:cubicBezTo>
                  <a:cubicBezTo>
                    <a:pt x="3383" y="8486"/>
                    <a:pt x="3383" y="10221"/>
                    <a:pt x="4684" y="11764"/>
                  </a:cubicBezTo>
                  <a:cubicBezTo>
                    <a:pt x="5725" y="13307"/>
                    <a:pt x="7547" y="14464"/>
                    <a:pt x="9889" y="15043"/>
                  </a:cubicBezTo>
                  <a:cubicBezTo>
                    <a:pt x="11971" y="15429"/>
                    <a:pt x="14313" y="15429"/>
                    <a:pt x="16395" y="14464"/>
                  </a:cubicBezTo>
                  <a:cubicBezTo>
                    <a:pt x="18737" y="13693"/>
                    <a:pt x="20039" y="12343"/>
                    <a:pt x="20819" y="10607"/>
                  </a:cubicBezTo>
                  <a:cubicBezTo>
                    <a:pt x="21600" y="9064"/>
                    <a:pt x="21340" y="7329"/>
                    <a:pt x="20299" y="5786"/>
                  </a:cubicBezTo>
                  <a:cubicBezTo>
                    <a:pt x="18998" y="4050"/>
                    <a:pt x="17176" y="3086"/>
                    <a:pt x="15094" y="2507"/>
                  </a:cubicBezTo>
                  <a:cubicBezTo>
                    <a:pt x="13012" y="1929"/>
                    <a:pt x="10410" y="2121"/>
                    <a:pt x="8328" y="2893"/>
                  </a:cubicBezTo>
                  <a:close/>
                  <a:moveTo>
                    <a:pt x="8848" y="13114"/>
                  </a:moveTo>
                  <a:cubicBezTo>
                    <a:pt x="9369" y="13114"/>
                    <a:pt x="10149" y="12921"/>
                    <a:pt x="10670" y="12921"/>
                  </a:cubicBezTo>
                  <a:cubicBezTo>
                    <a:pt x="11190" y="13307"/>
                    <a:pt x="11711" y="13500"/>
                    <a:pt x="11971" y="13886"/>
                  </a:cubicBezTo>
                  <a:cubicBezTo>
                    <a:pt x="11451" y="13693"/>
                    <a:pt x="10930" y="13693"/>
                    <a:pt x="10410" y="13500"/>
                  </a:cubicBezTo>
                  <a:cubicBezTo>
                    <a:pt x="9889" y="13500"/>
                    <a:pt x="9369" y="13307"/>
                    <a:pt x="8848" y="13114"/>
                  </a:cubicBezTo>
                  <a:close/>
                  <a:moveTo>
                    <a:pt x="12752" y="12343"/>
                  </a:moveTo>
                  <a:cubicBezTo>
                    <a:pt x="13272" y="12150"/>
                    <a:pt x="14053" y="11957"/>
                    <a:pt x="14573" y="11764"/>
                  </a:cubicBezTo>
                  <a:cubicBezTo>
                    <a:pt x="15094" y="11571"/>
                    <a:pt x="15614" y="11379"/>
                    <a:pt x="16135" y="10993"/>
                  </a:cubicBezTo>
                  <a:cubicBezTo>
                    <a:pt x="16135" y="11186"/>
                    <a:pt x="16135" y="11379"/>
                    <a:pt x="16135" y="11571"/>
                  </a:cubicBezTo>
                  <a:cubicBezTo>
                    <a:pt x="16395" y="12343"/>
                    <a:pt x="16135" y="13114"/>
                    <a:pt x="15614" y="13307"/>
                  </a:cubicBezTo>
                  <a:cubicBezTo>
                    <a:pt x="15094" y="13500"/>
                    <a:pt x="14313" y="13114"/>
                    <a:pt x="13272" y="12729"/>
                  </a:cubicBezTo>
                  <a:cubicBezTo>
                    <a:pt x="13272" y="12536"/>
                    <a:pt x="13012" y="12536"/>
                    <a:pt x="12752" y="12343"/>
                  </a:cubicBezTo>
                  <a:close/>
                  <a:moveTo>
                    <a:pt x="17957" y="10029"/>
                  </a:moveTo>
                  <a:cubicBezTo>
                    <a:pt x="18477" y="9643"/>
                    <a:pt x="18998" y="9450"/>
                    <a:pt x="19258" y="9064"/>
                  </a:cubicBezTo>
                  <a:cubicBezTo>
                    <a:pt x="19258" y="9450"/>
                    <a:pt x="18998" y="9836"/>
                    <a:pt x="18998" y="10221"/>
                  </a:cubicBezTo>
                  <a:cubicBezTo>
                    <a:pt x="18737" y="10607"/>
                    <a:pt x="18477" y="10993"/>
                    <a:pt x="18217" y="11379"/>
                  </a:cubicBezTo>
                  <a:cubicBezTo>
                    <a:pt x="18217" y="10993"/>
                    <a:pt x="18217" y="10607"/>
                    <a:pt x="17957" y="10029"/>
                  </a:cubicBezTo>
                  <a:close/>
                  <a:moveTo>
                    <a:pt x="15875" y="4436"/>
                  </a:moveTo>
                  <a:cubicBezTo>
                    <a:pt x="15354" y="4436"/>
                    <a:pt x="14834" y="4436"/>
                    <a:pt x="14053" y="4629"/>
                  </a:cubicBezTo>
                  <a:cubicBezTo>
                    <a:pt x="13793" y="4243"/>
                    <a:pt x="13272" y="3857"/>
                    <a:pt x="12752" y="3664"/>
                  </a:cubicBezTo>
                  <a:cubicBezTo>
                    <a:pt x="13272" y="3664"/>
                    <a:pt x="13793" y="3857"/>
                    <a:pt x="14573" y="3857"/>
                  </a:cubicBezTo>
                  <a:cubicBezTo>
                    <a:pt x="15094" y="4050"/>
                    <a:pt x="15614" y="4243"/>
                    <a:pt x="15875" y="4436"/>
                  </a:cubicBezTo>
                  <a:close/>
                  <a:moveTo>
                    <a:pt x="11971" y="5207"/>
                  </a:moveTo>
                  <a:cubicBezTo>
                    <a:pt x="11451" y="5207"/>
                    <a:pt x="10930" y="5400"/>
                    <a:pt x="10149" y="5786"/>
                  </a:cubicBezTo>
                  <a:cubicBezTo>
                    <a:pt x="9629" y="5979"/>
                    <a:pt x="9108" y="6171"/>
                    <a:pt x="8588" y="6364"/>
                  </a:cubicBezTo>
                  <a:cubicBezTo>
                    <a:pt x="8588" y="6364"/>
                    <a:pt x="8588" y="6171"/>
                    <a:pt x="8588" y="5979"/>
                  </a:cubicBezTo>
                  <a:cubicBezTo>
                    <a:pt x="8588" y="5014"/>
                    <a:pt x="8848" y="4436"/>
                    <a:pt x="9108" y="4243"/>
                  </a:cubicBezTo>
                  <a:cubicBezTo>
                    <a:pt x="9629" y="4050"/>
                    <a:pt x="10670" y="4243"/>
                    <a:pt x="11451" y="4821"/>
                  </a:cubicBezTo>
                  <a:cubicBezTo>
                    <a:pt x="11711" y="4821"/>
                    <a:pt x="11971" y="5014"/>
                    <a:pt x="11971" y="5207"/>
                  </a:cubicBezTo>
                  <a:close/>
                  <a:moveTo>
                    <a:pt x="6766" y="7521"/>
                  </a:moveTo>
                  <a:cubicBezTo>
                    <a:pt x="6246" y="7714"/>
                    <a:pt x="5986" y="8100"/>
                    <a:pt x="5465" y="8486"/>
                  </a:cubicBezTo>
                  <a:cubicBezTo>
                    <a:pt x="5725" y="8100"/>
                    <a:pt x="5725" y="7714"/>
                    <a:pt x="5986" y="7329"/>
                  </a:cubicBezTo>
                  <a:cubicBezTo>
                    <a:pt x="5986" y="6750"/>
                    <a:pt x="6246" y="6364"/>
                    <a:pt x="6506" y="6171"/>
                  </a:cubicBezTo>
                  <a:cubicBezTo>
                    <a:pt x="6506" y="6557"/>
                    <a:pt x="6766" y="6943"/>
                    <a:pt x="6766" y="7521"/>
                  </a:cubicBezTo>
                  <a:close/>
                  <a:moveTo>
                    <a:pt x="8588" y="11571"/>
                  </a:moveTo>
                  <a:cubicBezTo>
                    <a:pt x="7547" y="11571"/>
                    <a:pt x="6506" y="11571"/>
                    <a:pt x="6246" y="11186"/>
                  </a:cubicBezTo>
                  <a:cubicBezTo>
                    <a:pt x="5986" y="10800"/>
                    <a:pt x="6506" y="10029"/>
                    <a:pt x="7027" y="9450"/>
                  </a:cubicBezTo>
                  <a:cubicBezTo>
                    <a:pt x="7287" y="9257"/>
                    <a:pt x="7287" y="9257"/>
                    <a:pt x="7547" y="9064"/>
                  </a:cubicBezTo>
                  <a:cubicBezTo>
                    <a:pt x="7807" y="9450"/>
                    <a:pt x="8067" y="9836"/>
                    <a:pt x="8328" y="10414"/>
                  </a:cubicBezTo>
                  <a:cubicBezTo>
                    <a:pt x="8588" y="10800"/>
                    <a:pt x="8848" y="11186"/>
                    <a:pt x="9369" y="11571"/>
                  </a:cubicBezTo>
                  <a:cubicBezTo>
                    <a:pt x="9108" y="11571"/>
                    <a:pt x="8848" y="11571"/>
                    <a:pt x="8588" y="11571"/>
                  </a:cubicBezTo>
                  <a:close/>
                  <a:moveTo>
                    <a:pt x="9108" y="7907"/>
                  </a:moveTo>
                  <a:cubicBezTo>
                    <a:pt x="9629" y="7714"/>
                    <a:pt x="10410" y="7329"/>
                    <a:pt x="11190" y="6943"/>
                  </a:cubicBezTo>
                  <a:cubicBezTo>
                    <a:pt x="11971" y="6750"/>
                    <a:pt x="12752" y="6557"/>
                    <a:pt x="13533" y="6364"/>
                  </a:cubicBezTo>
                  <a:cubicBezTo>
                    <a:pt x="13793" y="6750"/>
                    <a:pt x="14313" y="7329"/>
                    <a:pt x="14834" y="7907"/>
                  </a:cubicBezTo>
                  <a:cubicBezTo>
                    <a:pt x="15094" y="8486"/>
                    <a:pt x="15354" y="8871"/>
                    <a:pt x="15614" y="9450"/>
                  </a:cubicBezTo>
                  <a:cubicBezTo>
                    <a:pt x="15094" y="9836"/>
                    <a:pt x="14313" y="10221"/>
                    <a:pt x="13533" y="10414"/>
                  </a:cubicBezTo>
                  <a:cubicBezTo>
                    <a:pt x="12752" y="10800"/>
                    <a:pt x="12231" y="10993"/>
                    <a:pt x="11451" y="11186"/>
                  </a:cubicBezTo>
                  <a:cubicBezTo>
                    <a:pt x="10930" y="10800"/>
                    <a:pt x="10410" y="10221"/>
                    <a:pt x="10149" y="9643"/>
                  </a:cubicBezTo>
                  <a:cubicBezTo>
                    <a:pt x="9629" y="9064"/>
                    <a:pt x="9369" y="8486"/>
                    <a:pt x="9108" y="7907"/>
                  </a:cubicBezTo>
                  <a:close/>
                  <a:moveTo>
                    <a:pt x="15614" y="5979"/>
                  </a:moveTo>
                  <a:cubicBezTo>
                    <a:pt x="15614" y="5979"/>
                    <a:pt x="15875" y="5979"/>
                    <a:pt x="16135" y="5979"/>
                  </a:cubicBezTo>
                  <a:cubicBezTo>
                    <a:pt x="17436" y="5786"/>
                    <a:pt x="18217" y="5979"/>
                    <a:pt x="18477" y="6364"/>
                  </a:cubicBezTo>
                  <a:cubicBezTo>
                    <a:pt x="18737" y="6750"/>
                    <a:pt x="18477" y="7329"/>
                    <a:pt x="17696" y="8100"/>
                  </a:cubicBezTo>
                  <a:cubicBezTo>
                    <a:pt x="17696" y="8293"/>
                    <a:pt x="17436" y="8293"/>
                    <a:pt x="17176" y="8486"/>
                  </a:cubicBezTo>
                  <a:cubicBezTo>
                    <a:pt x="17176" y="8100"/>
                    <a:pt x="16916" y="7521"/>
                    <a:pt x="16395" y="7136"/>
                  </a:cubicBezTo>
                  <a:cubicBezTo>
                    <a:pt x="16135" y="6750"/>
                    <a:pt x="15875" y="6364"/>
                    <a:pt x="15614" y="5979"/>
                  </a:cubicBezTo>
                  <a:close/>
                  <a:moveTo>
                    <a:pt x="18477" y="20057"/>
                  </a:moveTo>
                  <a:cubicBezTo>
                    <a:pt x="18477" y="21600"/>
                    <a:pt x="18477" y="21600"/>
                    <a:pt x="18477" y="21600"/>
                  </a:cubicBezTo>
                  <a:cubicBezTo>
                    <a:pt x="7807" y="21600"/>
                    <a:pt x="7807" y="21600"/>
                    <a:pt x="7807" y="21600"/>
                  </a:cubicBezTo>
                  <a:cubicBezTo>
                    <a:pt x="7807" y="20057"/>
                    <a:pt x="7807" y="20057"/>
                    <a:pt x="7807" y="20057"/>
                  </a:cubicBezTo>
                  <a:cubicBezTo>
                    <a:pt x="11451" y="20057"/>
                    <a:pt x="11451" y="20057"/>
                    <a:pt x="11451" y="20057"/>
                  </a:cubicBezTo>
                  <a:cubicBezTo>
                    <a:pt x="11451" y="17936"/>
                    <a:pt x="11451" y="17936"/>
                    <a:pt x="11451" y="17936"/>
                  </a:cubicBezTo>
                  <a:cubicBezTo>
                    <a:pt x="8328" y="17743"/>
                    <a:pt x="5725" y="16779"/>
                    <a:pt x="3643" y="15236"/>
                  </a:cubicBezTo>
                  <a:cubicBezTo>
                    <a:pt x="1301" y="13693"/>
                    <a:pt x="0" y="11379"/>
                    <a:pt x="0" y="8679"/>
                  </a:cubicBezTo>
                  <a:cubicBezTo>
                    <a:pt x="0" y="6171"/>
                    <a:pt x="1301" y="3857"/>
                    <a:pt x="3643" y="2314"/>
                  </a:cubicBezTo>
                  <a:cubicBezTo>
                    <a:pt x="4945" y="1350"/>
                    <a:pt x="6506" y="579"/>
                    <a:pt x="8328" y="0"/>
                  </a:cubicBezTo>
                  <a:cubicBezTo>
                    <a:pt x="9629" y="1736"/>
                    <a:pt x="9629" y="1736"/>
                    <a:pt x="9629" y="1736"/>
                  </a:cubicBezTo>
                  <a:cubicBezTo>
                    <a:pt x="8067" y="2121"/>
                    <a:pt x="6506" y="2700"/>
                    <a:pt x="5465" y="3471"/>
                  </a:cubicBezTo>
                  <a:cubicBezTo>
                    <a:pt x="3643" y="4821"/>
                    <a:pt x="2342" y="6750"/>
                    <a:pt x="2342" y="8679"/>
                  </a:cubicBezTo>
                  <a:cubicBezTo>
                    <a:pt x="2342" y="10800"/>
                    <a:pt x="3643" y="12536"/>
                    <a:pt x="5465" y="13886"/>
                  </a:cubicBezTo>
                  <a:cubicBezTo>
                    <a:pt x="7027" y="15236"/>
                    <a:pt x="9629" y="16200"/>
                    <a:pt x="12492" y="16200"/>
                  </a:cubicBezTo>
                  <a:cubicBezTo>
                    <a:pt x="14834" y="16200"/>
                    <a:pt x="16916" y="15429"/>
                    <a:pt x="18737" y="14464"/>
                  </a:cubicBezTo>
                  <a:cubicBezTo>
                    <a:pt x="19778" y="16007"/>
                    <a:pt x="19778" y="16007"/>
                    <a:pt x="19778" y="16007"/>
                  </a:cubicBezTo>
                  <a:cubicBezTo>
                    <a:pt x="18217" y="16971"/>
                    <a:pt x="16395" y="17550"/>
                    <a:pt x="14573" y="17743"/>
                  </a:cubicBezTo>
                  <a:cubicBezTo>
                    <a:pt x="14573" y="20057"/>
                    <a:pt x="14573" y="20057"/>
                    <a:pt x="14573" y="20057"/>
                  </a:cubicBezTo>
                  <a:lnTo>
                    <a:pt x="18477" y="20057"/>
                  </a:lnTo>
                  <a:close/>
                </a:path>
              </a:pathLst>
            </a:custGeom>
            <a:solidFill>
              <a:srgbClr val="FFFFFF"/>
            </a:solidFill>
            <a:ln w="12700" cap="flat">
              <a:noFill/>
              <a:miter lim="4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sp>
        <p:nvSpPr>
          <p:cNvPr id="730" name="Shape 730"/>
          <p:cNvSpPr/>
          <p:nvPr/>
        </p:nvSpPr>
        <p:spPr>
          <a:xfrm>
            <a:off x="1172166" y="10892232"/>
            <a:ext cx="22410855" cy="201658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1828800">
              <a:lnSpc>
                <a:spcPct val="120000"/>
              </a:lnSpc>
              <a:defRPr sz="3200" b="1">
                <a:latin typeface="微软雅黑"/>
                <a:ea typeface="微软雅黑"/>
                <a:cs typeface="微软雅黑"/>
                <a:sym typeface="微软雅黑"/>
              </a:defRPr>
            </a:pPr>
            <a:r>
              <a:t>       以上四种情况，在我们实际空调机房工程中司空见惯、屡见不鲜，</a:t>
            </a:r>
            <a:r>
              <a:rPr>
                <a:solidFill>
                  <a:schemeClr val="accent5"/>
                </a:solidFill>
              </a:rPr>
              <a:t>但从未提及过空调制冷机房实际能效值</a:t>
            </a:r>
            <a:r>
              <a:rPr>
                <a:solidFill>
                  <a:schemeClr val="accent5">
                    <a:hueOff val="-444211"/>
                    <a:satOff val="-14915"/>
                    <a:lumOff val="22857"/>
                  </a:schemeClr>
                </a:solidFill>
              </a:rPr>
              <a:t>。</a:t>
            </a:r>
            <a:r>
              <a:t>众所周知，高效空调制冷机房是包含了制冷系统、输配设备及散热系统等多个集成系统，</a:t>
            </a:r>
            <a:r>
              <a:rPr u="sng">
                <a:solidFill>
                  <a:schemeClr val="accent5"/>
                </a:solidFill>
              </a:rPr>
              <a:t>单个设备或系统节能不能代表整个机房节能</a:t>
            </a:r>
            <a:r>
              <a:rPr>
                <a:solidFill>
                  <a:schemeClr val="accent5"/>
                </a:solidFill>
              </a:rPr>
              <a:t>。</a:t>
            </a:r>
          </a:p>
        </p:txBody>
      </p:sp>
      <p:grpSp>
        <p:nvGrpSpPr>
          <p:cNvPr id="733" name="Group 733"/>
          <p:cNvGrpSpPr/>
          <p:nvPr/>
        </p:nvGrpSpPr>
        <p:grpSpPr>
          <a:xfrm>
            <a:off x="18622751" y="302323"/>
            <a:ext cx="5429634" cy="1062833"/>
            <a:chOff x="0" y="0"/>
            <a:chExt cx="5429633" cy="1062831"/>
          </a:xfrm>
        </p:grpSpPr>
        <p:pic>
          <p:nvPicPr>
            <p:cNvPr id="731" name="image10.tif"/>
            <p:cNvPicPr>
              <a:picLocks noChangeAspect="1"/>
            </p:cNvPicPr>
            <p:nvPr/>
          </p:nvPicPr>
          <p:blipFill>
            <a:blip r:embed="rId3">
              <a:extLst/>
            </a:blip>
            <a:srcRect t="57209" b="26124"/>
            <a:stretch>
              <a:fillRect/>
            </a:stretch>
          </p:blipFill>
          <p:spPr>
            <a:xfrm>
              <a:off x="1104723" y="0"/>
              <a:ext cx="4324911" cy="1062705"/>
            </a:xfrm>
            <a:prstGeom prst="rect">
              <a:avLst/>
            </a:prstGeom>
            <a:ln w="12700" cap="flat">
              <a:noFill/>
              <a:miter lim="400000"/>
            </a:ln>
            <a:effectLst/>
          </p:spPr>
        </p:pic>
        <p:pic>
          <p:nvPicPr>
            <p:cNvPr id="732" name="image11.tif"/>
            <p:cNvPicPr>
              <a:picLocks noChangeAspect="1"/>
            </p:cNvPicPr>
            <p:nvPr/>
          </p:nvPicPr>
          <p:blipFill>
            <a:blip r:embed="rId4">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 name="图片 734"/>
          <p:cNvPicPr>
            <a:picLocks/>
          </p:cNvPicPr>
          <p:nvPr/>
        </p:nvPicPr>
        <p:blipFill>
          <a:blip r:embed="rId2">
            <a:extLst/>
          </a:blip>
          <a:stretch>
            <a:fillRect/>
          </a:stretch>
        </p:blipFill>
        <p:spPr>
          <a:xfrm>
            <a:off x="-78649" y="1524000"/>
            <a:ext cx="24541298" cy="76200"/>
          </a:xfrm>
          <a:prstGeom prst="rect">
            <a:avLst/>
          </a:prstGeom>
        </p:spPr>
      </p:pic>
      <p:sp>
        <p:nvSpPr>
          <p:cNvPr id="737" name="Shape 737"/>
          <p:cNvSpPr/>
          <p:nvPr/>
        </p:nvSpPr>
        <p:spPr>
          <a:xfrm>
            <a:off x="362779" y="392247"/>
            <a:ext cx="936803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marL="228600" marR="457200" indent="-228600" algn="just" defTabSz="642937">
              <a:defRPr sz="4800" b="1">
                <a:latin typeface="微软雅黑"/>
                <a:ea typeface="微软雅黑"/>
                <a:cs typeface="微软雅黑"/>
                <a:sym typeface="微软雅黑"/>
              </a:defRPr>
            </a:lvl1pPr>
          </a:lstStyle>
          <a:p>
            <a:r>
              <a:t>01集中空调高效制冷机房系统介绍</a:t>
            </a:r>
          </a:p>
        </p:txBody>
      </p:sp>
      <p:sp>
        <p:nvSpPr>
          <p:cNvPr id="738" name="Shape 738"/>
          <p:cNvSpPr/>
          <p:nvPr/>
        </p:nvSpPr>
        <p:spPr>
          <a:xfrm>
            <a:off x="166550" y="1703056"/>
            <a:ext cx="9368036" cy="1270001"/>
          </a:xfrm>
          <a:prstGeom prst="rect">
            <a:avLst/>
          </a:prstGeom>
          <a:solidFill>
            <a:srgbClr val="157840"/>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l">
              <a:defRPr sz="3600" b="1">
                <a:solidFill>
                  <a:srgbClr val="FFFFFF"/>
                </a:solidFill>
                <a:latin typeface="微软雅黑"/>
                <a:ea typeface="微软雅黑"/>
                <a:cs typeface="微软雅黑"/>
                <a:sym typeface="微软雅黑"/>
              </a:defRPr>
            </a:lvl1pPr>
          </a:lstStyle>
          <a:p>
            <a:r>
              <a:t>   01-6集中空调制冷机房系统评价指标</a:t>
            </a:r>
          </a:p>
        </p:txBody>
      </p:sp>
      <p:sp>
        <p:nvSpPr>
          <p:cNvPr id="739" name="Shape 739"/>
          <p:cNvSpPr>
            <a:spLocks noGrp="1"/>
          </p:cNvSpPr>
          <p:nvPr>
            <p:ph type="sldNum" sz="quarter" idx="4294967295"/>
          </p:nvPr>
        </p:nvSpPr>
        <p:spPr>
          <a:xfrm>
            <a:off x="24029739" y="13094927"/>
            <a:ext cx="325045" cy="5111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algn="ctr" defTabSz="821531">
              <a:defRPr>
                <a:solidFill>
                  <a:srgbClr val="000000"/>
                </a:solidFill>
                <a:latin typeface="+mn-lt"/>
                <a:ea typeface="+mn-ea"/>
                <a:cs typeface="+mn-cs"/>
                <a:sym typeface="Helvetica Light"/>
              </a:defRPr>
            </a:lvl1pPr>
          </a:lstStyle>
          <a:p>
            <a:fld id="{86CB4B4D-7CA3-9044-876B-883B54F8677D}" type="slidenum">
              <a:t>9</a:t>
            </a:fld>
            <a:endParaRPr/>
          </a:p>
        </p:txBody>
      </p:sp>
      <p:sp>
        <p:nvSpPr>
          <p:cNvPr id="740" name="Shape 740"/>
          <p:cNvSpPr/>
          <p:nvPr/>
        </p:nvSpPr>
        <p:spPr>
          <a:xfrm>
            <a:off x="2674089" y="11001292"/>
            <a:ext cx="22410855" cy="21412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1828800">
              <a:lnSpc>
                <a:spcPct val="120000"/>
              </a:lnSpc>
              <a:defRPr sz="3200" b="1">
                <a:latin typeface="微软雅黑"/>
                <a:ea typeface="微软雅黑"/>
                <a:cs typeface="微软雅黑"/>
                <a:sym typeface="微软雅黑"/>
              </a:defRPr>
            </a:pPr>
            <a:r>
              <a:rPr u="sng">
                <a:solidFill>
                  <a:schemeClr val="accent5"/>
                </a:solidFill>
              </a:rPr>
              <a:t>制冷机房系统能效是评价机房最核心指标。</a:t>
            </a:r>
            <a:r>
              <a:t>就犹如汽车百公里油耗，车辆在道路上按一定速度行驶一百公里的油耗。</a:t>
            </a:r>
          </a:p>
          <a:p>
            <a:pPr algn="l" defTabSz="1828800">
              <a:lnSpc>
                <a:spcPct val="120000"/>
              </a:lnSpc>
              <a:defRPr sz="3200" b="1">
                <a:latin typeface="微软雅黑"/>
                <a:ea typeface="微软雅黑"/>
                <a:cs typeface="微软雅黑"/>
                <a:sym typeface="微软雅黑"/>
              </a:defRPr>
            </a:pPr>
            <a:r>
              <a:rPr u="sng"/>
              <a:t>制冷机房系统能效kW/RT</a:t>
            </a:r>
            <a:r>
              <a:t>﹦制冷机房（主机+水泵+冷却塔+所有辅助设备）总耗电量÷总制冷量冷吨数</a:t>
            </a:r>
          </a:p>
          <a:p>
            <a:pPr algn="l" defTabSz="1828800">
              <a:lnSpc>
                <a:spcPct val="120000"/>
              </a:lnSpc>
              <a:defRPr sz="3200" b="1">
                <a:latin typeface="微软雅黑"/>
                <a:ea typeface="微软雅黑"/>
                <a:cs typeface="微软雅黑"/>
                <a:sym typeface="微软雅黑"/>
              </a:defRPr>
            </a:pPr>
            <a:r>
              <a:rPr u="sng"/>
              <a:t>制冷机房系统能效EER</a:t>
            </a:r>
            <a:r>
              <a:t>﹦总制冷量÷数制冷机房（主机+水泵+冷却塔+所有辅助设备）总耗电量</a:t>
            </a:r>
          </a:p>
        </p:txBody>
      </p:sp>
      <p:grpSp>
        <p:nvGrpSpPr>
          <p:cNvPr id="767" name="Group 767"/>
          <p:cNvGrpSpPr/>
          <p:nvPr/>
        </p:nvGrpSpPr>
        <p:grpSpPr>
          <a:xfrm>
            <a:off x="724389" y="2565416"/>
            <a:ext cx="22935222" cy="7513846"/>
            <a:chOff x="0" y="0"/>
            <a:chExt cx="22935220" cy="7513845"/>
          </a:xfrm>
        </p:grpSpPr>
        <p:grpSp>
          <p:nvGrpSpPr>
            <p:cNvPr id="764" name="Group 764"/>
            <p:cNvGrpSpPr/>
            <p:nvPr/>
          </p:nvGrpSpPr>
          <p:grpSpPr>
            <a:xfrm>
              <a:off x="0" y="0"/>
              <a:ext cx="22935220" cy="7513845"/>
              <a:chOff x="0" y="0"/>
              <a:chExt cx="22935219" cy="7513844"/>
            </a:xfrm>
          </p:grpSpPr>
          <p:sp>
            <p:nvSpPr>
              <p:cNvPr id="741" name="Shape 741"/>
              <p:cNvSpPr/>
              <p:nvPr/>
            </p:nvSpPr>
            <p:spPr>
              <a:xfrm>
                <a:off x="13093013" y="0"/>
                <a:ext cx="4652659" cy="1270000"/>
              </a:xfrm>
              <a:prstGeom prst="rect">
                <a:avLst/>
              </a:prstGeom>
              <a:solidFill>
                <a:srgbClr val="DCDEE0"/>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defRPr sz="3200" b="1">
                    <a:latin typeface="Helvetica Neue"/>
                    <a:ea typeface="Helvetica Neue"/>
                    <a:cs typeface="Helvetica Neue"/>
                    <a:sym typeface="Helvetica Neue"/>
                  </a:defRPr>
                </a:pPr>
                <a:r>
                  <a:t>空调系统综合能效EER</a:t>
                </a:r>
                <a:r>
                  <a:rPr sz="2300"/>
                  <a:t>S</a:t>
                </a:r>
              </a:p>
            </p:txBody>
          </p:sp>
          <p:pic>
            <p:nvPicPr>
              <p:cNvPr id="742" name="图片 741"/>
              <p:cNvPicPr>
                <a:picLocks/>
              </p:cNvPicPr>
              <p:nvPr/>
            </p:nvPicPr>
            <p:blipFill>
              <a:blip r:embed="rId3">
                <a:extLst/>
              </a:blip>
              <a:stretch>
                <a:fillRect/>
              </a:stretch>
            </p:blipFill>
            <p:spPr>
              <a:xfrm rot="16200000">
                <a:off x="14121213" y="2383185"/>
                <a:ext cx="2596258" cy="101601"/>
              </a:xfrm>
              <a:prstGeom prst="rect">
                <a:avLst/>
              </a:prstGeom>
              <a:effectLst/>
            </p:spPr>
          </p:pic>
          <p:sp>
            <p:nvSpPr>
              <p:cNvPr id="744" name="Shape 744"/>
              <p:cNvSpPr/>
              <p:nvPr/>
            </p:nvSpPr>
            <p:spPr>
              <a:xfrm>
                <a:off x="8355995" y="2980085"/>
                <a:ext cx="4652659" cy="1270001"/>
              </a:xfrm>
              <a:prstGeom prst="rect">
                <a:avLst/>
              </a:prstGeom>
              <a:solidFill>
                <a:srgbClr val="FCEC90"/>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defRPr sz="3200" b="1">
                    <a:latin typeface="Helvetica Neue"/>
                    <a:ea typeface="Helvetica Neue"/>
                    <a:cs typeface="Helvetica Neue"/>
                    <a:sym typeface="Helvetica Neue"/>
                  </a:defRPr>
                </a:pPr>
                <a:r>
                  <a:t>制冷机房系统EER</a:t>
                </a:r>
                <a:r>
                  <a:rPr sz="2300"/>
                  <a:t>plant</a:t>
                </a:r>
              </a:p>
            </p:txBody>
          </p:sp>
          <p:sp>
            <p:nvSpPr>
              <p:cNvPr id="745" name="Shape 745"/>
              <p:cNvSpPr/>
              <p:nvPr/>
            </p:nvSpPr>
            <p:spPr>
              <a:xfrm>
                <a:off x="18282561" y="2980085"/>
                <a:ext cx="4652659" cy="1270001"/>
              </a:xfrm>
              <a:prstGeom prst="rect">
                <a:avLst/>
              </a:prstGeom>
              <a:solidFill>
                <a:srgbClr val="DCDEE0"/>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defRPr sz="3200" b="1">
                    <a:latin typeface="Helvetica Neue"/>
                    <a:ea typeface="Helvetica Neue"/>
                    <a:cs typeface="Helvetica Neue"/>
                    <a:sym typeface="Helvetica Neue"/>
                  </a:defRPr>
                </a:pPr>
                <a:r>
                  <a:t>空调末端系统EER</a:t>
                </a:r>
                <a:r>
                  <a:rPr sz="2300"/>
                  <a:t>act</a:t>
                </a:r>
              </a:p>
            </p:txBody>
          </p:sp>
          <p:pic>
            <p:nvPicPr>
              <p:cNvPr id="746" name="图片 745"/>
              <p:cNvPicPr>
                <a:picLocks/>
              </p:cNvPicPr>
              <p:nvPr/>
            </p:nvPicPr>
            <p:blipFill>
              <a:blip r:embed="rId4">
                <a:extLst/>
              </a:blip>
              <a:stretch>
                <a:fillRect/>
              </a:stretch>
            </p:blipFill>
            <p:spPr>
              <a:xfrm>
                <a:off x="12909756" y="3564285"/>
                <a:ext cx="5496193" cy="101601"/>
              </a:xfrm>
              <a:prstGeom prst="rect">
                <a:avLst/>
              </a:prstGeom>
              <a:effectLst/>
            </p:spPr>
          </p:pic>
          <p:sp>
            <p:nvSpPr>
              <p:cNvPr id="748" name="Shape 748"/>
              <p:cNvSpPr/>
              <p:nvPr/>
            </p:nvSpPr>
            <p:spPr>
              <a:xfrm>
                <a:off x="5649703" y="6243844"/>
                <a:ext cx="4652660" cy="1270001"/>
              </a:xfrm>
              <a:prstGeom prst="rect">
                <a:avLst/>
              </a:prstGeom>
              <a:solidFill>
                <a:srgbClr val="FBEC90"/>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defRPr sz="3200" b="1">
                    <a:latin typeface="Helvetica Neue"/>
                    <a:ea typeface="Helvetica Neue"/>
                    <a:cs typeface="Helvetica Neue"/>
                    <a:sym typeface="Helvetica Neue"/>
                  </a:defRPr>
                </a:pPr>
                <a:r>
                  <a:t>冷冻水泵系统能效</a:t>
                </a:r>
              </a:p>
              <a:p>
                <a:pPr>
                  <a:defRPr sz="3200" b="1">
                    <a:latin typeface="Helvetica Neue"/>
                    <a:ea typeface="Helvetica Neue"/>
                    <a:cs typeface="Helvetica Neue"/>
                    <a:sym typeface="Helvetica Neue"/>
                  </a:defRPr>
                </a:pPr>
                <a:r>
                  <a:t>EERchw</a:t>
                </a:r>
              </a:p>
            </p:txBody>
          </p:sp>
          <p:sp>
            <p:nvSpPr>
              <p:cNvPr id="749" name="Shape 749"/>
              <p:cNvSpPr/>
              <p:nvPr/>
            </p:nvSpPr>
            <p:spPr>
              <a:xfrm>
                <a:off x="11480186" y="6243844"/>
                <a:ext cx="4652659" cy="1270001"/>
              </a:xfrm>
              <a:prstGeom prst="rect">
                <a:avLst/>
              </a:prstGeom>
              <a:solidFill>
                <a:srgbClr val="FBEC90"/>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defRPr sz="3200" b="1">
                    <a:latin typeface="Helvetica Neue"/>
                    <a:ea typeface="Helvetica Neue"/>
                    <a:cs typeface="Helvetica Neue"/>
                    <a:sym typeface="Helvetica Neue"/>
                  </a:defRPr>
                </a:pPr>
                <a:r>
                  <a:t>冷却水泵系统能效 </a:t>
                </a:r>
              </a:p>
              <a:p>
                <a:pPr>
                  <a:defRPr sz="3200" b="1">
                    <a:latin typeface="Helvetica Neue"/>
                    <a:ea typeface="Helvetica Neue"/>
                    <a:cs typeface="Helvetica Neue"/>
                    <a:sym typeface="Helvetica Neue"/>
                  </a:defRPr>
                </a:pPr>
                <a:r>
                  <a:t>EERcwp</a:t>
                </a:r>
              </a:p>
            </p:txBody>
          </p:sp>
          <p:sp>
            <p:nvSpPr>
              <p:cNvPr id="750" name="Shape 750"/>
              <p:cNvSpPr/>
              <p:nvPr/>
            </p:nvSpPr>
            <p:spPr>
              <a:xfrm>
                <a:off x="17310668" y="6243844"/>
                <a:ext cx="4652660" cy="1270001"/>
              </a:xfrm>
              <a:prstGeom prst="rect">
                <a:avLst/>
              </a:prstGeom>
              <a:solidFill>
                <a:srgbClr val="FBEC90"/>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defRPr sz="3200" b="1">
                    <a:latin typeface="Helvetica Neue"/>
                    <a:ea typeface="Helvetica Neue"/>
                    <a:cs typeface="Helvetica Neue"/>
                    <a:sym typeface="Helvetica Neue"/>
                  </a:defRPr>
                </a:pPr>
                <a:r>
                  <a:t>冷却塔系统能效</a:t>
                </a:r>
              </a:p>
              <a:p>
                <a:pPr>
                  <a:defRPr sz="3200" b="1">
                    <a:latin typeface="Helvetica Neue"/>
                    <a:ea typeface="Helvetica Neue"/>
                    <a:cs typeface="Helvetica Neue"/>
                    <a:sym typeface="Helvetica Neue"/>
                  </a:defRPr>
                </a:pPr>
                <a:r>
                  <a:t>EER</a:t>
                </a:r>
                <a:r>
                  <a:rPr sz="2800"/>
                  <a:t>tower</a:t>
                </a:r>
              </a:p>
            </p:txBody>
          </p:sp>
          <p:sp>
            <p:nvSpPr>
              <p:cNvPr id="751" name="Shape 751"/>
              <p:cNvSpPr/>
              <p:nvPr/>
            </p:nvSpPr>
            <p:spPr>
              <a:xfrm>
                <a:off x="0" y="6243844"/>
                <a:ext cx="4652659" cy="1270001"/>
              </a:xfrm>
              <a:prstGeom prst="rect">
                <a:avLst/>
              </a:prstGeom>
              <a:solidFill>
                <a:srgbClr val="FBEC90"/>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defRPr sz="3200" b="1">
                    <a:latin typeface="Helvetica Neue"/>
                    <a:ea typeface="Helvetica Neue"/>
                    <a:cs typeface="Helvetica Neue"/>
                    <a:sym typeface="Helvetica Neue"/>
                  </a:defRPr>
                </a:pPr>
                <a:r>
                  <a:t>制冷机组能效</a:t>
                </a:r>
              </a:p>
              <a:p>
                <a:pPr>
                  <a:defRPr sz="3200" b="1">
                    <a:latin typeface="Helvetica Neue"/>
                    <a:ea typeface="Helvetica Neue"/>
                    <a:cs typeface="Helvetica Neue"/>
                    <a:sym typeface="Helvetica Neue"/>
                  </a:defRPr>
                </a:pPr>
                <a:r>
                  <a:t>COP</a:t>
                </a:r>
              </a:p>
            </p:txBody>
          </p:sp>
          <p:pic>
            <p:nvPicPr>
              <p:cNvPr id="752" name="图片 751"/>
              <p:cNvPicPr>
                <a:picLocks/>
              </p:cNvPicPr>
              <p:nvPr/>
            </p:nvPicPr>
            <p:blipFill>
              <a:blip r:embed="rId5">
                <a:extLst/>
              </a:blip>
              <a:stretch>
                <a:fillRect/>
              </a:stretch>
            </p:blipFill>
            <p:spPr>
              <a:xfrm rot="10800000">
                <a:off x="10589361" y="4904371"/>
                <a:ext cx="9103410" cy="101601"/>
              </a:xfrm>
              <a:prstGeom prst="rect">
                <a:avLst/>
              </a:prstGeom>
              <a:effectLst/>
            </p:spPr>
          </p:pic>
          <p:pic>
            <p:nvPicPr>
              <p:cNvPr id="754" name="图片 753"/>
              <p:cNvPicPr>
                <a:picLocks/>
              </p:cNvPicPr>
              <p:nvPr/>
            </p:nvPicPr>
            <p:blipFill>
              <a:blip r:embed="rId6">
                <a:extLst/>
              </a:blip>
              <a:stretch>
                <a:fillRect/>
              </a:stretch>
            </p:blipFill>
            <p:spPr>
              <a:xfrm rot="16200000">
                <a:off x="10250118" y="4522966"/>
                <a:ext cx="864411" cy="101601"/>
              </a:xfrm>
              <a:prstGeom prst="rect">
                <a:avLst/>
              </a:prstGeom>
              <a:effectLst/>
            </p:spPr>
          </p:pic>
          <p:pic>
            <p:nvPicPr>
              <p:cNvPr id="756" name="图片 755"/>
              <p:cNvPicPr>
                <a:picLocks/>
              </p:cNvPicPr>
              <p:nvPr/>
            </p:nvPicPr>
            <p:blipFill>
              <a:blip r:embed="rId7">
                <a:extLst/>
              </a:blip>
              <a:stretch>
                <a:fillRect/>
              </a:stretch>
            </p:blipFill>
            <p:spPr>
              <a:xfrm rot="16200000">
                <a:off x="13081300" y="5592002"/>
                <a:ext cx="1450430" cy="101601"/>
              </a:xfrm>
              <a:prstGeom prst="rect">
                <a:avLst/>
              </a:prstGeom>
              <a:effectLst/>
            </p:spPr>
          </p:pic>
          <p:pic>
            <p:nvPicPr>
              <p:cNvPr id="758" name="图片 757"/>
              <p:cNvPicPr>
                <a:picLocks/>
              </p:cNvPicPr>
              <p:nvPr/>
            </p:nvPicPr>
            <p:blipFill>
              <a:blip r:embed="rId7">
                <a:extLst/>
              </a:blip>
              <a:stretch>
                <a:fillRect/>
              </a:stretch>
            </p:blipFill>
            <p:spPr>
              <a:xfrm rot="16200000">
                <a:off x="18873683" y="5592002"/>
                <a:ext cx="1450430" cy="101601"/>
              </a:xfrm>
              <a:prstGeom prst="rect">
                <a:avLst/>
              </a:prstGeom>
              <a:effectLst/>
            </p:spPr>
          </p:pic>
          <p:pic>
            <p:nvPicPr>
              <p:cNvPr id="760" name="图片 759"/>
              <p:cNvPicPr>
                <a:picLocks/>
              </p:cNvPicPr>
              <p:nvPr/>
            </p:nvPicPr>
            <p:blipFill>
              <a:blip r:embed="rId8">
                <a:extLst/>
              </a:blip>
              <a:stretch>
                <a:fillRect/>
              </a:stretch>
            </p:blipFill>
            <p:spPr>
              <a:xfrm rot="10800000">
                <a:off x="2076629" y="4904371"/>
                <a:ext cx="8643788" cy="101601"/>
              </a:xfrm>
              <a:prstGeom prst="rect">
                <a:avLst/>
              </a:prstGeom>
              <a:effectLst/>
            </p:spPr>
          </p:pic>
          <p:pic>
            <p:nvPicPr>
              <p:cNvPr id="762" name="图片 761"/>
              <p:cNvPicPr>
                <a:picLocks/>
              </p:cNvPicPr>
              <p:nvPr/>
            </p:nvPicPr>
            <p:blipFill>
              <a:blip r:embed="rId7">
                <a:extLst/>
              </a:blip>
              <a:stretch>
                <a:fillRect/>
              </a:stretch>
            </p:blipFill>
            <p:spPr>
              <a:xfrm rot="16200000">
                <a:off x="7250819" y="5592002"/>
                <a:ext cx="1450429" cy="101601"/>
              </a:xfrm>
              <a:prstGeom prst="rect">
                <a:avLst/>
              </a:prstGeom>
              <a:effectLst/>
            </p:spPr>
          </p:pic>
        </p:grpSp>
        <p:pic>
          <p:nvPicPr>
            <p:cNvPr id="765" name="图片 764"/>
            <p:cNvPicPr>
              <a:picLocks/>
            </p:cNvPicPr>
            <p:nvPr/>
          </p:nvPicPr>
          <p:blipFill>
            <a:blip r:embed="rId7">
              <a:extLst/>
            </a:blip>
            <a:stretch>
              <a:fillRect/>
            </a:stretch>
          </p:blipFill>
          <p:spPr>
            <a:xfrm rot="16200000">
              <a:off x="1420336" y="5592002"/>
              <a:ext cx="1450429" cy="101601"/>
            </a:xfrm>
            <a:prstGeom prst="rect">
              <a:avLst/>
            </a:prstGeom>
            <a:effectLst/>
          </p:spPr>
        </p:pic>
      </p:grpSp>
      <p:sp>
        <p:nvSpPr>
          <p:cNvPr id="768" name="Shape 768"/>
          <p:cNvSpPr/>
          <p:nvPr/>
        </p:nvSpPr>
        <p:spPr>
          <a:xfrm>
            <a:off x="362779" y="3680174"/>
            <a:ext cx="9368037" cy="141968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1828800">
              <a:lnSpc>
                <a:spcPct val="120000"/>
              </a:lnSpc>
              <a:defRPr sz="3200" b="1">
                <a:latin typeface="微软雅黑"/>
                <a:ea typeface="微软雅黑"/>
                <a:cs typeface="微软雅黑"/>
                <a:sym typeface="微软雅黑"/>
              </a:defRPr>
            </a:pPr>
            <a:r>
              <a:rPr u="sng"/>
              <a:t>以</a:t>
            </a:r>
            <a:r>
              <a:rPr u="sng">
                <a:solidFill>
                  <a:schemeClr val="accent5"/>
                </a:solidFill>
              </a:rPr>
              <a:t>全年累计能耗、单位面积能耗、单位面积冷量费</a:t>
            </a:r>
            <a:r>
              <a:t>等来评价空调系统和制冷机房系统是不够科学的。</a:t>
            </a:r>
          </a:p>
        </p:txBody>
      </p:sp>
      <p:grpSp>
        <p:nvGrpSpPr>
          <p:cNvPr id="771" name="Group 771"/>
          <p:cNvGrpSpPr/>
          <p:nvPr/>
        </p:nvGrpSpPr>
        <p:grpSpPr>
          <a:xfrm>
            <a:off x="18622751" y="302323"/>
            <a:ext cx="5429634" cy="1062833"/>
            <a:chOff x="0" y="0"/>
            <a:chExt cx="5429633" cy="1062831"/>
          </a:xfrm>
        </p:grpSpPr>
        <p:pic>
          <p:nvPicPr>
            <p:cNvPr id="769" name="image10.tif"/>
            <p:cNvPicPr>
              <a:picLocks noChangeAspect="1"/>
            </p:cNvPicPr>
            <p:nvPr/>
          </p:nvPicPr>
          <p:blipFill>
            <a:blip r:embed="rId9">
              <a:extLst/>
            </a:blip>
            <a:srcRect t="57209" b="26124"/>
            <a:stretch>
              <a:fillRect/>
            </a:stretch>
          </p:blipFill>
          <p:spPr>
            <a:xfrm>
              <a:off x="1104723" y="0"/>
              <a:ext cx="4324911" cy="1062705"/>
            </a:xfrm>
            <a:prstGeom prst="rect">
              <a:avLst/>
            </a:prstGeom>
            <a:ln w="12700" cap="flat">
              <a:noFill/>
              <a:miter lim="400000"/>
            </a:ln>
            <a:effectLst/>
          </p:spPr>
        </p:pic>
        <p:pic>
          <p:nvPicPr>
            <p:cNvPr id="770" name="image11.tif"/>
            <p:cNvPicPr>
              <a:picLocks noChangeAspect="1"/>
            </p:cNvPicPr>
            <p:nvPr/>
          </p:nvPicPr>
          <p:blipFill>
            <a:blip r:embed="rId10">
              <a:extLst/>
            </a:blip>
            <a:srcRect l="26997" t="26567" r="25977" b="42167"/>
            <a:stretch>
              <a:fillRect/>
            </a:stretch>
          </p:blipFill>
          <p:spPr>
            <a:xfrm>
              <a:off x="-1" y="0"/>
              <a:ext cx="1104901" cy="10628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close/>
                </a:path>
              </a:pathLst>
            </a:cu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2990</Words>
  <Application>Microsoft Macintosh PowerPoint</Application>
  <PresentationFormat>自定义</PresentationFormat>
  <Paragraphs>965</Paragraphs>
  <Slides>72</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72</vt:i4>
      </vt:variant>
    </vt:vector>
  </HeadingPairs>
  <TitlesOfParts>
    <vt:vector size="91" baseType="lpstr">
      <vt:lpstr>Calibri</vt:lpstr>
      <vt:lpstr>Calibri Light</vt:lpstr>
      <vt:lpstr>DengXian</vt:lpstr>
      <vt:lpstr>Helvetica</vt:lpstr>
      <vt:lpstr>Helvetica Light</vt:lpstr>
      <vt:lpstr>Helvetica Neue</vt:lpstr>
      <vt:lpstr>Impact</vt:lpstr>
      <vt:lpstr>Microsoft YaHei</vt:lpstr>
      <vt:lpstr>Times New Roman</vt:lpstr>
      <vt:lpstr>Wingdings</vt:lpstr>
      <vt:lpstr>等线</vt:lpstr>
      <vt:lpstr>等线 Light</vt:lpstr>
      <vt:lpstr>方正兰亭黑简体</vt:lpstr>
      <vt:lpstr>华文细黑</vt:lpstr>
      <vt:lpstr>宋体</vt:lpstr>
      <vt:lpstr>微软雅黑</vt:lpstr>
      <vt:lpstr>微软雅黑 Light</vt:lpstr>
      <vt:lpstr>Arial</vt:lpstr>
      <vt:lpstr>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xbs</cp:lastModifiedBy>
  <cp:revision>2</cp:revision>
  <dcterms:modified xsi:type="dcterms:W3CDTF">2020-05-19T07:09:16Z</dcterms:modified>
</cp:coreProperties>
</file>