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handoutMasterIdLst>
    <p:handoutMasterId r:id="rId63"/>
  </p:handoutMasterIdLst>
  <p:sldIdLst>
    <p:sldId id="333" r:id="rId3"/>
    <p:sldId id="334" r:id="rId4"/>
    <p:sldId id="336" r:id="rId5"/>
    <p:sldId id="267" r:id="rId6"/>
    <p:sldId id="259" r:id="rId7"/>
    <p:sldId id="409" r:id="rId8"/>
    <p:sldId id="261" r:id="rId9"/>
    <p:sldId id="410" r:id="rId10"/>
    <p:sldId id="500" r:id="rId11"/>
    <p:sldId id="499" r:id="rId12"/>
    <p:sldId id="502" r:id="rId13"/>
    <p:sldId id="503" r:id="rId14"/>
    <p:sldId id="505" r:id="rId15"/>
    <p:sldId id="507" r:id="rId16"/>
    <p:sldId id="508" r:id="rId17"/>
    <p:sldId id="439" r:id="rId18"/>
    <p:sldId id="450" r:id="rId19"/>
    <p:sldId id="451" r:id="rId20"/>
    <p:sldId id="453" r:id="rId21"/>
    <p:sldId id="452" r:id="rId22"/>
    <p:sldId id="442" r:id="rId23"/>
    <p:sldId id="440" r:id="rId24"/>
    <p:sldId id="570" r:id="rId25"/>
    <p:sldId id="576" r:id="rId26"/>
    <p:sldId id="577" r:id="rId27"/>
    <p:sldId id="578" r:id="rId28"/>
    <p:sldId id="454" r:id="rId29"/>
    <p:sldId id="443" r:id="rId30"/>
    <p:sldId id="510" r:id="rId31"/>
    <p:sldId id="512" r:id="rId32"/>
    <p:sldId id="511" r:id="rId33"/>
    <p:sldId id="509" r:id="rId34"/>
    <p:sldId id="455" r:id="rId35"/>
    <p:sldId id="456" r:id="rId36"/>
    <p:sldId id="457" r:id="rId37"/>
    <p:sldId id="514" r:id="rId38"/>
    <p:sldId id="548" r:id="rId39"/>
    <p:sldId id="549" r:id="rId40"/>
    <p:sldId id="667" r:id="rId41"/>
    <p:sldId id="550" r:id="rId43"/>
    <p:sldId id="551" r:id="rId44"/>
    <p:sldId id="547" r:id="rId45"/>
    <p:sldId id="515" r:id="rId46"/>
    <p:sldId id="552" r:id="rId47"/>
    <p:sldId id="555" r:id="rId48"/>
    <p:sldId id="554" r:id="rId49"/>
    <p:sldId id="553" r:id="rId50"/>
    <p:sldId id="465" r:id="rId51"/>
    <p:sldId id="462" r:id="rId52"/>
    <p:sldId id="481" r:id="rId53"/>
    <p:sldId id="482" r:id="rId54"/>
    <p:sldId id="484" r:id="rId55"/>
    <p:sldId id="485" r:id="rId56"/>
    <p:sldId id="486" r:id="rId57"/>
    <p:sldId id="487" r:id="rId58"/>
    <p:sldId id="463" r:id="rId59"/>
    <p:sldId id="496" r:id="rId60"/>
    <p:sldId id="472" r:id="rId61"/>
    <p:sldId id="344" r:id="rId62"/>
  </p:sldIdLst>
  <p:sldSz cx="12192000" cy="6858000"/>
  <p:notesSz cx="6858000" cy="9144000"/>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75" userDrawn="1">
          <p15:clr>
            <a:srgbClr val="A4A3A4"/>
          </p15:clr>
        </p15:guide>
        <p15:guide id="3" orient="horz" pos="2278" userDrawn="1">
          <p15:clr>
            <a:srgbClr val="A4A3A4"/>
          </p15:clr>
        </p15:guide>
        <p15:guide id="4" pos="7260" userDrawn="1">
          <p15:clr>
            <a:srgbClr val="A4A3A4"/>
          </p15:clr>
        </p15:guide>
        <p15:guide id="5" pos="3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66FF"/>
    <a:srgbClr val="5B51FC"/>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75"/>
        <p:guide orient="horz" pos="2278"/>
        <p:guide pos="7260"/>
        <p:guide pos="32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8" Type="http://schemas.openxmlformats.org/officeDocument/2006/relationships/tags" Target="tags/tag139.xml"/><Relationship Id="rId67" Type="http://schemas.openxmlformats.org/officeDocument/2006/relationships/commentAuthors" Target="commentAuthors.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handoutMaster" Target="handoutMasters/handoutMaster1.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notesMaster" Target="notesMasters/notesMaster1.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fld>
            <a:endParaRPr lang="zh-CN" altLang="en-US">
              <a:cs typeface="思源黑体 CN Bold" panose="020B08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4.xml"/><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7.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8.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9.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0.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2.xml"/><Relationship Id="rId2" Type="http://schemas.openxmlformats.org/officeDocument/2006/relationships/image" Target="../media/image22.pn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6" Type="http://schemas.openxmlformats.org/officeDocument/2006/relationships/slideLayout" Target="../slideLayouts/slideLayout7.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3.xml"/><Relationship Id="rId2" Type="http://schemas.openxmlformats.org/officeDocument/2006/relationships/image" Target="../media/image22.png"/><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4.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5.xml"/><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6.xml"/><Relationship Id="rId2" Type="http://schemas.openxmlformats.org/officeDocument/2006/relationships/image" Target="../media/image22.png"/><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7.xml"/><Relationship Id="rId2" Type="http://schemas.openxmlformats.org/officeDocument/2006/relationships/image" Target="../media/image22.png"/><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8.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9.xml"/><Relationship Id="rId2" Type="http://schemas.openxmlformats.org/officeDocument/2006/relationships/image" Target="../media/image22.png"/><Relationship Id="rId1"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0.xml"/><Relationship Id="rId2" Type="http://schemas.openxmlformats.org/officeDocument/2006/relationships/image" Target="../media/image22.png"/><Relationship Id="rId1" Type="http://schemas.openxmlformats.org/officeDocument/2006/relationships/image" Target="../media/image33.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1.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2.xml"/><Relationship Id="rId2" Type="http://schemas.openxmlformats.org/officeDocument/2006/relationships/image" Target="../media/image36.png"/><Relationship Id="rId1" Type="http://schemas.openxmlformats.org/officeDocument/2006/relationships/image" Target="../media/image37.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3.xml"/><Relationship Id="rId2" Type="http://schemas.openxmlformats.org/officeDocument/2006/relationships/image" Target="../media/image22.png"/><Relationship Id="rId1" Type="http://schemas.openxmlformats.org/officeDocument/2006/relationships/image" Target="../media/image38.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4.xml"/><Relationship Id="rId3"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image" Target="../media/image39.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5.xml"/><Relationship Id="rId3" Type="http://schemas.openxmlformats.org/officeDocument/2006/relationships/image" Target="../media/image22.png"/><Relationship Id="rId2" Type="http://schemas.openxmlformats.org/officeDocument/2006/relationships/image" Target="../media/image42.png"/><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6.xml"/><Relationship Id="rId2" Type="http://schemas.openxmlformats.org/officeDocument/2006/relationships/image" Target="../media/image22.png"/><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7.xml"/><Relationship Id="rId2" Type="http://schemas.openxmlformats.org/officeDocument/2006/relationships/image" Target="../media/image22.png"/><Relationship Id="rId1" Type="http://schemas.openxmlformats.org/officeDocument/2006/relationships/image" Target="../media/image44.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8.xml"/><Relationship Id="rId3" Type="http://schemas.openxmlformats.org/officeDocument/2006/relationships/image" Target="../media/image22.png"/><Relationship Id="rId2" Type="http://schemas.openxmlformats.org/officeDocument/2006/relationships/image" Target="../media/image46.png"/><Relationship Id="rId1" Type="http://schemas.openxmlformats.org/officeDocument/2006/relationships/image" Target="../media/image45.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9.xml"/><Relationship Id="rId2" Type="http://schemas.openxmlformats.org/officeDocument/2006/relationships/image" Target="../media/image31.png"/><Relationship Id="rId1" Type="http://schemas.openxmlformats.org/officeDocument/2006/relationships/image" Target="../media/image47.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0.xml"/><Relationship Id="rId3" Type="http://schemas.openxmlformats.org/officeDocument/2006/relationships/image" Target="../media/image22.png"/><Relationship Id="rId2" Type="http://schemas.openxmlformats.org/officeDocument/2006/relationships/image" Target="../media/image49.png"/><Relationship Id="rId1" Type="http://schemas.openxmlformats.org/officeDocument/2006/relationships/image" Target="../media/image48.png"/></Relationships>
</file>

<file path=ppt/slides/_rels/slide39.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image" Target="../media/image49.png"/><Relationship Id="rId4" Type="http://schemas.openxmlformats.org/officeDocument/2006/relationships/tags" Target="../tags/tag113.xml"/><Relationship Id="rId3" Type="http://schemas.openxmlformats.org/officeDocument/2006/relationships/image" Target="../media/image48.png"/><Relationship Id="rId2" Type="http://schemas.openxmlformats.org/officeDocument/2006/relationships/tags" Target="../tags/tag112.xml"/><Relationship Id="rId15" Type="http://schemas.openxmlformats.org/officeDocument/2006/relationships/notesSlide" Target="../notesSlides/notesSlide1.xml"/><Relationship Id="rId14" Type="http://schemas.openxmlformats.org/officeDocument/2006/relationships/slideLayout" Target="../slideLayouts/slideLayout6.xml"/><Relationship Id="rId13" Type="http://schemas.openxmlformats.org/officeDocument/2006/relationships/tags" Target="../tags/tag120.xml"/><Relationship Id="rId12" Type="http://schemas.openxmlformats.org/officeDocument/2006/relationships/image" Target="../media/image22.png"/><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tags" Target="../tags/tag1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1.xml"/><Relationship Id="rId2" Type="http://schemas.openxmlformats.org/officeDocument/2006/relationships/image" Target="../media/image22.png"/><Relationship Id="rId1" Type="http://schemas.openxmlformats.org/officeDocument/2006/relationships/image" Target="../media/image50.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2.xml"/><Relationship Id="rId3" Type="http://schemas.openxmlformats.org/officeDocument/2006/relationships/image" Target="../media/image22.png"/><Relationship Id="rId2" Type="http://schemas.openxmlformats.org/officeDocument/2006/relationships/image" Target="../media/image52.png"/><Relationship Id="rId1" Type="http://schemas.openxmlformats.org/officeDocument/2006/relationships/image" Target="../media/image51.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3.xml"/><Relationship Id="rId2" Type="http://schemas.openxmlformats.org/officeDocument/2006/relationships/image" Target="../media/image22.png"/><Relationship Id="rId1" Type="http://schemas.openxmlformats.org/officeDocument/2006/relationships/image" Target="../media/image53.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4.xml"/><Relationship Id="rId2" Type="http://schemas.openxmlformats.org/officeDocument/2006/relationships/image" Target="../media/image22.png"/><Relationship Id="rId1" Type="http://schemas.openxmlformats.org/officeDocument/2006/relationships/image" Target="../media/image54.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5.xml"/><Relationship Id="rId3" Type="http://schemas.openxmlformats.org/officeDocument/2006/relationships/image" Target="../media/image22.png"/><Relationship Id="rId2" Type="http://schemas.openxmlformats.org/officeDocument/2006/relationships/image" Target="../media/image56.png"/><Relationship Id="rId1" Type="http://schemas.openxmlformats.org/officeDocument/2006/relationships/image" Target="../media/image55.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6.xml"/><Relationship Id="rId3" Type="http://schemas.openxmlformats.org/officeDocument/2006/relationships/image" Target="../media/image22.png"/><Relationship Id="rId2" Type="http://schemas.openxmlformats.org/officeDocument/2006/relationships/image" Target="../media/image58.png"/><Relationship Id="rId1" Type="http://schemas.openxmlformats.org/officeDocument/2006/relationships/image" Target="../media/image57.pn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7.xml"/><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image" Target="../media/image59.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8.xml"/><Relationship Id="rId2" Type="http://schemas.openxmlformats.org/officeDocument/2006/relationships/image" Target="../media/image31.png"/><Relationship Id="rId1"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9.xml"/><Relationship Id="rId1"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0.xml"/><Relationship Id="rId1" Type="http://schemas.openxmlformats.org/officeDocument/2006/relationships/image" Target="../media/image62.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1.xml"/><Relationship Id="rId2" Type="http://schemas.openxmlformats.org/officeDocument/2006/relationships/image" Target="../media/image64.jpeg"/><Relationship Id="rId1" Type="http://schemas.openxmlformats.org/officeDocument/2006/relationships/image" Target="../media/image63.png"/></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2.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3.xml"/><Relationship Id="rId2" Type="http://schemas.openxmlformats.org/officeDocument/2006/relationships/image" Target="../media/image70.png"/><Relationship Id="rId1" Type="http://schemas.openxmlformats.org/officeDocument/2006/relationships/image" Target="../media/image69.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4.xml"/><Relationship Id="rId2" Type="http://schemas.openxmlformats.org/officeDocument/2006/relationships/image" Target="../media/image72.jpeg"/><Relationship Id="rId1" Type="http://schemas.openxmlformats.org/officeDocument/2006/relationships/image" Target="../media/image71.pn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35.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6.xml"/><Relationship Id="rId2" Type="http://schemas.openxmlformats.org/officeDocument/2006/relationships/image" Target="../media/image77.png"/><Relationship Id="rId1" Type="http://schemas.openxmlformats.org/officeDocument/2006/relationships/image" Target="../media/image76.pn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7.xml"/><Relationship Id="rId2" Type="http://schemas.openxmlformats.org/officeDocument/2006/relationships/image" Target="../media/image79.png"/><Relationship Id="rId1" Type="http://schemas.openxmlformats.org/officeDocument/2006/relationships/image" Target="../media/image78.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138.xml"/><Relationship Id="rId1" Type="http://schemas.openxmlformats.org/officeDocument/2006/relationships/image" Target="../media/image80.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1.xml"/><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2.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3.xml"/><Relationship Id="rId2" Type="http://schemas.openxmlformats.org/officeDocument/2006/relationships/image" Target="../media/image9.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nvPr/>
        </p:nvPicPr>
        <p:blipFill>
          <a:blip r:embed="rId1"/>
          <a:stretch>
            <a:fillRect/>
          </a:stretch>
        </p:blipFill>
        <p:spPr>
          <a:xfrm>
            <a:off x="0" y="0"/>
            <a:ext cx="12188190" cy="6858000"/>
          </a:xfrm>
          <a:prstGeom prst="rect">
            <a:avLst/>
          </a:prstGeom>
          <a:noFill/>
          <a:ln w="9525">
            <a:noFill/>
          </a:ln>
        </p:spPr>
      </p:pic>
      <p:sp>
        <p:nvSpPr>
          <p:cNvPr id="16" name="任意多边形: 形状 15"/>
          <p:cNvSpPr/>
          <p:nvPr/>
        </p:nvSpPr>
        <p:spPr>
          <a:xfrm>
            <a:off x="0" y="-121285"/>
            <a:ext cx="12192000" cy="6858635"/>
          </a:xfrm>
          <a:custGeom>
            <a:avLst/>
            <a:gdLst>
              <a:gd name="connsiteX0" fmla="*/ 0 w 12192000"/>
              <a:gd name="connsiteY0" fmla="*/ 3602277 h 6858002"/>
              <a:gd name="connsiteX1" fmla="*/ 82039 w 12192000"/>
              <a:gd name="connsiteY1" fmla="*/ 3649448 h 6858002"/>
              <a:gd name="connsiteX2" fmla="*/ 6096001 w 12192000"/>
              <a:gd name="connsiteY2" fmla="*/ 5172239 h 6858002"/>
              <a:gd name="connsiteX3" fmla="*/ 12109962 w 12192000"/>
              <a:gd name="connsiteY3" fmla="*/ 3649448 h 6858002"/>
              <a:gd name="connsiteX4" fmla="*/ 12192000 w 12192000"/>
              <a:gd name="connsiteY4" fmla="*/ 3602277 h 6858002"/>
              <a:gd name="connsiteX5" fmla="*/ 12192000 w 12192000"/>
              <a:gd name="connsiteY5" fmla="*/ 6858002 h 6858002"/>
              <a:gd name="connsiteX6" fmla="*/ 0 w 12192000"/>
              <a:gd name="connsiteY6" fmla="*/ 6858002 h 6858002"/>
              <a:gd name="connsiteX7" fmla="*/ 0 w 12192000"/>
              <a:gd name="connsiteY7" fmla="*/ 0 h 6858002"/>
              <a:gd name="connsiteX8" fmla="*/ 12192000 w 12192000"/>
              <a:gd name="connsiteY8" fmla="*/ 0 h 6858002"/>
              <a:gd name="connsiteX9" fmla="*/ 12192000 w 12192000"/>
              <a:gd name="connsiteY9" fmla="*/ 2 h 6858002"/>
              <a:gd name="connsiteX10" fmla="*/ 0 w 12192000"/>
              <a:gd name="connsiteY10"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2">
                <a:moveTo>
                  <a:pt x="0" y="3602277"/>
                </a:moveTo>
                <a:lnTo>
                  <a:pt x="82039" y="3649448"/>
                </a:lnTo>
                <a:cubicBezTo>
                  <a:pt x="1869768" y="4620601"/>
                  <a:pt x="3918463" y="5172239"/>
                  <a:pt x="6096001" y="5172239"/>
                </a:cubicBezTo>
                <a:cubicBezTo>
                  <a:pt x="8273538" y="5172239"/>
                  <a:pt x="10322233" y="4620601"/>
                  <a:pt x="12109962" y="3649448"/>
                </a:cubicBezTo>
                <a:lnTo>
                  <a:pt x="12192000" y="3602277"/>
                </a:lnTo>
                <a:lnTo>
                  <a:pt x="12192000" y="6858002"/>
                </a:lnTo>
                <a:lnTo>
                  <a:pt x="0" y="6858002"/>
                </a:lnTo>
                <a:close/>
                <a:moveTo>
                  <a:pt x="0" y="0"/>
                </a:moveTo>
                <a:lnTo>
                  <a:pt x="12192000" y="0"/>
                </a:lnTo>
                <a:lnTo>
                  <a:pt x="12192000" y="2"/>
                </a:lnTo>
                <a:lnTo>
                  <a:pt x="0" y="2"/>
                </a:lnTo>
                <a:close/>
              </a:path>
            </a:pathLst>
          </a:cu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Bold" panose="020B0800000000000000" pitchFamily="34" charset="-122"/>
            </a:endParaRPr>
          </a:p>
        </p:txBody>
      </p:sp>
      <p:sp>
        <p:nvSpPr>
          <p:cNvPr id="11" name="任意多边形: 形状 10"/>
          <p:cNvSpPr/>
          <p:nvPr/>
        </p:nvSpPr>
        <p:spPr>
          <a:xfrm>
            <a:off x="-3810" y="0"/>
            <a:ext cx="12192000" cy="5172237"/>
          </a:xfrm>
          <a:custGeom>
            <a:avLst/>
            <a:gdLst>
              <a:gd name="connsiteX0" fmla="*/ 0 w 12192000"/>
              <a:gd name="connsiteY0" fmla="*/ 0 h 5172237"/>
              <a:gd name="connsiteX1" fmla="*/ 12192000 w 12192000"/>
              <a:gd name="connsiteY1" fmla="*/ 0 h 5172237"/>
              <a:gd name="connsiteX2" fmla="*/ 12192000 w 12192000"/>
              <a:gd name="connsiteY2" fmla="*/ 3602275 h 5172237"/>
              <a:gd name="connsiteX3" fmla="*/ 12109962 w 12192000"/>
              <a:gd name="connsiteY3" fmla="*/ 3649446 h 5172237"/>
              <a:gd name="connsiteX4" fmla="*/ 6096001 w 12192000"/>
              <a:gd name="connsiteY4" fmla="*/ 5172237 h 5172237"/>
              <a:gd name="connsiteX5" fmla="*/ 82039 w 12192000"/>
              <a:gd name="connsiteY5" fmla="*/ 3649446 h 5172237"/>
              <a:gd name="connsiteX6" fmla="*/ 0 w 12192000"/>
              <a:gd name="connsiteY6" fmla="*/ 3602275 h 517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72237">
                <a:moveTo>
                  <a:pt x="0" y="0"/>
                </a:moveTo>
                <a:lnTo>
                  <a:pt x="12192000" y="0"/>
                </a:lnTo>
                <a:lnTo>
                  <a:pt x="12192000" y="3602275"/>
                </a:lnTo>
                <a:lnTo>
                  <a:pt x="12109962" y="3649446"/>
                </a:lnTo>
                <a:cubicBezTo>
                  <a:pt x="10322233" y="4620599"/>
                  <a:pt x="8273538" y="5172237"/>
                  <a:pt x="6096001" y="5172237"/>
                </a:cubicBezTo>
                <a:cubicBezTo>
                  <a:pt x="3918463" y="5172237"/>
                  <a:pt x="1869768" y="4620599"/>
                  <a:pt x="82039" y="3649446"/>
                </a:cubicBezTo>
                <a:lnTo>
                  <a:pt x="0" y="3602275"/>
                </a:lnTo>
                <a:close/>
              </a:path>
            </a:pathLst>
          </a:custGeom>
          <a:gradFill>
            <a:gsLst>
              <a:gs pos="100000">
                <a:srgbClr val="371ED0">
                  <a:alpha val="92000"/>
                </a:srgbClr>
              </a:gs>
              <a:gs pos="0">
                <a:srgbClr val="0C6DE2">
                  <a:alpha val="8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Bold" panose="020B0800000000000000" pitchFamily="34" charset="-122"/>
            </a:endParaRPr>
          </a:p>
        </p:txBody>
      </p:sp>
      <p:sp>
        <p:nvSpPr>
          <p:cNvPr id="20" name="任意多边形: 形状 19"/>
          <p:cNvSpPr/>
          <p:nvPr/>
        </p:nvSpPr>
        <p:spPr>
          <a:xfrm>
            <a:off x="0" y="3490969"/>
            <a:ext cx="12192000" cy="1681268"/>
          </a:xfrm>
          <a:custGeom>
            <a:avLst/>
            <a:gdLst>
              <a:gd name="connsiteX0" fmla="*/ 0 w 12192000"/>
              <a:gd name="connsiteY0" fmla="*/ 0 h 1681268"/>
              <a:gd name="connsiteX1" fmla="*/ 82039 w 12192000"/>
              <a:gd name="connsiteY1" fmla="*/ 47171 h 1681268"/>
              <a:gd name="connsiteX2" fmla="*/ 6096001 w 12192000"/>
              <a:gd name="connsiteY2" fmla="*/ 1569962 h 1681268"/>
              <a:gd name="connsiteX3" fmla="*/ 12109962 w 12192000"/>
              <a:gd name="connsiteY3" fmla="*/ 47171 h 1681268"/>
              <a:gd name="connsiteX4" fmla="*/ 12192000 w 12192000"/>
              <a:gd name="connsiteY4" fmla="*/ 0 h 1681268"/>
              <a:gd name="connsiteX5" fmla="*/ 12192000 w 12192000"/>
              <a:gd name="connsiteY5" fmla="*/ 111306 h 1681268"/>
              <a:gd name="connsiteX6" fmla="*/ 12109962 w 12192000"/>
              <a:gd name="connsiteY6" fmla="*/ 158477 h 1681268"/>
              <a:gd name="connsiteX7" fmla="*/ 6096001 w 12192000"/>
              <a:gd name="connsiteY7" fmla="*/ 1681268 h 1681268"/>
              <a:gd name="connsiteX8" fmla="*/ 82039 w 12192000"/>
              <a:gd name="connsiteY8" fmla="*/ 158477 h 1681268"/>
              <a:gd name="connsiteX9" fmla="*/ 0 w 12192000"/>
              <a:gd name="connsiteY9" fmla="*/ 111306 h 16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81268">
                <a:moveTo>
                  <a:pt x="0" y="0"/>
                </a:moveTo>
                <a:lnTo>
                  <a:pt x="82039" y="47171"/>
                </a:lnTo>
                <a:cubicBezTo>
                  <a:pt x="1869768" y="1018324"/>
                  <a:pt x="3918463" y="1569962"/>
                  <a:pt x="6096001" y="1569962"/>
                </a:cubicBezTo>
                <a:cubicBezTo>
                  <a:pt x="8273538" y="1569962"/>
                  <a:pt x="10322233" y="1018324"/>
                  <a:pt x="12109962" y="47171"/>
                </a:cubicBezTo>
                <a:lnTo>
                  <a:pt x="12192000" y="0"/>
                </a:lnTo>
                <a:lnTo>
                  <a:pt x="12192000" y="111306"/>
                </a:lnTo>
                <a:lnTo>
                  <a:pt x="12109962" y="158477"/>
                </a:lnTo>
                <a:cubicBezTo>
                  <a:pt x="10322233" y="1129630"/>
                  <a:pt x="8273538" y="1681268"/>
                  <a:pt x="6096001" y="1681268"/>
                </a:cubicBezTo>
                <a:cubicBezTo>
                  <a:pt x="3918463" y="1681268"/>
                  <a:pt x="1869768" y="1129630"/>
                  <a:pt x="82039" y="158477"/>
                </a:cubicBezTo>
                <a:lnTo>
                  <a:pt x="0" y="111306"/>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Bold" panose="020B0800000000000000" pitchFamily="34" charset="-122"/>
            </a:endParaRPr>
          </a:p>
        </p:txBody>
      </p:sp>
      <p:sp>
        <p:nvSpPr>
          <p:cNvPr id="2" name="标题 1"/>
          <p:cNvSpPr>
            <a:spLocks noGrp="1"/>
          </p:cNvSpPr>
          <p:nvPr>
            <p:ph type="ctrTitle"/>
            <p:custDataLst>
              <p:tags r:id="rId2"/>
            </p:custDataLst>
          </p:nvPr>
        </p:nvSpPr>
        <p:spPr>
          <a:xfrm>
            <a:off x="883285" y="1534160"/>
            <a:ext cx="10314305" cy="2661285"/>
          </a:xfrm>
        </p:spPr>
        <p:txBody>
          <a:bodyPr>
            <a:noAutofit/>
          </a:bodyPr>
          <a:p>
            <a:pPr algn="ctr"/>
            <a:r>
              <a:rPr lang="zh-CN" sz="6600">
                <a:solidFill>
                  <a:schemeClr val="bg1"/>
                </a:solidFill>
                <a:latin typeface="思源黑体 CN Heavy" panose="020B0A00000000000000" charset="-122"/>
                <a:ea typeface="思源黑体 CN Heavy" panose="020B0A00000000000000" charset="-122"/>
                <a:cs typeface="思源黑体 CN Heavy" panose="020B0A00000000000000" charset="-122"/>
              </a:rPr>
              <a:t>广西制造业企业培优育强服务券管理平台操作流程</a:t>
            </a:r>
            <a:r>
              <a:rPr lang="en-US" altLang="zh-CN" sz="6600">
                <a:solidFill>
                  <a:schemeClr val="bg1"/>
                </a:solidFill>
                <a:latin typeface="思源黑体 CN Heavy" panose="020B0A00000000000000" charset="-122"/>
                <a:ea typeface="思源黑体 CN Heavy" panose="020B0A00000000000000" charset="-122"/>
                <a:cs typeface="思源黑体 CN Heavy" panose="020B0A00000000000000" charset="-122"/>
              </a:rPr>
              <a:t>                            </a:t>
            </a:r>
            <a:r>
              <a:rPr lang="zh-CN" sz="4800">
                <a:solidFill>
                  <a:schemeClr val="bg1"/>
                </a:solidFill>
                <a:latin typeface="思源黑体 CN Heavy" panose="020B0A00000000000000" charset="-122"/>
                <a:ea typeface="思源黑体 CN Heavy" panose="020B0A00000000000000" charset="-122"/>
                <a:cs typeface="思源黑体 CN Heavy" panose="020B0A00000000000000" charset="-122"/>
              </a:rPr>
              <a:t>（服务机构）</a:t>
            </a:r>
            <a:endParaRPr lang="zh-CN" sz="4800">
              <a:solidFill>
                <a:schemeClr val="bg1"/>
              </a:solidFill>
              <a:latin typeface="思源黑体 CN Heavy" panose="020B0A00000000000000" charset="-122"/>
              <a:ea typeface="思源黑体 CN Heavy" panose="020B0A00000000000000" charset="-122"/>
              <a:cs typeface="思源黑体 CN Heavy" panose="020B0A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939165"/>
            <a:ext cx="11161395" cy="694690"/>
          </a:xfrm>
          <a:prstGeom prst="rect">
            <a:avLst/>
          </a:prstGeom>
        </p:spPr>
        <p:txBody>
          <a:bodyPr>
            <a:noAutofit/>
          </a:bodyPr>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5.1</a:t>
            </a:r>
            <a:r>
              <a:rPr>
                <a:latin typeface="微软雅黑" panose="020B0503020204020204" charset="-122"/>
                <a:ea typeface="微软雅黑" panose="020B0503020204020204" charset="-122"/>
                <a:cs typeface="微软雅黑" panose="020B0503020204020204" charset="-122"/>
              </a:rPr>
              <a:t>基本信息</a:t>
            </a:r>
            <a:endParaRPr>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5</a:t>
            </a:r>
            <a:r>
              <a:rPr>
                <a:latin typeface="微软雅黑" panose="020B0503020204020204" charset="-122"/>
                <a:ea typeface="微软雅黑" panose="020B0503020204020204" charset="-122"/>
                <a:cs typeface="微软雅黑" panose="020B0503020204020204" charset="-122"/>
              </a:rPr>
              <a:t>.1.1.【企业信息】填写</a:t>
            </a:r>
            <a:endParaRPr>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注册成功后自动登录进入“个人中心”页面，在【基本信息】页签下点击“去企业信息认证”。然后填写企业信息、勾选同意服务协议，点击“下一步”按钮提交成功，跳转至下一步“法人刷脸识别”。</a:t>
            </a:r>
            <a:endParaRPr>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6270625" y="2200910"/>
            <a:ext cx="5810250" cy="4592320"/>
          </a:xfrm>
          <a:prstGeom prst="rect">
            <a:avLst/>
          </a:prstGeom>
        </p:spPr>
      </p:pic>
      <p:pic>
        <p:nvPicPr>
          <p:cNvPr id="2" name="图片 1"/>
          <p:cNvPicPr>
            <a:picLocks noChangeAspect="1"/>
          </p:cNvPicPr>
          <p:nvPr/>
        </p:nvPicPr>
        <p:blipFill>
          <a:blip r:embed="rId2"/>
          <a:stretch>
            <a:fillRect/>
          </a:stretch>
        </p:blipFill>
        <p:spPr>
          <a:xfrm>
            <a:off x="116840" y="2200910"/>
            <a:ext cx="6095365" cy="4592955"/>
          </a:xfrm>
          <a:prstGeom prst="rect">
            <a:avLst/>
          </a:prstGeom>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939165"/>
            <a:ext cx="11161395" cy="694690"/>
          </a:xfrm>
          <a:prstGeom prst="rect">
            <a:avLst/>
          </a:prstGeom>
        </p:spPr>
        <p:txBody>
          <a:bodyPr>
            <a:noAutofit/>
          </a:bodyPr>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5.1</a:t>
            </a:r>
            <a:r>
              <a:rPr>
                <a:latin typeface="微软雅黑" panose="020B0503020204020204" charset="-122"/>
                <a:ea typeface="微软雅黑" panose="020B0503020204020204" charset="-122"/>
                <a:cs typeface="微软雅黑" panose="020B0503020204020204" charset="-122"/>
              </a:rPr>
              <a:t>基本信息</a:t>
            </a:r>
            <a:endParaRPr>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5</a:t>
            </a:r>
            <a:r>
              <a:rPr>
                <a:latin typeface="微软雅黑" panose="020B0503020204020204" charset="-122"/>
                <a:ea typeface="微软雅黑" panose="020B0503020204020204" charset="-122"/>
                <a:cs typeface="微软雅黑" panose="020B0503020204020204" charset="-122"/>
              </a:rPr>
              <a:t>.1.2.【法人刷脸识别】</a:t>
            </a:r>
            <a:endParaRPr>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打开微信扫一扫，进入“广西桂在益企小程序”</a:t>
            </a:r>
            <a:endParaRPr>
              <a:latin typeface="微软雅黑" panose="020B0503020204020204" charset="-122"/>
              <a:ea typeface="微软雅黑" panose="020B0503020204020204" charset="-122"/>
              <a:cs typeface="微软雅黑" panose="020B0503020204020204" charset="-122"/>
            </a:endParaRPr>
          </a:p>
        </p:txBody>
      </p:sp>
      <p:pic>
        <p:nvPicPr>
          <p:cNvPr id="2" name="图片 11"/>
          <p:cNvPicPr>
            <a:picLocks noChangeAspect="1"/>
          </p:cNvPicPr>
          <p:nvPr/>
        </p:nvPicPr>
        <p:blipFill>
          <a:blip r:embed="rId1"/>
          <a:stretch>
            <a:fillRect/>
          </a:stretch>
        </p:blipFill>
        <p:spPr>
          <a:xfrm>
            <a:off x="730885" y="1981200"/>
            <a:ext cx="9700260" cy="4664710"/>
          </a:xfrm>
          <a:prstGeom prst="rect">
            <a:avLst/>
          </a:prstGeom>
          <a:noFill/>
          <a:ln>
            <a:noFill/>
          </a:ln>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939165"/>
            <a:ext cx="11161395" cy="1564005"/>
          </a:xfrm>
          <a:prstGeom prst="rect">
            <a:avLst/>
          </a:prstGeom>
        </p:spPr>
        <p:txBody>
          <a:bodyPr>
            <a:noAutofit/>
          </a:bodyPr>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点击进入“我的”页面，再点击上方的“登录/注册”进入登录页面，输入在PC端已注册过的账号进行登录（可选择“账号密码登录”或者“验证码登录”方式进行登入）</a:t>
            </a:r>
            <a:endParaRPr>
              <a:latin typeface="微软雅黑" panose="020B0503020204020204" charset="-122"/>
              <a:ea typeface="微软雅黑" panose="020B0503020204020204" charset="-122"/>
              <a:cs typeface="微软雅黑" panose="020B0503020204020204" charset="-122"/>
            </a:endParaRPr>
          </a:p>
        </p:txBody>
      </p:sp>
      <p:pic>
        <p:nvPicPr>
          <p:cNvPr id="4" name="图片 1"/>
          <p:cNvPicPr/>
          <p:nvPr/>
        </p:nvPicPr>
        <p:blipFill>
          <a:blip r:embed="rId1"/>
          <a:stretch>
            <a:fillRect/>
          </a:stretch>
        </p:blipFill>
        <p:spPr>
          <a:xfrm>
            <a:off x="3075305" y="1537335"/>
            <a:ext cx="2700000" cy="5220000"/>
          </a:xfrm>
          <a:prstGeom prst="rect">
            <a:avLst/>
          </a:prstGeom>
          <a:noFill/>
          <a:ln>
            <a:noFill/>
          </a:ln>
        </p:spPr>
      </p:pic>
      <p:pic>
        <p:nvPicPr>
          <p:cNvPr id="60" name="图片 16"/>
          <p:cNvPicPr/>
          <p:nvPr/>
        </p:nvPicPr>
        <p:blipFill>
          <a:blip r:embed="rId2"/>
          <a:stretch>
            <a:fillRect/>
          </a:stretch>
        </p:blipFill>
        <p:spPr>
          <a:xfrm>
            <a:off x="5775325" y="1532255"/>
            <a:ext cx="2700000" cy="5220000"/>
          </a:xfrm>
          <a:prstGeom prst="rect">
            <a:avLst/>
          </a:prstGeom>
          <a:noFill/>
          <a:ln>
            <a:noFill/>
          </a:ln>
        </p:spPr>
      </p:pic>
      <p:pic>
        <p:nvPicPr>
          <p:cNvPr id="7" name="图片 6"/>
          <p:cNvPicPr>
            <a:picLocks noChangeAspect="1"/>
          </p:cNvPicPr>
          <p:nvPr/>
        </p:nvPicPr>
        <p:blipFill>
          <a:blip r:embed="rId3"/>
          <a:stretch>
            <a:fillRect/>
          </a:stretch>
        </p:blipFill>
        <p:spPr>
          <a:xfrm>
            <a:off x="6050280" y="2773680"/>
            <a:ext cx="1800000" cy="334198"/>
          </a:xfrm>
          <a:prstGeom prst="rect">
            <a:avLst/>
          </a:prstGeom>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939165"/>
            <a:ext cx="11161395" cy="1564005"/>
          </a:xfrm>
          <a:prstGeom prst="rect">
            <a:avLst/>
          </a:prstGeom>
        </p:spPr>
        <p:txBody>
          <a:bodyPr>
            <a:noAutofit/>
          </a:bodyPr>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登录成功后，在“我的”页面点击“去认证”跳转至企业认证页面，然后点击“同意协议并开始验证”进入个人信息授权协议页面，勾选同意授权协议，即可点击“同意授权并继续”进入下一步“用户认证”。</a:t>
            </a:r>
            <a:endParaRPr>
              <a:latin typeface="微软雅黑" panose="020B0503020204020204" charset="-122"/>
              <a:ea typeface="微软雅黑" panose="020B0503020204020204" charset="-122"/>
              <a:cs typeface="微软雅黑" panose="020B0503020204020204" charset="-122"/>
            </a:endParaRPr>
          </a:p>
        </p:txBody>
      </p:sp>
      <p:pic>
        <p:nvPicPr>
          <p:cNvPr id="61" name="图片 17"/>
          <p:cNvPicPr/>
          <p:nvPr/>
        </p:nvPicPr>
        <p:blipFill>
          <a:blip r:embed="rId1"/>
          <a:stretch>
            <a:fillRect/>
          </a:stretch>
        </p:blipFill>
        <p:spPr>
          <a:xfrm>
            <a:off x="3529965" y="1612900"/>
            <a:ext cx="5313680" cy="5219700"/>
          </a:xfrm>
          <a:prstGeom prst="rect">
            <a:avLst/>
          </a:prstGeom>
          <a:noFill/>
          <a:ln>
            <a:noFill/>
          </a:ln>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939165"/>
            <a:ext cx="11161395" cy="1564005"/>
          </a:xfrm>
          <a:prstGeom prst="rect">
            <a:avLst/>
          </a:prstGeom>
        </p:spPr>
        <p:txBody>
          <a:bodyPr>
            <a:noAutofit/>
          </a:bodyPr>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进入用户认证页面，点击“开始验证”按钮，根据系统指示操作人脸识别认证，即可认证成功。</a:t>
            </a:r>
            <a:endParaRPr>
              <a:latin typeface="微软雅黑" panose="020B0503020204020204" charset="-122"/>
              <a:ea typeface="微软雅黑" panose="020B0503020204020204" charset="-122"/>
              <a:cs typeface="微软雅黑" panose="020B0503020204020204" charset="-122"/>
            </a:endParaRPr>
          </a:p>
        </p:txBody>
      </p:sp>
      <p:pic>
        <p:nvPicPr>
          <p:cNvPr id="62" name="图片 18"/>
          <p:cNvPicPr/>
          <p:nvPr/>
        </p:nvPicPr>
        <p:blipFill>
          <a:blip r:embed="rId1"/>
          <a:stretch>
            <a:fillRect/>
          </a:stretch>
        </p:blipFill>
        <p:spPr>
          <a:xfrm>
            <a:off x="3168650" y="1442720"/>
            <a:ext cx="5316220" cy="5219700"/>
          </a:xfrm>
          <a:prstGeom prst="rect">
            <a:avLst/>
          </a:prstGeom>
          <a:noFill/>
          <a:ln>
            <a:noFill/>
          </a:ln>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939165"/>
            <a:ext cx="11161395" cy="1564005"/>
          </a:xfrm>
          <a:prstGeom prst="rect">
            <a:avLst/>
          </a:prstGeom>
        </p:spPr>
        <p:txBody>
          <a:bodyPr>
            <a:noAutofit/>
          </a:bodyPr>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5</a:t>
            </a:r>
            <a:r>
              <a:rPr>
                <a:latin typeface="微软雅黑" panose="020B0503020204020204" charset="-122"/>
                <a:ea typeface="微软雅黑" panose="020B0503020204020204" charset="-122"/>
                <a:cs typeface="微软雅黑" panose="020B0503020204020204" charset="-122"/>
              </a:rPr>
              <a:t>.</a:t>
            </a:r>
            <a:r>
              <a:rPr lang="en-US">
                <a:latin typeface="微软雅黑" panose="020B0503020204020204" charset="-122"/>
                <a:ea typeface="微软雅黑" panose="020B0503020204020204" charset="-122"/>
                <a:cs typeface="微软雅黑" panose="020B0503020204020204" charset="-122"/>
              </a:rPr>
              <a:t>1.3.在“广西桂在益企小程序”认证成功后，回到PC端页面点击“已完成刷脸认证”即可完成。</a:t>
            </a:r>
            <a:endParaRPr lang="en-US">
              <a:latin typeface="微软雅黑" panose="020B0503020204020204" charset="-122"/>
              <a:ea typeface="微软雅黑" panose="020B0503020204020204" charset="-122"/>
              <a:cs typeface="微软雅黑" panose="020B0503020204020204" charset="-122"/>
            </a:endParaRPr>
          </a:p>
        </p:txBody>
      </p:sp>
      <p:pic>
        <p:nvPicPr>
          <p:cNvPr id="35" name="图片 12"/>
          <p:cNvPicPr>
            <a:picLocks noChangeAspect="1"/>
          </p:cNvPicPr>
          <p:nvPr/>
        </p:nvPicPr>
        <p:blipFill>
          <a:blip r:embed="rId1"/>
          <a:stretch>
            <a:fillRect/>
          </a:stretch>
        </p:blipFill>
        <p:spPr>
          <a:xfrm>
            <a:off x="977265" y="1344295"/>
            <a:ext cx="9300845" cy="4836795"/>
          </a:xfrm>
          <a:prstGeom prst="rect">
            <a:avLst/>
          </a:prstGeom>
          <a:noFill/>
          <a:ln>
            <a:noFill/>
          </a:ln>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r>
              <a:rPr lang="en-US" altLang="zh-CN">
                <a:latin typeface="微软雅黑" panose="020B0503020204020204" charset="-122"/>
                <a:ea typeface="微软雅黑" panose="020B0503020204020204" charset="-122"/>
                <a:cs typeface="微软雅黑" panose="020B0503020204020204" charset="-122"/>
                <a:sym typeface="+mn-ea"/>
              </a:rPr>
              <a:t>  5.2 在【支付认证】页签下，填写银行开户名、开户银行、开户所在地、开户支行名称、银行账号，点击“保存”按钮即可。</a:t>
            </a:r>
            <a:endParaRPr lang="en-US" altLang="zh-CN">
              <a:latin typeface="微软雅黑" panose="020B0503020204020204" charset="-122"/>
              <a:ea typeface="微软雅黑" panose="020B0503020204020204" charset="-122"/>
              <a:cs typeface="微软雅黑" panose="020B0503020204020204" charset="-122"/>
              <a:sym typeface="+mn-ea"/>
            </a:endParaRPr>
          </a:p>
          <a:p>
            <a:r>
              <a:rPr lang="en-US" altLang="zh-CN">
                <a:latin typeface="微软雅黑" panose="020B0503020204020204" charset="-122"/>
                <a:ea typeface="微软雅黑" panose="020B0503020204020204" charset="-122"/>
                <a:cs typeface="微软雅黑" panose="020B0503020204020204" charset="-122"/>
                <a:sym typeface="+mn-ea"/>
              </a:rPr>
              <a:t>（填写的银行账号仅作为贵单位在“广西</a:t>
            </a:r>
            <a:r>
              <a:rPr lang="zh-CN" altLang="en-US">
                <a:latin typeface="微软雅黑" panose="020B0503020204020204" charset="-122"/>
                <a:ea typeface="微软雅黑" panose="020B0503020204020204" charset="-122"/>
                <a:cs typeface="微软雅黑" panose="020B0503020204020204" charset="-122"/>
                <a:sym typeface="+mn-ea"/>
              </a:rPr>
              <a:t>制造业</a:t>
            </a:r>
            <a:r>
              <a:rPr lang="en-US" altLang="zh-CN">
                <a:latin typeface="微软雅黑" panose="020B0503020204020204" charset="-122"/>
                <a:ea typeface="微软雅黑" panose="020B0503020204020204" charset="-122"/>
                <a:cs typeface="微软雅黑" panose="020B0503020204020204" charset="-122"/>
                <a:sym typeface="+mn-ea"/>
              </a:rPr>
              <a:t>企业培优育强服务券</a:t>
            </a:r>
            <a:r>
              <a:rPr lang="zh-CN" altLang="en-US">
                <a:latin typeface="微软雅黑" panose="020B0503020204020204" charset="-122"/>
                <a:ea typeface="微软雅黑" panose="020B0503020204020204" charset="-122"/>
                <a:cs typeface="微软雅黑" panose="020B0503020204020204" charset="-122"/>
                <a:sym typeface="+mn-ea"/>
              </a:rPr>
              <a:t>管理</a:t>
            </a:r>
            <a:r>
              <a:rPr lang="en-US" altLang="zh-CN">
                <a:latin typeface="微软雅黑" panose="020B0503020204020204" charset="-122"/>
                <a:ea typeface="微软雅黑" panose="020B0503020204020204" charset="-122"/>
                <a:cs typeface="微软雅黑" panose="020B0503020204020204" charset="-122"/>
                <a:sym typeface="+mn-ea"/>
              </a:rPr>
              <a:t>平台”在线支付收款、退款指定账户。）</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021080" y="2073275"/>
            <a:ext cx="10522585" cy="474853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2159635" y="2723515"/>
            <a:ext cx="7924800" cy="1106805"/>
          </a:xfrm>
          <a:prstGeom prst="rect">
            <a:avLst/>
          </a:prstGeom>
          <a:noFill/>
        </p:spPr>
        <p:txBody>
          <a:bodyPr wrap="square">
            <a:spAutoFit/>
          </a:bodyPr>
          <a:lstStyle/>
          <a:p>
            <a:pPr algn="ctr"/>
            <a:r>
              <a:rPr lang="zh-CN" altLang="en-US" sz="6600" b="1" spc="20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申请服务机构流程</a:t>
            </a:r>
            <a:endParaRPr lang="zh-CN" altLang="en-US" sz="6600" b="1" spc="200" dirty="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grpSp>
        <p:nvGrpSpPr>
          <p:cNvPr id="13" name="组合 12"/>
          <p:cNvGrpSpPr/>
          <p:nvPr/>
        </p:nvGrpSpPr>
        <p:grpSpPr>
          <a:xfrm>
            <a:off x="5020808"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第三章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1480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2" name="文本框 1"/>
          <p:cNvSpPr txBox="1"/>
          <p:nvPr/>
        </p:nvSpPr>
        <p:spPr>
          <a:xfrm>
            <a:off x="901700" y="737870"/>
            <a:ext cx="8434705" cy="949325"/>
          </a:xfrm>
          <a:prstGeom prst="rect">
            <a:avLst/>
          </a:prstGeom>
        </p:spPr>
        <p:txBody>
          <a:bodyPr>
            <a:noAutofit/>
          </a:bodyPr>
          <a:p>
            <a:pPr marL="450215" indent="-450215" algn="just" defTabSz="266700">
              <a:lnSpc>
                <a:spcPct val="200000"/>
              </a:lnSpc>
              <a:spcBef>
                <a:spcPct val="0"/>
              </a:spcBef>
              <a:spcAft>
                <a:spcPct val="0"/>
              </a:spcAft>
            </a:pPr>
            <a:r>
              <a:rPr lang="en-US" altLang="zh-CN">
                <a:latin typeface="微软雅黑" panose="020B0503020204020204" charset="-122"/>
                <a:ea typeface="微软雅黑" panose="020B0503020204020204" charset="-122"/>
                <a:cs typeface="微软雅黑" panose="020B0503020204020204" charset="-122"/>
              </a:rPr>
              <a:t>6.1 </a:t>
            </a:r>
            <a:r>
              <a:rPr lang="zh-CN" altLang="en-US">
                <a:latin typeface="微软雅黑" panose="020B0503020204020204" charset="-122"/>
                <a:ea typeface="微软雅黑" panose="020B0503020204020204" charset="-122"/>
                <a:cs typeface="微软雅黑" panose="020B0503020204020204" charset="-122"/>
              </a:rPr>
              <a:t>申请成为服务机构入口：</a:t>
            </a:r>
            <a:endParaRPr lang="zh-CN" altLang="en-US">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a:latin typeface="微软雅黑" panose="020B0503020204020204" charset="-122"/>
                <a:ea typeface="微软雅黑" panose="020B0503020204020204" charset="-122"/>
                <a:cs typeface="微软雅黑" panose="020B0503020204020204" charset="-122"/>
              </a:rPr>
              <a:t>6.1.1. </a:t>
            </a:r>
            <a:r>
              <a:rPr lang="zh-CN" altLang="en-US">
                <a:latin typeface="微软雅黑" panose="020B0503020204020204" charset="-122"/>
                <a:ea typeface="微软雅黑" panose="020B0503020204020204" charset="-122"/>
                <a:cs typeface="微软雅黑" panose="020B0503020204020204" charset="-122"/>
              </a:rPr>
              <a:t>申请成为服务机构入口一：</a:t>
            </a:r>
            <a:endParaRPr lang="en-US" altLang="zh-CN">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在首页点击“申请成为服务机构”，可跳转至服务机构入驻申请页面。</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933450" y="1927860"/>
            <a:ext cx="10325735" cy="475932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1480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2" name="文本框 1"/>
          <p:cNvSpPr txBox="1"/>
          <p:nvPr/>
        </p:nvSpPr>
        <p:spPr>
          <a:xfrm>
            <a:off x="901700" y="737870"/>
            <a:ext cx="8434705" cy="949325"/>
          </a:xfrm>
          <a:prstGeom prst="rect">
            <a:avLst/>
          </a:prstGeom>
        </p:spPr>
        <p:txBody>
          <a:bodyPr>
            <a:noAutofit/>
          </a:bodyPr>
          <a:p>
            <a:pPr marL="450215" indent="-450215" algn="just" defTabSz="266700">
              <a:lnSpc>
                <a:spcPct val="200000"/>
              </a:lnSpc>
              <a:spcBef>
                <a:spcPct val="0"/>
              </a:spcBef>
              <a:spcAft>
                <a:spcPct val="0"/>
              </a:spcAft>
            </a:pPr>
            <a:r>
              <a:rPr lang="en-US" altLang="zh-CN">
                <a:latin typeface="微软雅黑" panose="020B0503020204020204" charset="-122"/>
                <a:ea typeface="微软雅黑" panose="020B0503020204020204" charset="-122"/>
                <a:cs typeface="微软雅黑" panose="020B0503020204020204" charset="-122"/>
              </a:rPr>
              <a:t>6.1.2. </a:t>
            </a:r>
            <a:r>
              <a:rPr lang="zh-CN" altLang="en-US">
                <a:latin typeface="微软雅黑" panose="020B0503020204020204" charset="-122"/>
                <a:ea typeface="微软雅黑" panose="020B0503020204020204" charset="-122"/>
                <a:cs typeface="微软雅黑" panose="020B0503020204020204" charset="-122"/>
              </a:rPr>
              <a:t>申请成为服务机构入口二：</a:t>
            </a:r>
            <a:endParaRPr lang="zh-CN" altLang="en-US">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在个人中心点击“申请入驻”，可跳转至服务机构入驻申请页面。</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1"/>
          <p:cNvPicPr>
            <a:picLocks noChangeAspect="1"/>
          </p:cNvPicPr>
          <p:nvPr/>
        </p:nvPicPr>
        <p:blipFill>
          <a:blip r:embed="rId1"/>
          <a:srcRect t="3441" r="-584"/>
          <a:stretch>
            <a:fillRect/>
          </a:stretch>
        </p:blipFill>
        <p:spPr>
          <a:xfrm>
            <a:off x="1185545" y="1736090"/>
            <a:ext cx="10490835" cy="4874260"/>
          </a:xfrm>
          <a:prstGeom prst="rect">
            <a:avLst/>
          </a:prstGeom>
          <a:noFill/>
          <a:ln>
            <a:noFill/>
          </a:ln>
        </p:spPr>
      </p:pic>
      <p:pic>
        <p:nvPicPr>
          <p:cNvPr id="5" name="图片 4"/>
          <p:cNvPicPr>
            <a:picLocks noChangeAspect="1"/>
          </p:cNvPicPr>
          <p:nvPr/>
        </p:nvPicPr>
        <p:blipFill>
          <a:blip r:embed="rId2"/>
          <a:stretch>
            <a:fillRect/>
          </a:stretch>
        </p:blipFill>
        <p:spPr>
          <a:xfrm>
            <a:off x="2554605" y="2037080"/>
            <a:ext cx="3407410" cy="229235"/>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12223" y="1150378"/>
            <a:ext cx="3925570" cy="922020"/>
          </a:xfrm>
          <a:prstGeom prst="rect">
            <a:avLst/>
          </a:prstGeom>
          <a:noFill/>
        </p:spPr>
        <p:txBody>
          <a:bodyPr wrap="none" rtlCol="0" anchor="t">
            <a:spAutoFit/>
          </a:bodyPr>
          <a:lstStyle/>
          <a:p>
            <a:pPr lvl="0" algn="l">
              <a:buClrTx/>
              <a:buSzTx/>
              <a:buFontTx/>
            </a:pPr>
            <a:r>
              <a:rPr lang="zh-CN" altLang="en-US" sz="5400" i="1">
                <a:solidFill>
                  <a:srgbClr val="0066FF">
                    <a:alpha val="17000"/>
                  </a:srgbClr>
                </a:solidFill>
                <a:latin typeface="思源黑体 CN Heavy" panose="020B0A00000000000000" charset="-122"/>
                <a:ea typeface="思源黑体 CN Heavy" panose="020B0A00000000000000" charset="-122"/>
                <a:cs typeface="思源黑体 CN Bold" panose="020B0800000000000000" pitchFamily="34" charset="-122"/>
                <a:sym typeface="+mn-ea"/>
              </a:rPr>
              <a:t>CONTENTS</a:t>
            </a:r>
            <a:endParaRPr lang="zh-CN" altLang="en-US" sz="5400" i="1">
              <a:solidFill>
                <a:srgbClr val="0066FF">
                  <a:alpha val="17000"/>
                </a:srgbClr>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2" name="文本框 1"/>
          <p:cNvSpPr txBox="1"/>
          <p:nvPr/>
        </p:nvSpPr>
        <p:spPr>
          <a:xfrm>
            <a:off x="875228" y="377473"/>
            <a:ext cx="2631440" cy="1568450"/>
          </a:xfrm>
          <a:prstGeom prst="rect">
            <a:avLst/>
          </a:prstGeom>
          <a:noFill/>
        </p:spPr>
        <p:txBody>
          <a:bodyPr vert="horz" wrap="none" lIns="91440" tIns="45720" rIns="91440" bIns="45720" rtlCol="0" anchor="t" anchorCtr="0">
            <a:spAutoFit/>
          </a:bodyPr>
          <a:lstStyle/>
          <a:p>
            <a:pPr lvl="0" algn="l">
              <a:buClrTx/>
              <a:buSzTx/>
              <a:buFontTx/>
            </a:pPr>
            <a:r>
              <a:rPr lang="zh-CN" altLang="en-US" sz="9600" b="1">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目录</a:t>
            </a:r>
            <a:endParaRPr lang="zh-CN" altLang="en-US" sz="9600" b="1">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6" name="矩形 5"/>
          <p:cNvSpPr/>
          <p:nvPr/>
        </p:nvSpPr>
        <p:spPr>
          <a:xfrm>
            <a:off x="3175" y="4396105"/>
            <a:ext cx="12209780" cy="2461260"/>
          </a:xfrm>
          <a:prstGeom prst="rect">
            <a:avLst/>
          </a:prstGeom>
          <a:gradFill>
            <a:gsLst>
              <a:gs pos="0">
                <a:srgbClr val="0066FF"/>
              </a:gs>
              <a:gs pos="100000">
                <a:srgbClr val="5C44F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4" name="矩形: 圆角 116"/>
          <p:cNvSpPr/>
          <p:nvPr>
            <p:custDataLst>
              <p:tags r:id="rId1"/>
            </p:custDataLst>
          </p:nvPr>
        </p:nvSpPr>
        <p:spPr>
          <a:xfrm>
            <a:off x="8060055" y="2422525"/>
            <a:ext cx="349250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5" name="矩形: 圆角 116"/>
          <p:cNvSpPr/>
          <p:nvPr>
            <p:custDataLst>
              <p:tags r:id="rId2"/>
            </p:custDataLst>
          </p:nvPr>
        </p:nvSpPr>
        <p:spPr>
          <a:xfrm>
            <a:off x="648970" y="2428875"/>
            <a:ext cx="288000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6" name="矩形: 圆角 116"/>
          <p:cNvSpPr/>
          <p:nvPr>
            <p:custDataLst>
              <p:tags r:id="rId3"/>
            </p:custDataLst>
          </p:nvPr>
        </p:nvSpPr>
        <p:spPr>
          <a:xfrm>
            <a:off x="1170940" y="4213860"/>
            <a:ext cx="433451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7" name="矩形: 圆角 116"/>
          <p:cNvSpPr/>
          <p:nvPr>
            <p:custDataLst>
              <p:tags r:id="rId4"/>
            </p:custDataLst>
          </p:nvPr>
        </p:nvSpPr>
        <p:spPr>
          <a:xfrm>
            <a:off x="4417060" y="2428875"/>
            <a:ext cx="288000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8" name="矩形: 圆角 116"/>
          <p:cNvSpPr/>
          <p:nvPr>
            <p:custDataLst>
              <p:tags r:id="rId5"/>
            </p:custDataLst>
          </p:nvPr>
        </p:nvSpPr>
        <p:spPr>
          <a:xfrm>
            <a:off x="6136005" y="4213860"/>
            <a:ext cx="5154295"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30" name="文本框 29"/>
          <p:cNvSpPr txBox="1"/>
          <p:nvPr>
            <p:custDataLst>
              <p:tags r:id="rId6"/>
            </p:custDataLst>
          </p:nvPr>
        </p:nvSpPr>
        <p:spPr>
          <a:xfrm>
            <a:off x="1170940" y="2924175"/>
            <a:ext cx="176403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平台介绍</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sp>
        <p:nvSpPr>
          <p:cNvPr id="31" name="文本框 30"/>
          <p:cNvSpPr txBox="1"/>
          <p:nvPr>
            <p:custDataLst>
              <p:tags r:id="rId7"/>
            </p:custDataLst>
          </p:nvPr>
        </p:nvSpPr>
        <p:spPr>
          <a:xfrm>
            <a:off x="5505450" y="2924175"/>
            <a:ext cx="156337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注册流程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sp>
        <p:nvSpPr>
          <p:cNvPr id="32" name="文本框 31"/>
          <p:cNvSpPr txBox="1"/>
          <p:nvPr>
            <p:custDataLst>
              <p:tags r:id="rId8"/>
            </p:custDataLst>
          </p:nvPr>
        </p:nvSpPr>
        <p:spPr>
          <a:xfrm>
            <a:off x="8688070" y="2924175"/>
            <a:ext cx="293878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申请服务机构流程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sp>
        <p:nvSpPr>
          <p:cNvPr id="33" name="文本框 32"/>
          <p:cNvSpPr txBox="1"/>
          <p:nvPr>
            <p:custDataLst>
              <p:tags r:id="rId9"/>
            </p:custDataLst>
          </p:nvPr>
        </p:nvSpPr>
        <p:spPr>
          <a:xfrm>
            <a:off x="1875155" y="4716145"/>
            <a:ext cx="351790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服务机构操作流程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sp>
        <p:nvSpPr>
          <p:cNvPr id="34" name="文本框 33"/>
          <p:cNvSpPr txBox="1"/>
          <p:nvPr>
            <p:custDataLst>
              <p:tags r:id="rId10"/>
            </p:custDataLst>
          </p:nvPr>
        </p:nvSpPr>
        <p:spPr>
          <a:xfrm>
            <a:off x="6840220" y="4716145"/>
            <a:ext cx="4359275"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服务机构小程序端操作流程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sp>
        <p:nvSpPr>
          <p:cNvPr id="4" name="文本框 3"/>
          <p:cNvSpPr txBox="1"/>
          <p:nvPr>
            <p:custDataLst>
              <p:tags r:id="rId11"/>
            </p:custDataLst>
          </p:nvPr>
        </p:nvSpPr>
        <p:spPr>
          <a:xfrm>
            <a:off x="609600" y="243205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1</a:t>
            </a:r>
            <a:endParaRPr lang="en-US" altLang="zh-CN" sz="8000">
              <a:solidFill>
                <a:srgbClr val="0066FF"/>
              </a:solidFill>
              <a:effectLst>
                <a:outerShdw blurRad="50800" dist="38100" dir="10800000" algn="r" rotWithShape="0">
                  <a:srgbClr val="5B51FC">
                    <a:alpha val="40000"/>
                  </a:srgbClr>
                </a:outerShdw>
              </a:effectLst>
            </a:endParaRPr>
          </a:p>
        </p:txBody>
      </p:sp>
      <p:sp>
        <p:nvSpPr>
          <p:cNvPr id="5" name="文本框 4"/>
          <p:cNvSpPr txBox="1"/>
          <p:nvPr>
            <p:custDataLst>
              <p:tags r:id="rId12"/>
            </p:custDataLst>
          </p:nvPr>
        </p:nvSpPr>
        <p:spPr>
          <a:xfrm>
            <a:off x="4688205" y="242824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2</a:t>
            </a:r>
            <a:endParaRPr lang="en-US" altLang="zh-CN" sz="8000">
              <a:solidFill>
                <a:srgbClr val="0066FF"/>
              </a:solidFill>
              <a:effectLst>
                <a:outerShdw blurRad="50800" dist="38100" dir="10800000" algn="r" rotWithShape="0">
                  <a:srgbClr val="5B51FC">
                    <a:alpha val="40000"/>
                  </a:srgbClr>
                </a:outerShdw>
              </a:effectLst>
            </a:endParaRPr>
          </a:p>
        </p:txBody>
      </p:sp>
      <p:sp>
        <p:nvSpPr>
          <p:cNvPr id="8" name="文本框 7"/>
          <p:cNvSpPr txBox="1"/>
          <p:nvPr>
            <p:custDataLst>
              <p:tags r:id="rId13"/>
            </p:custDataLst>
          </p:nvPr>
        </p:nvSpPr>
        <p:spPr>
          <a:xfrm>
            <a:off x="8060055" y="2493645"/>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3</a:t>
            </a:r>
            <a:endParaRPr lang="en-US" altLang="zh-CN" sz="8000">
              <a:solidFill>
                <a:srgbClr val="0066FF"/>
              </a:solidFill>
              <a:effectLst>
                <a:outerShdw blurRad="50800" dist="38100" dir="10800000" algn="r" rotWithShape="0">
                  <a:srgbClr val="5B51FC">
                    <a:alpha val="40000"/>
                  </a:srgbClr>
                </a:outerShdw>
              </a:effectLst>
            </a:endParaRPr>
          </a:p>
        </p:txBody>
      </p:sp>
      <p:sp>
        <p:nvSpPr>
          <p:cNvPr id="9" name="文本框 8"/>
          <p:cNvSpPr txBox="1"/>
          <p:nvPr>
            <p:custDataLst>
              <p:tags r:id="rId14"/>
            </p:custDataLst>
          </p:nvPr>
        </p:nvSpPr>
        <p:spPr>
          <a:xfrm>
            <a:off x="1170940" y="428498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4</a:t>
            </a:r>
            <a:endParaRPr lang="en-US" altLang="zh-CN" sz="8000">
              <a:solidFill>
                <a:srgbClr val="0066FF"/>
              </a:solidFill>
              <a:effectLst>
                <a:outerShdw blurRad="50800" dist="38100" dir="10800000" algn="r" rotWithShape="0">
                  <a:srgbClr val="5B51FC">
                    <a:alpha val="40000"/>
                  </a:srgbClr>
                </a:outerShdw>
              </a:effectLst>
            </a:endParaRPr>
          </a:p>
        </p:txBody>
      </p:sp>
      <p:sp>
        <p:nvSpPr>
          <p:cNvPr id="10" name="文本框 9"/>
          <p:cNvSpPr txBox="1"/>
          <p:nvPr>
            <p:custDataLst>
              <p:tags r:id="rId15"/>
            </p:custDataLst>
          </p:nvPr>
        </p:nvSpPr>
        <p:spPr>
          <a:xfrm>
            <a:off x="6136005" y="428498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5</a:t>
            </a:r>
            <a:endParaRPr lang="en-US" altLang="zh-CN" sz="8000">
              <a:solidFill>
                <a:srgbClr val="0066FF"/>
              </a:solidFill>
              <a:effectLst>
                <a:outerShdw blurRad="50800" dist="38100" dir="10800000" algn="r" rotWithShape="0">
                  <a:srgbClr val="5B51FC">
                    <a:alpha val="40000"/>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1480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2" name="文本框 1"/>
          <p:cNvSpPr txBox="1"/>
          <p:nvPr/>
        </p:nvSpPr>
        <p:spPr>
          <a:xfrm>
            <a:off x="901065" y="819785"/>
            <a:ext cx="8434705" cy="949325"/>
          </a:xfrm>
          <a:prstGeom prst="rect">
            <a:avLst/>
          </a:prstGeom>
        </p:spPr>
        <p:txBody>
          <a:bodyPr>
            <a:noAutofit/>
          </a:bodyPr>
          <a:p>
            <a:pPr marL="450215" indent="-450215" algn="just" defTabSz="266700">
              <a:lnSpc>
                <a:spcPct val="200000"/>
              </a:lnSpc>
              <a:spcBef>
                <a:spcPct val="0"/>
              </a:spcBef>
              <a:spcAft>
                <a:spcPct val="0"/>
              </a:spcAft>
            </a:pPr>
            <a:r>
              <a:rPr lang="en-US" altLang="zh-CN">
                <a:latin typeface="微软雅黑" panose="020B0503020204020204" charset="-122"/>
                <a:ea typeface="微软雅黑" panose="020B0503020204020204" charset="-122"/>
                <a:cs typeface="微软雅黑" panose="020B0503020204020204" charset="-122"/>
              </a:rPr>
              <a:t>6.1.3. </a:t>
            </a:r>
            <a:r>
              <a:rPr lang="zh-CN" altLang="en-US">
                <a:latin typeface="微软雅黑" panose="020B0503020204020204" charset="-122"/>
                <a:ea typeface="微软雅黑" panose="020B0503020204020204" charset="-122"/>
                <a:cs typeface="微软雅黑" panose="020B0503020204020204" charset="-122"/>
              </a:rPr>
              <a:t>申请成为服务机构入口三：</a:t>
            </a:r>
            <a:endParaRPr lang="zh-CN" altLang="en-US">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在我的企业管理-申请入驻平台，即可直接点击“申请入驻。</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2"/>
          <p:cNvPicPr>
            <a:picLocks noChangeAspect="1"/>
          </p:cNvPicPr>
          <p:nvPr/>
        </p:nvPicPr>
        <p:blipFill>
          <a:blip r:embed="rId1"/>
          <a:srcRect t="3166" r="293"/>
          <a:stretch>
            <a:fillRect/>
          </a:stretch>
        </p:blipFill>
        <p:spPr>
          <a:xfrm>
            <a:off x="963295" y="1993900"/>
            <a:ext cx="9946640" cy="4622800"/>
          </a:xfrm>
          <a:prstGeom prst="rect">
            <a:avLst/>
          </a:prstGeom>
          <a:noFill/>
          <a:ln>
            <a:noFill/>
          </a:ln>
        </p:spPr>
      </p:pic>
      <p:pic>
        <p:nvPicPr>
          <p:cNvPr id="5" name="图片 4"/>
          <p:cNvPicPr>
            <a:picLocks noChangeAspect="1"/>
          </p:cNvPicPr>
          <p:nvPr/>
        </p:nvPicPr>
        <p:blipFill>
          <a:blip r:embed="rId2"/>
          <a:stretch>
            <a:fillRect/>
          </a:stretch>
        </p:blipFill>
        <p:spPr>
          <a:xfrm>
            <a:off x="2173605" y="2313305"/>
            <a:ext cx="3237230" cy="217805"/>
          </a:xfrm>
          <a:prstGeom prst="rect">
            <a:avLst/>
          </a:prstGeom>
        </p:spPr>
      </p:pic>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41642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6.2【服务机构信息】填写</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sz="2000">
                <a:latin typeface="微软雅黑" panose="020B0503020204020204" charset="-122"/>
                <a:ea typeface="微软雅黑" panose="020B0503020204020204" charset="-122"/>
                <a:cs typeface="微软雅黑" panose="020B0503020204020204" charset="-122"/>
              </a:rPr>
              <a:t>企业成为服务机构前，需要先在“个人中心-我的服务商管理”下先填写服务机构信息，点击“保存”按钮，保存成功后即可进一步申请</a:t>
            </a:r>
            <a:r>
              <a:rPr lang="zh-CN" altLang="en-US" sz="2000">
                <a:latin typeface="微软雅黑" panose="020B0503020204020204" charset="-122"/>
                <a:ea typeface="微软雅黑" panose="020B0503020204020204" charset="-122"/>
                <a:cs typeface="微软雅黑" panose="020B0503020204020204" charset="-122"/>
              </a:rPr>
              <a:t>成为服务</a:t>
            </a:r>
            <a:r>
              <a:rPr lang="zh-CN" altLang="en-US" sz="2000">
                <a:latin typeface="微软雅黑" panose="020B0503020204020204" charset="-122"/>
                <a:ea typeface="微软雅黑" panose="020B0503020204020204" charset="-122"/>
                <a:cs typeface="微软雅黑" panose="020B0503020204020204" charset="-122"/>
              </a:rPr>
              <a:t>机构。</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547370" y="2070100"/>
            <a:ext cx="11172190" cy="4662170"/>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1480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a:latin typeface="微软雅黑" panose="020B0503020204020204" charset="-122"/>
                <a:ea typeface="微软雅黑" panose="020B0503020204020204" charset="-122"/>
                <a:cs typeface="微软雅黑" panose="020B0503020204020204" charset="-122"/>
              </a:rPr>
              <a:t>6.3 </a:t>
            </a:r>
            <a:r>
              <a:rPr lang="zh-CN" altLang="en-US">
                <a:latin typeface="微软雅黑" panose="020B0503020204020204" charset="-122"/>
                <a:ea typeface="微软雅黑" panose="020B0503020204020204" charset="-122"/>
                <a:cs typeface="微软雅黑" panose="020B0503020204020204" charset="-122"/>
              </a:rPr>
              <a:t>申请成为服务机构</a:t>
            </a:r>
            <a:endParaRPr lang="en-US" altLang="zh-CN">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在服务机构入驻申请页面，点击“申请入驻”进入申请页面，然后点击上传相关材料、勾选真实性承诺，即可点击“提交申请”按钮提交成功，状态由“待申请”变为“待审核”。</a:t>
            </a:r>
            <a:endParaRPr lang="zh-CN" altLang="en-US">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（提交申请后，由平台管理人员进行审核）</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6" name="图片 4"/>
          <p:cNvPicPr>
            <a:picLocks noChangeAspect="1"/>
          </p:cNvPicPr>
          <p:nvPr/>
        </p:nvPicPr>
        <p:blipFill>
          <a:blip r:embed="rId1"/>
          <a:stretch>
            <a:fillRect/>
          </a:stretch>
        </p:blipFill>
        <p:spPr>
          <a:xfrm>
            <a:off x="6304915" y="2189480"/>
            <a:ext cx="5728335" cy="4647565"/>
          </a:xfrm>
          <a:prstGeom prst="rect">
            <a:avLst/>
          </a:prstGeom>
          <a:noFill/>
          <a:ln>
            <a:noFill/>
          </a:ln>
        </p:spPr>
      </p:pic>
      <p:pic>
        <p:nvPicPr>
          <p:cNvPr id="4" name="图片 3"/>
          <p:cNvPicPr>
            <a:picLocks noChangeAspect="1"/>
          </p:cNvPicPr>
          <p:nvPr/>
        </p:nvPicPr>
        <p:blipFill>
          <a:blip r:embed="rId2"/>
          <a:stretch>
            <a:fillRect/>
          </a:stretch>
        </p:blipFill>
        <p:spPr>
          <a:xfrm>
            <a:off x="372110" y="2244090"/>
            <a:ext cx="5723890" cy="4592320"/>
          </a:xfrm>
          <a:prstGeom prst="rect">
            <a:avLst/>
          </a:prstGeom>
          <a:noFill/>
          <a:ln>
            <a:noFill/>
          </a:ln>
        </p:spPr>
      </p:pic>
      <p:pic>
        <p:nvPicPr>
          <p:cNvPr id="2" name="图片 1"/>
          <p:cNvPicPr>
            <a:picLocks noChangeAspect="1"/>
          </p:cNvPicPr>
          <p:nvPr/>
        </p:nvPicPr>
        <p:blipFill>
          <a:blip r:embed="rId3"/>
          <a:stretch>
            <a:fillRect/>
          </a:stretch>
        </p:blipFill>
        <p:spPr>
          <a:xfrm>
            <a:off x="1182370" y="2745105"/>
            <a:ext cx="1858645" cy="154940"/>
          </a:xfrm>
          <a:prstGeom prst="rect">
            <a:avLst/>
          </a:prstGeom>
        </p:spPr>
      </p:pic>
      <p:pic>
        <p:nvPicPr>
          <p:cNvPr id="5" name="图片 4"/>
          <p:cNvPicPr>
            <a:picLocks noChangeAspect="1"/>
          </p:cNvPicPr>
          <p:nvPr/>
        </p:nvPicPr>
        <p:blipFill>
          <a:blip r:embed="rId3"/>
          <a:stretch>
            <a:fillRect/>
          </a:stretch>
        </p:blipFill>
        <p:spPr>
          <a:xfrm>
            <a:off x="6980555" y="2543810"/>
            <a:ext cx="1858645" cy="164465"/>
          </a:xfrm>
          <a:prstGeom prst="rect">
            <a:avLst/>
          </a:prstGeom>
        </p:spPr>
      </p:pic>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72364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6.4 审核通过企业成为服务机构</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sz="2000">
                <a:latin typeface="微软雅黑" panose="020B0503020204020204" charset="-122"/>
                <a:ea typeface="微软雅黑" panose="020B0503020204020204" charset="-122"/>
                <a:cs typeface="微软雅黑" panose="020B0503020204020204" charset="-122"/>
              </a:rPr>
              <a:t>平台人员审核通过后，状态由“待审核”变为“审核通过”，且左侧菜单栏会显示“我的服务商管理”菜单。</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7" name="图片 5"/>
          <p:cNvPicPr>
            <a:picLocks noChangeAspect="1"/>
          </p:cNvPicPr>
          <p:nvPr/>
        </p:nvPicPr>
        <p:blipFill>
          <a:blip r:embed="rId1"/>
          <a:srcRect t="3218" r="-7"/>
          <a:stretch>
            <a:fillRect/>
          </a:stretch>
        </p:blipFill>
        <p:spPr>
          <a:xfrm>
            <a:off x="1497330" y="2056130"/>
            <a:ext cx="9668510" cy="4660265"/>
          </a:xfrm>
          <a:prstGeom prst="rect">
            <a:avLst/>
          </a:prstGeom>
          <a:noFill/>
          <a:ln>
            <a:noFill/>
          </a:ln>
        </p:spPr>
      </p:pic>
      <p:pic>
        <p:nvPicPr>
          <p:cNvPr id="2" name="图片 1"/>
          <p:cNvPicPr>
            <a:picLocks noChangeAspect="1"/>
          </p:cNvPicPr>
          <p:nvPr/>
        </p:nvPicPr>
        <p:blipFill>
          <a:blip r:embed="rId2"/>
          <a:stretch>
            <a:fillRect/>
          </a:stretch>
        </p:blipFill>
        <p:spPr>
          <a:xfrm>
            <a:off x="2880995" y="2406015"/>
            <a:ext cx="2607945" cy="175260"/>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72364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zh-CN" altLang="en-US" sz="2000">
                <a:latin typeface="微软雅黑" panose="020B0503020204020204" charset="-122"/>
                <a:ea typeface="微软雅黑" panose="020B0503020204020204" charset="-122"/>
                <a:cs typeface="微软雅黑" panose="020B0503020204020204" charset="-122"/>
              </a:rPr>
              <a:t>返回个人中心，入驻成功后，右侧显示</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服务机构补贴额度信息</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5" name="图片 4" descr="8a7a3e9e863884d300a2ca01589ad02"/>
          <p:cNvPicPr>
            <a:picLocks noChangeAspect="1"/>
          </p:cNvPicPr>
          <p:nvPr/>
        </p:nvPicPr>
        <p:blipFill>
          <a:blip r:embed="rId1"/>
          <a:stretch>
            <a:fillRect/>
          </a:stretch>
        </p:blipFill>
        <p:spPr>
          <a:xfrm>
            <a:off x="1318260" y="1633855"/>
            <a:ext cx="9091930" cy="4737735"/>
          </a:xfrm>
          <a:prstGeom prst="rect">
            <a:avLst/>
          </a:prstGeom>
        </p:spPr>
      </p:pic>
      <p:pic>
        <p:nvPicPr>
          <p:cNvPr id="2" name="图片 1"/>
          <p:cNvPicPr>
            <a:picLocks noChangeAspect="1"/>
          </p:cNvPicPr>
          <p:nvPr/>
        </p:nvPicPr>
        <p:blipFill>
          <a:blip r:embed="rId2"/>
          <a:stretch>
            <a:fillRect/>
          </a:stretch>
        </p:blipFill>
        <p:spPr>
          <a:xfrm>
            <a:off x="2892425" y="1907540"/>
            <a:ext cx="2113915" cy="142240"/>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72364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6.5 </a:t>
            </a:r>
            <a:r>
              <a:rPr lang="zh-CN" altLang="en-US" sz="2000">
                <a:latin typeface="微软雅黑" panose="020B0503020204020204" charset="-122"/>
                <a:ea typeface="微软雅黑" panose="020B0503020204020204" charset="-122"/>
                <a:cs typeface="微软雅黑" panose="020B0503020204020204" charset="-122"/>
              </a:rPr>
              <a:t>服务机构银联</a:t>
            </a:r>
            <a:r>
              <a:rPr lang="zh-CN" altLang="en-US" sz="2000">
                <a:latin typeface="微软雅黑" panose="020B0503020204020204" charset="-122"/>
                <a:ea typeface="微软雅黑" panose="020B0503020204020204" charset="-122"/>
                <a:cs typeface="微软雅黑" panose="020B0503020204020204" charset="-122"/>
              </a:rPr>
              <a:t>签约</a:t>
            </a:r>
            <a:endParaRPr lang="zh-CN" altLang="en-US"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sz="2000">
                <a:latin typeface="微软雅黑" panose="020B0503020204020204" charset="-122"/>
                <a:ea typeface="微软雅黑" panose="020B0503020204020204" charset="-122"/>
                <a:cs typeface="微软雅黑" panose="020B0503020204020204" charset="-122"/>
              </a:rPr>
              <a:t>企业入驻成为服务机构后，会弹窗银联签约提示，点击</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了解详情</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按钮查看详细签约</a:t>
            </a:r>
            <a:r>
              <a:rPr lang="zh-CN" altLang="en-US" sz="2000">
                <a:latin typeface="微软雅黑" panose="020B0503020204020204" charset="-122"/>
                <a:ea typeface="微软雅黑" panose="020B0503020204020204" charset="-122"/>
                <a:cs typeface="微软雅黑" panose="020B0503020204020204" charset="-122"/>
              </a:rPr>
              <a:t>流程。</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36db372a27eb8972e292739a84423e0"/>
          <p:cNvPicPr>
            <a:picLocks noChangeAspect="1"/>
          </p:cNvPicPr>
          <p:nvPr/>
        </p:nvPicPr>
        <p:blipFill>
          <a:blip r:embed="rId1"/>
          <a:stretch>
            <a:fillRect/>
          </a:stretch>
        </p:blipFill>
        <p:spPr>
          <a:xfrm>
            <a:off x="1329690" y="2148205"/>
            <a:ext cx="9073515" cy="4363085"/>
          </a:xfrm>
          <a:prstGeom prst="rect">
            <a:avLst/>
          </a:prstGeom>
        </p:spPr>
      </p:pic>
      <p:pic>
        <p:nvPicPr>
          <p:cNvPr id="5" name="图片 4"/>
          <p:cNvPicPr>
            <a:picLocks noChangeAspect="1"/>
          </p:cNvPicPr>
          <p:nvPr/>
        </p:nvPicPr>
        <p:blipFill>
          <a:blip r:embed="rId2"/>
          <a:stretch>
            <a:fillRect/>
          </a:stretch>
        </p:blipFill>
        <p:spPr>
          <a:xfrm>
            <a:off x="2652395" y="2254250"/>
            <a:ext cx="2884170" cy="243205"/>
          </a:xfrm>
          <a:prstGeom prst="rect">
            <a:avLst/>
          </a:prstGeom>
        </p:spPr>
      </p:pic>
      <p:pic>
        <p:nvPicPr>
          <p:cNvPr id="6" name="图片 5"/>
          <p:cNvPicPr>
            <a:picLocks noChangeAspect="1"/>
          </p:cNvPicPr>
          <p:nvPr/>
        </p:nvPicPr>
        <p:blipFill>
          <a:blip r:embed="rId3"/>
          <a:stretch>
            <a:fillRect/>
          </a:stretch>
        </p:blipFill>
        <p:spPr>
          <a:xfrm>
            <a:off x="2588260" y="2254250"/>
            <a:ext cx="3082925" cy="243205"/>
          </a:xfrm>
          <a:prstGeom prst="rect">
            <a:avLst/>
          </a:prstGeom>
        </p:spPr>
      </p:pic>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72364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zh-CN" altLang="en-US" sz="2000">
                <a:latin typeface="微软雅黑" panose="020B0503020204020204" charset="-122"/>
                <a:ea typeface="微软雅黑" panose="020B0503020204020204" charset="-122"/>
                <a:cs typeface="微软雅黑" panose="020B0503020204020204" charset="-122"/>
              </a:rPr>
              <a:t>点击</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了解详情</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后跳转至该页面，根据页面提示步骤完成签约</a:t>
            </a:r>
            <a:r>
              <a:rPr lang="zh-CN" altLang="en-US" sz="2000">
                <a:latin typeface="微软雅黑" panose="020B0503020204020204" charset="-122"/>
                <a:ea typeface="微软雅黑" panose="020B0503020204020204" charset="-122"/>
                <a:cs typeface="微软雅黑" panose="020B0503020204020204" charset="-122"/>
              </a:rPr>
              <a:t>即可</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518160" y="1385570"/>
            <a:ext cx="9192895" cy="4914265"/>
          </a:xfrm>
          <a:prstGeom prst="rect">
            <a:avLst/>
          </a:prstGeom>
        </p:spPr>
      </p:pic>
      <p:pic>
        <p:nvPicPr>
          <p:cNvPr id="4" name="图片 3"/>
          <p:cNvPicPr>
            <a:picLocks noChangeAspect="1"/>
          </p:cNvPicPr>
          <p:nvPr/>
        </p:nvPicPr>
        <p:blipFill>
          <a:blip r:embed="rId2"/>
          <a:stretch>
            <a:fillRect/>
          </a:stretch>
        </p:blipFill>
        <p:spPr>
          <a:xfrm>
            <a:off x="1186180" y="2026285"/>
            <a:ext cx="1425575" cy="95250"/>
          </a:xfrm>
          <a:prstGeom prst="rect">
            <a:avLst/>
          </a:prstGeom>
        </p:spPr>
      </p:pic>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1507490" y="2723515"/>
            <a:ext cx="9244330" cy="1106805"/>
          </a:xfrm>
          <a:prstGeom prst="rect">
            <a:avLst/>
          </a:prstGeom>
          <a:noFill/>
        </p:spPr>
        <p:txBody>
          <a:bodyPr wrap="square">
            <a:spAutoFit/>
          </a:bodyPr>
          <a:lstStyle/>
          <a:p>
            <a:pPr algn="ctr"/>
            <a:r>
              <a:rPr lang="zh-CN" altLang="en-US" sz="6600" b="1" spc="20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服务机构操作流程</a:t>
            </a:r>
            <a:endParaRPr lang="zh-CN" altLang="en-US" sz="6600" b="1" spc="200" dirty="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grpSp>
        <p:nvGrpSpPr>
          <p:cNvPr id="13" name="组合 12"/>
          <p:cNvGrpSpPr/>
          <p:nvPr/>
        </p:nvGrpSpPr>
        <p:grpSpPr>
          <a:xfrm>
            <a:off x="5028428"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第四章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
        <p:nvSpPr>
          <p:cNvPr id="3" name="文本框 2"/>
          <p:cNvSpPr txBox="1"/>
          <p:nvPr/>
        </p:nvSpPr>
        <p:spPr>
          <a:xfrm>
            <a:off x="6565265" y="1766570"/>
            <a:ext cx="4064000" cy="368300"/>
          </a:xfrm>
          <a:prstGeom prst="rect">
            <a:avLst/>
          </a:prstGeom>
          <a:noFill/>
        </p:spPr>
        <p:txBody>
          <a:bodyPr wrap="square" rtlCol="0">
            <a:spAutoFit/>
          </a:bodyPr>
          <a:p>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sz="2000">
                <a:latin typeface="微软雅黑" panose="020B0503020204020204" charset="-122"/>
                <a:ea typeface="微软雅黑" panose="020B0503020204020204" charset="-122"/>
                <a:cs typeface="微软雅黑" panose="020B0503020204020204" charset="-122"/>
              </a:rPr>
              <a:t>7.1</a:t>
            </a:r>
            <a:r>
              <a:rPr sz="2000">
                <a:latin typeface="微软雅黑" panose="020B0503020204020204" charset="-122"/>
                <a:ea typeface="微软雅黑" panose="020B0503020204020204" charset="-122"/>
                <a:cs typeface="微软雅黑" panose="020B0503020204020204" charset="-122"/>
              </a:rPr>
              <a:t>服务产品管理</a:t>
            </a:r>
            <a:endParaRPr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sz="2000">
                <a:latin typeface="微软雅黑" panose="020B0503020204020204" charset="-122"/>
                <a:ea typeface="微软雅黑" panose="020B0503020204020204" charset="-122"/>
                <a:cs typeface="微软雅黑" panose="020B0503020204020204" charset="-122"/>
              </a:rPr>
              <a:t>7.1.1申请上架服务产品 </a:t>
            </a:r>
            <a:endParaRPr lang="en-US"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sz="2000">
                <a:latin typeface="微软雅黑" panose="020B0503020204020204" charset="-122"/>
                <a:ea typeface="微软雅黑" panose="020B0503020204020204" charset="-122"/>
                <a:cs typeface="微软雅黑" panose="020B0503020204020204" charset="-122"/>
              </a:rPr>
              <a:t>点击“服务产品管理”进入我的服务产品页面，即可看见“申请上架”服务产品的入口。</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13" name="图片 7"/>
          <p:cNvPicPr>
            <a:picLocks noChangeAspect="1"/>
          </p:cNvPicPr>
          <p:nvPr/>
        </p:nvPicPr>
        <p:blipFill>
          <a:blip r:embed="rId1"/>
          <a:stretch>
            <a:fillRect/>
          </a:stretch>
        </p:blipFill>
        <p:spPr>
          <a:xfrm>
            <a:off x="1162685" y="2021205"/>
            <a:ext cx="9980295" cy="4702810"/>
          </a:xfrm>
          <a:prstGeom prst="rect">
            <a:avLst/>
          </a:prstGeom>
          <a:noFill/>
          <a:ln>
            <a:noFill/>
          </a:ln>
        </p:spPr>
      </p:pic>
      <p:pic>
        <p:nvPicPr>
          <p:cNvPr id="2" name="图片 1"/>
          <p:cNvPicPr>
            <a:picLocks noChangeAspect="1"/>
          </p:cNvPicPr>
          <p:nvPr/>
        </p:nvPicPr>
        <p:blipFill>
          <a:blip r:embed="rId2"/>
          <a:stretch>
            <a:fillRect/>
          </a:stretch>
        </p:blipFill>
        <p:spPr>
          <a:xfrm>
            <a:off x="2628900" y="2511425"/>
            <a:ext cx="2463165" cy="165100"/>
          </a:xfrm>
          <a:prstGeom prst="rect">
            <a:avLst/>
          </a:prstGeom>
        </p:spPr>
      </p:pic>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sz="2000">
                <a:latin typeface="微软雅黑" panose="020B0503020204020204" charset="-122"/>
                <a:ea typeface="微软雅黑" panose="020B0503020204020204" charset="-122"/>
                <a:cs typeface="微软雅黑" panose="020B0503020204020204" charset="-122"/>
              </a:rPr>
              <a:t>点击“申请上架”按钮，进入服务产品上架页面，填写服务产品相关信息。填写完成后可点击按钮：“暂时保存”或“申请上架”。</a:t>
            </a:r>
            <a:endParaRPr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endParaRPr>
              <a:latin typeface="微软雅黑" panose="020B0503020204020204" charset="-122"/>
              <a:ea typeface="微软雅黑" panose="020B0503020204020204" charset="-122"/>
              <a:cs typeface="微软雅黑" panose="020B0503020204020204" charset="-122"/>
            </a:endParaRPr>
          </a:p>
        </p:txBody>
      </p:sp>
      <p:pic>
        <p:nvPicPr>
          <p:cNvPr id="4" name="图片 3" descr="324b336e3a875e72e599e42558285df"/>
          <p:cNvPicPr>
            <a:picLocks noChangeAspect="1"/>
          </p:cNvPicPr>
          <p:nvPr/>
        </p:nvPicPr>
        <p:blipFill>
          <a:blip r:embed="rId1"/>
          <a:stretch>
            <a:fillRect/>
          </a:stretch>
        </p:blipFill>
        <p:spPr>
          <a:xfrm>
            <a:off x="283845" y="1736090"/>
            <a:ext cx="5680710" cy="4891405"/>
          </a:xfrm>
          <a:prstGeom prst="rect">
            <a:avLst/>
          </a:prstGeom>
        </p:spPr>
      </p:pic>
      <p:pic>
        <p:nvPicPr>
          <p:cNvPr id="5" name="图片 4" descr="c4fa36f1a2956d1e07c3386bc577b62"/>
          <p:cNvPicPr>
            <a:picLocks noChangeAspect="1"/>
          </p:cNvPicPr>
          <p:nvPr/>
        </p:nvPicPr>
        <p:blipFill>
          <a:blip r:embed="rId2"/>
          <a:stretch>
            <a:fillRect/>
          </a:stretch>
        </p:blipFill>
        <p:spPr>
          <a:xfrm>
            <a:off x="6181090" y="1736090"/>
            <a:ext cx="5809615" cy="4892675"/>
          </a:xfrm>
          <a:prstGeom prst="rect">
            <a:avLst/>
          </a:prstGeom>
        </p:spPr>
      </p:pic>
      <p:pic>
        <p:nvPicPr>
          <p:cNvPr id="2" name="图片 1"/>
          <p:cNvPicPr>
            <a:picLocks noChangeAspect="1"/>
          </p:cNvPicPr>
          <p:nvPr/>
        </p:nvPicPr>
        <p:blipFill>
          <a:blip r:embed="rId3"/>
          <a:stretch>
            <a:fillRect/>
          </a:stretch>
        </p:blipFill>
        <p:spPr>
          <a:xfrm>
            <a:off x="1140460" y="2004695"/>
            <a:ext cx="1711325" cy="151765"/>
          </a:xfrm>
          <a:prstGeom prst="rect">
            <a:avLst/>
          </a:prstGeom>
        </p:spPr>
      </p:pic>
      <p:pic>
        <p:nvPicPr>
          <p:cNvPr id="6" name="图片 5"/>
          <p:cNvPicPr>
            <a:picLocks noChangeAspect="1"/>
          </p:cNvPicPr>
          <p:nvPr/>
        </p:nvPicPr>
        <p:blipFill>
          <a:blip r:embed="rId3"/>
          <a:stretch>
            <a:fillRect/>
          </a:stretch>
        </p:blipFill>
        <p:spPr>
          <a:xfrm>
            <a:off x="7018655" y="2018030"/>
            <a:ext cx="1532890" cy="135890"/>
          </a:xfrm>
          <a:prstGeom prst="rect">
            <a:avLst/>
          </a:prstGeom>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2640012" y="2712088"/>
            <a:ext cx="6911976" cy="1106805"/>
          </a:xfrm>
          <a:prstGeom prst="rect">
            <a:avLst/>
          </a:prstGeom>
          <a:noFill/>
        </p:spPr>
        <p:txBody>
          <a:bodyPr wrap="square">
            <a:spAutoFit/>
          </a:bodyPr>
          <a:lstStyle/>
          <a:p>
            <a:pPr algn="ctr"/>
            <a:r>
              <a:rPr lang="zh-CN" altLang="en-US" sz="6600" b="1" spc="20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平台介绍</a:t>
            </a:r>
            <a:endParaRPr lang="en-US" altLang="zh-CN" sz="6600" b="1" spc="200" dirty="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grpSp>
        <p:nvGrpSpPr>
          <p:cNvPr id="13" name="组合 12"/>
          <p:cNvGrpSpPr/>
          <p:nvPr/>
        </p:nvGrpSpPr>
        <p:grpSpPr>
          <a:xfrm>
            <a:off x="4994773" y="184775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第一章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注：①暂时保存：保存当前填写的内容，只是暂存数据</a:t>
            </a:r>
            <a:endParaRPr>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②申请上架：向平台提交服务产品上架申请，审核状态为“待审核”，产品状态为“未上架”</a:t>
            </a:r>
            <a:endParaRPr>
              <a:latin typeface="微软雅黑" panose="020B0503020204020204" charset="-122"/>
              <a:ea typeface="微软雅黑" panose="020B0503020204020204" charset="-122"/>
              <a:cs typeface="微软雅黑" panose="020B0503020204020204" charset="-122"/>
            </a:endParaRPr>
          </a:p>
        </p:txBody>
      </p:sp>
      <p:pic>
        <p:nvPicPr>
          <p:cNvPr id="5" name="图片 4" descr="c4fa36f1a2956d1e07c3386bc577b62"/>
          <p:cNvPicPr>
            <a:picLocks noChangeAspect="1"/>
          </p:cNvPicPr>
          <p:nvPr/>
        </p:nvPicPr>
        <p:blipFill>
          <a:blip r:embed="rId1"/>
          <a:stretch>
            <a:fillRect/>
          </a:stretch>
        </p:blipFill>
        <p:spPr>
          <a:xfrm>
            <a:off x="1026160" y="1736090"/>
            <a:ext cx="10128250" cy="5004435"/>
          </a:xfrm>
          <a:prstGeom prst="rect">
            <a:avLst/>
          </a:prstGeom>
        </p:spPr>
      </p:pic>
      <p:pic>
        <p:nvPicPr>
          <p:cNvPr id="2" name="图片 1"/>
          <p:cNvPicPr>
            <a:picLocks noChangeAspect="1"/>
          </p:cNvPicPr>
          <p:nvPr/>
        </p:nvPicPr>
        <p:blipFill>
          <a:blip r:embed="rId2"/>
          <a:stretch>
            <a:fillRect/>
          </a:stretch>
        </p:blipFill>
        <p:spPr>
          <a:xfrm>
            <a:off x="2553335" y="1978025"/>
            <a:ext cx="2571750" cy="213360"/>
          </a:xfrm>
          <a:prstGeom prst="rect">
            <a:avLst/>
          </a:prstGeom>
        </p:spPr>
      </p:pic>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sz="2000">
                <a:latin typeface="微软雅黑" panose="020B0503020204020204" charset="-122"/>
                <a:ea typeface="微软雅黑" panose="020B0503020204020204" charset="-122"/>
                <a:cs typeface="微软雅黑" panose="020B0503020204020204" charset="-122"/>
              </a:rPr>
              <a:t>平台人员审核通过后，在列表可看到该服务产品的审核状态变为“审核通过”，产品状态变为“已上架”。</a:t>
            </a:r>
            <a:endParaRPr sz="2000">
              <a:latin typeface="微软雅黑" panose="020B0503020204020204" charset="-122"/>
              <a:ea typeface="微软雅黑" panose="020B0503020204020204" charset="-122"/>
              <a:cs typeface="微软雅黑" panose="020B0503020204020204" charset="-122"/>
            </a:endParaRPr>
          </a:p>
        </p:txBody>
      </p:sp>
      <p:pic>
        <p:nvPicPr>
          <p:cNvPr id="17" name="图片 11"/>
          <p:cNvPicPr>
            <a:picLocks noChangeAspect="1"/>
          </p:cNvPicPr>
          <p:nvPr/>
        </p:nvPicPr>
        <p:blipFill>
          <a:blip r:embed="rId1"/>
          <a:stretch>
            <a:fillRect/>
          </a:stretch>
        </p:blipFill>
        <p:spPr>
          <a:xfrm>
            <a:off x="1809115" y="1843405"/>
            <a:ext cx="8874125" cy="4734560"/>
          </a:xfrm>
          <a:prstGeom prst="rect">
            <a:avLst/>
          </a:prstGeom>
          <a:noFill/>
          <a:ln>
            <a:noFill/>
          </a:ln>
        </p:spPr>
      </p:pic>
      <p:pic>
        <p:nvPicPr>
          <p:cNvPr id="2" name="图片 1"/>
          <p:cNvPicPr>
            <a:picLocks noChangeAspect="1"/>
          </p:cNvPicPr>
          <p:nvPr/>
        </p:nvPicPr>
        <p:blipFill>
          <a:blip r:embed="rId2"/>
          <a:stretch>
            <a:fillRect/>
          </a:stretch>
        </p:blipFill>
        <p:spPr>
          <a:xfrm>
            <a:off x="3131820" y="2283460"/>
            <a:ext cx="2018030" cy="148590"/>
          </a:xfrm>
          <a:prstGeom prst="rect">
            <a:avLst/>
          </a:prstGeom>
        </p:spPr>
      </p:pic>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zh-CN" sz="2000">
                <a:latin typeface="微软雅黑" panose="020B0503020204020204" charset="-122"/>
                <a:ea typeface="微软雅黑" panose="020B0503020204020204" charset="-122"/>
                <a:cs typeface="微软雅黑" panose="020B0503020204020204" charset="-122"/>
                <a:sym typeface="+mn-ea"/>
              </a:rPr>
              <a:t>上架后，公众</a:t>
            </a:r>
            <a:r>
              <a:rPr sz="2000">
                <a:latin typeface="微软雅黑" panose="020B0503020204020204" charset="-122"/>
                <a:ea typeface="微软雅黑" panose="020B0503020204020204" charset="-122"/>
                <a:cs typeface="微软雅黑" panose="020B0503020204020204" charset="-122"/>
                <a:sym typeface="+mn-ea"/>
              </a:rPr>
              <a:t>可在“首页”或“服务产品”页面看到已上架的产品。</a:t>
            </a:r>
            <a:endParaRPr sz="2000">
              <a:latin typeface="微软雅黑" panose="020B0503020204020204" charset="-122"/>
              <a:ea typeface="微软雅黑" panose="020B0503020204020204" charset="-122"/>
              <a:cs typeface="微软雅黑" panose="020B0503020204020204" charset="-122"/>
            </a:endParaRPr>
          </a:p>
        </p:txBody>
      </p:sp>
      <p:pic>
        <p:nvPicPr>
          <p:cNvPr id="18" name="图片 12"/>
          <p:cNvPicPr>
            <a:picLocks noChangeAspect="1"/>
          </p:cNvPicPr>
          <p:nvPr/>
        </p:nvPicPr>
        <p:blipFill>
          <a:blip r:embed="rId1"/>
          <a:stretch>
            <a:fillRect/>
          </a:stretch>
        </p:blipFill>
        <p:spPr>
          <a:xfrm>
            <a:off x="6438900" y="1692910"/>
            <a:ext cx="5458460" cy="4865370"/>
          </a:xfrm>
          <a:prstGeom prst="rect">
            <a:avLst/>
          </a:prstGeom>
          <a:noFill/>
          <a:ln>
            <a:noFill/>
          </a:ln>
        </p:spPr>
      </p:pic>
      <p:pic>
        <p:nvPicPr>
          <p:cNvPr id="20" name="图片 13"/>
          <p:cNvPicPr>
            <a:picLocks noChangeAspect="1"/>
          </p:cNvPicPr>
          <p:nvPr/>
        </p:nvPicPr>
        <p:blipFill>
          <a:blip r:embed="rId2"/>
          <a:stretch>
            <a:fillRect/>
          </a:stretch>
        </p:blipFill>
        <p:spPr>
          <a:xfrm>
            <a:off x="383540" y="1673860"/>
            <a:ext cx="5723890" cy="4867275"/>
          </a:xfrm>
          <a:prstGeom prst="rect">
            <a:avLst/>
          </a:prstGeom>
          <a:noFill/>
          <a:ln>
            <a:noFill/>
          </a:ln>
        </p:spPr>
      </p:pic>
      <p:pic>
        <p:nvPicPr>
          <p:cNvPr id="2" name="图片 1"/>
          <p:cNvPicPr>
            <a:picLocks noChangeAspect="1"/>
          </p:cNvPicPr>
          <p:nvPr/>
        </p:nvPicPr>
        <p:blipFill>
          <a:blip r:embed="rId3"/>
          <a:stretch>
            <a:fillRect/>
          </a:stretch>
        </p:blipFill>
        <p:spPr>
          <a:xfrm>
            <a:off x="1203325" y="2106930"/>
            <a:ext cx="1442720" cy="97155"/>
          </a:xfrm>
          <a:prstGeom prst="rect">
            <a:avLst/>
          </a:prstGeom>
        </p:spPr>
      </p:pic>
      <p:pic>
        <p:nvPicPr>
          <p:cNvPr id="4" name="图片 3"/>
          <p:cNvPicPr>
            <a:picLocks noChangeAspect="1"/>
          </p:cNvPicPr>
          <p:nvPr/>
        </p:nvPicPr>
        <p:blipFill>
          <a:blip r:embed="rId3"/>
          <a:stretch>
            <a:fillRect/>
          </a:stretch>
        </p:blipFill>
        <p:spPr>
          <a:xfrm>
            <a:off x="7243445" y="2150110"/>
            <a:ext cx="1442720" cy="97155"/>
          </a:xfrm>
          <a:prstGeom prst="rect">
            <a:avLst/>
          </a:prstGeom>
        </p:spPr>
      </p:pic>
    </p:spTree>
    <p:custDataLst>
      <p:tags r:id="rId4"/>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7.2.2 .</a:t>
            </a:r>
            <a:r>
              <a:rPr lang="zh-CN" altLang="en-US" sz="2000">
                <a:latin typeface="微软雅黑" panose="020B0503020204020204" charset="-122"/>
                <a:ea typeface="微软雅黑" panose="020B0503020204020204" charset="-122"/>
                <a:cs typeface="微软雅黑" panose="020B0503020204020204" charset="-122"/>
              </a:rPr>
              <a:t>服务产品下架</a:t>
            </a:r>
            <a:endParaRPr lang="zh-CN" altLang="en-US"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sz="2000">
                <a:latin typeface="微软雅黑" panose="020B0503020204020204" charset="-122"/>
                <a:ea typeface="微软雅黑" panose="020B0503020204020204" charset="-122"/>
                <a:cs typeface="微软雅黑" panose="020B0503020204020204" charset="-122"/>
              </a:rPr>
              <a:t>点击“服务产品管理”进入我的服务产品页面，若不想再提供此服务产品时可进行下架。点击“下架”提示：下架成功，审核状态变为“未提交”，产品状态变为“下架”。下架后的服务产品可重新进行“编辑”，然后再次申请上架产品。</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2" name="图片 15"/>
          <p:cNvPicPr>
            <a:picLocks noChangeAspect="1"/>
          </p:cNvPicPr>
          <p:nvPr/>
        </p:nvPicPr>
        <p:blipFill>
          <a:blip r:embed="rId1"/>
          <a:stretch>
            <a:fillRect/>
          </a:stretch>
        </p:blipFill>
        <p:spPr>
          <a:xfrm>
            <a:off x="666750" y="2282825"/>
            <a:ext cx="5350510" cy="4330065"/>
          </a:xfrm>
          <a:prstGeom prst="rect">
            <a:avLst/>
          </a:prstGeom>
          <a:noFill/>
          <a:ln>
            <a:noFill/>
          </a:ln>
        </p:spPr>
      </p:pic>
      <p:pic>
        <p:nvPicPr>
          <p:cNvPr id="25" name="图片 16"/>
          <p:cNvPicPr>
            <a:picLocks noChangeAspect="1"/>
          </p:cNvPicPr>
          <p:nvPr/>
        </p:nvPicPr>
        <p:blipFill>
          <a:blip r:embed="rId2"/>
          <a:stretch>
            <a:fillRect/>
          </a:stretch>
        </p:blipFill>
        <p:spPr>
          <a:xfrm>
            <a:off x="6403975" y="2291715"/>
            <a:ext cx="5306695" cy="4377055"/>
          </a:xfrm>
          <a:prstGeom prst="rect">
            <a:avLst/>
          </a:prstGeom>
          <a:noFill/>
          <a:ln>
            <a:noFill/>
          </a:ln>
        </p:spPr>
      </p:pic>
      <p:pic>
        <p:nvPicPr>
          <p:cNvPr id="2" name="图片 1"/>
          <p:cNvPicPr>
            <a:picLocks noChangeAspect="1"/>
          </p:cNvPicPr>
          <p:nvPr/>
        </p:nvPicPr>
        <p:blipFill>
          <a:blip r:embed="rId3"/>
          <a:stretch>
            <a:fillRect/>
          </a:stretch>
        </p:blipFill>
        <p:spPr>
          <a:xfrm>
            <a:off x="1402715" y="2732405"/>
            <a:ext cx="1555750" cy="134620"/>
          </a:xfrm>
          <a:prstGeom prst="rect">
            <a:avLst/>
          </a:prstGeom>
        </p:spPr>
      </p:pic>
      <p:pic>
        <p:nvPicPr>
          <p:cNvPr id="4" name="图片 3"/>
          <p:cNvPicPr>
            <a:picLocks noChangeAspect="1"/>
          </p:cNvPicPr>
          <p:nvPr/>
        </p:nvPicPr>
        <p:blipFill>
          <a:blip r:embed="rId3"/>
          <a:stretch>
            <a:fillRect/>
          </a:stretch>
        </p:blipFill>
        <p:spPr>
          <a:xfrm>
            <a:off x="6942455" y="2740025"/>
            <a:ext cx="1555750" cy="127000"/>
          </a:xfrm>
          <a:prstGeom prst="rect">
            <a:avLst/>
          </a:prstGeom>
        </p:spPr>
      </p:pic>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a:latin typeface="微软雅黑" panose="020B0503020204020204" charset="-122"/>
                <a:ea typeface="微软雅黑" panose="020B0503020204020204" charset="-122"/>
                <a:cs typeface="微软雅黑" panose="020B0503020204020204" charset="-122"/>
              </a:rPr>
              <a:t>7</a:t>
            </a:r>
            <a:r>
              <a:rPr lang="zh-CN" altLang="en-US">
                <a:latin typeface="微软雅黑" panose="020B0503020204020204" charset="-122"/>
                <a:ea typeface="微软雅黑" panose="020B0503020204020204" charset="-122"/>
                <a:cs typeface="微软雅黑" panose="020B0503020204020204" charset="-122"/>
              </a:rPr>
              <a:t>.2.3.服务产品申请审核不通过</a:t>
            </a:r>
            <a:endParaRPr lang="zh-CN" altLang="en-US">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点击“服务产品管理”进入我的服务产品页面，在列表可以看到申请上架审核不通过的服务产品。</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7" name="图片 17"/>
          <p:cNvPicPr>
            <a:picLocks noChangeAspect="1"/>
          </p:cNvPicPr>
          <p:nvPr/>
        </p:nvPicPr>
        <p:blipFill>
          <a:blip r:embed="rId1"/>
          <a:stretch>
            <a:fillRect/>
          </a:stretch>
        </p:blipFill>
        <p:spPr>
          <a:xfrm>
            <a:off x="1263650" y="1780540"/>
            <a:ext cx="9431020" cy="4711065"/>
          </a:xfrm>
          <a:prstGeom prst="rect">
            <a:avLst/>
          </a:prstGeom>
          <a:noFill/>
          <a:ln>
            <a:noFill/>
          </a:ln>
        </p:spPr>
      </p:pic>
      <p:pic>
        <p:nvPicPr>
          <p:cNvPr id="2" name="图片 1"/>
          <p:cNvPicPr>
            <a:picLocks noChangeAspect="1"/>
          </p:cNvPicPr>
          <p:nvPr/>
        </p:nvPicPr>
        <p:blipFill>
          <a:blip r:embed="rId2"/>
          <a:stretch>
            <a:fillRect/>
          </a:stretch>
        </p:blipFill>
        <p:spPr>
          <a:xfrm>
            <a:off x="2636520" y="1931670"/>
            <a:ext cx="2362200" cy="159385"/>
          </a:xfrm>
          <a:prstGeom prst="rect">
            <a:avLst/>
          </a:prstGeom>
        </p:spPr>
      </p:pic>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7.3我的服务订单</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sz="2000">
                <a:latin typeface="微软雅黑" panose="020B0503020204020204" charset="-122"/>
                <a:ea typeface="微软雅黑" panose="020B0503020204020204" charset="-122"/>
                <a:cs typeface="微软雅黑" panose="020B0503020204020204" charset="-122"/>
              </a:rPr>
              <a:t>进入我的服务订单页面，展示企业申请服务的产品订单。</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 name="图片 2"/>
          <p:cNvPicPr>
            <a:picLocks noChangeAspect="1"/>
          </p:cNvPicPr>
          <p:nvPr/>
        </p:nvPicPr>
        <p:blipFill>
          <a:blip r:embed="rId1"/>
          <a:stretch>
            <a:fillRect/>
          </a:stretch>
        </p:blipFill>
        <p:spPr>
          <a:xfrm>
            <a:off x="901065" y="2004060"/>
            <a:ext cx="10146665" cy="4676775"/>
          </a:xfrm>
          <a:prstGeom prst="rect">
            <a:avLst/>
          </a:prstGeom>
          <a:noFill/>
          <a:ln>
            <a:noFill/>
          </a:ln>
        </p:spPr>
      </p:pic>
      <p:pic>
        <p:nvPicPr>
          <p:cNvPr id="4" name="图片 3"/>
          <p:cNvPicPr>
            <a:picLocks noChangeAspect="1"/>
          </p:cNvPicPr>
          <p:nvPr/>
        </p:nvPicPr>
        <p:blipFill>
          <a:blip r:embed="rId2"/>
          <a:stretch>
            <a:fillRect/>
          </a:stretch>
        </p:blipFill>
        <p:spPr>
          <a:xfrm>
            <a:off x="2407285" y="2129790"/>
            <a:ext cx="2598420" cy="175260"/>
          </a:xfrm>
          <a:prstGeom prst="rect">
            <a:avLst/>
          </a:prstGeom>
        </p:spPr>
      </p:pic>
    </p:spTree>
    <p:custDataLst>
      <p:tags r:id="rId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7.3.1.服务机构接单</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若有企业提交申请服务，该服务机构可点击“处理”进入订单详情页面。服务机构可对企业的申请服务进行“接单”，接单后服务状态变为“待签合同”。若服务机构无法进行接单，则点击“取消订单”服务状态变为“订单取消”。</a:t>
            </a:r>
            <a:endParaRPr lang="en-US" altLang="zh-CN" sz="2000">
              <a:latin typeface="微软雅黑" panose="020B0503020204020204" charset="-122"/>
              <a:ea typeface="微软雅黑" panose="020B0503020204020204" charset="-122"/>
              <a:cs typeface="微软雅黑" panose="020B0503020204020204" charset="-122"/>
            </a:endParaRPr>
          </a:p>
        </p:txBody>
      </p:sp>
      <p:pic>
        <p:nvPicPr>
          <p:cNvPr id="45" name="图片 3"/>
          <p:cNvPicPr>
            <a:picLocks noChangeAspect="1"/>
          </p:cNvPicPr>
          <p:nvPr/>
        </p:nvPicPr>
        <p:blipFill>
          <a:blip r:embed="rId1"/>
          <a:stretch>
            <a:fillRect/>
          </a:stretch>
        </p:blipFill>
        <p:spPr>
          <a:xfrm>
            <a:off x="147320" y="2461895"/>
            <a:ext cx="5249545" cy="4304665"/>
          </a:xfrm>
          <a:prstGeom prst="rect">
            <a:avLst/>
          </a:prstGeom>
          <a:noFill/>
          <a:ln>
            <a:noFill/>
          </a:ln>
        </p:spPr>
      </p:pic>
      <p:pic>
        <p:nvPicPr>
          <p:cNvPr id="47" name="图片 5"/>
          <p:cNvPicPr>
            <a:picLocks noChangeAspect="1"/>
          </p:cNvPicPr>
          <p:nvPr/>
        </p:nvPicPr>
        <p:blipFill>
          <a:blip r:embed="rId2"/>
          <a:stretch>
            <a:fillRect/>
          </a:stretch>
        </p:blipFill>
        <p:spPr>
          <a:xfrm>
            <a:off x="6263005" y="2475865"/>
            <a:ext cx="5720080" cy="4210685"/>
          </a:xfrm>
          <a:prstGeom prst="rect">
            <a:avLst/>
          </a:prstGeom>
          <a:noFill/>
          <a:ln>
            <a:noFill/>
          </a:ln>
        </p:spPr>
      </p:pic>
      <p:pic>
        <p:nvPicPr>
          <p:cNvPr id="2" name="图片 1"/>
          <p:cNvPicPr>
            <a:picLocks noChangeAspect="1"/>
          </p:cNvPicPr>
          <p:nvPr/>
        </p:nvPicPr>
        <p:blipFill>
          <a:blip r:embed="rId3"/>
          <a:stretch>
            <a:fillRect/>
          </a:stretch>
        </p:blipFill>
        <p:spPr>
          <a:xfrm>
            <a:off x="913765" y="2586990"/>
            <a:ext cx="1659255" cy="145415"/>
          </a:xfrm>
          <a:prstGeom prst="rect">
            <a:avLst/>
          </a:prstGeom>
        </p:spPr>
      </p:pic>
      <p:pic>
        <p:nvPicPr>
          <p:cNvPr id="4" name="图片 3"/>
          <p:cNvPicPr>
            <a:picLocks noChangeAspect="1"/>
          </p:cNvPicPr>
          <p:nvPr/>
        </p:nvPicPr>
        <p:blipFill>
          <a:blip r:embed="rId3"/>
          <a:stretch>
            <a:fillRect/>
          </a:stretch>
        </p:blipFill>
        <p:spPr>
          <a:xfrm>
            <a:off x="7116445" y="2592070"/>
            <a:ext cx="1472565" cy="153670"/>
          </a:xfrm>
          <a:prstGeom prst="rect">
            <a:avLst/>
          </a:prstGeom>
        </p:spPr>
      </p:pic>
    </p:spTree>
    <p:custDataLst>
      <p:tags r:id="rId4"/>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7.3.2.服务机构签署合同</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sz="2000">
                <a:latin typeface="微软雅黑" panose="020B0503020204020204" charset="-122"/>
                <a:ea typeface="微软雅黑" panose="020B0503020204020204" charset="-122"/>
                <a:cs typeface="微软雅黑" panose="020B0503020204020204" charset="-122"/>
              </a:rPr>
              <a:t>服务机构接单后，进行签署合同。合同条款确认后，使用微信扫码进入“桂在益企”小程序在“我的”页面右上角点击“制作签章”。制作完成后，进入待服务-待签合同页面查看订单详情，进行签署合同人脸认证，即可完成签署。</a:t>
            </a:r>
            <a:endParaRPr lang="zh-CN" altLang="en-US"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zh-CN" altLang="en-US" sz="2000">
                <a:latin typeface="微软雅黑" panose="020B0503020204020204" charset="-122"/>
                <a:ea typeface="微软雅黑" panose="020B0503020204020204" charset="-122"/>
                <a:cs typeface="微软雅黑" panose="020B0503020204020204" charset="-122"/>
              </a:rPr>
              <a:t>（注意：服务机构首次合同签订，</a:t>
            </a:r>
            <a:r>
              <a:rPr lang="zh-CN" altLang="en-US" sz="2000">
                <a:latin typeface="微软雅黑" panose="020B0503020204020204" charset="-122"/>
                <a:ea typeface="微软雅黑" panose="020B0503020204020204" charset="-122"/>
                <a:cs typeface="微软雅黑" panose="020B0503020204020204" charset="-122"/>
                <a:sym typeface="+mn-ea"/>
              </a:rPr>
              <a:t>需要申请企业公章和法人签名章，用于签署电子合同。</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9" name="图片 7"/>
          <p:cNvPicPr>
            <a:picLocks noChangeAspect="1"/>
          </p:cNvPicPr>
          <p:nvPr/>
        </p:nvPicPr>
        <p:blipFill>
          <a:blip r:embed="rId1"/>
          <a:stretch>
            <a:fillRect/>
          </a:stretch>
        </p:blipFill>
        <p:spPr>
          <a:xfrm>
            <a:off x="1847850" y="2613660"/>
            <a:ext cx="9104630" cy="4157345"/>
          </a:xfrm>
          <a:prstGeom prst="rect">
            <a:avLst/>
          </a:prstGeom>
          <a:noFill/>
          <a:ln>
            <a:noFill/>
          </a:ln>
        </p:spPr>
      </p:pic>
      <p:pic>
        <p:nvPicPr>
          <p:cNvPr id="6" name="图片 5"/>
          <p:cNvPicPr>
            <a:picLocks noChangeAspect="1"/>
          </p:cNvPicPr>
          <p:nvPr/>
        </p:nvPicPr>
        <p:blipFill>
          <a:blip r:embed="rId2"/>
          <a:stretch>
            <a:fillRect/>
          </a:stretch>
        </p:blipFill>
        <p:spPr>
          <a:xfrm>
            <a:off x="2721610" y="2696845"/>
            <a:ext cx="2785110" cy="219710"/>
          </a:xfrm>
          <a:prstGeom prst="rect">
            <a:avLst/>
          </a:prstGeom>
        </p:spPr>
      </p:pic>
    </p:spTree>
    <p:custDataLst>
      <p:tags r:id="rId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7.3.3.服务机构开始服务</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企业和服务机构双方签署合同后，企业需支付使用补贴券后的订单金额的20％作为定金。服务机构即可“开始服务”。</a:t>
            </a:r>
            <a:endParaRPr lang="en-US" altLang="zh-CN" sz="2000">
              <a:latin typeface="微软雅黑" panose="020B0503020204020204" charset="-122"/>
              <a:ea typeface="微软雅黑" panose="020B0503020204020204" charset="-122"/>
              <a:cs typeface="微软雅黑" panose="020B0503020204020204" charset="-122"/>
            </a:endParaRPr>
          </a:p>
        </p:txBody>
      </p:sp>
      <p:pic>
        <p:nvPicPr>
          <p:cNvPr id="54" name="图片 12"/>
          <p:cNvPicPr>
            <a:picLocks noChangeAspect="1"/>
          </p:cNvPicPr>
          <p:nvPr/>
        </p:nvPicPr>
        <p:blipFill>
          <a:blip r:embed="rId1"/>
          <a:stretch>
            <a:fillRect/>
          </a:stretch>
        </p:blipFill>
        <p:spPr>
          <a:xfrm>
            <a:off x="30480" y="2172970"/>
            <a:ext cx="5398135" cy="4337685"/>
          </a:xfrm>
          <a:prstGeom prst="rect">
            <a:avLst/>
          </a:prstGeom>
          <a:noFill/>
          <a:ln>
            <a:noFill/>
          </a:ln>
        </p:spPr>
      </p:pic>
      <p:pic>
        <p:nvPicPr>
          <p:cNvPr id="55" name="图片 13"/>
          <p:cNvPicPr>
            <a:picLocks noChangeAspect="1"/>
          </p:cNvPicPr>
          <p:nvPr/>
        </p:nvPicPr>
        <p:blipFill>
          <a:blip r:embed="rId2"/>
          <a:stretch>
            <a:fillRect/>
          </a:stretch>
        </p:blipFill>
        <p:spPr>
          <a:xfrm>
            <a:off x="5974715" y="2225040"/>
            <a:ext cx="5723255" cy="4267200"/>
          </a:xfrm>
          <a:prstGeom prst="rect">
            <a:avLst/>
          </a:prstGeom>
          <a:noFill/>
          <a:ln>
            <a:noFill/>
          </a:ln>
        </p:spPr>
      </p:pic>
      <p:pic>
        <p:nvPicPr>
          <p:cNvPr id="2" name="图片 1"/>
          <p:cNvPicPr>
            <a:picLocks noChangeAspect="1"/>
          </p:cNvPicPr>
          <p:nvPr/>
        </p:nvPicPr>
        <p:blipFill>
          <a:blip r:embed="rId3"/>
          <a:stretch>
            <a:fillRect/>
          </a:stretch>
        </p:blipFill>
        <p:spPr>
          <a:xfrm>
            <a:off x="762635" y="2325370"/>
            <a:ext cx="1781810" cy="140970"/>
          </a:xfrm>
          <a:prstGeom prst="rect">
            <a:avLst/>
          </a:prstGeom>
        </p:spPr>
      </p:pic>
      <p:pic>
        <p:nvPicPr>
          <p:cNvPr id="4" name="图片 3"/>
          <p:cNvPicPr>
            <a:picLocks noChangeAspect="1"/>
          </p:cNvPicPr>
          <p:nvPr/>
        </p:nvPicPr>
        <p:blipFill>
          <a:blip r:embed="rId3"/>
          <a:stretch>
            <a:fillRect/>
          </a:stretch>
        </p:blipFill>
        <p:spPr>
          <a:xfrm>
            <a:off x="6827520" y="2373630"/>
            <a:ext cx="1471930" cy="137795"/>
          </a:xfrm>
          <a:prstGeom prst="rect">
            <a:avLst/>
          </a:prstGeom>
        </p:spPr>
      </p:pic>
    </p:spTree>
    <p:custDataLst>
      <p:tags r:id="rId4"/>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38530" y="659130"/>
            <a:ext cx="5940425" cy="705485"/>
          </a:xfrm>
        </p:spPr>
        <p:txBody>
          <a:bodyPr>
            <a:normAutofit fontScale="90000"/>
          </a:bodyPr>
          <a:lstStyle/>
          <a:p>
            <a:r>
              <a:rPr lang="zh-CN" altLang="en-US"/>
              <a:t>7.服务产品管理</a:t>
            </a:r>
            <a:endParaRPr lang="zh-CN" altLang="en-US"/>
          </a:p>
        </p:txBody>
      </p:sp>
      <p:pic>
        <p:nvPicPr>
          <p:cNvPr id="12" name="图片 11" descr="女人躺在床上&#10;&#10;描述已自动生成"/>
          <p:cNvPicPr>
            <a:picLocks noChangeAspect="1"/>
          </p:cNvPicPr>
          <p:nvPr>
            <p:custDataLst>
              <p:tags r:id="rId2"/>
            </p:custDataLst>
          </p:nvPr>
        </p:nvPicPr>
        <p:blipFill>
          <a:blip r:embed="rId3"/>
          <a:srcRect l="10755" r="10755"/>
          <a:stretch>
            <a:fillRect/>
          </a:stretch>
        </p:blipFill>
        <p:spPr>
          <a:xfrm>
            <a:off x="7102929" y="3528061"/>
            <a:ext cx="4209142" cy="2693239"/>
          </a:xfrm>
          <a:custGeom>
            <a:avLst/>
            <a:gdLst>
              <a:gd name="connsiteX0" fmla="*/ 0 w 4209142"/>
              <a:gd name="connsiteY0" fmla="*/ 0 h 2693239"/>
              <a:gd name="connsiteX1" fmla="*/ 4209142 w 4209142"/>
              <a:gd name="connsiteY1" fmla="*/ 0 h 2693239"/>
              <a:gd name="connsiteX2" fmla="*/ 4209142 w 4209142"/>
              <a:gd name="connsiteY2" fmla="*/ 2693239 h 2693239"/>
              <a:gd name="connsiteX3" fmla="*/ 0 w 4209142"/>
              <a:gd name="connsiteY3" fmla="*/ 2693239 h 2693239"/>
            </a:gdLst>
            <a:ahLst/>
            <a:cxnLst>
              <a:cxn ang="0">
                <a:pos x="connsiteX0" y="connsiteY0"/>
              </a:cxn>
              <a:cxn ang="0">
                <a:pos x="connsiteX1" y="connsiteY1"/>
              </a:cxn>
              <a:cxn ang="0">
                <a:pos x="connsiteX2" y="connsiteY2"/>
              </a:cxn>
              <a:cxn ang="0">
                <a:pos x="connsiteX3" y="connsiteY3"/>
              </a:cxn>
            </a:cxnLst>
            <a:rect l="l" t="t" r="r" b="b"/>
            <a:pathLst>
              <a:path w="4209142" h="2693239">
                <a:moveTo>
                  <a:pt x="0" y="0"/>
                </a:moveTo>
                <a:lnTo>
                  <a:pt x="4209142" y="0"/>
                </a:lnTo>
                <a:lnTo>
                  <a:pt x="4209142" y="2693239"/>
                </a:lnTo>
                <a:lnTo>
                  <a:pt x="0" y="2693239"/>
                </a:lnTo>
                <a:close/>
              </a:path>
            </a:pathLst>
          </a:custGeom>
          <a:solidFill>
            <a:schemeClr val="accent1">
              <a:alpha val="50000"/>
            </a:schemeClr>
          </a:solidFill>
          <a:ln w="6350">
            <a:solidFill>
              <a:schemeClr val="tx1">
                <a:lumMod val="40000"/>
                <a:lumOff val="60000"/>
                <a:alpha val="20000"/>
              </a:schemeClr>
            </a:solidFill>
          </a:ln>
        </p:spPr>
      </p:pic>
      <p:pic>
        <p:nvPicPr>
          <p:cNvPr id="11" name="图片 10" descr="电脑前的人&#10;&#10;描述已自动生成"/>
          <p:cNvPicPr>
            <a:picLocks noChangeAspect="1"/>
          </p:cNvPicPr>
          <p:nvPr>
            <p:custDataLst>
              <p:tags r:id="rId4"/>
            </p:custDataLst>
          </p:nvPr>
        </p:nvPicPr>
        <p:blipFill>
          <a:blip r:embed="rId5"/>
          <a:srcRect l="10755" r="10755"/>
          <a:stretch>
            <a:fillRect/>
          </a:stretch>
        </p:blipFill>
        <p:spPr>
          <a:xfrm>
            <a:off x="7102929" y="629172"/>
            <a:ext cx="4209142" cy="2693239"/>
          </a:xfrm>
          <a:custGeom>
            <a:avLst/>
            <a:gdLst>
              <a:gd name="connsiteX0" fmla="*/ 0 w 4209142"/>
              <a:gd name="connsiteY0" fmla="*/ 0 h 2693239"/>
              <a:gd name="connsiteX1" fmla="*/ 4209142 w 4209142"/>
              <a:gd name="connsiteY1" fmla="*/ 0 h 2693239"/>
              <a:gd name="connsiteX2" fmla="*/ 4209142 w 4209142"/>
              <a:gd name="connsiteY2" fmla="*/ 2693239 h 2693239"/>
              <a:gd name="connsiteX3" fmla="*/ 0 w 4209142"/>
              <a:gd name="connsiteY3" fmla="*/ 2693239 h 2693239"/>
            </a:gdLst>
            <a:ahLst/>
            <a:cxnLst>
              <a:cxn ang="0">
                <a:pos x="connsiteX0" y="connsiteY0"/>
              </a:cxn>
              <a:cxn ang="0">
                <a:pos x="connsiteX1" y="connsiteY1"/>
              </a:cxn>
              <a:cxn ang="0">
                <a:pos x="connsiteX2" y="connsiteY2"/>
              </a:cxn>
              <a:cxn ang="0">
                <a:pos x="connsiteX3" y="connsiteY3"/>
              </a:cxn>
            </a:cxnLst>
            <a:rect l="l" t="t" r="r" b="b"/>
            <a:pathLst>
              <a:path w="4209142" h="2693239">
                <a:moveTo>
                  <a:pt x="0" y="0"/>
                </a:moveTo>
                <a:lnTo>
                  <a:pt x="4209142" y="0"/>
                </a:lnTo>
                <a:lnTo>
                  <a:pt x="4209142" y="2693239"/>
                </a:lnTo>
                <a:lnTo>
                  <a:pt x="0" y="2693239"/>
                </a:lnTo>
                <a:close/>
              </a:path>
            </a:pathLst>
          </a:custGeom>
          <a:solidFill>
            <a:schemeClr val="accent1">
              <a:alpha val="50000"/>
            </a:schemeClr>
          </a:solidFill>
          <a:ln w="6350">
            <a:solidFill>
              <a:schemeClr val="tx1">
                <a:lumMod val="40000"/>
                <a:lumOff val="60000"/>
                <a:alpha val="20000"/>
              </a:schemeClr>
            </a:solidFill>
          </a:ln>
        </p:spPr>
      </p:pic>
      <p:sp>
        <p:nvSpPr>
          <p:cNvPr id="17" name="文本框 30"/>
          <p:cNvSpPr txBox="1"/>
          <p:nvPr>
            <p:custDataLst>
              <p:tags r:id="rId6"/>
            </p:custDataLst>
          </p:nvPr>
        </p:nvSpPr>
        <p:spPr>
          <a:xfrm>
            <a:off x="1515111" y="2098486"/>
            <a:ext cx="4056379" cy="1856740"/>
          </a:xfrm>
          <a:prstGeom prst="rect">
            <a:avLst/>
          </a:prstGeom>
        </p:spPr>
        <p:txBody>
          <a:bodyPr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1400" kern="0" dirty="0">
                <a:ln>
                  <a:noFill/>
                  <a:prstDash val="sysDot"/>
                </a:ln>
                <a:solidFill>
                  <a:schemeClr val="tx1">
                    <a:lumMod val="85000"/>
                    <a:lumOff val="15000"/>
                  </a:schemeClr>
                </a:solidFill>
                <a:latin typeface="+mn-ea"/>
                <a:sym typeface="+mn-ea"/>
              </a:rPr>
              <a:t>7.3.3.服务机构开始服务</a:t>
            </a:r>
            <a:endParaRPr lang="zh-CN" altLang="en-US" sz="1400" kern="0" dirty="0">
              <a:ln>
                <a:noFill/>
                <a:prstDash val="sysDot"/>
              </a:ln>
              <a:solidFill>
                <a:schemeClr val="tx1">
                  <a:lumMod val="85000"/>
                  <a:lumOff val="15000"/>
                </a:schemeClr>
              </a:solidFill>
              <a:latin typeface="+mn-ea"/>
              <a:sym typeface="+mn-ea"/>
            </a:endParaRPr>
          </a:p>
        </p:txBody>
      </p:sp>
      <p:sp>
        <p:nvSpPr>
          <p:cNvPr id="18" name="文本框 30"/>
          <p:cNvSpPr txBox="1"/>
          <p:nvPr>
            <p:custDataLst>
              <p:tags r:id="rId7"/>
            </p:custDataLst>
          </p:nvPr>
        </p:nvSpPr>
        <p:spPr>
          <a:xfrm>
            <a:off x="1515111" y="4047936"/>
            <a:ext cx="4056379" cy="1856740"/>
          </a:xfrm>
          <a:prstGeom prst="rect">
            <a:avLst/>
          </a:prstGeom>
        </p:spPr>
        <p:txBody>
          <a:bodyPr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1400" kern="0" dirty="0">
                <a:ln>
                  <a:noFill/>
                  <a:prstDash val="sysDot"/>
                </a:ln>
                <a:solidFill>
                  <a:schemeClr val="tx1">
                    <a:lumMod val="85000"/>
                    <a:lumOff val="15000"/>
                  </a:schemeClr>
                </a:solidFill>
                <a:latin typeface="+mn-ea"/>
                <a:sym typeface="+mn-ea"/>
              </a:rPr>
              <a:t>企业和服务机构双方签署合同后，企业需支付使用补贴券后的订单金额的20％作为定金。服务机构即可“开始服务”。</a:t>
            </a:r>
            <a:endParaRPr lang="zh-CN" altLang="en-US" sz="1400" kern="0" dirty="0">
              <a:ln>
                <a:noFill/>
                <a:prstDash val="sysDot"/>
              </a:ln>
              <a:solidFill>
                <a:schemeClr val="tx1">
                  <a:lumMod val="85000"/>
                  <a:lumOff val="15000"/>
                </a:schemeClr>
              </a:solidFill>
              <a:latin typeface="+mn-ea"/>
              <a:sym typeface="+mn-ea"/>
            </a:endParaRPr>
          </a:p>
        </p:txBody>
      </p:sp>
      <p:sp>
        <p:nvSpPr>
          <p:cNvPr id="19" name="任意多边形: 形状 2"/>
          <p:cNvSpPr/>
          <p:nvPr>
            <p:custDataLst>
              <p:tags r:id="rId8"/>
            </p:custDataLst>
          </p:nvPr>
        </p:nvSpPr>
        <p:spPr>
          <a:xfrm>
            <a:off x="981711" y="2215961"/>
            <a:ext cx="309263" cy="309263"/>
          </a:xfrm>
          <a:custGeom>
            <a:avLst/>
            <a:gdLst>
              <a:gd name="connsiteX0" fmla="*/ 154632 w 309263"/>
              <a:gd name="connsiteY0" fmla="*/ 0 h 309263"/>
              <a:gd name="connsiteX1" fmla="*/ 309263 w 309263"/>
              <a:gd name="connsiteY1" fmla="*/ 154632 h 309263"/>
              <a:gd name="connsiteX2" fmla="*/ 154632 w 309263"/>
              <a:gd name="connsiteY2" fmla="*/ 309263 h 309263"/>
              <a:gd name="connsiteX3" fmla="*/ 0 w 309263"/>
              <a:gd name="connsiteY3" fmla="*/ 154632 h 309263"/>
              <a:gd name="connsiteX4" fmla="*/ 154632 w 309263"/>
              <a:gd name="connsiteY4" fmla="*/ 0 h 309263"/>
              <a:gd name="connsiteX5" fmla="*/ 228525 w 309263"/>
              <a:gd name="connsiteY5" fmla="*/ 66296 h 309263"/>
              <a:gd name="connsiteX6" fmla="*/ 216098 w 309263"/>
              <a:gd name="connsiteY6" fmla="*/ 73643 h 309263"/>
              <a:gd name="connsiteX7" fmla="*/ 124334 w 309263"/>
              <a:gd name="connsiteY7" fmla="*/ 195706 h 309263"/>
              <a:gd name="connsiteX8" fmla="*/ 81447 w 309263"/>
              <a:gd name="connsiteY8" fmla="*/ 153593 h 309263"/>
              <a:gd name="connsiteX9" fmla="*/ 54749 w 309263"/>
              <a:gd name="connsiteY9" fmla="*/ 153834 h 309263"/>
              <a:gd name="connsiteX10" fmla="*/ 54991 w 309263"/>
              <a:gd name="connsiteY10" fmla="*/ 180508 h 309263"/>
              <a:gd name="connsiteX11" fmla="*/ 113244 w 309263"/>
              <a:gd name="connsiteY11" fmla="*/ 237722 h 309263"/>
              <a:gd name="connsiteX12" fmla="*/ 126484 w 309263"/>
              <a:gd name="connsiteY12" fmla="*/ 243134 h 309263"/>
              <a:gd name="connsiteX13" fmla="*/ 127885 w 309263"/>
              <a:gd name="connsiteY13" fmla="*/ 243086 h 309263"/>
              <a:gd name="connsiteX14" fmla="*/ 141560 w 309263"/>
              <a:gd name="connsiteY14" fmla="*/ 235620 h 309263"/>
              <a:gd name="connsiteX15" fmla="*/ 246251 w 309263"/>
              <a:gd name="connsiteY15" fmla="*/ 96331 h 309263"/>
              <a:gd name="connsiteX16" fmla="*/ 242530 w 309263"/>
              <a:gd name="connsiteY16" fmla="*/ 69874 h 309263"/>
              <a:gd name="connsiteX17" fmla="*/ 228525 w 309263"/>
              <a:gd name="connsiteY17" fmla="*/ 66296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263" h="309263">
                <a:moveTo>
                  <a:pt x="154632" y="0"/>
                </a:moveTo>
                <a:cubicBezTo>
                  <a:pt x="240041" y="0"/>
                  <a:pt x="309263" y="69222"/>
                  <a:pt x="309263" y="154632"/>
                </a:cubicBezTo>
                <a:cubicBezTo>
                  <a:pt x="309263" y="240041"/>
                  <a:pt x="240041" y="309263"/>
                  <a:pt x="154632" y="309263"/>
                </a:cubicBezTo>
                <a:cubicBezTo>
                  <a:pt x="69222" y="309263"/>
                  <a:pt x="0" y="240041"/>
                  <a:pt x="0" y="154632"/>
                </a:cubicBezTo>
                <a:cubicBezTo>
                  <a:pt x="0" y="69222"/>
                  <a:pt x="69222" y="0"/>
                  <a:pt x="154632" y="0"/>
                </a:cubicBezTo>
                <a:close/>
                <a:moveTo>
                  <a:pt x="228525" y="66296"/>
                </a:moveTo>
                <a:cubicBezTo>
                  <a:pt x="223745" y="66975"/>
                  <a:pt x="219227" y="69476"/>
                  <a:pt x="216098" y="73643"/>
                </a:cubicBezTo>
                <a:lnTo>
                  <a:pt x="124334" y="195706"/>
                </a:lnTo>
                <a:lnTo>
                  <a:pt x="81447" y="153593"/>
                </a:lnTo>
                <a:cubicBezTo>
                  <a:pt x="74006" y="146296"/>
                  <a:pt x="62070" y="146393"/>
                  <a:pt x="54749" y="153834"/>
                </a:cubicBezTo>
                <a:cubicBezTo>
                  <a:pt x="47453" y="161276"/>
                  <a:pt x="47549" y="173212"/>
                  <a:pt x="54991" y="180508"/>
                </a:cubicBezTo>
                <a:lnTo>
                  <a:pt x="113244" y="237722"/>
                </a:lnTo>
                <a:cubicBezTo>
                  <a:pt x="116795" y="241225"/>
                  <a:pt x="121555" y="243134"/>
                  <a:pt x="126484" y="243134"/>
                </a:cubicBezTo>
                <a:cubicBezTo>
                  <a:pt x="126943" y="243134"/>
                  <a:pt x="127402" y="243134"/>
                  <a:pt x="127885" y="243086"/>
                </a:cubicBezTo>
                <a:cubicBezTo>
                  <a:pt x="133297" y="242699"/>
                  <a:pt x="138299" y="239969"/>
                  <a:pt x="141560" y="235620"/>
                </a:cubicBezTo>
                <a:lnTo>
                  <a:pt x="246251" y="96331"/>
                </a:lnTo>
                <a:cubicBezTo>
                  <a:pt x="252509" y="87995"/>
                  <a:pt x="250841" y="76180"/>
                  <a:pt x="242530" y="69874"/>
                </a:cubicBezTo>
                <a:cubicBezTo>
                  <a:pt x="238350" y="66758"/>
                  <a:pt x="233306" y="65616"/>
                  <a:pt x="228525" y="6629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任意多边形: 形状 4"/>
          <p:cNvSpPr/>
          <p:nvPr>
            <p:custDataLst>
              <p:tags r:id="rId9"/>
            </p:custDataLst>
          </p:nvPr>
        </p:nvSpPr>
        <p:spPr>
          <a:xfrm>
            <a:off x="1035686" y="2282001"/>
            <a:ext cx="200697" cy="177028"/>
          </a:xfrm>
          <a:custGeom>
            <a:avLst/>
            <a:gdLst>
              <a:gd name="connsiteX0" fmla="*/ 179183 w 200697"/>
              <a:gd name="connsiteY0" fmla="*/ 190 h 177028"/>
              <a:gd name="connsiteX1" fmla="*/ 193188 w 200697"/>
              <a:gd name="connsiteY1" fmla="*/ 3768 h 177028"/>
              <a:gd name="connsiteX2" fmla="*/ 196909 w 200697"/>
              <a:gd name="connsiteY2" fmla="*/ 30225 h 177028"/>
              <a:gd name="connsiteX3" fmla="*/ 92218 w 200697"/>
              <a:gd name="connsiteY3" fmla="*/ 169514 h 177028"/>
              <a:gd name="connsiteX4" fmla="*/ 78543 w 200697"/>
              <a:gd name="connsiteY4" fmla="*/ 176980 h 177028"/>
              <a:gd name="connsiteX5" fmla="*/ 77142 w 200697"/>
              <a:gd name="connsiteY5" fmla="*/ 177028 h 177028"/>
              <a:gd name="connsiteX6" fmla="*/ 63902 w 200697"/>
              <a:gd name="connsiteY6" fmla="*/ 171616 h 177028"/>
              <a:gd name="connsiteX7" fmla="*/ 5649 w 200697"/>
              <a:gd name="connsiteY7" fmla="*/ 114402 h 177028"/>
              <a:gd name="connsiteX8" fmla="*/ 5407 w 200697"/>
              <a:gd name="connsiteY8" fmla="*/ 87728 h 177028"/>
              <a:gd name="connsiteX9" fmla="*/ 32105 w 200697"/>
              <a:gd name="connsiteY9" fmla="*/ 87487 h 177028"/>
              <a:gd name="connsiteX10" fmla="*/ 74992 w 200697"/>
              <a:gd name="connsiteY10" fmla="*/ 129600 h 177028"/>
              <a:gd name="connsiteX11" fmla="*/ 166756 w 200697"/>
              <a:gd name="connsiteY11" fmla="*/ 7537 h 177028"/>
              <a:gd name="connsiteX12" fmla="*/ 179183 w 200697"/>
              <a:gd name="connsiteY12" fmla="*/ 190 h 1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697" h="177028">
                <a:moveTo>
                  <a:pt x="179183" y="190"/>
                </a:moveTo>
                <a:cubicBezTo>
                  <a:pt x="183964" y="-490"/>
                  <a:pt x="189008" y="652"/>
                  <a:pt x="193188" y="3768"/>
                </a:cubicBezTo>
                <a:cubicBezTo>
                  <a:pt x="201499" y="10074"/>
                  <a:pt x="203167" y="21889"/>
                  <a:pt x="196909" y="30225"/>
                </a:cubicBezTo>
                <a:lnTo>
                  <a:pt x="92218" y="169514"/>
                </a:lnTo>
                <a:cubicBezTo>
                  <a:pt x="88957" y="173863"/>
                  <a:pt x="83955" y="176593"/>
                  <a:pt x="78543" y="176980"/>
                </a:cubicBezTo>
                <a:cubicBezTo>
                  <a:pt x="78060" y="177028"/>
                  <a:pt x="77601" y="177028"/>
                  <a:pt x="77142" y="177028"/>
                </a:cubicBezTo>
                <a:cubicBezTo>
                  <a:pt x="72213" y="177028"/>
                  <a:pt x="67453" y="175119"/>
                  <a:pt x="63902" y="171616"/>
                </a:cubicBezTo>
                <a:lnTo>
                  <a:pt x="5649" y="114402"/>
                </a:lnTo>
                <a:cubicBezTo>
                  <a:pt x="-1793" y="107106"/>
                  <a:pt x="-1889" y="95170"/>
                  <a:pt x="5407" y="87728"/>
                </a:cubicBezTo>
                <a:cubicBezTo>
                  <a:pt x="12728" y="80287"/>
                  <a:pt x="24664" y="80190"/>
                  <a:pt x="32105" y="87487"/>
                </a:cubicBezTo>
                <a:lnTo>
                  <a:pt x="74992" y="129600"/>
                </a:lnTo>
                <a:lnTo>
                  <a:pt x="166756" y="7537"/>
                </a:lnTo>
                <a:cubicBezTo>
                  <a:pt x="169885" y="3370"/>
                  <a:pt x="174403" y="869"/>
                  <a:pt x="179183" y="19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任意多边形: 形状 5"/>
          <p:cNvSpPr/>
          <p:nvPr>
            <p:custDataLst>
              <p:tags r:id="rId10"/>
            </p:custDataLst>
          </p:nvPr>
        </p:nvSpPr>
        <p:spPr>
          <a:xfrm>
            <a:off x="981711" y="4123501"/>
            <a:ext cx="309263" cy="309263"/>
          </a:xfrm>
          <a:custGeom>
            <a:avLst/>
            <a:gdLst>
              <a:gd name="connsiteX0" fmla="*/ 154632 w 309263"/>
              <a:gd name="connsiteY0" fmla="*/ 0 h 309263"/>
              <a:gd name="connsiteX1" fmla="*/ 309263 w 309263"/>
              <a:gd name="connsiteY1" fmla="*/ 154632 h 309263"/>
              <a:gd name="connsiteX2" fmla="*/ 154632 w 309263"/>
              <a:gd name="connsiteY2" fmla="*/ 309263 h 309263"/>
              <a:gd name="connsiteX3" fmla="*/ 0 w 309263"/>
              <a:gd name="connsiteY3" fmla="*/ 154632 h 309263"/>
              <a:gd name="connsiteX4" fmla="*/ 154632 w 309263"/>
              <a:gd name="connsiteY4" fmla="*/ 0 h 309263"/>
              <a:gd name="connsiteX5" fmla="*/ 228525 w 309263"/>
              <a:gd name="connsiteY5" fmla="*/ 66296 h 309263"/>
              <a:gd name="connsiteX6" fmla="*/ 216098 w 309263"/>
              <a:gd name="connsiteY6" fmla="*/ 73643 h 309263"/>
              <a:gd name="connsiteX7" fmla="*/ 124334 w 309263"/>
              <a:gd name="connsiteY7" fmla="*/ 195706 h 309263"/>
              <a:gd name="connsiteX8" fmla="*/ 81447 w 309263"/>
              <a:gd name="connsiteY8" fmla="*/ 153593 h 309263"/>
              <a:gd name="connsiteX9" fmla="*/ 54749 w 309263"/>
              <a:gd name="connsiteY9" fmla="*/ 153834 h 309263"/>
              <a:gd name="connsiteX10" fmla="*/ 54991 w 309263"/>
              <a:gd name="connsiteY10" fmla="*/ 180508 h 309263"/>
              <a:gd name="connsiteX11" fmla="*/ 113244 w 309263"/>
              <a:gd name="connsiteY11" fmla="*/ 237722 h 309263"/>
              <a:gd name="connsiteX12" fmla="*/ 126484 w 309263"/>
              <a:gd name="connsiteY12" fmla="*/ 243134 h 309263"/>
              <a:gd name="connsiteX13" fmla="*/ 127885 w 309263"/>
              <a:gd name="connsiteY13" fmla="*/ 243086 h 309263"/>
              <a:gd name="connsiteX14" fmla="*/ 141560 w 309263"/>
              <a:gd name="connsiteY14" fmla="*/ 235620 h 309263"/>
              <a:gd name="connsiteX15" fmla="*/ 246251 w 309263"/>
              <a:gd name="connsiteY15" fmla="*/ 96331 h 309263"/>
              <a:gd name="connsiteX16" fmla="*/ 242530 w 309263"/>
              <a:gd name="connsiteY16" fmla="*/ 69874 h 309263"/>
              <a:gd name="connsiteX17" fmla="*/ 228525 w 309263"/>
              <a:gd name="connsiteY17" fmla="*/ 66296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263" h="309263">
                <a:moveTo>
                  <a:pt x="154632" y="0"/>
                </a:moveTo>
                <a:cubicBezTo>
                  <a:pt x="240041" y="0"/>
                  <a:pt x="309263" y="69222"/>
                  <a:pt x="309263" y="154632"/>
                </a:cubicBezTo>
                <a:cubicBezTo>
                  <a:pt x="309263" y="240041"/>
                  <a:pt x="240041" y="309263"/>
                  <a:pt x="154632" y="309263"/>
                </a:cubicBezTo>
                <a:cubicBezTo>
                  <a:pt x="69222" y="309263"/>
                  <a:pt x="0" y="240041"/>
                  <a:pt x="0" y="154632"/>
                </a:cubicBezTo>
                <a:cubicBezTo>
                  <a:pt x="0" y="69222"/>
                  <a:pt x="69222" y="0"/>
                  <a:pt x="154632" y="0"/>
                </a:cubicBezTo>
                <a:close/>
                <a:moveTo>
                  <a:pt x="228525" y="66296"/>
                </a:moveTo>
                <a:cubicBezTo>
                  <a:pt x="223745" y="66975"/>
                  <a:pt x="219227" y="69476"/>
                  <a:pt x="216098" y="73643"/>
                </a:cubicBezTo>
                <a:lnTo>
                  <a:pt x="124334" y="195706"/>
                </a:lnTo>
                <a:lnTo>
                  <a:pt x="81447" y="153593"/>
                </a:lnTo>
                <a:cubicBezTo>
                  <a:pt x="74006" y="146296"/>
                  <a:pt x="62070" y="146393"/>
                  <a:pt x="54749" y="153834"/>
                </a:cubicBezTo>
                <a:cubicBezTo>
                  <a:pt x="47453" y="161276"/>
                  <a:pt x="47549" y="173212"/>
                  <a:pt x="54991" y="180508"/>
                </a:cubicBezTo>
                <a:lnTo>
                  <a:pt x="113244" y="237722"/>
                </a:lnTo>
                <a:cubicBezTo>
                  <a:pt x="116795" y="241225"/>
                  <a:pt x="121555" y="243134"/>
                  <a:pt x="126484" y="243134"/>
                </a:cubicBezTo>
                <a:cubicBezTo>
                  <a:pt x="126943" y="243134"/>
                  <a:pt x="127402" y="243134"/>
                  <a:pt x="127885" y="243086"/>
                </a:cubicBezTo>
                <a:cubicBezTo>
                  <a:pt x="133297" y="242699"/>
                  <a:pt x="138299" y="239969"/>
                  <a:pt x="141560" y="235620"/>
                </a:cubicBezTo>
                <a:lnTo>
                  <a:pt x="246251" y="96331"/>
                </a:lnTo>
                <a:cubicBezTo>
                  <a:pt x="252509" y="87995"/>
                  <a:pt x="250841" y="76180"/>
                  <a:pt x="242530" y="69874"/>
                </a:cubicBezTo>
                <a:cubicBezTo>
                  <a:pt x="238350" y="66758"/>
                  <a:pt x="233306" y="65616"/>
                  <a:pt x="228525" y="6629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任意多边形: 形状 6"/>
          <p:cNvSpPr/>
          <p:nvPr>
            <p:custDataLst>
              <p:tags r:id="rId11"/>
            </p:custDataLst>
          </p:nvPr>
        </p:nvSpPr>
        <p:spPr>
          <a:xfrm>
            <a:off x="1035686" y="4190176"/>
            <a:ext cx="200697" cy="177028"/>
          </a:xfrm>
          <a:custGeom>
            <a:avLst/>
            <a:gdLst>
              <a:gd name="connsiteX0" fmla="*/ 179183 w 200697"/>
              <a:gd name="connsiteY0" fmla="*/ 190 h 177028"/>
              <a:gd name="connsiteX1" fmla="*/ 193188 w 200697"/>
              <a:gd name="connsiteY1" fmla="*/ 3768 h 177028"/>
              <a:gd name="connsiteX2" fmla="*/ 196909 w 200697"/>
              <a:gd name="connsiteY2" fmla="*/ 30225 h 177028"/>
              <a:gd name="connsiteX3" fmla="*/ 92218 w 200697"/>
              <a:gd name="connsiteY3" fmla="*/ 169514 h 177028"/>
              <a:gd name="connsiteX4" fmla="*/ 78543 w 200697"/>
              <a:gd name="connsiteY4" fmla="*/ 176980 h 177028"/>
              <a:gd name="connsiteX5" fmla="*/ 77142 w 200697"/>
              <a:gd name="connsiteY5" fmla="*/ 177028 h 177028"/>
              <a:gd name="connsiteX6" fmla="*/ 63902 w 200697"/>
              <a:gd name="connsiteY6" fmla="*/ 171616 h 177028"/>
              <a:gd name="connsiteX7" fmla="*/ 5649 w 200697"/>
              <a:gd name="connsiteY7" fmla="*/ 114402 h 177028"/>
              <a:gd name="connsiteX8" fmla="*/ 5407 w 200697"/>
              <a:gd name="connsiteY8" fmla="*/ 87728 h 177028"/>
              <a:gd name="connsiteX9" fmla="*/ 32105 w 200697"/>
              <a:gd name="connsiteY9" fmla="*/ 87487 h 177028"/>
              <a:gd name="connsiteX10" fmla="*/ 74992 w 200697"/>
              <a:gd name="connsiteY10" fmla="*/ 129600 h 177028"/>
              <a:gd name="connsiteX11" fmla="*/ 166756 w 200697"/>
              <a:gd name="connsiteY11" fmla="*/ 7537 h 177028"/>
              <a:gd name="connsiteX12" fmla="*/ 179183 w 200697"/>
              <a:gd name="connsiteY12" fmla="*/ 190 h 1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697" h="177028">
                <a:moveTo>
                  <a:pt x="179183" y="190"/>
                </a:moveTo>
                <a:cubicBezTo>
                  <a:pt x="183964" y="-490"/>
                  <a:pt x="189008" y="652"/>
                  <a:pt x="193188" y="3768"/>
                </a:cubicBezTo>
                <a:cubicBezTo>
                  <a:pt x="201499" y="10074"/>
                  <a:pt x="203167" y="21889"/>
                  <a:pt x="196909" y="30225"/>
                </a:cubicBezTo>
                <a:lnTo>
                  <a:pt x="92218" y="169514"/>
                </a:lnTo>
                <a:cubicBezTo>
                  <a:pt x="88957" y="173863"/>
                  <a:pt x="83955" y="176593"/>
                  <a:pt x="78543" y="176980"/>
                </a:cubicBezTo>
                <a:cubicBezTo>
                  <a:pt x="78060" y="177028"/>
                  <a:pt x="77601" y="177028"/>
                  <a:pt x="77142" y="177028"/>
                </a:cubicBezTo>
                <a:cubicBezTo>
                  <a:pt x="72213" y="177028"/>
                  <a:pt x="67453" y="175119"/>
                  <a:pt x="63902" y="171616"/>
                </a:cubicBezTo>
                <a:lnTo>
                  <a:pt x="5649" y="114402"/>
                </a:lnTo>
                <a:cubicBezTo>
                  <a:pt x="-1793" y="107106"/>
                  <a:pt x="-1889" y="95170"/>
                  <a:pt x="5407" y="87728"/>
                </a:cubicBezTo>
                <a:cubicBezTo>
                  <a:pt x="12728" y="80287"/>
                  <a:pt x="24664" y="80190"/>
                  <a:pt x="32105" y="87487"/>
                </a:cubicBezTo>
                <a:lnTo>
                  <a:pt x="74992" y="129600"/>
                </a:lnTo>
                <a:lnTo>
                  <a:pt x="166756" y="7537"/>
                </a:lnTo>
                <a:cubicBezTo>
                  <a:pt x="169885" y="3370"/>
                  <a:pt x="174403" y="869"/>
                  <a:pt x="179183" y="19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图片 2"/>
          <p:cNvPicPr>
            <a:picLocks noChangeAspect="1"/>
          </p:cNvPicPr>
          <p:nvPr/>
        </p:nvPicPr>
        <p:blipFill>
          <a:blip r:embed="rId12"/>
          <a:stretch>
            <a:fillRect/>
          </a:stretch>
        </p:blipFill>
        <p:spPr>
          <a:xfrm>
            <a:off x="7306945" y="720090"/>
            <a:ext cx="1442720" cy="97155"/>
          </a:xfrm>
          <a:prstGeom prst="rect">
            <a:avLst/>
          </a:prstGeom>
        </p:spPr>
      </p:pic>
      <p:pic>
        <p:nvPicPr>
          <p:cNvPr id="4" name="图片 3"/>
          <p:cNvPicPr>
            <a:picLocks noChangeAspect="1"/>
          </p:cNvPicPr>
          <p:nvPr/>
        </p:nvPicPr>
        <p:blipFill>
          <a:blip r:embed="rId12"/>
          <a:stretch>
            <a:fillRect/>
          </a:stretch>
        </p:blipFill>
        <p:spPr>
          <a:xfrm>
            <a:off x="7327265" y="3608705"/>
            <a:ext cx="1442720" cy="97155"/>
          </a:xfrm>
          <a:prstGeom prst="rect">
            <a:avLst/>
          </a:prstGeom>
        </p:spPr>
      </p:pic>
    </p:spTree>
    <p:custDataLst>
      <p:tags r:id="rId1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3" name="组合 2"/>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pic>
        <p:nvPicPr>
          <p:cNvPr id="100" name="图片 99"/>
          <p:cNvPicPr/>
          <p:nvPr/>
        </p:nvPicPr>
        <p:blipFill>
          <a:blip r:embed="rId1"/>
          <a:srcRect r="46815"/>
          <a:stretch>
            <a:fillRect/>
          </a:stretch>
        </p:blipFill>
        <p:spPr>
          <a:xfrm>
            <a:off x="8544560" y="0"/>
            <a:ext cx="3647440" cy="6858000"/>
          </a:xfrm>
          <a:prstGeom prst="rect">
            <a:avLst/>
          </a:prstGeom>
          <a:noFill/>
          <a:ln w="9525">
            <a:noFill/>
          </a:ln>
        </p:spPr>
      </p:pic>
      <p:sp>
        <p:nvSpPr>
          <p:cNvPr id="6" name="文本框 5"/>
          <p:cNvSpPr txBox="1"/>
          <p:nvPr/>
        </p:nvSpPr>
        <p:spPr>
          <a:xfrm>
            <a:off x="556895" y="1502410"/>
            <a:ext cx="7592060" cy="3784600"/>
          </a:xfrm>
          <a:prstGeom prst="rect">
            <a:avLst/>
          </a:prstGeom>
          <a:noFill/>
        </p:spPr>
        <p:txBody>
          <a:bodyPr wrap="square" rtlCol="0" anchor="t">
            <a:spAutoFit/>
          </a:bodyPr>
          <a:p>
            <a:pPr fontAlgn="auto">
              <a:lnSpc>
                <a:spcPct val="150000"/>
              </a:lnSpc>
            </a:pPr>
            <a:r>
              <a:rPr lang="en-US" altLang="zh-CN" sz="2000">
                <a:solidFill>
                  <a:schemeClr val="tx2">
                    <a:lumMod val="25000"/>
                  </a:schemeClr>
                </a:solidFill>
                <a:latin typeface="微软雅黑" panose="020B0503020204020204" charset="-122"/>
                <a:ea typeface="微软雅黑" panose="020B0503020204020204" charset="-122"/>
                <a:cs typeface="微软雅黑" panose="020B0503020204020204" charset="-122"/>
              </a:rPr>
              <a:t>       </a:t>
            </a:r>
            <a:r>
              <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rPr>
              <a:t>广西制造业企业培优育强服务券管理平台分为公众端、服务机构端、企业端、管理端，供网页端及小程序用户使用网页和小程序功能相似、数据互通。</a:t>
            </a:r>
            <a:endPar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2000">
                <a:solidFill>
                  <a:schemeClr val="tx2">
                    <a:lumMod val="25000"/>
                  </a:schemeClr>
                </a:solidFill>
                <a:latin typeface="微软雅黑" panose="020B0503020204020204" charset="-122"/>
                <a:ea typeface="微软雅黑" panose="020B0503020204020204" charset="-122"/>
                <a:cs typeface="微软雅黑" panose="020B0503020204020204" charset="-122"/>
              </a:rPr>
              <a:t>       </a:t>
            </a:r>
            <a:r>
              <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rPr>
              <a:t>广西制造业企业培优育强服务券管理平台是为实现服务券全流程信息化管理专门开发设立的运营系统平台（以下简称“平台”）。服务券以电子券的形式实行记名申领发放、登记备案管理，专项用于优质制造业企业购买约定的社会化服务事项，不得转让、流通和挪作他用。</a:t>
            </a:r>
            <a:endPar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901700" y="148590"/>
            <a:ext cx="310261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概述</a:t>
            </a: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 </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8" name="矩形 7"/>
          <p:cNvSpPr/>
          <p:nvPr/>
        </p:nvSpPr>
        <p:spPr>
          <a:xfrm>
            <a:off x="8547735" y="0"/>
            <a:ext cx="3644265" cy="6858000"/>
          </a:xfrm>
          <a:prstGeom prst="rect">
            <a:avLst/>
          </a:prstGeom>
          <a:gradFill>
            <a:gsLst>
              <a:gs pos="5000">
                <a:srgbClr val="0066FF">
                  <a:alpha val="31000"/>
                </a:srgbClr>
              </a:gs>
              <a:gs pos="100000">
                <a:srgbClr val="5B51FC">
                  <a:alpha val="4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7.3.4.服务机构完成服务</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服务机构提供服务后，企业支付剩余尾款。服务机构即可上传服务过程佐证完成服务。</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56" name="图片 14"/>
          <p:cNvPicPr>
            <a:picLocks noChangeAspect="1"/>
          </p:cNvPicPr>
          <p:nvPr/>
        </p:nvPicPr>
        <p:blipFill>
          <a:blip r:embed="rId1"/>
          <a:stretch>
            <a:fillRect/>
          </a:stretch>
        </p:blipFill>
        <p:spPr>
          <a:xfrm>
            <a:off x="774065" y="1896110"/>
            <a:ext cx="10718165" cy="4817110"/>
          </a:xfrm>
          <a:prstGeom prst="rect">
            <a:avLst/>
          </a:prstGeom>
          <a:noFill/>
          <a:ln>
            <a:noFill/>
          </a:ln>
        </p:spPr>
      </p:pic>
      <p:pic>
        <p:nvPicPr>
          <p:cNvPr id="2" name="图片 1"/>
          <p:cNvPicPr>
            <a:picLocks noChangeAspect="1"/>
          </p:cNvPicPr>
          <p:nvPr/>
        </p:nvPicPr>
        <p:blipFill>
          <a:blip r:embed="rId2"/>
          <a:stretch>
            <a:fillRect/>
          </a:stretch>
        </p:blipFill>
        <p:spPr>
          <a:xfrm>
            <a:off x="2313305" y="2039620"/>
            <a:ext cx="2732405" cy="187325"/>
          </a:xfrm>
          <a:prstGeom prst="rect">
            <a:avLst/>
          </a:prstGeom>
        </p:spPr>
      </p:pic>
    </p:spTree>
    <p:custDataLst>
      <p:tags r:id="rId3"/>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7.3.5.服务机构申请兑付</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服务机构完成服务后，企业进行评价。评价完成，服务机构即可向平台进行“申请兑付”。</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57" name="图片 15"/>
          <p:cNvPicPr>
            <a:picLocks noChangeAspect="1"/>
          </p:cNvPicPr>
          <p:nvPr/>
        </p:nvPicPr>
        <p:blipFill>
          <a:blip r:embed="rId1"/>
          <a:stretch>
            <a:fillRect/>
          </a:stretch>
        </p:blipFill>
        <p:spPr>
          <a:xfrm>
            <a:off x="71755" y="1731010"/>
            <a:ext cx="5718810" cy="4957445"/>
          </a:xfrm>
          <a:prstGeom prst="rect">
            <a:avLst/>
          </a:prstGeom>
          <a:noFill/>
          <a:ln>
            <a:noFill/>
          </a:ln>
        </p:spPr>
      </p:pic>
      <p:pic>
        <p:nvPicPr>
          <p:cNvPr id="59" name="图片 17"/>
          <p:cNvPicPr>
            <a:picLocks noChangeAspect="1"/>
          </p:cNvPicPr>
          <p:nvPr/>
        </p:nvPicPr>
        <p:blipFill>
          <a:blip r:embed="rId2"/>
          <a:stretch>
            <a:fillRect/>
          </a:stretch>
        </p:blipFill>
        <p:spPr>
          <a:xfrm>
            <a:off x="6207125" y="1749425"/>
            <a:ext cx="5725160" cy="4781550"/>
          </a:xfrm>
          <a:prstGeom prst="rect">
            <a:avLst/>
          </a:prstGeom>
          <a:noFill/>
          <a:ln>
            <a:noFill/>
          </a:ln>
        </p:spPr>
      </p:pic>
      <p:pic>
        <p:nvPicPr>
          <p:cNvPr id="2" name="图片 1"/>
          <p:cNvPicPr>
            <a:picLocks noChangeAspect="1"/>
          </p:cNvPicPr>
          <p:nvPr/>
        </p:nvPicPr>
        <p:blipFill>
          <a:blip r:embed="rId3"/>
          <a:stretch>
            <a:fillRect/>
          </a:stretch>
        </p:blipFill>
        <p:spPr>
          <a:xfrm>
            <a:off x="714375" y="1889760"/>
            <a:ext cx="2114550" cy="175260"/>
          </a:xfrm>
          <a:prstGeom prst="rect">
            <a:avLst/>
          </a:prstGeom>
        </p:spPr>
      </p:pic>
      <p:pic>
        <p:nvPicPr>
          <p:cNvPr id="4" name="图片 3"/>
          <p:cNvPicPr>
            <a:picLocks noChangeAspect="1"/>
          </p:cNvPicPr>
          <p:nvPr/>
        </p:nvPicPr>
        <p:blipFill>
          <a:blip r:embed="rId3"/>
          <a:stretch>
            <a:fillRect/>
          </a:stretch>
        </p:blipFill>
        <p:spPr>
          <a:xfrm>
            <a:off x="6828790" y="1896745"/>
            <a:ext cx="2114550" cy="175260"/>
          </a:xfrm>
          <a:prstGeom prst="rect">
            <a:avLst/>
          </a:prstGeom>
        </p:spPr>
      </p:pic>
    </p:spTree>
    <p:custDataLst>
      <p:tags r:id="rId4"/>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7.4服务券兑付</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进入服务券兑付页面，展示申请兑付的记录，可查看申请兑付的审核状态。</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36" name="图片 22"/>
          <p:cNvPicPr>
            <a:picLocks noChangeAspect="1"/>
          </p:cNvPicPr>
          <p:nvPr/>
        </p:nvPicPr>
        <p:blipFill>
          <a:blip r:embed="rId1"/>
          <a:stretch>
            <a:fillRect/>
          </a:stretch>
        </p:blipFill>
        <p:spPr>
          <a:xfrm>
            <a:off x="643890" y="1910715"/>
            <a:ext cx="10894695" cy="4598035"/>
          </a:xfrm>
          <a:prstGeom prst="rect">
            <a:avLst/>
          </a:prstGeom>
          <a:noFill/>
          <a:ln>
            <a:noFill/>
          </a:ln>
        </p:spPr>
      </p:pic>
      <p:pic>
        <p:nvPicPr>
          <p:cNvPr id="2" name="图片 1"/>
          <p:cNvPicPr>
            <a:picLocks noChangeAspect="1"/>
          </p:cNvPicPr>
          <p:nvPr/>
        </p:nvPicPr>
        <p:blipFill>
          <a:blip r:embed="rId2"/>
          <a:stretch>
            <a:fillRect/>
          </a:stretch>
        </p:blipFill>
        <p:spPr>
          <a:xfrm>
            <a:off x="2172335" y="2009775"/>
            <a:ext cx="2746375" cy="227330"/>
          </a:xfrm>
          <a:prstGeom prst="rect">
            <a:avLst/>
          </a:prstGeom>
        </p:spPr>
      </p:pic>
    </p:spTree>
    <p:custDataLst>
      <p:tags r:id="rId3"/>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8.</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8.1申请发布需求</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8.1.1.申请发布需求入口一：</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在首页“企业需求”页面，点击“发布需求”即可跳转至发布需求页面</a:t>
            </a:r>
            <a:endParaRPr lang="en-US" altLang="zh-CN" sz="2000">
              <a:latin typeface="微软雅黑" panose="020B0503020204020204" charset="-122"/>
              <a:ea typeface="微软雅黑" panose="020B0503020204020204" charset="-122"/>
              <a:cs typeface="微软雅黑" panose="020B0503020204020204" charset="-122"/>
            </a:endParaRPr>
          </a:p>
        </p:txBody>
      </p:sp>
      <p:pic>
        <p:nvPicPr>
          <p:cNvPr id="44" name="图片 4"/>
          <p:cNvPicPr>
            <a:picLocks noChangeAspect="1"/>
          </p:cNvPicPr>
          <p:nvPr/>
        </p:nvPicPr>
        <p:blipFill>
          <a:blip r:embed="rId1"/>
          <a:stretch>
            <a:fillRect/>
          </a:stretch>
        </p:blipFill>
        <p:spPr>
          <a:xfrm>
            <a:off x="876300" y="2072640"/>
            <a:ext cx="9822815" cy="4401185"/>
          </a:xfrm>
          <a:prstGeom prst="rect">
            <a:avLst/>
          </a:prstGeom>
          <a:noFill/>
          <a:ln>
            <a:noFill/>
          </a:ln>
        </p:spPr>
      </p:pic>
      <p:pic>
        <p:nvPicPr>
          <p:cNvPr id="2" name="图片 1"/>
          <p:cNvPicPr>
            <a:picLocks noChangeAspect="1"/>
          </p:cNvPicPr>
          <p:nvPr/>
        </p:nvPicPr>
        <p:blipFill>
          <a:blip r:embed="rId2"/>
          <a:stretch>
            <a:fillRect/>
          </a:stretch>
        </p:blipFill>
        <p:spPr>
          <a:xfrm>
            <a:off x="2314575" y="2487930"/>
            <a:ext cx="2451100" cy="203200"/>
          </a:xfrm>
          <a:prstGeom prst="rect">
            <a:avLst/>
          </a:prstGeom>
        </p:spPr>
      </p:pic>
    </p:spTree>
    <p:custDataLst>
      <p:tags r:id="rId3"/>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8.</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8.1.2.申请发布需求入口二：</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点击“我的需求管理”进入我发布的需求页面，即可看见“发布需求”的入口</a:t>
            </a:r>
            <a:endParaRPr lang="en-US" altLang="zh-CN" sz="2000">
              <a:latin typeface="微软雅黑" panose="020B0503020204020204" charset="-122"/>
              <a:ea typeface="微软雅黑" panose="020B0503020204020204" charset="-122"/>
              <a:cs typeface="微软雅黑" panose="020B0503020204020204" charset="-122"/>
            </a:endParaRPr>
          </a:p>
        </p:txBody>
      </p:sp>
      <p:pic>
        <p:nvPicPr>
          <p:cNvPr id="39" name="图片 23"/>
          <p:cNvPicPr>
            <a:picLocks noChangeAspect="1"/>
          </p:cNvPicPr>
          <p:nvPr/>
        </p:nvPicPr>
        <p:blipFill>
          <a:blip r:embed="rId1"/>
          <a:stretch>
            <a:fillRect/>
          </a:stretch>
        </p:blipFill>
        <p:spPr>
          <a:xfrm>
            <a:off x="664210" y="1942465"/>
            <a:ext cx="4979035" cy="4556760"/>
          </a:xfrm>
          <a:prstGeom prst="rect">
            <a:avLst/>
          </a:prstGeom>
          <a:noFill/>
          <a:ln>
            <a:noFill/>
          </a:ln>
        </p:spPr>
      </p:pic>
      <p:pic>
        <p:nvPicPr>
          <p:cNvPr id="40" name="图片 24"/>
          <p:cNvPicPr>
            <a:picLocks noChangeAspect="1"/>
          </p:cNvPicPr>
          <p:nvPr/>
        </p:nvPicPr>
        <p:blipFill>
          <a:blip r:embed="rId2"/>
          <a:stretch>
            <a:fillRect/>
          </a:stretch>
        </p:blipFill>
        <p:spPr>
          <a:xfrm>
            <a:off x="6173470" y="1899285"/>
            <a:ext cx="5723890" cy="4800600"/>
          </a:xfrm>
          <a:prstGeom prst="rect">
            <a:avLst/>
          </a:prstGeom>
          <a:noFill/>
          <a:ln>
            <a:noFill/>
          </a:ln>
        </p:spPr>
      </p:pic>
      <p:pic>
        <p:nvPicPr>
          <p:cNvPr id="2" name="图片 1"/>
          <p:cNvPicPr>
            <a:picLocks noChangeAspect="1"/>
          </p:cNvPicPr>
          <p:nvPr/>
        </p:nvPicPr>
        <p:blipFill>
          <a:blip r:embed="rId3"/>
          <a:stretch>
            <a:fillRect/>
          </a:stretch>
        </p:blipFill>
        <p:spPr>
          <a:xfrm>
            <a:off x="1203960" y="2094865"/>
            <a:ext cx="1744345" cy="144145"/>
          </a:xfrm>
          <a:prstGeom prst="rect">
            <a:avLst/>
          </a:prstGeom>
        </p:spPr>
      </p:pic>
      <p:pic>
        <p:nvPicPr>
          <p:cNvPr id="4" name="图片 3"/>
          <p:cNvPicPr>
            <a:picLocks noChangeAspect="1"/>
          </p:cNvPicPr>
          <p:nvPr/>
        </p:nvPicPr>
        <p:blipFill>
          <a:blip r:embed="rId3"/>
          <a:stretch>
            <a:fillRect/>
          </a:stretch>
        </p:blipFill>
        <p:spPr>
          <a:xfrm>
            <a:off x="6766560" y="2046605"/>
            <a:ext cx="2059305" cy="170815"/>
          </a:xfrm>
          <a:prstGeom prst="rect">
            <a:avLst/>
          </a:prstGeom>
        </p:spPr>
      </p:pic>
    </p:spTree>
    <p:custDataLst>
      <p:tags r:id="rId4"/>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8.</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8.1.2.申请发布需求入口二：</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向平台提交申请发布需求，发布状态为“待处理”。由平台人员进行审核，审核通过后状态变为“已发布”。</a:t>
            </a:r>
            <a:endParaRPr lang="en-US" altLang="zh-CN" sz="2000">
              <a:latin typeface="微软雅黑" panose="020B0503020204020204" charset="-122"/>
              <a:ea typeface="微软雅黑" panose="020B0503020204020204" charset="-122"/>
              <a:cs typeface="微软雅黑" panose="020B0503020204020204" charset="-122"/>
            </a:endParaRPr>
          </a:p>
        </p:txBody>
      </p:sp>
      <p:pic>
        <p:nvPicPr>
          <p:cNvPr id="41" name="图片 25"/>
          <p:cNvPicPr>
            <a:picLocks noChangeAspect="1"/>
          </p:cNvPicPr>
          <p:nvPr/>
        </p:nvPicPr>
        <p:blipFill>
          <a:blip r:embed="rId1"/>
          <a:stretch>
            <a:fillRect/>
          </a:stretch>
        </p:blipFill>
        <p:spPr>
          <a:xfrm>
            <a:off x="387985" y="2030095"/>
            <a:ext cx="5502275" cy="4677410"/>
          </a:xfrm>
          <a:prstGeom prst="rect">
            <a:avLst/>
          </a:prstGeom>
          <a:noFill/>
          <a:ln>
            <a:noFill/>
          </a:ln>
        </p:spPr>
      </p:pic>
      <p:pic>
        <p:nvPicPr>
          <p:cNvPr id="43" name="图片 27"/>
          <p:cNvPicPr>
            <a:picLocks noChangeAspect="1"/>
          </p:cNvPicPr>
          <p:nvPr/>
        </p:nvPicPr>
        <p:blipFill>
          <a:blip r:embed="rId2"/>
          <a:stretch>
            <a:fillRect/>
          </a:stretch>
        </p:blipFill>
        <p:spPr>
          <a:xfrm>
            <a:off x="6079490" y="2051685"/>
            <a:ext cx="6053455" cy="4613275"/>
          </a:xfrm>
          <a:prstGeom prst="rect">
            <a:avLst/>
          </a:prstGeom>
          <a:noFill/>
          <a:ln>
            <a:noFill/>
          </a:ln>
        </p:spPr>
      </p:pic>
      <p:pic>
        <p:nvPicPr>
          <p:cNvPr id="2" name="图片 1"/>
          <p:cNvPicPr>
            <a:picLocks noChangeAspect="1"/>
          </p:cNvPicPr>
          <p:nvPr/>
        </p:nvPicPr>
        <p:blipFill>
          <a:blip r:embed="rId3"/>
          <a:stretch>
            <a:fillRect/>
          </a:stretch>
        </p:blipFill>
        <p:spPr>
          <a:xfrm>
            <a:off x="1181735" y="2161540"/>
            <a:ext cx="1744345" cy="175260"/>
          </a:xfrm>
          <a:prstGeom prst="rect">
            <a:avLst/>
          </a:prstGeom>
        </p:spPr>
      </p:pic>
      <p:pic>
        <p:nvPicPr>
          <p:cNvPr id="4" name="图片 3"/>
          <p:cNvPicPr>
            <a:picLocks noChangeAspect="1"/>
          </p:cNvPicPr>
          <p:nvPr/>
        </p:nvPicPr>
        <p:blipFill>
          <a:blip r:embed="rId3"/>
          <a:stretch>
            <a:fillRect/>
          </a:stretch>
        </p:blipFill>
        <p:spPr>
          <a:xfrm>
            <a:off x="6941185" y="2541270"/>
            <a:ext cx="1744345" cy="144145"/>
          </a:xfrm>
          <a:prstGeom prst="rect">
            <a:avLst/>
          </a:prstGeom>
        </p:spPr>
      </p:pic>
    </p:spTree>
    <p:custDataLst>
      <p:tags r:id="rId4"/>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8.</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8.2需求对接</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企业发布的需求审核通过后，可在首页点击“企业需求”查看需求详情。若服务机构能接该企业的需求，则点击“我要对接”。</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endParaRPr lang="en-US" altLang="zh-CN" sz="2000">
              <a:latin typeface="微软雅黑" panose="020B0503020204020204" charset="-122"/>
              <a:ea typeface="微软雅黑" panose="020B0503020204020204" charset="-122"/>
              <a:cs typeface="微软雅黑" panose="020B0503020204020204" charset="-122"/>
            </a:endParaRPr>
          </a:p>
        </p:txBody>
      </p:sp>
      <p:pic>
        <p:nvPicPr>
          <p:cNvPr id="16" name="图片 1"/>
          <p:cNvPicPr>
            <a:picLocks noChangeAspect="1"/>
          </p:cNvPicPr>
          <p:nvPr/>
        </p:nvPicPr>
        <p:blipFill>
          <a:blip r:embed="rId1"/>
          <a:stretch>
            <a:fillRect/>
          </a:stretch>
        </p:blipFill>
        <p:spPr>
          <a:xfrm>
            <a:off x="695960" y="2095500"/>
            <a:ext cx="10300970" cy="4568190"/>
          </a:xfrm>
          <a:prstGeom prst="rect">
            <a:avLst/>
          </a:prstGeom>
          <a:noFill/>
          <a:ln>
            <a:noFill/>
          </a:ln>
        </p:spPr>
      </p:pic>
      <p:pic>
        <p:nvPicPr>
          <p:cNvPr id="2" name="图片 1"/>
          <p:cNvPicPr>
            <a:picLocks noChangeAspect="1"/>
          </p:cNvPicPr>
          <p:nvPr/>
        </p:nvPicPr>
        <p:blipFill>
          <a:blip r:embed="rId2"/>
          <a:stretch>
            <a:fillRect/>
          </a:stretch>
        </p:blipFill>
        <p:spPr>
          <a:xfrm>
            <a:off x="2217420" y="2512695"/>
            <a:ext cx="2515870" cy="207645"/>
          </a:xfrm>
          <a:prstGeom prst="rect">
            <a:avLst/>
          </a:prstGeom>
        </p:spPr>
      </p:pic>
      <p:pic>
        <p:nvPicPr>
          <p:cNvPr id="6" name="图片 5"/>
          <p:cNvPicPr>
            <a:picLocks noChangeAspect="1"/>
          </p:cNvPicPr>
          <p:nvPr/>
        </p:nvPicPr>
        <p:blipFill>
          <a:blip r:embed="rId3"/>
          <a:stretch>
            <a:fillRect/>
          </a:stretch>
        </p:blipFill>
        <p:spPr>
          <a:xfrm>
            <a:off x="2185035" y="2512060"/>
            <a:ext cx="2785110" cy="219710"/>
          </a:xfrm>
          <a:prstGeom prst="rect">
            <a:avLst/>
          </a:prstGeom>
        </p:spPr>
      </p:pic>
    </p:spTree>
    <p:custDataLst>
      <p:tags r:id="rId4"/>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9.</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留言信箱</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9.我要留言</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在右上角点击“我要留言”弹窗打开留言信箱页面，可将问题或建议留言给平台。平台收到留言后方可进行回复处理。</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endParaRPr lang="en-US" altLang="zh-CN" sz="2000">
              <a:latin typeface="微软雅黑" panose="020B0503020204020204" charset="-122"/>
              <a:ea typeface="微软雅黑" panose="020B0503020204020204" charset="-122"/>
              <a:cs typeface="微软雅黑" panose="020B0503020204020204" charset="-122"/>
            </a:endParaRPr>
          </a:p>
        </p:txBody>
      </p:sp>
      <p:pic>
        <p:nvPicPr>
          <p:cNvPr id="42" name="图片 3"/>
          <p:cNvPicPr>
            <a:picLocks noChangeAspect="1"/>
          </p:cNvPicPr>
          <p:nvPr/>
        </p:nvPicPr>
        <p:blipFill>
          <a:blip r:embed="rId1"/>
          <a:stretch>
            <a:fillRect/>
          </a:stretch>
        </p:blipFill>
        <p:spPr>
          <a:xfrm>
            <a:off x="514985" y="2115820"/>
            <a:ext cx="11108055" cy="4496435"/>
          </a:xfrm>
          <a:prstGeom prst="rect">
            <a:avLst/>
          </a:prstGeom>
          <a:noFill/>
          <a:ln>
            <a:noFill/>
          </a:ln>
        </p:spPr>
      </p:pic>
      <p:pic>
        <p:nvPicPr>
          <p:cNvPr id="6" name="图片 5"/>
          <p:cNvPicPr>
            <a:picLocks noChangeAspect="1"/>
          </p:cNvPicPr>
          <p:nvPr/>
        </p:nvPicPr>
        <p:blipFill>
          <a:blip r:embed="rId2"/>
          <a:stretch>
            <a:fillRect/>
          </a:stretch>
        </p:blipFill>
        <p:spPr>
          <a:xfrm>
            <a:off x="2152650" y="2559685"/>
            <a:ext cx="3048000" cy="176530"/>
          </a:xfrm>
          <a:prstGeom prst="rect">
            <a:avLst/>
          </a:prstGeom>
        </p:spPr>
      </p:pic>
    </p:spTree>
    <p:custDataLst>
      <p:tags r:id="rId3"/>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433070" y="2723515"/>
            <a:ext cx="11353800" cy="1106805"/>
          </a:xfrm>
          <a:prstGeom prst="rect">
            <a:avLst/>
          </a:prstGeom>
          <a:noFill/>
        </p:spPr>
        <p:txBody>
          <a:bodyPr wrap="square">
            <a:spAutoFit/>
          </a:bodyPr>
          <a:lstStyle/>
          <a:p>
            <a:pPr algn="ctr"/>
            <a:r>
              <a:rPr lang="zh-CN" altLang="en-US" sz="6600" b="1" spc="20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服务机构小程序端操作流程</a:t>
            </a:r>
            <a:endParaRPr lang="zh-CN" altLang="en-US" sz="6600" b="1" spc="200" dirty="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grpSp>
        <p:nvGrpSpPr>
          <p:cNvPr id="13" name="组合 12"/>
          <p:cNvGrpSpPr/>
          <p:nvPr/>
        </p:nvGrpSpPr>
        <p:grpSpPr>
          <a:xfrm>
            <a:off x="5008743"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第五章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10.</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进入【广西桂在益企小程序】</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sz="2000">
                <a:latin typeface="微软雅黑" panose="020B0503020204020204" charset="-122"/>
                <a:ea typeface="微软雅黑" panose="020B0503020204020204" charset="-122"/>
                <a:cs typeface="微软雅黑" panose="020B0503020204020204" charset="-122"/>
              </a:rPr>
              <a:t>10.1</a:t>
            </a:r>
            <a:r>
              <a:rPr sz="2000">
                <a:latin typeface="微软雅黑" panose="020B0503020204020204" charset="-122"/>
                <a:ea typeface="微软雅黑" panose="020B0503020204020204" charset="-122"/>
                <a:cs typeface="微软雅黑" panose="020B0503020204020204" charset="-122"/>
              </a:rPr>
              <a:t>使用微信扫一扫小程序二维码</a:t>
            </a:r>
            <a:r>
              <a:rPr lang="zh-CN"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p:txBody>
      </p:sp>
      <p:pic>
        <p:nvPicPr>
          <p:cNvPr id="7" name="图片 2" descr="IMG_256"/>
          <p:cNvPicPr>
            <a:picLocks noChangeAspect="1"/>
          </p:cNvPicPr>
          <p:nvPr/>
        </p:nvPicPr>
        <p:blipFill>
          <a:blip r:embed="rId1"/>
          <a:stretch>
            <a:fillRect/>
          </a:stretch>
        </p:blipFill>
        <p:spPr>
          <a:xfrm>
            <a:off x="4094480" y="1953260"/>
            <a:ext cx="4095750" cy="4095750"/>
          </a:xfrm>
          <a:prstGeom prst="rect">
            <a:avLst/>
          </a:prstGeom>
          <a:noFill/>
          <a:ln w="9525">
            <a:noFill/>
          </a:ln>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 name="组合 1"/>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23" name="文本框 22"/>
          <p:cNvSpPr txBox="1"/>
          <p:nvPr/>
        </p:nvSpPr>
        <p:spPr>
          <a:xfrm>
            <a:off x="901700" y="148590"/>
            <a:ext cx="92430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2.</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进入【广西制造业企业培优育强服务券管理平台】</a:t>
            </a: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 </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8" name="文本框 7"/>
          <p:cNvSpPr txBox="1"/>
          <p:nvPr/>
        </p:nvSpPr>
        <p:spPr>
          <a:xfrm>
            <a:off x="666115" y="1009650"/>
            <a:ext cx="9827895" cy="1014730"/>
          </a:xfrm>
          <a:prstGeom prst="rect">
            <a:avLst/>
          </a:prstGeom>
          <a:noFill/>
        </p:spPr>
        <p:txBody>
          <a:bodyPr wrap="square" rtlCol="0">
            <a:spAutoFit/>
          </a:bodyPr>
          <a:p>
            <a:r>
              <a:rPr lang="en-US" altLang="zh-CN" sz="2000">
                <a:latin typeface="微软雅黑" panose="020B0503020204020204" charset="-122"/>
                <a:ea typeface="微软雅黑" panose="020B0503020204020204" charset="-122"/>
                <a:cs typeface="微软雅黑" panose="020B0503020204020204" charset="-122"/>
              </a:rPr>
              <a:t>2.1通过输入平台网址进入平台</a:t>
            </a:r>
            <a:endParaRPr lang="en-US" altLang="zh-CN" sz="2000">
              <a:latin typeface="微软雅黑" panose="020B0503020204020204" charset="-122"/>
              <a:ea typeface="微软雅黑" panose="020B0503020204020204" charset="-122"/>
              <a:cs typeface="微软雅黑" panose="020B0503020204020204" charset="-122"/>
            </a:endParaRPr>
          </a:p>
          <a:p>
            <a:endParaRPr lang="en-US" altLang="zh-CN" sz="2000">
              <a:latin typeface="微软雅黑" panose="020B0503020204020204" charset="-122"/>
              <a:ea typeface="微软雅黑" panose="020B0503020204020204" charset="-122"/>
              <a:cs typeface="微软雅黑" panose="020B0503020204020204" charset="-122"/>
            </a:endParaRPr>
          </a:p>
          <a:p>
            <a:r>
              <a:rPr lang="en-US" altLang="zh-CN" sz="2000">
                <a:latin typeface="微软雅黑" panose="020B0503020204020204" charset="-122"/>
                <a:ea typeface="微软雅黑" panose="020B0503020204020204" charset="-122"/>
                <a:cs typeface="微软雅黑" panose="020B0503020204020204" charset="-122"/>
              </a:rPr>
              <a:t>打开浏览器输入平台网址（https://www.gxgeq.com）访问进入平台首页。</a:t>
            </a:r>
            <a:endParaRPr lang="en-US" altLang="zh-CN" sz="2000">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1"/>
          <a:stretch>
            <a:fillRect/>
          </a:stretch>
        </p:blipFill>
        <p:spPr>
          <a:xfrm>
            <a:off x="759460" y="2024380"/>
            <a:ext cx="9100185" cy="4766310"/>
          </a:xfrm>
          <a:prstGeom prst="rect">
            <a:avLst/>
          </a:prstGeom>
        </p:spPr>
      </p:pic>
    </p:spTree>
    <p:custDataLst>
      <p:tags r:id="rId2"/>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10.</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进入【广西桂在益企小程序】</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sz="2000">
                <a:latin typeface="微软雅黑" panose="020B0503020204020204" charset="-122"/>
                <a:ea typeface="微软雅黑" panose="020B0503020204020204" charset="-122"/>
                <a:cs typeface="微软雅黑" panose="020B0503020204020204" charset="-122"/>
              </a:rPr>
              <a:t>10.2</a:t>
            </a:r>
            <a:r>
              <a:rPr sz="2000">
                <a:latin typeface="微软雅黑" panose="020B0503020204020204" charset="-122"/>
                <a:ea typeface="微软雅黑" panose="020B0503020204020204" charset="-122"/>
                <a:cs typeface="微软雅黑" panose="020B0503020204020204" charset="-122"/>
              </a:rPr>
              <a:t>在微信小程序中搜索“桂益企”</a:t>
            </a:r>
            <a:endParaRPr sz="2000">
              <a:latin typeface="微软雅黑" panose="020B0503020204020204" charset="-122"/>
              <a:ea typeface="微软雅黑" panose="020B0503020204020204" charset="-122"/>
              <a:cs typeface="微软雅黑" panose="020B0503020204020204" charset="-122"/>
            </a:endParaRPr>
          </a:p>
        </p:txBody>
      </p:sp>
      <p:pic>
        <p:nvPicPr>
          <p:cNvPr id="37" name="图片 4"/>
          <p:cNvPicPr/>
          <p:nvPr/>
        </p:nvPicPr>
        <p:blipFill>
          <a:blip r:embed="rId1"/>
          <a:stretch>
            <a:fillRect/>
          </a:stretch>
        </p:blipFill>
        <p:spPr>
          <a:xfrm>
            <a:off x="4718050" y="1380490"/>
            <a:ext cx="2700000" cy="5220000"/>
          </a:xfrm>
          <a:prstGeom prst="rect">
            <a:avLst/>
          </a:prstGeom>
          <a:noFill/>
          <a:ln>
            <a:noFill/>
          </a:ln>
        </p:spPr>
      </p:pic>
    </p:spTree>
    <p:custDataLst>
      <p:tags r:id="rId2"/>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11.公众端</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sz="2000">
                <a:latin typeface="微软雅黑" panose="020B0503020204020204" charset="-122"/>
                <a:ea typeface="微软雅黑" panose="020B0503020204020204" charset="-122"/>
                <a:cs typeface="微软雅黑" panose="020B0503020204020204" charset="-122"/>
              </a:rPr>
              <a:t>11.1</a:t>
            </a:r>
            <a:r>
              <a:rPr sz="2000">
                <a:latin typeface="微软雅黑" panose="020B0503020204020204" charset="-122"/>
                <a:ea typeface="微软雅黑" panose="020B0503020204020204" charset="-122"/>
                <a:cs typeface="微软雅黑" panose="020B0503020204020204" charset="-122"/>
              </a:rPr>
              <a:t>未登录页面</a:t>
            </a:r>
            <a:endParaRPr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sz="2000">
                <a:latin typeface="微软雅黑" panose="020B0503020204020204" charset="-122"/>
                <a:ea typeface="微软雅黑" panose="020B0503020204020204" charset="-122"/>
                <a:cs typeface="微软雅黑" panose="020B0503020204020204" charset="-122"/>
              </a:rPr>
              <a:t>进入公众端，未登录状态下，用户可以方便的访问浏览“桂益企”小程序。</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38" descr="34c51cf13f56e6ea012deff82309612"/>
          <p:cNvPicPr/>
          <p:nvPr/>
        </p:nvPicPr>
        <p:blipFill>
          <a:blip r:embed="rId1"/>
          <a:stretch>
            <a:fillRect/>
          </a:stretch>
        </p:blipFill>
        <p:spPr>
          <a:xfrm>
            <a:off x="3355340" y="1612900"/>
            <a:ext cx="2700000" cy="5220000"/>
          </a:xfrm>
          <a:prstGeom prst="rect">
            <a:avLst/>
          </a:prstGeom>
        </p:spPr>
      </p:pic>
      <p:pic>
        <p:nvPicPr>
          <p:cNvPr id="39" name="图片 39" descr="e5e2edbcf4a628bbe385497a3c9d4fe"/>
          <p:cNvPicPr>
            <a:picLocks noChangeAspect="1"/>
          </p:cNvPicPr>
          <p:nvPr/>
        </p:nvPicPr>
        <p:blipFill>
          <a:blip r:embed="rId2"/>
          <a:stretch>
            <a:fillRect/>
          </a:stretch>
        </p:blipFill>
        <p:spPr>
          <a:xfrm>
            <a:off x="6312535" y="1612900"/>
            <a:ext cx="2660015" cy="5214620"/>
          </a:xfrm>
          <a:prstGeom prst="rect">
            <a:avLst/>
          </a:prstGeom>
        </p:spPr>
      </p:pic>
    </p:spTree>
    <p:custDataLst>
      <p:tags r:id="rId3"/>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11.公众端</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sz="2000">
                <a:latin typeface="微软雅黑" panose="020B0503020204020204" charset="-122"/>
                <a:ea typeface="微软雅黑" panose="020B0503020204020204" charset="-122"/>
                <a:cs typeface="微软雅黑" panose="020B0503020204020204" charset="-122"/>
              </a:rPr>
              <a:t>11.2</a:t>
            </a:r>
            <a:r>
              <a:rPr sz="2000">
                <a:latin typeface="微软雅黑" panose="020B0503020204020204" charset="-122"/>
                <a:ea typeface="微软雅黑" panose="020B0503020204020204" charset="-122"/>
                <a:cs typeface="微软雅黑" panose="020B0503020204020204" charset="-122"/>
              </a:rPr>
              <a:t>浏览产品及服务机构</a:t>
            </a:r>
            <a:endParaRPr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sz="2000">
                <a:latin typeface="微软雅黑" panose="020B0503020204020204" charset="-122"/>
                <a:ea typeface="微软雅黑" panose="020B0503020204020204" charset="-122"/>
                <a:cs typeface="微软雅黑" panose="020B0503020204020204" charset="-122"/>
              </a:rPr>
              <a:t>点击服务产品选项卡，即可查看各产品类型的详细介绍。</a:t>
            </a:r>
            <a:endParaRPr sz="2000">
              <a:latin typeface="微软雅黑" panose="020B0503020204020204" charset="-122"/>
              <a:ea typeface="微软雅黑" panose="020B0503020204020204" charset="-122"/>
              <a:cs typeface="微软雅黑" panose="020B0503020204020204" charset="-122"/>
            </a:endParaRPr>
          </a:p>
        </p:txBody>
      </p:sp>
      <p:pic>
        <p:nvPicPr>
          <p:cNvPr id="41" name="图片 5"/>
          <p:cNvPicPr/>
          <p:nvPr/>
        </p:nvPicPr>
        <p:blipFill>
          <a:blip r:embed="rId1"/>
          <a:stretch>
            <a:fillRect/>
          </a:stretch>
        </p:blipFill>
        <p:spPr>
          <a:xfrm>
            <a:off x="3048000" y="1612900"/>
            <a:ext cx="2700000" cy="5220000"/>
          </a:xfrm>
          <a:prstGeom prst="rect">
            <a:avLst/>
          </a:prstGeom>
          <a:noFill/>
          <a:ln>
            <a:noFill/>
          </a:ln>
        </p:spPr>
      </p:pic>
      <p:pic>
        <p:nvPicPr>
          <p:cNvPr id="42" name="图片 6"/>
          <p:cNvPicPr/>
          <p:nvPr/>
        </p:nvPicPr>
        <p:blipFill>
          <a:blip r:embed="rId2"/>
          <a:stretch>
            <a:fillRect/>
          </a:stretch>
        </p:blipFill>
        <p:spPr>
          <a:xfrm>
            <a:off x="6139180" y="1667510"/>
            <a:ext cx="2758440" cy="5125085"/>
          </a:xfrm>
          <a:prstGeom prst="rect">
            <a:avLst/>
          </a:prstGeom>
          <a:noFill/>
          <a:ln>
            <a:noFill/>
          </a:ln>
        </p:spPr>
      </p:pic>
      <p:pic>
        <p:nvPicPr>
          <p:cNvPr id="2" name="图片 1"/>
          <p:cNvPicPr>
            <a:picLocks noChangeAspect="1"/>
          </p:cNvPicPr>
          <p:nvPr/>
        </p:nvPicPr>
        <p:blipFill>
          <a:blip r:embed="rId3"/>
          <a:stretch>
            <a:fillRect/>
          </a:stretch>
        </p:blipFill>
        <p:spPr>
          <a:xfrm>
            <a:off x="6310630" y="2235835"/>
            <a:ext cx="2075815" cy="579120"/>
          </a:xfrm>
          <a:prstGeom prst="rect">
            <a:avLst/>
          </a:prstGeom>
        </p:spPr>
      </p:pic>
      <p:pic>
        <p:nvPicPr>
          <p:cNvPr id="4" name="图片 3"/>
          <p:cNvPicPr>
            <a:picLocks noChangeAspect="1"/>
          </p:cNvPicPr>
          <p:nvPr/>
        </p:nvPicPr>
        <p:blipFill>
          <a:blip r:embed="rId4"/>
          <a:stretch>
            <a:fillRect/>
          </a:stretch>
        </p:blipFill>
        <p:spPr>
          <a:xfrm>
            <a:off x="3204210" y="4732655"/>
            <a:ext cx="297180" cy="266700"/>
          </a:xfrm>
          <a:prstGeom prst="rect">
            <a:avLst/>
          </a:prstGeom>
        </p:spPr>
      </p:pic>
    </p:spTree>
    <p:custDataLst>
      <p:tags r:id="rId5"/>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11.公众端</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sz="2000">
                <a:latin typeface="微软雅黑" panose="020B0503020204020204" charset="-122"/>
                <a:ea typeface="微软雅黑" panose="020B0503020204020204" charset="-122"/>
                <a:cs typeface="微软雅黑" panose="020B0503020204020204" charset="-122"/>
              </a:rPr>
              <a:t>11.3</a:t>
            </a:r>
            <a:r>
              <a:rPr lang="zh-CN" altLang="en-US" sz="2000">
                <a:latin typeface="微软雅黑" panose="020B0503020204020204" charset="-122"/>
                <a:ea typeface="微软雅黑" panose="020B0503020204020204" charset="-122"/>
                <a:cs typeface="微软雅黑" panose="020B0503020204020204" charset="-122"/>
              </a:rPr>
              <a:t>产品选项卡</a:t>
            </a:r>
            <a:endParaRPr lang="en-US"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sz="2000">
                <a:latin typeface="微软雅黑" panose="020B0503020204020204" charset="-122"/>
                <a:ea typeface="微软雅黑" panose="020B0503020204020204" charset="-122"/>
                <a:cs typeface="微软雅黑" panose="020B0503020204020204" charset="-122"/>
              </a:rPr>
              <a:t>点击“企业诊断”等选项卡，选择不同类型的产品，即可查看各产品类型的详细介绍。</a:t>
            </a:r>
            <a:endParaRPr sz="2000">
              <a:latin typeface="微软雅黑" panose="020B0503020204020204" charset="-122"/>
              <a:ea typeface="微软雅黑" panose="020B0503020204020204" charset="-122"/>
              <a:cs typeface="微软雅黑" panose="020B0503020204020204" charset="-122"/>
            </a:endParaRPr>
          </a:p>
        </p:txBody>
      </p:sp>
      <p:pic>
        <p:nvPicPr>
          <p:cNvPr id="43" name="图片 7"/>
          <p:cNvPicPr>
            <a:picLocks noChangeAspect="1"/>
          </p:cNvPicPr>
          <p:nvPr/>
        </p:nvPicPr>
        <p:blipFill>
          <a:blip r:embed="rId1"/>
          <a:stretch>
            <a:fillRect/>
          </a:stretch>
        </p:blipFill>
        <p:spPr>
          <a:xfrm>
            <a:off x="3050540" y="1736090"/>
            <a:ext cx="2700000" cy="5054395"/>
          </a:xfrm>
          <a:prstGeom prst="rect">
            <a:avLst/>
          </a:prstGeom>
          <a:noFill/>
          <a:ln>
            <a:noFill/>
          </a:ln>
        </p:spPr>
      </p:pic>
      <p:pic>
        <p:nvPicPr>
          <p:cNvPr id="44" name="图片 8"/>
          <p:cNvPicPr>
            <a:picLocks noChangeAspect="1"/>
          </p:cNvPicPr>
          <p:nvPr/>
        </p:nvPicPr>
        <p:blipFill>
          <a:blip r:embed="rId2"/>
          <a:stretch>
            <a:fillRect/>
          </a:stretch>
        </p:blipFill>
        <p:spPr>
          <a:xfrm>
            <a:off x="6462395" y="1736090"/>
            <a:ext cx="2769870" cy="5004435"/>
          </a:xfrm>
          <a:prstGeom prst="rect">
            <a:avLst/>
          </a:prstGeom>
          <a:noFill/>
          <a:ln>
            <a:noFill/>
          </a:ln>
        </p:spPr>
      </p:pic>
    </p:spTree>
    <p:custDataLst>
      <p:tags r:id="rId3"/>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12.产品展示</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sz="2000">
                <a:latin typeface="微软雅黑" panose="020B0503020204020204" charset="-122"/>
                <a:ea typeface="微软雅黑" panose="020B0503020204020204" charset="-122"/>
                <a:cs typeface="微软雅黑" panose="020B0503020204020204" charset="-122"/>
              </a:rPr>
              <a:t>请使用电脑浏览器登录“广西</a:t>
            </a:r>
            <a:r>
              <a:rPr lang="zh-CN" sz="2000">
                <a:latin typeface="微软雅黑" panose="020B0503020204020204" charset="-122"/>
                <a:ea typeface="微软雅黑" panose="020B0503020204020204" charset="-122"/>
                <a:cs typeface="微软雅黑" panose="020B0503020204020204" charset="-122"/>
              </a:rPr>
              <a:t>制造业</a:t>
            </a:r>
            <a:r>
              <a:rPr sz="2000">
                <a:latin typeface="微软雅黑" panose="020B0503020204020204" charset="-122"/>
                <a:ea typeface="微软雅黑" panose="020B0503020204020204" charset="-122"/>
                <a:cs typeface="微软雅黑" panose="020B0503020204020204" charset="-122"/>
              </a:rPr>
              <a:t>企业培优育强服务</a:t>
            </a:r>
            <a:r>
              <a:rPr lang="zh-CN" sz="2000">
                <a:latin typeface="微软雅黑" panose="020B0503020204020204" charset="-122"/>
                <a:ea typeface="微软雅黑" panose="020B0503020204020204" charset="-122"/>
                <a:cs typeface="微软雅黑" panose="020B0503020204020204" charset="-122"/>
              </a:rPr>
              <a:t>管理</a:t>
            </a:r>
            <a:r>
              <a:rPr sz="2000">
                <a:latin typeface="微软雅黑" panose="020B0503020204020204" charset="-122"/>
                <a:ea typeface="微软雅黑" panose="020B0503020204020204" charset="-122"/>
                <a:cs typeface="微软雅黑" panose="020B0503020204020204" charset="-122"/>
              </a:rPr>
              <a:t>平台”网页版，申请成为服务签约机构再上架相关服务产品。下图为上架产品后的页面展示。</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874010" y="1736090"/>
            <a:ext cx="3016885" cy="4872355"/>
          </a:xfrm>
          <a:prstGeom prst="rect">
            <a:avLst/>
          </a:prstGeom>
          <a:noFill/>
          <a:ln>
            <a:noFill/>
          </a:ln>
        </p:spPr>
      </p:pic>
      <p:pic>
        <p:nvPicPr>
          <p:cNvPr id="4" name="图片 2" descr="a886ed154aaabcdc0f63ed41941dc36"/>
          <p:cNvPicPr>
            <a:picLocks noChangeAspect="1"/>
          </p:cNvPicPr>
          <p:nvPr/>
        </p:nvPicPr>
        <p:blipFill>
          <a:blip r:embed="rId2"/>
          <a:stretch>
            <a:fillRect/>
          </a:stretch>
        </p:blipFill>
        <p:spPr>
          <a:xfrm>
            <a:off x="6434455" y="1736090"/>
            <a:ext cx="3076575" cy="4972685"/>
          </a:xfrm>
          <a:prstGeom prst="rect">
            <a:avLst/>
          </a:prstGeom>
        </p:spPr>
      </p:pic>
    </p:spTree>
    <p:custDataLst>
      <p:tags r:id="rId3"/>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13.订单管理</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13.1</a:t>
            </a:r>
            <a:r>
              <a:rPr>
                <a:latin typeface="微软雅黑" panose="020B0503020204020204" charset="-122"/>
                <a:ea typeface="微软雅黑" panose="020B0503020204020204" charset="-122"/>
                <a:cs typeface="微软雅黑" panose="020B0503020204020204" charset="-122"/>
              </a:rPr>
              <a:t>企业下单后，实时短信通知服务机构，可在“我的”页面点击“待接单”进入我的订单列表页面，在订单详情页面点击“接单”按钮。</a:t>
            </a:r>
            <a:endParaRPr>
              <a:latin typeface="微软雅黑" panose="020B0503020204020204" charset="-122"/>
              <a:ea typeface="微软雅黑" panose="020B0503020204020204" charset="-122"/>
              <a:cs typeface="微软雅黑" panose="020B0503020204020204" charset="-122"/>
            </a:endParaRPr>
          </a:p>
        </p:txBody>
      </p:sp>
      <p:pic>
        <p:nvPicPr>
          <p:cNvPr id="2" name="图片 4"/>
          <p:cNvPicPr>
            <a:picLocks noChangeAspect="1"/>
          </p:cNvPicPr>
          <p:nvPr/>
        </p:nvPicPr>
        <p:blipFill>
          <a:blip r:embed="rId1"/>
          <a:stretch>
            <a:fillRect/>
          </a:stretch>
        </p:blipFill>
        <p:spPr>
          <a:xfrm>
            <a:off x="1541780" y="1635125"/>
            <a:ext cx="2700000" cy="4995032"/>
          </a:xfrm>
          <a:prstGeom prst="rect">
            <a:avLst/>
          </a:prstGeom>
          <a:noFill/>
          <a:ln>
            <a:noFill/>
          </a:ln>
        </p:spPr>
      </p:pic>
      <p:pic>
        <p:nvPicPr>
          <p:cNvPr id="4" name="图片 5"/>
          <p:cNvPicPr>
            <a:picLocks noChangeAspect="1"/>
          </p:cNvPicPr>
          <p:nvPr/>
        </p:nvPicPr>
        <p:blipFill>
          <a:blip r:embed="rId2"/>
          <a:stretch>
            <a:fillRect/>
          </a:stretch>
        </p:blipFill>
        <p:spPr>
          <a:xfrm>
            <a:off x="4808855" y="1665605"/>
            <a:ext cx="2700000" cy="4880237"/>
          </a:xfrm>
          <a:prstGeom prst="rect">
            <a:avLst/>
          </a:prstGeom>
          <a:noFill/>
          <a:ln>
            <a:noFill/>
          </a:ln>
        </p:spPr>
      </p:pic>
      <p:pic>
        <p:nvPicPr>
          <p:cNvPr id="11" name="图片 6"/>
          <p:cNvPicPr/>
          <p:nvPr/>
        </p:nvPicPr>
        <p:blipFill>
          <a:blip r:embed="rId3"/>
          <a:stretch>
            <a:fillRect/>
          </a:stretch>
        </p:blipFill>
        <p:spPr>
          <a:xfrm>
            <a:off x="8117205" y="1522730"/>
            <a:ext cx="2700000" cy="5220000"/>
          </a:xfrm>
          <a:prstGeom prst="rect">
            <a:avLst/>
          </a:prstGeom>
          <a:noFill/>
          <a:ln>
            <a:noFill/>
          </a:ln>
        </p:spPr>
      </p:pic>
    </p:spTree>
    <p:custDataLst>
      <p:tags r:id="rId4"/>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13.</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订单管理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sz="2000">
                <a:latin typeface="微软雅黑" panose="020B0503020204020204" charset="-122"/>
                <a:ea typeface="微软雅黑" panose="020B0503020204020204" charset="-122"/>
                <a:cs typeface="微软雅黑" panose="020B0503020204020204" charset="-122"/>
              </a:rPr>
              <a:t>13.2</a:t>
            </a:r>
            <a:r>
              <a:rPr sz="2000">
                <a:latin typeface="微软雅黑" panose="020B0503020204020204" charset="-122"/>
                <a:ea typeface="微软雅黑" panose="020B0503020204020204" charset="-122"/>
                <a:cs typeface="微软雅黑" panose="020B0503020204020204" charset="-122"/>
              </a:rPr>
              <a:t>服务商接单后，签订合同。电子合同只能在网页端签，签订合同后等待企业付款。企业付款后即可开始服务。</a:t>
            </a:r>
            <a:endParaRPr sz="2000">
              <a:latin typeface="微软雅黑" panose="020B0503020204020204" charset="-122"/>
              <a:ea typeface="微软雅黑" panose="020B0503020204020204" charset="-122"/>
              <a:cs typeface="微软雅黑" panose="020B0503020204020204" charset="-122"/>
            </a:endParaRPr>
          </a:p>
        </p:txBody>
      </p:sp>
      <p:pic>
        <p:nvPicPr>
          <p:cNvPr id="12" name="图片 7"/>
          <p:cNvPicPr>
            <a:picLocks noChangeAspect="1"/>
          </p:cNvPicPr>
          <p:nvPr/>
        </p:nvPicPr>
        <p:blipFill>
          <a:blip r:embed="rId1"/>
          <a:stretch>
            <a:fillRect/>
          </a:stretch>
        </p:blipFill>
        <p:spPr>
          <a:xfrm>
            <a:off x="2955290" y="1612900"/>
            <a:ext cx="2700020" cy="5185410"/>
          </a:xfrm>
          <a:prstGeom prst="rect">
            <a:avLst/>
          </a:prstGeom>
          <a:noFill/>
          <a:ln>
            <a:noFill/>
          </a:ln>
        </p:spPr>
      </p:pic>
      <p:pic>
        <p:nvPicPr>
          <p:cNvPr id="13" name="图片 8"/>
          <p:cNvPicPr/>
          <p:nvPr/>
        </p:nvPicPr>
        <p:blipFill>
          <a:blip r:embed="rId2"/>
          <a:stretch>
            <a:fillRect/>
          </a:stretch>
        </p:blipFill>
        <p:spPr>
          <a:xfrm>
            <a:off x="6541135" y="1612900"/>
            <a:ext cx="2700000" cy="5220000"/>
          </a:xfrm>
          <a:prstGeom prst="rect">
            <a:avLst/>
          </a:prstGeom>
          <a:noFill/>
          <a:ln>
            <a:noFill/>
          </a:ln>
        </p:spPr>
      </p:pic>
    </p:spTree>
    <p:custDataLst>
      <p:tags r:id="rId3"/>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13.</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订单管理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sz="2000">
                <a:latin typeface="微软雅黑" panose="020B0503020204020204" charset="-122"/>
                <a:ea typeface="微软雅黑" panose="020B0503020204020204" charset="-122"/>
                <a:cs typeface="微软雅黑" panose="020B0503020204020204" charset="-122"/>
              </a:rPr>
              <a:t>13.3</a:t>
            </a:r>
            <a:r>
              <a:rPr sz="2000">
                <a:latin typeface="微软雅黑" panose="020B0503020204020204" charset="-122"/>
                <a:ea typeface="微软雅黑" panose="020B0503020204020204" charset="-122"/>
                <a:cs typeface="微软雅黑" panose="020B0503020204020204" charset="-122"/>
              </a:rPr>
              <a:t>收到企业的尾款后，系统将实时发送短信通知服务机构，点击该订单的“完成服务”按钮。下图为完成服务小程序页面。</a:t>
            </a:r>
            <a:endParaRPr sz="2000">
              <a:latin typeface="微软雅黑" panose="020B0503020204020204" charset="-122"/>
              <a:ea typeface="微软雅黑" panose="020B0503020204020204" charset="-122"/>
              <a:cs typeface="微软雅黑" panose="020B0503020204020204" charset="-122"/>
            </a:endParaRPr>
          </a:p>
        </p:txBody>
      </p:sp>
      <p:pic>
        <p:nvPicPr>
          <p:cNvPr id="18" name="图片 13"/>
          <p:cNvPicPr/>
          <p:nvPr/>
        </p:nvPicPr>
        <p:blipFill>
          <a:blip r:embed="rId1"/>
          <a:stretch>
            <a:fillRect/>
          </a:stretch>
        </p:blipFill>
        <p:spPr>
          <a:xfrm>
            <a:off x="3103245" y="1612900"/>
            <a:ext cx="2700000" cy="5220000"/>
          </a:xfrm>
          <a:prstGeom prst="rect">
            <a:avLst/>
          </a:prstGeom>
          <a:noFill/>
          <a:ln>
            <a:noFill/>
          </a:ln>
        </p:spPr>
      </p:pic>
      <p:pic>
        <p:nvPicPr>
          <p:cNvPr id="17" name="图片 12"/>
          <p:cNvPicPr/>
          <p:nvPr/>
        </p:nvPicPr>
        <p:blipFill>
          <a:blip r:embed="rId2"/>
          <a:stretch>
            <a:fillRect/>
          </a:stretch>
        </p:blipFill>
        <p:spPr>
          <a:xfrm>
            <a:off x="6436360" y="1612900"/>
            <a:ext cx="2700000" cy="5220000"/>
          </a:xfrm>
          <a:prstGeom prst="rect">
            <a:avLst/>
          </a:prstGeom>
          <a:noFill/>
          <a:ln>
            <a:noFill/>
          </a:ln>
        </p:spPr>
      </p:pic>
    </p:spTree>
    <p:custDataLst>
      <p:tags r:id="rId3"/>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13.</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订单管理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sz="2000">
                <a:latin typeface="微软雅黑" panose="020B0503020204020204" charset="-122"/>
                <a:ea typeface="微软雅黑" panose="020B0503020204020204" charset="-122"/>
                <a:cs typeface="微软雅黑" panose="020B0503020204020204" charset="-122"/>
              </a:rPr>
              <a:t>13.4</a:t>
            </a:r>
            <a:r>
              <a:rPr sz="2000">
                <a:latin typeface="微软雅黑" panose="020B0503020204020204" charset="-122"/>
                <a:ea typeface="微软雅黑" panose="020B0503020204020204" charset="-122"/>
                <a:cs typeface="微软雅黑" panose="020B0503020204020204" charset="-122"/>
              </a:rPr>
              <a:t>服务券兑付只能在网页端申请兑付，具体指南请查阅网页版操作手册。</a:t>
            </a:r>
            <a:endParaRPr sz="2000">
              <a:latin typeface="微软雅黑" panose="020B0503020204020204" charset="-122"/>
              <a:ea typeface="微软雅黑" panose="020B0503020204020204" charset="-122"/>
              <a:cs typeface="微软雅黑" panose="020B0503020204020204" charset="-122"/>
            </a:endParaRPr>
          </a:p>
        </p:txBody>
      </p:sp>
      <p:pic>
        <p:nvPicPr>
          <p:cNvPr id="16" name="图片 11"/>
          <p:cNvPicPr/>
          <p:nvPr/>
        </p:nvPicPr>
        <p:blipFill>
          <a:blip r:embed="rId1"/>
          <a:stretch>
            <a:fillRect/>
          </a:stretch>
        </p:blipFill>
        <p:spPr>
          <a:xfrm>
            <a:off x="4535170" y="1442720"/>
            <a:ext cx="2700000" cy="5220000"/>
          </a:xfrm>
          <a:prstGeom prst="rect">
            <a:avLst/>
          </a:prstGeom>
          <a:noFill/>
          <a:ln>
            <a:noFill/>
          </a:ln>
        </p:spPr>
      </p:pic>
    </p:spTree>
    <p:custDataLst>
      <p:tags r:id="rId2"/>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nvPr/>
        </p:nvPicPr>
        <p:blipFill>
          <a:blip r:embed="rId1"/>
          <a:stretch>
            <a:fillRect/>
          </a:stretch>
        </p:blipFill>
        <p:spPr>
          <a:xfrm>
            <a:off x="-33655" y="41910"/>
            <a:ext cx="12193270" cy="6892290"/>
          </a:xfrm>
          <a:prstGeom prst="rect">
            <a:avLst/>
          </a:prstGeom>
          <a:noFill/>
          <a:ln w="9525">
            <a:noFill/>
          </a:ln>
        </p:spPr>
      </p:pic>
      <p:sp>
        <p:nvSpPr>
          <p:cNvPr id="10" name="矩形 9"/>
          <p:cNvSpPr/>
          <p:nvPr/>
        </p:nvSpPr>
        <p:spPr>
          <a:xfrm>
            <a:off x="-5715" y="-12065"/>
            <a:ext cx="12197080" cy="6458585"/>
          </a:xfrm>
          <a:prstGeom prst="rect">
            <a:avLst/>
          </a:prstGeom>
          <a:gradFill>
            <a:gsLst>
              <a:gs pos="9000">
                <a:srgbClr val="5C44FB">
                  <a:alpha val="73000"/>
                </a:srgbClr>
              </a:gs>
              <a:gs pos="100000">
                <a:srgbClr val="0066FF">
                  <a:alpha val="79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7" name="波形 6"/>
          <p:cNvSpPr/>
          <p:nvPr/>
        </p:nvSpPr>
        <p:spPr>
          <a:xfrm flipH="1">
            <a:off x="-635" y="4521678"/>
            <a:ext cx="12192000" cy="4657725"/>
          </a:xfrm>
          <a:prstGeom prst="wave">
            <a:avLst>
              <a:gd name="adj1" fmla="val 8509"/>
              <a:gd name="adj2" fmla="val 0"/>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9" name="任意多边形: 形状 18"/>
          <p:cNvSpPr/>
          <p:nvPr/>
        </p:nvSpPr>
        <p:spPr>
          <a:xfrm flipH="1">
            <a:off x="-50798" y="5396273"/>
            <a:ext cx="12191999" cy="1527935"/>
          </a:xfrm>
          <a:custGeom>
            <a:avLst/>
            <a:gdLst>
              <a:gd name="connsiteX0" fmla="*/ 2667000 w 12191999"/>
              <a:gd name="connsiteY0" fmla="*/ 388 h 1527935"/>
              <a:gd name="connsiteX1" fmla="*/ 0 w 12191999"/>
              <a:gd name="connsiteY1" fmla="*/ 393556 h 1527935"/>
              <a:gd name="connsiteX2" fmla="*/ 0 w 12191999"/>
              <a:gd name="connsiteY2" fmla="*/ 1527935 h 1527935"/>
              <a:gd name="connsiteX3" fmla="*/ 12191999 w 12191999"/>
              <a:gd name="connsiteY3" fmla="*/ 1527935 h 1527935"/>
              <a:gd name="connsiteX4" fmla="*/ 12191999 w 12191999"/>
              <a:gd name="connsiteY4" fmla="*/ 393557 h 1527935"/>
              <a:gd name="connsiteX5" fmla="*/ 11811000 w 12191999"/>
              <a:gd name="connsiteY5" fmla="*/ 509634 h 1527935"/>
              <a:gd name="connsiteX6" fmla="*/ 2667000 w 12191999"/>
              <a:gd name="connsiteY6" fmla="*/ 388 h 152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27935">
                <a:moveTo>
                  <a:pt x="2667000" y="388"/>
                </a:moveTo>
                <a:cubicBezTo>
                  <a:pt x="1778000" y="-7184"/>
                  <a:pt x="889000" y="95331"/>
                  <a:pt x="0" y="393556"/>
                </a:cubicBezTo>
                <a:lnTo>
                  <a:pt x="0" y="1527935"/>
                </a:lnTo>
                <a:lnTo>
                  <a:pt x="12191999" y="1527935"/>
                </a:lnTo>
                <a:lnTo>
                  <a:pt x="12191999" y="393557"/>
                </a:lnTo>
                <a:lnTo>
                  <a:pt x="11811000" y="509634"/>
                </a:lnTo>
                <a:cubicBezTo>
                  <a:pt x="8763000" y="1346396"/>
                  <a:pt x="5715000" y="26350"/>
                  <a:pt x="2667000" y="38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思源黑体 CN Bold" panose="020B0800000000000000" pitchFamily="34" charset="-122"/>
            </a:endParaRPr>
          </a:p>
        </p:txBody>
      </p:sp>
      <p:sp>
        <p:nvSpPr>
          <p:cNvPr id="18" name="任意多边形: 形状 17"/>
          <p:cNvSpPr/>
          <p:nvPr/>
        </p:nvSpPr>
        <p:spPr>
          <a:xfrm>
            <a:off x="-53340" y="4954469"/>
            <a:ext cx="12191990" cy="1496197"/>
          </a:xfrm>
          <a:custGeom>
            <a:avLst/>
            <a:gdLst>
              <a:gd name="connsiteX0" fmla="*/ 2667000 w 12191990"/>
              <a:gd name="connsiteY0" fmla="*/ 304 h 1496197"/>
              <a:gd name="connsiteX1" fmla="*/ 11811000 w 12191990"/>
              <a:gd name="connsiteY1" fmla="*/ 398897 h 1496197"/>
              <a:gd name="connsiteX2" fmla="*/ 12191990 w 12191990"/>
              <a:gd name="connsiteY2" fmla="*/ 308044 h 1496197"/>
              <a:gd name="connsiteX3" fmla="*/ 12191990 w 12191990"/>
              <a:gd name="connsiteY3" fmla="*/ 1496197 h 1496197"/>
              <a:gd name="connsiteX4" fmla="*/ 0 w 12191990"/>
              <a:gd name="connsiteY4" fmla="*/ 1496197 h 1496197"/>
              <a:gd name="connsiteX5" fmla="*/ 0 w 12191990"/>
              <a:gd name="connsiteY5" fmla="*/ 308041 h 1496197"/>
              <a:gd name="connsiteX6" fmla="*/ 2667000 w 12191990"/>
              <a:gd name="connsiteY6" fmla="*/ 304 h 149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0" h="1496197">
                <a:moveTo>
                  <a:pt x="2667000" y="304"/>
                </a:moveTo>
                <a:cubicBezTo>
                  <a:pt x="5715000" y="20625"/>
                  <a:pt x="8763000" y="1053842"/>
                  <a:pt x="11811000" y="398897"/>
                </a:cubicBezTo>
                <a:lnTo>
                  <a:pt x="12191990" y="308044"/>
                </a:lnTo>
                <a:lnTo>
                  <a:pt x="12191990" y="1496197"/>
                </a:lnTo>
                <a:lnTo>
                  <a:pt x="0" y="1496197"/>
                </a:lnTo>
                <a:lnTo>
                  <a:pt x="0" y="308041"/>
                </a:lnTo>
                <a:cubicBezTo>
                  <a:pt x="889000" y="74617"/>
                  <a:pt x="1778000" y="-5623"/>
                  <a:pt x="2667000" y="304"/>
                </a:cubicBez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思源黑体 CN Bold" panose="020B0800000000000000" pitchFamily="34" charset="-122"/>
            </a:endParaRPr>
          </a:p>
        </p:txBody>
      </p:sp>
      <p:sp>
        <p:nvSpPr>
          <p:cNvPr id="2" name="任意多边形: 形状 17"/>
          <p:cNvSpPr/>
          <p:nvPr/>
        </p:nvSpPr>
        <p:spPr>
          <a:xfrm flipH="1">
            <a:off x="357505" y="5483424"/>
            <a:ext cx="12191990" cy="1496197"/>
          </a:xfrm>
          <a:custGeom>
            <a:avLst/>
            <a:gdLst>
              <a:gd name="connsiteX0" fmla="*/ 2667000 w 12191990"/>
              <a:gd name="connsiteY0" fmla="*/ 304 h 1496197"/>
              <a:gd name="connsiteX1" fmla="*/ 11811000 w 12191990"/>
              <a:gd name="connsiteY1" fmla="*/ 398897 h 1496197"/>
              <a:gd name="connsiteX2" fmla="*/ 12191990 w 12191990"/>
              <a:gd name="connsiteY2" fmla="*/ 308044 h 1496197"/>
              <a:gd name="connsiteX3" fmla="*/ 12191990 w 12191990"/>
              <a:gd name="connsiteY3" fmla="*/ 1496197 h 1496197"/>
              <a:gd name="connsiteX4" fmla="*/ 0 w 12191990"/>
              <a:gd name="connsiteY4" fmla="*/ 1496197 h 1496197"/>
              <a:gd name="connsiteX5" fmla="*/ 0 w 12191990"/>
              <a:gd name="connsiteY5" fmla="*/ 308041 h 1496197"/>
              <a:gd name="connsiteX6" fmla="*/ 2667000 w 12191990"/>
              <a:gd name="connsiteY6" fmla="*/ 304 h 149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0" h="1496197">
                <a:moveTo>
                  <a:pt x="2667000" y="304"/>
                </a:moveTo>
                <a:cubicBezTo>
                  <a:pt x="5715000" y="20625"/>
                  <a:pt x="8763000" y="1053842"/>
                  <a:pt x="11811000" y="398897"/>
                </a:cubicBezTo>
                <a:lnTo>
                  <a:pt x="12191990" y="308044"/>
                </a:lnTo>
                <a:lnTo>
                  <a:pt x="12191990" y="1496197"/>
                </a:lnTo>
                <a:lnTo>
                  <a:pt x="0" y="1496197"/>
                </a:lnTo>
                <a:lnTo>
                  <a:pt x="0" y="308041"/>
                </a:lnTo>
                <a:cubicBezTo>
                  <a:pt x="889000" y="74617"/>
                  <a:pt x="1778000" y="-5623"/>
                  <a:pt x="2667000" y="304"/>
                </a:cubicBez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cs typeface="思源黑体 CN Bold" panose="020B0800000000000000" pitchFamily="34" charset="-122"/>
            </a:endParaRPr>
          </a:p>
        </p:txBody>
      </p:sp>
      <p:sp>
        <p:nvSpPr>
          <p:cNvPr id="15" name="文本框 14"/>
          <p:cNvSpPr txBox="1"/>
          <p:nvPr/>
        </p:nvSpPr>
        <p:spPr>
          <a:xfrm>
            <a:off x="1426845" y="1143635"/>
            <a:ext cx="9311640" cy="2214880"/>
          </a:xfrm>
          <a:prstGeom prst="rect">
            <a:avLst/>
          </a:prstGeom>
          <a:noFill/>
        </p:spPr>
        <p:txBody>
          <a:bodyPr wrap="square" rtlCol="0">
            <a:spAutoFit/>
          </a:bodyPr>
          <a:p>
            <a:pPr algn="ctr"/>
            <a:r>
              <a:rPr lang="en-US" altLang="zh-CN" sz="13800" b="1">
                <a:solidFill>
                  <a:schemeClr val="bg1"/>
                </a:solidFill>
                <a:latin typeface="思源黑体 CN Heavy" panose="020B0A00000000000000" charset="-122"/>
                <a:ea typeface="思源黑体 CN Heavy" panose="020B0A00000000000000" charset="-122"/>
                <a:cs typeface="思源黑体 CN Medium" panose="020B0600000000000000" charset="-122"/>
              </a:rPr>
              <a:t>THANKS</a:t>
            </a:r>
            <a:endParaRPr lang="en-US" altLang="zh-CN" sz="13800" b="1">
              <a:solidFill>
                <a:schemeClr val="bg1"/>
              </a:solidFill>
              <a:latin typeface="思源黑体 CN Heavy" panose="020B0A00000000000000" charset="-122"/>
              <a:ea typeface="思源黑体 CN Heavy" panose="020B0A00000000000000" charset="-122"/>
              <a:cs typeface="思源黑体 CN Medium" panose="020B0600000000000000" charset="-122"/>
            </a:endParaRPr>
          </a:p>
        </p:txBody>
      </p:sp>
      <p:sp>
        <p:nvSpPr>
          <p:cNvPr id="16" name="文本框 15"/>
          <p:cNvSpPr txBox="1"/>
          <p:nvPr/>
        </p:nvSpPr>
        <p:spPr>
          <a:xfrm>
            <a:off x="1506220" y="1146810"/>
            <a:ext cx="9311640" cy="2214880"/>
          </a:xfrm>
          <a:prstGeom prst="rect">
            <a:avLst/>
          </a:prstGeom>
          <a:noFill/>
        </p:spPr>
        <p:txBody>
          <a:bodyPr wrap="square" rtlCol="0">
            <a:spAutoFit/>
          </a:bodyPr>
          <a:p>
            <a:pPr algn="ctr"/>
            <a:r>
              <a:rPr lang="en-US" altLang="zh-CN" sz="13800" b="1">
                <a:gradFill>
                  <a:gsLst>
                    <a:gs pos="0">
                      <a:srgbClr val="5B51FC"/>
                    </a:gs>
                    <a:gs pos="100000">
                      <a:srgbClr val="0066FF"/>
                    </a:gs>
                  </a:gsLst>
                  <a:lin ang="5400000" scaled="0"/>
                </a:gradFill>
                <a:latin typeface="思源黑体 CN Heavy" panose="020B0A00000000000000" charset="-122"/>
                <a:ea typeface="思源黑体 CN Heavy" panose="020B0A00000000000000" charset="-122"/>
                <a:cs typeface="思源黑体 CN Medium" panose="020B0600000000000000" charset="-122"/>
              </a:rPr>
              <a:t>THANKS</a:t>
            </a:r>
            <a:endParaRPr lang="en-US" altLang="zh-CN" sz="13800" b="1">
              <a:gradFill>
                <a:gsLst>
                  <a:gs pos="0">
                    <a:srgbClr val="5B51FC"/>
                  </a:gs>
                  <a:gs pos="100000">
                    <a:srgbClr val="0066FF"/>
                  </a:gs>
                </a:gsLst>
                <a:lin ang="5400000" scaled="0"/>
              </a:gradFill>
              <a:latin typeface="思源黑体 CN Heavy" panose="020B0A00000000000000" charset="-122"/>
              <a:ea typeface="思源黑体 CN Heavy" panose="020B0A00000000000000" charset="-122"/>
              <a:cs typeface="思源黑体 CN Medium" panose="020B0600000000000000"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2674302" y="2723518"/>
            <a:ext cx="6911976" cy="1106805"/>
          </a:xfrm>
          <a:prstGeom prst="rect">
            <a:avLst/>
          </a:prstGeom>
          <a:noFill/>
        </p:spPr>
        <p:txBody>
          <a:bodyPr wrap="square">
            <a:spAutoFit/>
          </a:bodyPr>
          <a:lstStyle/>
          <a:p>
            <a:pPr algn="ctr"/>
            <a:r>
              <a:rPr lang="zh-CN" altLang="en-US" sz="6600" b="1" spc="20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注册流程</a:t>
            </a:r>
            <a:endParaRPr lang="zh-CN" altLang="en-US" sz="6600" b="1" spc="200" dirty="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grpSp>
        <p:nvGrpSpPr>
          <p:cNvPr id="13" name="组合 12"/>
          <p:cNvGrpSpPr/>
          <p:nvPr/>
        </p:nvGrpSpPr>
        <p:grpSpPr>
          <a:xfrm>
            <a:off x="5029063"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第二章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3.</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注册</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zh-CN" altLang="en-US" sz="2000">
                <a:latin typeface="微软雅黑" panose="020B0503020204020204" charset="-122"/>
                <a:ea typeface="微软雅黑" panose="020B0503020204020204" charset="-122"/>
                <a:cs typeface="微软雅黑" panose="020B0503020204020204" charset="-122"/>
              </a:rPr>
              <a:t>进入平台首页，未注册使用过的用户可在右上角点击“注册”，进入注册页面。填写企业名称、手机号、图形验证码、手机验证码，即可点击“立即注册”按钮，注册成功。</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6323965" y="1736090"/>
            <a:ext cx="5692140" cy="4984750"/>
          </a:xfrm>
          <a:prstGeom prst="rect">
            <a:avLst/>
          </a:prstGeom>
        </p:spPr>
      </p:pic>
      <p:pic>
        <p:nvPicPr>
          <p:cNvPr id="11" name="图片 10"/>
          <p:cNvPicPr>
            <a:picLocks noChangeAspect="1"/>
          </p:cNvPicPr>
          <p:nvPr/>
        </p:nvPicPr>
        <p:blipFill>
          <a:blip r:embed="rId2"/>
          <a:stretch>
            <a:fillRect/>
          </a:stretch>
        </p:blipFill>
        <p:spPr>
          <a:xfrm>
            <a:off x="130175" y="1736090"/>
            <a:ext cx="6092190" cy="4994275"/>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4</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.企业登录</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939165"/>
            <a:ext cx="11161395" cy="694690"/>
          </a:xfrm>
          <a:prstGeom prst="rect">
            <a:avLst/>
          </a:prstGeom>
        </p:spPr>
        <p:txBody>
          <a:bodyPr>
            <a:noAutofit/>
          </a:bodyPr>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4.1</a:t>
            </a:r>
            <a:r>
              <a:rPr>
                <a:latin typeface="微软雅黑" panose="020B0503020204020204" charset="-122"/>
                <a:ea typeface="微软雅黑" panose="020B0503020204020204" charset="-122"/>
                <a:cs typeface="微软雅黑" panose="020B0503020204020204" charset="-122"/>
              </a:rPr>
              <a:t>账号密码登录</a:t>
            </a:r>
            <a:endParaRPr>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进入平台首页，若已有账号的用户可直接在右上角点击“登录”，进入登录页面。选择“账号密码登录”方式，填写手机号、密码、图形验证码，即可点击“登录”按钮，登录成功。</a:t>
            </a:r>
            <a:endParaRPr>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91440" y="1840865"/>
            <a:ext cx="5862955" cy="4888230"/>
          </a:xfrm>
          <a:prstGeom prst="rect">
            <a:avLst/>
          </a:prstGeom>
        </p:spPr>
      </p:pic>
      <p:pic>
        <p:nvPicPr>
          <p:cNvPr id="4" name="图片 3"/>
          <p:cNvPicPr>
            <a:picLocks noChangeAspect="1"/>
          </p:cNvPicPr>
          <p:nvPr/>
        </p:nvPicPr>
        <p:blipFill>
          <a:blip r:embed="rId2"/>
          <a:stretch>
            <a:fillRect/>
          </a:stretch>
        </p:blipFill>
        <p:spPr>
          <a:xfrm>
            <a:off x="6021705" y="1840865"/>
            <a:ext cx="6043295" cy="4888230"/>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4</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.企业登录</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939165"/>
            <a:ext cx="11111865" cy="1028065"/>
          </a:xfrm>
          <a:prstGeom prst="rect">
            <a:avLst/>
          </a:prstGeom>
        </p:spPr>
        <p:txBody>
          <a:bodyPr>
            <a:noAutofit/>
          </a:bodyPr>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4.2</a:t>
            </a:r>
            <a:r>
              <a:rPr>
                <a:latin typeface="微软雅黑" panose="020B0503020204020204" charset="-122"/>
                <a:ea typeface="微软雅黑" panose="020B0503020204020204" charset="-122"/>
                <a:cs typeface="微软雅黑" panose="020B0503020204020204" charset="-122"/>
              </a:rPr>
              <a:t>验证码登录</a:t>
            </a:r>
            <a:endParaRPr>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进入平台首页，若已有账号的用户可直接在右上角点击“登录”，进入登录页面。选择“验证码登录”方式，填写手机号、验证码、图形验证码，即可点击“登录”按钮，登录成功。</a:t>
            </a:r>
            <a:endParaRPr>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58750" y="1915160"/>
            <a:ext cx="5862955" cy="4888230"/>
          </a:xfrm>
          <a:prstGeom prst="rect">
            <a:avLst/>
          </a:prstGeom>
        </p:spPr>
      </p:pic>
      <p:pic>
        <p:nvPicPr>
          <p:cNvPr id="4" name="图片 3"/>
          <p:cNvPicPr>
            <a:picLocks noChangeAspect="1"/>
          </p:cNvPicPr>
          <p:nvPr/>
        </p:nvPicPr>
        <p:blipFill>
          <a:blip r:embed="rId2"/>
          <a:stretch>
            <a:fillRect/>
          </a:stretch>
        </p:blipFill>
        <p:spPr>
          <a:xfrm>
            <a:off x="6113145" y="1915160"/>
            <a:ext cx="5991225" cy="4888230"/>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813_1*a*1"/>
  <p:tag name="KSO_WM_TEMPLATE_CATEGORY" val="custom"/>
  <p:tag name="KSO_WM_TEMPLATE_INDEX" val="20234813"/>
  <p:tag name="KSO_WM_UNIT_LAYERLEVEL" val="1"/>
  <p:tag name="KSO_WM_TAG_VERSION" val="3.0"/>
  <p:tag name="KSO_WM_BEAUTIFY_FLAG" val="#wm#"/>
  <p:tag name="KSO_WM_UNIT_PRESET_TEXT" val="单击此处添加标题"/>
  <p:tag name="KSO_WM_UNIT_VALUE" val="14"/>
  <p:tag name="KSO_WM_UNIT_TEXT_FILL_FORE_SCHEMECOLOR_INDEX" val="13"/>
  <p:tag name="KSO_WM_UNIT_TEXT_FILL_TYPE" val="1"/>
  <p:tag name="KSO_WM_UNIT_USESOURCEFORMAT_APPLY" val="1"/>
</p:tagLst>
</file>

<file path=ppt/tags/tag112.xml><?xml version="1.0" encoding="utf-8"?>
<p:tagLst xmlns:p="http://schemas.openxmlformats.org/presentationml/2006/main">
  <p:tag name="KSO_WM_UNIT_VALUE" val="748*116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813_1*d*1"/>
  <p:tag name="KSO_WM_TEMPLATE_CATEGORY" val="custom"/>
  <p:tag name="KSO_WM_TEMPLATE_INDEX" val="20234813"/>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113.xml><?xml version="1.0" encoding="utf-8"?>
<p:tagLst xmlns:p="http://schemas.openxmlformats.org/presentationml/2006/main">
  <p:tag name="KSO_WM_UNIT_VALUE" val="748*1168"/>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4813_1*d*2"/>
  <p:tag name="KSO_WM_TEMPLATE_CATEGORY" val="custom"/>
  <p:tag name="KSO_WM_TEMPLATE_INDEX" val="20234813"/>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114.xml><?xml version="1.0" encoding="utf-8"?>
<p:tagLst xmlns:p="http://schemas.openxmlformats.org/presentationml/2006/main">
  <p:tag name="KSO_WM_UNIT_SUBTYPE" val="a"/>
  <p:tag name="KSO_WM_UNIT_NOCLEAR" val="0"/>
  <p:tag name="KSO_WM_UNIT_VALUE" val="13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817_1*l_h_f*1_1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10;"/>
  <p:tag name="KSO_WM_UNIT_TEXT_FILL_FORE_SCHEMECOLOR_INDEX" val="1"/>
  <p:tag name="KSO_WM_UNIT_TEXT_FILL_TYPE" val="1"/>
  <p:tag name="KSO_WM_DIAGRAM_MAX_ITEMCNT" val="4"/>
  <p:tag name="KSO_WM_DIAGRAM_MIN_ITEMCNT" val="2"/>
  <p:tag name="KSO_WM_DIAGRAM_VIRTUALLY_FRAME" val="{&quot;height&quot;:360.6947326660156,&quot;width&quot;:361.39993286132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5.xml><?xml version="1.0" encoding="utf-8"?>
<p:tagLst xmlns:p="http://schemas.openxmlformats.org/presentationml/2006/main">
  <p:tag name="KSO_WM_UNIT_SUBTYPE" val="a"/>
  <p:tag name="KSO_WM_UNIT_NOCLEAR" val="0"/>
  <p:tag name="KSO_WM_UNIT_VALUE" val="13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4817_1*l_h_f*1_2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10;"/>
  <p:tag name="KSO_WM_UNIT_TEXT_FILL_FORE_SCHEMECOLOR_INDEX" val="1"/>
  <p:tag name="KSO_WM_UNIT_TEXT_FILL_TYPE" val="1"/>
  <p:tag name="KSO_WM_DIAGRAM_MAX_ITEMCNT" val="4"/>
  <p:tag name="KSO_WM_DIAGRAM_MIN_ITEMCNT" val="2"/>
  <p:tag name="KSO_WM_DIAGRAM_VIRTUALLY_FRAME" val="{&quot;height&quot;:360.6947326660156,&quot;width&quot;:361.39993286132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817_1*l_h_i*1_1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17.xml><?xml version="1.0" encoding="utf-8"?>
<p:tagLst xmlns:p="http://schemas.openxmlformats.org/presentationml/2006/main">
  <p:tag name="KSO_WM_UNIT_VALUE" val="49*56"/>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4817_1*l_h_x*1_1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817_1*l_h_i*1_2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19.xml><?xml version="1.0" encoding="utf-8"?>
<p:tagLst xmlns:p="http://schemas.openxmlformats.org/presentationml/2006/main">
  <p:tag name="KSO_WM_UNIT_VALUE" val="49*56"/>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817_1*l_h_x*1_2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LIDE_ID" val="custom20234813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58.629*344.119"/>
  <p:tag name="KSO_WM_SLIDE_POSITION" val="78.6857*143.026"/>
  <p:tag name="KSO_WM_DIAGRAM_GROUP_CODE" val="l1-1"/>
  <p:tag name="KSO_WM_SLIDE_DIAGTYPE" val="l"/>
  <p:tag name="KSO_WM_TAG_VERSION" val="3.0"/>
  <p:tag name="KSO_WM_BEAUTIFY_FLAG" val="#wm#"/>
  <p:tag name="KSO_WM_TEMPLATE_CATEGORY" val="custom"/>
  <p:tag name="KSO_WM_TEMPLATE_INDEX" val="20234813"/>
  <p:tag name="KSO_WM_SLIDE_LAYOUT" val="a_d_f_l"/>
  <p:tag name="KSO_WM_SLIDE_LAYOUT_CNT" val="1_2_1_1"/>
</p:tagLst>
</file>

<file path=ppt/tags/tag12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9.xml><?xml version="1.0" encoding="utf-8"?>
<p:tagLst xmlns:p="http://schemas.openxmlformats.org/presentationml/2006/main">
  <p:tag name="KSO_WPP_MARK_KEY" val="3e4eee9b-6b2e-427d-9d23-4507393c3954"/>
  <p:tag name="COMMONDATA" val="eyJjb3VudCI6MTksImhkaWQiOiJlZWNjZDQ4NzdlODNhMWYwOGVjZWZjMTQxZWYwY2U4YiIsInVzZXJDb3VudCI6MTd9"/>
  <p:tag name="commondata" val="eyJjb3VudCI6MjAsImhkaWQiOiJmZjA2ZDU2Y2RiZWVlMjI4Y2E4MjdjMTM1NTQzYTg4OCIsInVzZXJDb3VudCI6MX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AG_VERSION" val="1.0"/>
  <p:tag name="KSO_WM_TEMPLATE_CATEGORY" val="custom"/>
  <p:tag name="KSO_WM_TEMPLATE_INDEX" val="20204270"/>
  <p:tag name="KSO_WM_UNIT_COMPATIBLE" val="0"/>
  <p:tag name="KSO_WM_UNIT_DIAGRAM_ISNUMVISUAL" val="0"/>
  <p:tag name="KSO_WM_UNIT_DIAGRAM_ISREFERUNIT" val="0"/>
  <p:tag name="KSO_WM_UNIT_HIGHLIGHT" val="0"/>
  <p:tag name="KSO_WM_UNIT_ID" val="custom20204270_1*a*1"/>
  <p:tag name="KSO_WM_UNIT_INDEX" val="1"/>
  <p:tag name="KSO_WM_UNIT_ISCONTENTSTITLE" val="0"/>
  <p:tag name="KSO_WM_UNIT_ISNUMDGMTITLE" val="0"/>
  <p:tag name="KSO_WM_UNIT_LAYERLEVEL" val="1"/>
  <p:tag name="KSO_WM_UNIT_NOCLEAR" val="0"/>
  <p:tag name="KSO_WM_UNIT_PRESET_TEXT" val="个人工作汇报"/>
  <p:tag name="KSO_WM_UNIT_TYPE" val="a"/>
  <p:tag name="KSO_WM_UNIT_VALUE" val="7"/>
</p:tagLst>
</file>

<file path=ppt/tags/tag64.xml><?xml version="1.0" encoding="utf-8"?>
<p:tagLst xmlns:p="http://schemas.openxmlformats.org/presentationml/2006/main">
  <p:tag name="KSO_WM_DIAGRAM_VIRTUALLY_FRAME" val="{&quot;height&quot;:257.95,&quot;left&quot;:48,&quot;top&quot;:190.75,&quot;width&quot;:913.7}"/>
</p:tagLst>
</file>

<file path=ppt/tags/tag65.xml><?xml version="1.0" encoding="utf-8"?>
<p:tagLst xmlns:p="http://schemas.openxmlformats.org/presentationml/2006/main">
  <p:tag name="KSO_WM_DIAGRAM_VIRTUALLY_FRAME" val="{&quot;height&quot;:257.95,&quot;left&quot;:48,&quot;top&quot;:190.75,&quot;width&quot;:913.7}"/>
</p:tagLst>
</file>

<file path=ppt/tags/tag66.xml><?xml version="1.0" encoding="utf-8"?>
<p:tagLst xmlns:p="http://schemas.openxmlformats.org/presentationml/2006/main">
  <p:tag name="KSO_WM_DIAGRAM_VIRTUALLY_FRAME" val="{&quot;height&quot;:257.95,&quot;left&quot;:48,&quot;top&quot;:190.75,&quot;width&quot;:913.7}"/>
</p:tagLst>
</file>

<file path=ppt/tags/tag67.xml><?xml version="1.0" encoding="utf-8"?>
<p:tagLst xmlns:p="http://schemas.openxmlformats.org/presentationml/2006/main">
  <p:tag name="KSO_WM_DIAGRAM_VIRTUALLY_FRAME" val="{&quot;height&quot;:257.95,&quot;left&quot;:48,&quot;top&quot;:190.75,&quot;width&quot;:913.7}"/>
</p:tagLst>
</file>

<file path=ppt/tags/tag68.xml><?xml version="1.0" encoding="utf-8"?>
<p:tagLst xmlns:p="http://schemas.openxmlformats.org/presentationml/2006/main">
  <p:tag name="KSO_WM_DIAGRAM_VIRTUALLY_FRAME" val="{&quot;height&quot;:257.95,&quot;left&quot;:48,&quot;top&quot;:190.75,&quot;width&quot;:913.7}"/>
</p:tagLst>
</file>

<file path=ppt/tags/tag69.xml><?xml version="1.0" encoding="utf-8"?>
<p:tagLst xmlns:p="http://schemas.openxmlformats.org/presentationml/2006/main">
  <p:tag name="KSO_WM_DIAGRAM_VIRTUALLY_FRAME" val="{&quot;height&quot;:257.95,&quot;left&quot;:48,&quot;top&quot;:190.75,&quot;width&quot;:913.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257.95,&quot;left&quot;:48,&quot;top&quot;:190.75,&quot;width&quot;:913.7}"/>
</p:tagLst>
</file>

<file path=ppt/tags/tag71.xml><?xml version="1.0" encoding="utf-8"?>
<p:tagLst xmlns:p="http://schemas.openxmlformats.org/presentationml/2006/main">
  <p:tag name="KSO_WM_DIAGRAM_VIRTUALLY_FRAME" val="{&quot;height&quot;:257.95,&quot;left&quot;:48,&quot;top&quot;:190.75,&quot;width&quot;:913.7}"/>
</p:tagLst>
</file>

<file path=ppt/tags/tag72.xml><?xml version="1.0" encoding="utf-8"?>
<p:tagLst xmlns:p="http://schemas.openxmlformats.org/presentationml/2006/main">
  <p:tag name="KSO_WM_DIAGRAM_VIRTUALLY_FRAME" val="{&quot;height&quot;:257.95,&quot;left&quot;:48,&quot;top&quot;:190.75,&quot;width&quot;:913.7}"/>
</p:tagLst>
</file>

<file path=ppt/tags/tag73.xml><?xml version="1.0" encoding="utf-8"?>
<p:tagLst xmlns:p="http://schemas.openxmlformats.org/presentationml/2006/main">
  <p:tag name="KSO_WM_DIAGRAM_VIRTUALLY_FRAME" val="{&quot;height&quot;:257.95,&quot;left&quot;:48,&quot;top&quot;:190.75,&quot;width&quot;:913.7}"/>
</p:tagLst>
</file>

<file path=ppt/tags/tag74.xml><?xml version="1.0" encoding="utf-8"?>
<p:tagLst xmlns:p="http://schemas.openxmlformats.org/presentationml/2006/main">
  <p:tag name="KSO_WM_DIAGRAM_VIRTUALLY_FRAME" val="{&quot;height&quot;:257.95,&quot;left&quot;:48,&quot;top&quot;:190.75,&quot;width&quot;:913.7}"/>
</p:tagLst>
</file>

<file path=ppt/tags/tag75.xml><?xml version="1.0" encoding="utf-8"?>
<p:tagLst xmlns:p="http://schemas.openxmlformats.org/presentationml/2006/main">
  <p:tag name="KSO_WM_DIAGRAM_VIRTUALLY_FRAME" val="{&quot;height&quot;:257.95,&quot;left&quot;:48,&quot;top&quot;:190.75,&quot;width&quot;:913.7}"/>
</p:tagLst>
</file>

<file path=ppt/tags/tag76.xml><?xml version="1.0" encoding="utf-8"?>
<p:tagLst xmlns:p="http://schemas.openxmlformats.org/presentationml/2006/main">
  <p:tag name="KSO_WM_DIAGRAM_VIRTUALLY_FRAME" val="{&quot;height&quot;:257.95,&quot;left&quot;:48,&quot;top&quot;:190.75,&quot;width&quot;:913.7}"/>
</p:tagLst>
</file>

<file path=ppt/tags/tag77.xml><?xml version="1.0" encoding="utf-8"?>
<p:tagLst xmlns:p="http://schemas.openxmlformats.org/presentationml/2006/main">
  <p:tag name="KSO_WM_DIAGRAM_VIRTUALLY_FRAME" val="{&quot;height&quot;:257.95,&quot;left&quot;:48,&quot;top&quot;:190.75,&quot;width&quot;:913.7}"/>
</p:tagLst>
</file>

<file path=ppt/tags/tag78.xml><?xml version="1.0" encoding="utf-8"?>
<p:tagLst xmlns:p="http://schemas.openxmlformats.org/presentationml/2006/main">
  <p:tag name="KSO_WM_DIAGRAM_VIRTUALLY_FRAME" val="{&quot;height&quot;:257.95,&quot;left&quot;:48,&quot;top&quot;:190.75,&quot;width&quot;:913.7}"/>
</p:tagLst>
</file>

<file path=ppt/tags/tag7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思源黑体 CN Bold"/>
        <a:ea typeface="思源黑体 CN Bold"/>
        <a:cs typeface=""/>
      </a:majorFont>
      <a:minorFont>
        <a:latin typeface="思源黑体 CN Bold"/>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3941</Words>
  <Application>WPS 演示</Application>
  <PresentationFormat>宽屏</PresentationFormat>
  <Paragraphs>303</Paragraphs>
  <Slides>59</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59</vt:i4>
      </vt:variant>
    </vt:vector>
  </HeadingPairs>
  <TitlesOfParts>
    <vt:vector size="71" baseType="lpstr">
      <vt:lpstr>Arial</vt:lpstr>
      <vt:lpstr>宋体</vt:lpstr>
      <vt:lpstr>Wingdings</vt:lpstr>
      <vt:lpstr>思源黑体 CN Bold</vt:lpstr>
      <vt:lpstr>Wingdings</vt:lpstr>
      <vt:lpstr>思源黑体 CN Heavy</vt:lpstr>
      <vt:lpstr>黑体</vt:lpstr>
      <vt:lpstr>思源黑体 CN Medium</vt:lpstr>
      <vt:lpstr>微软雅黑</vt:lpstr>
      <vt:lpstr>Arial Unicode MS</vt:lpstr>
      <vt:lpstr>仿宋_GB2312</vt:lpstr>
      <vt:lpstr>Office 主题​​</vt:lpstr>
      <vt:lpstr>广西制造业企业培优育强服务券管理平台操作流程                            （服务机构）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7.服务产品管理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于镇滔</cp:lastModifiedBy>
  <cp:revision>365</cp:revision>
  <dcterms:created xsi:type="dcterms:W3CDTF">2019-06-19T02:08:00Z</dcterms:created>
  <dcterms:modified xsi:type="dcterms:W3CDTF">2024-09-15T05:00:42Z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EB12D002B0E14D8E9FD1CC4EC9F1A106_13</vt:lpwstr>
  </property>
  <property fmtid="{D5CDD505-2E9C-101B-9397-08002B2CF9AE}" pid="4" name="KSOTemplateUUID">
    <vt:lpwstr>v1.0_mb_mdBxeNpK3EbqiSwjS6J3eQ==</vt:lpwstr>
  </property>
</Properties>
</file>