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9" r:id="rId4"/>
    <p:sldId id="260" r:id="rId5"/>
    <p:sldId id="261" r:id="rId6"/>
    <p:sldId id="262" r:id="rId7"/>
    <p:sldId id="271" r:id="rId8"/>
    <p:sldId id="263" r:id="rId9"/>
    <p:sldId id="272" r:id="rId10"/>
    <p:sldId id="264" r:id="rId11"/>
    <p:sldId id="301" r:id="rId12"/>
    <p:sldId id="302" r:id="rId13"/>
    <p:sldId id="265" r:id="rId14"/>
    <p:sldId id="266" r:id="rId15"/>
    <p:sldId id="267" r:id="rId16"/>
    <p:sldId id="269" r:id="rId17"/>
    <p:sldId id="296" r:id="rId18"/>
    <p:sldId id="297" r:id="rId19"/>
    <p:sldId id="298" r:id="rId20"/>
    <p:sldId id="299" r:id="rId21"/>
    <p:sldId id="300" r:id="rId22"/>
    <p:sldId id="275" r:id="rId23"/>
    <p:sldId id="276" r:id="rId24"/>
    <p:sldId id="278" r:id="rId25"/>
    <p:sldId id="279" r:id="rId26"/>
    <p:sldId id="280" r:id="rId27"/>
    <p:sldId id="282" r:id="rId28"/>
    <p:sldId id="283" r:id="rId29"/>
    <p:sldId id="285" r:id="rId30"/>
    <p:sldId id="284" r:id="rId31"/>
    <p:sldId id="286" r:id="rId32"/>
    <p:sldId id="287" r:id="rId33"/>
    <p:sldId id="288" r:id="rId34"/>
    <p:sldId id="291" r:id="rId35"/>
    <p:sldId id="289" r:id="rId36"/>
    <p:sldId id="292" r:id="rId37"/>
    <p:sldId id="293" r:id="rId38"/>
    <p:sldId id="295" r:id="rId39"/>
    <p:sldId id="294" r:id="rId40"/>
    <p:sldId id="274" r:id="rId41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204" y="84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509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09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136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2019/5/15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2019/5/15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dirty="0"/>
              <a:t>融资流程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sym typeface="+mn-ea"/>
              </a:rPr>
              <a:t>Speaker name and title here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、申请开通融资模块</a:t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zh-CN" altLang="en-US" sz="2000" dirty="0"/>
              <a:t>   </a:t>
            </a:r>
            <a:r>
              <a:rPr lang="en-US" altLang="zh-CN" sz="2000" dirty="0" smtClean="0"/>
              <a:t>3.4</a:t>
            </a:r>
            <a:r>
              <a:rPr lang="zh-CN" altLang="en-US" sz="2000" dirty="0" smtClean="0"/>
              <a:t>、点击“模块管理”</a:t>
            </a:r>
            <a:r>
              <a:rPr lang="en-US" altLang="zh-CN" sz="2000" dirty="0" smtClean="0"/>
              <a:t>-》</a:t>
            </a:r>
            <a:r>
              <a:rPr lang="zh-CN" altLang="en-US" sz="2000" dirty="0" smtClean="0"/>
              <a:t>“</a:t>
            </a:r>
            <a:r>
              <a:rPr lang="zh-CN" altLang="en-US" sz="2000" dirty="0"/>
              <a:t>未开通</a:t>
            </a:r>
            <a:r>
              <a:rPr lang="zh-CN" altLang="en-US" sz="2000" dirty="0" smtClean="0"/>
              <a:t>”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466" y="1680152"/>
            <a:ext cx="9105806" cy="485081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、申请开通融资</a:t>
            </a:r>
            <a:r>
              <a:rPr lang="zh-CN" altLang="en-US" dirty="0" smtClean="0"/>
              <a:t>模块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r>
              <a:rPr lang="en-US" altLang="zh-CN" sz="2000" dirty="0" smtClean="0"/>
              <a:t>3.5</a:t>
            </a:r>
            <a:r>
              <a:rPr lang="zh-CN" altLang="en-US" sz="2000" dirty="0" smtClean="0"/>
              <a:t>、点击“开通两创融资”，填写开通年限后，提交申请；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339" y="1818408"/>
            <a:ext cx="8577634" cy="44535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2347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、申请开通融资</a:t>
            </a:r>
            <a:r>
              <a:rPr lang="zh-CN" altLang="en-US" dirty="0" smtClean="0"/>
              <a:t>模块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r>
              <a:rPr lang="en-US" altLang="zh-CN" sz="2000" dirty="0" smtClean="0"/>
              <a:t>3.6</a:t>
            </a:r>
            <a:r>
              <a:rPr lang="zh-CN" altLang="en-US" sz="2000" dirty="0" smtClean="0"/>
              <a:t>、开通“两创融资”后，在两创金融</a:t>
            </a:r>
            <a:r>
              <a:rPr lang="en-US" altLang="zh-CN" sz="2000" dirty="0" smtClean="0"/>
              <a:t>-》</a:t>
            </a:r>
            <a:r>
              <a:rPr lang="zh-CN" altLang="en-US" sz="2000" dirty="0" smtClean="0"/>
              <a:t>“机构基本信息”中补充机构基本信息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610" y="2089274"/>
            <a:ext cx="7851354" cy="41691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1043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zh-CN" altLang="en-US" dirty="0"/>
              <a:t>发布融资产品</a:t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zh-CN" altLang="en-US" sz="2000" dirty="0"/>
              <a:t>   </a:t>
            </a:r>
            <a:r>
              <a:rPr lang="en-US" altLang="zh-CN" sz="2000" dirty="0" smtClean="0"/>
              <a:t>4.1</a:t>
            </a:r>
            <a:r>
              <a:rPr lang="zh-CN" altLang="en-US" sz="2000" dirty="0" smtClean="0"/>
              <a:t>、</a:t>
            </a:r>
            <a:r>
              <a:rPr lang="zh-CN" altLang="en-US" sz="2000" dirty="0"/>
              <a:t>选择</a:t>
            </a:r>
            <a:r>
              <a:rPr lang="en-US" altLang="zh-CN" sz="2000" dirty="0"/>
              <a:t>“</a:t>
            </a:r>
            <a:r>
              <a:rPr lang="zh-CN" altLang="en-US" sz="2000" dirty="0"/>
              <a:t>融资产品管理</a:t>
            </a:r>
            <a:r>
              <a:rPr lang="en-US" altLang="zh-CN" sz="2000" dirty="0"/>
              <a:t>”</a:t>
            </a:r>
            <a:r>
              <a:rPr lang="zh-CN" altLang="en-US" sz="2000" dirty="0"/>
              <a:t>，点击发布产品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1395" y="1825625"/>
            <a:ext cx="7266940" cy="43516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zh-CN" altLang="en-US" dirty="0"/>
              <a:t>申请开通融资模块</a:t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zh-CN" altLang="en-US" sz="2000" dirty="0"/>
              <a:t>   </a:t>
            </a:r>
            <a:r>
              <a:rPr lang="en-US" altLang="zh-CN" sz="2000" dirty="0" smtClean="0"/>
              <a:t>4.2</a:t>
            </a:r>
            <a:r>
              <a:rPr lang="zh-CN" altLang="en-US" sz="2000" dirty="0" smtClean="0"/>
              <a:t>、</a:t>
            </a:r>
            <a:r>
              <a:rPr lang="zh-CN" altLang="en-US" sz="2000" dirty="0"/>
              <a:t>选择融资产品类型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1845" y="1825625"/>
            <a:ext cx="7686040" cy="43516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zh-CN" altLang="en-US" dirty="0"/>
              <a:t>发布融资产品</a:t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zh-CN" altLang="en-US" sz="2000" dirty="0"/>
              <a:t>   </a:t>
            </a:r>
            <a:r>
              <a:rPr lang="en-US" altLang="zh-CN" sz="2000" dirty="0" smtClean="0"/>
              <a:t>4.3</a:t>
            </a:r>
            <a:r>
              <a:rPr lang="zh-CN" altLang="en-US" sz="2000" dirty="0" smtClean="0"/>
              <a:t>、</a:t>
            </a:r>
            <a:r>
              <a:rPr lang="zh-CN" altLang="en-US" sz="2000" dirty="0"/>
              <a:t>填写融资产品基本信息后点击发布，审核成功后变成上架；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7665" y="1825625"/>
            <a:ext cx="8534400" cy="43516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4</a:t>
            </a:r>
            <a:r>
              <a:rPr lang="zh-CN" altLang="en-US" dirty="0" smtClean="0"/>
              <a:t>、</a:t>
            </a:r>
            <a:r>
              <a:rPr lang="zh-CN" altLang="en-US" dirty="0"/>
              <a:t>发布融资产品</a:t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zh-CN" altLang="en-US" sz="2000" dirty="0"/>
              <a:t>   </a:t>
            </a:r>
            <a:r>
              <a:rPr lang="en-US" altLang="zh-CN" sz="2000" dirty="0" smtClean="0"/>
              <a:t>4.4</a:t>
            </a:r>
            <a:r>
              <a:rPr lang="zh-CN" altLang="en-US" sz="2000" dirty="0" smtClean="0"/>
              <a:t>、</a:t>
            </a:r>
            <a:r>
              <a:rPr lang="zh-CN" altLang="en-US" sz="2000" dirty="0"/>
              <a:t>在</a:t>
            </a:r>
            <a:r>
              <a:rPr lang="en-US" altLang="zh-CN" sz="2000" dirty="0"/>
              <a:t>“</a:t>
            </a:r>
            <a:r>
              <a:rPr lang="zh-CN" altLang="en-US" sz="2000" dirty="0">
                <a:sym typeface="+mn-ea"/>
              </a:rPr>
              <a:t>融资产品管理</a:t>
            </a:r>
            <a:r>
              <a:rPr lang="en-US" altLang="zh-CN" sz="2000" dirty="0"/>
              <a:t>”</a:t>
            </a:r>
            <a:r>
              <a:rPr lang="zh-CN" altLang="en-US" sz="2000" dirty="0"/>
              <a:t>点击</a:t>
            </a:r>
            <a:r>
              <a:rPr lang="en-US" altLang="zh-CN" sz="2000" dirty="0"/>
              <a:t>“</a:t>
            </a:r>
            <a:r>
              <a:rPr lang="zh-CN" altLang="en-US" sz="2000" dirty="0"/>
              <a:t>审核材料模板</a:t>
            </a:r>
            <a:r>
              <a:rPr lang="en-US" altLang="zh-CN" sz="2000" dirty="0" smtClean="0"/>
              <a:t>”</a:t>
            </a:r>
            <a:r>
              <a:rPr lang="zh-CN" altLang="en-US" sz="2000" dirty="0" smtClean="0"/>
              <a:t>（注</a:t>
            </a:r>
            <a:r>
              <a:rPr lang="en-US" altLang="zh-CN" sz="2000" dirty="0" smtClean="0"/>
              <a:t>:</a:t>
            </a:r>
            <a:r>
              <a:rPr lang="zh-CN" altLang="en-US" sz="2000" dirty="0" smtClean="0"/>
              <a:t>带标签模板只能使用</a:t>
            </a:r>
            <a:r>
              <a:rPr lang="en-US" altLang="zh-CN" sz="2000" dirty="0" err="1" smtClean="0"/>
              <a:t>docx</a:t>
            </a:r>
            <a:r>
              <a:rPr lang="zh-CN" altLang="en-US" sz="2000" dirty="0" smtClean="0"/>
              <a:t>文档）；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7180" y="1825625"/>
            <a:ext cx="8675370" cy="43516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9390" y="265973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zh-CN" altLang="en-US" dirty="0"/>
              <a:t>发布融资</a:t>
            </a:r>
            <a:r>
              <a:rPr lang="zh-CN" altLang="en-US" dirty="0" smtClean="0"/>
              <a:t>产品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     </a:t>
            </a:r>
            <a:r>
              <a:rPr lang="en-US" altLang="zh-CN" sz="2000" dirty="0" smtClean="0"/>
              <a:t>4.5</a:t>
            </a:r>
            <a:r>
              <a:rPr lang="zh-CN" altLang="en-US" sz="2000" dirty="0" smtClean="0"/>
              <a:t>、</a:t>
            </a:r>
            <a:r>
              <a:rPr lang="zh-CN" altLang="en-US" sz="2000" dirty="0"/>
              <a:t>点击“模板标签”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35" y="1844690"/>
            <a:ext cx="9691171" cy="4894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3816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zh-CN" altLang="en-US" dirty="0"/>
              <a:t>发布融资产品</a:t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zh-CN" altLang="en-US" sz="2000" dirty="0"/>
              <a:t>   </a:t>
            </a:r>
            <a:r>
              <a:rPr lang="en-US" altLang="zh-CN" sz="2000" dirty="0" smtClean="0"/>
              <a:t>4.6</a:t>
            </a:r>
            <a:r>
              <a:rPr lang="zh-CN" altLang="en-US" sz="2000" dirty="0" smtClean="0"/>
              <a:t>、在“模板标签”中寻找自己需要的标签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005" y="2011028"/>
            <a:ext cx="8919990" cy="44440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0646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zh-CN" altLang="en-US" dirty="0"/>
              <a:t>发布融资产品</a:t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zh-CN" altLang="en-US" sz="2000" dirty="0"/>
              <a:t>   </a:t>
            </a:r>
            <a:r>
              <a:rPr lang="en-US" altLang="zh-CN" sz="2000" dirty="0" smtClean="0"/>
              <a:t>4.7</a:t>
            </a:r>
            <a:r>
              <a:rPr lang="zh-CN" altLang="en-US" sz="2000" dirty="0" smtClean="0"/>
              <a:t>、将标签复制到需要调用的</a:t>
            </a:r>
            <a:r>
              <a:rPr lang="zh-CN" altLang="en-US" sz="2000" dirty="0"/>
              <a:t>文档</a:t>
            </a:r>
            <a:r>
              <a:rPr lang="zh-CN" altLang="en-US" sz="2000" dirty="0" smtClean="0"/>
              <a:t>中（注：只支持</a:t>
            </a:r>
            <a:r>
              <a:rPr lang="en-US" altLang="zh-CN" sz="2000" dirty="0" err="1" smtClean="0"/>
              <a:t>docx</a:t>
            </a:r>
            <a:r>
              <a:rPr lang="zh-CN" altLang="en-US" sz="2000" dirty="0" smtClean="0"/>
              <a:t>文档）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586" y="2392726"/>
            <a:ext cx="7143750" cy="3086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0766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/>
              <a:t>1</a:t>
            </a:r>
            <a:r>
              <a:rPr lang="zh-CN" altLang="en-US"/>
              <a:t>、注册账号</a:t>
            </a:r>
            <a:br>
              <a:rPr lang="zh-CN" altLang="en-US"/>
            </a:br>
            <a:r>
              <a:rPr lang="zh-CN" altLang="en-US"/>
              <a:t> </a:t>
            </a:r>
            <a:r>
              <a:rPr lang="zh-CN" altLang="en-US" sz="2000"/>
              <a:t>   </a:t>
            </a:r>
            <a:r>
              <a:rPr lang="zh-CN" altLang="en-US" sz="2000" b="0"/>
              <a:t>通过网址</a:t>
            </a:r>
            <a:r>
              <a:rPr lang="en-US" altLang="zh-CN" sz="2000" b="0"/>
              <a:t>“www.smelz.cn”</a:t>
            </a:r>
            <a:r>
              <a:rPr lang="zh-CN" altLang="en-US" sz="2000" b="0"/>
              <a:t>访问网站，点击网站左上角</a:t>
            </a:r>
            <a:r>
              <a:rPr lang="en-US" altLang="zh-CN" sz="2000" b="0"/>
              <a:t>“</a:t>
            </a:r>
            <a:r>
              <a:rPr lang="zh-CN" altLang="en-US" sz="2000" b="0"/>
              <a:t>注册</a:t>
            </a:r>
            <a:r>
              <a:rPr lang="en-US" altLang="zh-CN" sz="2000" b="0"/>
              <a:t>”</a:t>
            </a:r>
            <a:r>
              <a:rPr lang="zh-CN" altLang="en-US" sz="2000" b="0"/>
              <a:t>按钮进行注册，注册现有用户名、手机、邮箱</a:t>
            </a:r>
            <a:r>
              <a:rPr lang="en-US" altLang="zh-CN" sz="2000" b="0"/>
              <a:t>3</a:t>
            </a:r>
            <a:r>
              <a:rPr lang="zh-CN" altLang="en-US" sz="2000" b="0"/>
              <a:t>种注册方式，推荐使用手机注册；</a:t>
            </a:r>
            <a:endParaRPr lang="en-US" altLang="zh-CN" sz="2000" b="0"/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9785" y="2032635"/>
            <a:ext cx="5499100" cy="279273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840" y="2032635"/>
            <a:ext cx="3952240" cy="27927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zh-CN" altLang="en-US" dirty="0"/>
              <a:t>发布融资产品</a:t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zh-CN" altLang="en-US" sz="2000" dirty="0"/>
              <a:t>   </a:t>
            </a:r>
            <a:r>
              <a:rPr lang="en-US" altLang="zh-CN" sz="2000" dirty="0" smtClean="0"/>
              <a:t>4.8</a:t>
            </a:r>
            <a:r>
              <a:rPr lang="zh-CN" altLang="en-US" sz="2000" dirty="0" smtClean="0"/>
              <a:t>、将设置好的模板上传，填写材料名称，并保存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514" y="1994053"/>
            <a:ext cx="8759602" cy="46103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2026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4</a:t>
            </a:r>
            <a:r>
              <a:rPr lang="zh-CN" altLang="en-US" dirty="0" smtClean="0"/>
              <a:t>、</a:t>
            </a:r>
            <a:r>
              <a:rPr lang="zh-CN" altLang="en-US" dirty="0"/>
              <a:t>发布融资产品</a:t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zh-CN" altLang="en-US" sz="2000" dirty="0"/>
              <a:t>   </a:t>
            </a:r>
            <a:r>
              <a:rPr lang="en-US" altLang="zh-CN" sz="2000" dirty="0" smtClean="0"/>
              <a:t>4.8</a:t>
            </a:r>
            <a:r>
              <a:rPr lang="zh-CN" altLang="en-US" sz="2000" dirty="0" smtClean="0"/>
              <a:t>、带标签模板只是为了方便企业填写申请材料，并不是必须的，材料上传支持</a:t>
            </a:r>
            <a:r>
              <a:rPr lang="en-US" altLang="zh-CN" sz="2000" dirty="0" err="1" smtClean="0"/>
              <a:t>zip|war|rar|iso|doc|xls|ppt|wps|pdf|docx|xlsx|jpg|png</a:t>
            </a:r>
            <a:r>
              <a:rPr lang="zh-CN" altLang="en-US" sz="2000" dirty="0" smtClean="0"/>
              <a:t>等多种格式。</a:t>
            </a:r>
            <a:endParaRPr lang="zh-CN" altLang="en-US" sz="2000" b="0" dirty="0"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2689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4</a:t>
            </a:r>
            <a:r>
              <a:rPr lang="zh-CN" altLang="en-US" dirty="0" smtClean="0"/>
              <a:t>、购买产品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zh-CN" altLang="en-US" sz="2000" dirty="0"/>
              <a:t>   </a:t>
            </a:r>
            <a:r>
              <a:rPr lang="en-US" altLang="zh-CN" sz="2000" dirty="0" smtClean="0"/>
              <a:t>4.1</a:t>
            </a:r>
            <a:r>
              <a:rPr lang="zh-CN" altLang="en-US" sz="2000" dirty="0" smtClean="0"/>
              <a:t>、企业登录账号后，进入融资界面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964" y="1852285"/>
            <a:ext cx="7921336" cy="41368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7513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4</a:t>
            </a:r>
            <a:r>
              <a:rPr lang="zh-CN" altLang="en-US" dirty="0" smtClean="0"/>
              <a:t>、购买产品（企业侧）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zh-CN" altLang="en-US" sz="2000" dirty="0"/>
              <a:t>   </a:t>
            </a:r>
            <a:r>
              <a:rPr lang="en-US" altLang="zh-CN" sz="2000" dirty="0" smtClean="0"/>
              <a:t>4.2</a:t>
            </a:r>
            <a:r>
              <a:rPr lang="zh-CN" altLang="en-US" sz="2000" dirty="0" smtClean="0"/>
              <a:t>、选择需要的产品，进入详细页面，点击“</a:t>
            </a:r>
            <a:r>
              <a:rPr lang="zh-CN" altLang="en-US" sz="2000" dirty="0"/>
              <a:t>我要融资</a:t>
            </a:r>
            <a:r>
              <a:rPr lang="zh-CN" altLang="en-US" sz="2000" dirty="0" smtClean="0"/>
              <a:t>”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041" y="2045577"/>
            <a:ext cx="7484918" cy="41514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0979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、购买产品（企业侧）</a:t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zh-CN" altLang="en-US" sz="2000" dirty="0"/>
              <a:t>   </a:t>
            </a:r>
            <a:r>
              <a:rPr lang="en-US" altLang="zh-CN" sz="2000" dirty="0" smtClean="0"/>
              <a:t>4.3</a:t>
            </a:r>
            <a:r>
              <a:rPr lang="zh-CN" altLang="en-US" sz="2000" dirty="0" smtClean="0"/>
              <a:t>、填写融资需求，提交订单；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827" y="1668691"/>
            <a:ext cx="6385791" cy="48567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6361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、购买产品（企业侧）</a:t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zh-CN" altLang="en-US" sz="2000" dirty="0"/>
              <a:t>   </a:t>
            </a:r>
            <a:r>
              <a:rPr lang="en-US" altLang="zh-CN" sz="2000" dirty="0" smtClean="0"/>
              <a:t>4.4</a:t>
            </a:r>
            <a:r>
              <a:rPr lang="zh-CN" altLang="en-US" sz="2000" dirty="0" smtClean="0"/>
              <a:t>、融资机构受理后，在企业后台“我的融资”</a:t>
            </a:r>
            <a:r>
              <a:rPr lang="en-US" altLang="zh-CN" sz="2000" dirty="0" smtClean="0"/>
              <a:t>-》</a:t>
            </a:r>
            <a:r>
              <a:rPr lang="zh-CN" altLang="en-US" sz="2000" dirty="0" smtClean="0"/>
              <a:t>“我的融资订单”中，找到已受理的订单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91" y="2098964"/>
            <a:ext cx="7857481" cy="42179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565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、购买产品（企业侧）</a:t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zh-CN" altLang="en-US" sz="2000" dirty="0"/>
              <a:t>   </a:t>
            </a:r>
            <a:r>
              <a:rPr lang="en-US" altLang="zh-CN" sz="2000" dirty="0" smtClean="0"/>
              <a:t>4.5</a:t>
            </a:r>
            <a:r>
              <a:rPr lang="zh-CN" altLang="en-US" sz="2000" dirty="0" smtClean="0"/>
              <a:t>、点击“基本资料”，补充企业基本信息（企业基本信息只需要在第一次申请时填写）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62" y="1851468"/>
            <a:ext cx="8679873" cy="46361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3110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、购买产品（企业侧）</a:t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zh-CN" altLang="en-US" sz="2000" dirty="0"/>
              <a:t>   </a:t>
            </a:r>
            <a:r>
              <a:rPr lang="en-US" altLang="zh-CN" sz="2000" dirty="0" smtClean="0"/>
              <a:t>4.6</a:t>
            </a:r>
            <a:r>
              <a:rPr lang="zh-CN" altLang="en-US" sz="2000" dirty="0" smtClean="0"/>
              <a:t>、点击“申请材料”，可以查看企业需要上传的额外的材料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977" y="1745672"/>
            <a:ext cx="8295233" cy="47174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8810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、购买产品（企业侧）</a:t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zh-CN" altLang="en-US" sz="2000" dirty="0"/>
              <a:t>   </a:t>
            </a:r>
            <a:r>
              <a:rPr lang="en-US" altLang="zh-CN" sz="2000" dirty="0" smtClean="0"/>
              <a:t>4.7</a:t>
            </a:r>
            <a:r>
              <a:rPr lang="zh-CN" altLang="en-US" sz="2000" dirty="0" smtClean="0"/>
              <a:t>、点击“提交初审”。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820" y="1787236"/>
            <a:ext cx="9026452" cy="4704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8576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、购买产品（企业侧）</a:t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zh-CN" altLang="en-US" sz="2000" dirty="0"/>
              <a:t>   </a:t>
            </a:r>
            <a:r>
              <a:rPr lang="en-US" altLang="zh-CN" sz="2000" dirty="0" smtClean="0"/>
              <a:t>4.8</a:t>
            </a:r>
            <a:r>
              <a:rPr lang="zh-CN" altLang="en-US" sz="2000" dirty="0" smtClean="0"/>
              <a:t>、融资机构审核、放款后，每月填写还款计划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604" y="2145419"/>
            <a:ext cx="7401791" cy="4154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2307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/>
              <a:t>2</a:t>
            </a:r>
            <a:r>
              <a:rPr lang="zh-CN" altLang="en-US"/>
              <a:t>、关联企业</a:t>
            </a:r>
            <a:br>
              <a:rPr lang="zh-CN" altLang="en-US"/>
            </a:br>
            <a:r>
              <a:rPr lang="zh-CN" altLang="en-US"/>
              <a:t> </a:t>
            </a:r>
            <a:r>
              <a:rPr lang="zh-CN" altLang="en-US" sz="2000"/>
              <a:t>   </a:t>
            </a:r>
            <a:r>
              <a:rPr lang="en-US" altLang="zh-CN" sz="2000"/>
              <a:t>2.1</a:t>
            </a:r>
            <a:r>
              <a:rPr lang="zh-CN" altLang="en-US" sz="2000"/>
              <a:t>、注册成功后，登录账号，点击左上方</a:t>
            </a:r>
            <a:r>
              <a:rPr lang="en-US" altLang="zh-CN" sz="2000"/>
              <a:t>“</a:t>
            </a:r>
            <a:r>
              <a:rPr lang="zh-CN" altLang="en-US" sz="2000"/>
              <a:t>会员中心</a:t>
            </a:r>
            <a:r>
              <a:rPr lang="en-US" altLang="zh-CN" sz="2000"/>
              <a:t>”</a:t>
            </a:r>
            <a:r>
              <a:rPr lang="zh-CN" altLang="en-US" sz="2000"/>
              <a:t>；</a:t>
            </a:r>
            <a:endParaRPr lang="zh-CN" altLang="en-US" sz="2000" b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6515" y="1680845"/>
            <a:ext cx="6497320" cy="43516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5</a:t>
            </a:r>
            <a:r>
              <a:rPr lang="zh-CN" altLang="en-US" dirty="0" smtClean="0"/>
              <a:t>、审批流程（金融机构侧）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zh-CN" altLang="en-US" sz="2000" dirty="0"/>
              <a:t>   </a:t>
            </a:r>
            <a:r>
              <a:rPr lang="en-US" altLang="zh-CN" sz="2000" dirty="0" smtClean="0"/>
              <a:t>5.1</a:t>
            </a:r>
            <a:r>
              <a:rPr lang="zh-CN" altLang="en-US" sz="2000" dirty="0" smtClean="0"/>
              <a:t>、金融机构在“两创金融”</a:t>
            </a:r>
            <a:r>
              <a:rPr lang="en-US" altLang="zh-CN" sz="2000" dirty="0" smtClean="0"/>
              <a:t>-》</a:t>
            </a:r>
            <a:r>
              <a:rPr lang="zh-CN" altLang="en-US" sz="2000" dirty="0" smtClean="0"/>
              <a:t>“融资项目审批”处受理订单，可以点击“订单详情”查看订单信息，点击受理后，企业将会开始填写详细材料；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727" y="1693718"/>
            <a:ext cx="8526463" cy="4556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6189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5</a:t>
            </a:r>
            <a:r>
              <a:rPr lang="zh-CN" altLang="en-US" dirty="0" smtClean="0"/>
              <a:t>、审批流程（金融机构侧）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zh-CN" altLang="en-US" sz="2000" dirty="0"/>
              <a:t>   </a:t>
            </a:r>
            <a:r>
              <a:rPr lang="en-US" altLang="zh-CN" sz="2000" dirty="0" smtClean="0"/>
              <a:t>5.2</a:t>
            </a:r>
            <a:r>
              <a:rPr lang="zh-CN" altLang="en-US" sz="2000" dirty="0" smtClean="0"/>
              <a:t>、企业提交材料后，在“待审批”选项卡中可见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0" y="1839192"/>
            <a:ext cx="8071143" cy="4458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7866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5</a:t>
            </a:r>
            <a:r>
              <a:rPr lang="zh-CN" altLang="en-US" dirty="0" smtClean="0"/>
              <a:t>、审批流程（金融机构侧）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zh-CN" altLang="en-US" sz="2000" dirty="0"/>
              <a:t>   </a:t>
            </a:r>
            <a:r>
              <a:rPr lang="en-US" altLang="zh-CN" sz="2000" dirty="0" smtClean="0"/>
              <a:t>5.3</a:t>
            </a:r>
            <a:r>
              <a:rPr lang="zh-CN" altLang="en-US" sz="2000" dirty="0" smtClean="0"/>
              <a:t>、在“查看基本信息材料”中可参看承诺书、基本信息、人员情况、财务数据、经营情况；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93" y="1714499"/>
            <a:ext cx="8381115" cy="46495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4788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5</a:t>
            </a:r>
            <a:r>
              <a:rPr lang="zh-CN" altLang="en-US" dirty="0" smtClean="0"/>
              <a:t>、审批流程（金融机构侧）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zh-CN" altLang="en-US" sz="2000" dirty="0"/>
              <a:t>   </a:t>
            </a:r>
            <a:r>
              <a:rPr lang="en-US" altLang="zh-CN" sz="2000" dirty="0" smtClean="0"/>
              <a:t>5.4</a:t>
            </a:r>
            <a:r>
              <a:rPr lang="zh-CN" altLang="en-US" sz="2000" dirty="0" smtClean="0"/>
              <a:t>、在“申请材料”中可查看附加材料，并生成材料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954" y="1886365"/>
            <a:ext cx="8409709" cy="44740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876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5</a:t>
            </a:r>
            <a:r>
              <a:rPr lang="zh-CN" altLang="en-US" dirty="0" smtClean="0"/>
              <a:t>、审批流程（金融机构侧）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zh-CN" altLang="en-US" sz="2000" dirty="0"/>
              <a:t>   </a:t>
            </a:r>
            <a:r>
              <a:rPr lang="en-US" altLang="zh-CN" sz="2000" dirty="0" smtClean="0"/>
              <a:t>5.5</a:t>
            </a:r>
            <a:r>
              <a:rPr lang="zh-CN" altLang="en-US" sz="2000" dirty="0" smtClean="0"/>
              <a:t>、在“考察信息”中填写实地考察情况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527" y="1831486"/>
            <a:ext cx="7682345" cy="4264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3825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5</a:t>
            </a:r>
            <a:r>
              <a:rPr lang="zh-CN" altLang="en-US" dirty="0" smtClean="0"/>
              <a:t>、审批流程（金融机构侧）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zh-CN" altLang="en-US" sz="2000" dirty="0"/>
              <a:t>   </a:t>
            </a:r>
            <a:r>
              <a:rPr lang="en-US" altLang="zh-CN" sz="2000" dirty="0" smtClean="0"/>
              <a:t>5.6</a:t>
            </a:r>
            <a:r>
              <a:rPr lang="zh-CN" altLang="en-US" sz="2000" dirty="0" smtClean="0"/>
              <a:t>、材料没问题后，点击“审批”，填写相关信息。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408" y="1838204"/>
            <a:ext cx="8659091" cy="45318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2859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5</a:t>
            </a:r>
            <a:r>
              <a:rPr lang="zh-CN" altLang="en-US" dirty="0" smtClean="0"/>
              <a:t>、审批流程（金融机构侧）</a:t>
            </a:r>
            <a:r>
              <a:rPr lang="zh-CN" altLang="en-US" dirty="0"/>
              <a:t/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zh-CN" altLang="en-US" sz="2000" dirty="0"/>
              <a:t>   </a:t>
            </a:r>
            <a:r>
              <a:rPr lang="en-US" altLang="zh-CN" sz="2000" dirty="0" smtClean="0"/>
              <a:t>5.7</a:t>
            </a:r>
            <a:r>
              <a:rPr lang="zh-CN" altLang="en-US" sz="2000" dirty="0" smtClean="0"/>
              <a:t>、材料没问题后，点击“审批”，填写相关信息。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408" y="1838204"/>
            <a:ext cx="8659091" cy="45318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357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5</a:t>
            </a:r>
            <a:r>
              <a:rPr lang="zh-CN" altLang="en-US" dirty="0" smtClean="0"/>
              <a:t>、审批流程（金融机构侧）</a:t>
            </a:r>
            <a:br>
              <a:rPr lang="zh-CN" altLang="en-US" dirty="0" smtClean="0"/>
            </a:br>
            <a:r>
              <a:rPr lang="zh-CN" altLang="en-US" dirty="0" smtClean="0"/>
              <a:t> </a:t>
            </a:r>
            <a:r>
              <a:rPr lang="zh-CN" altLang="en-US" sz="2000" dirty="0" smtClean="0"/>
              <a:t>   </a:t>
            </a:r>
            <a:r>
              <a:rPr lang="en-US" altLang="zh-CN" sz="2000" dirty="0" smtClean="0"/>
              <a:t>5.8</a:t>
            </a:r>
            <a:r>
              <a:rPr lang="zh-CN" altLang="en-US" sz="2000" dirty="0" smtClean="0"/>
              <a:t>、在“已审批”找到订单，放款后，</a:t>
            </a:r>
            <a:r>
              <a:rPr lang="zh-CN" altLang="en-US" sz="2000" dirty="0"/>
              <a:t>点击“放款” ，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676" y="1839191"/>
            <a:ext cx="7564233" cy="40685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3229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5</a:t>
            </a:r>
            <a:r>
              <a:rPr lang="zh-CN" altLang="en-US" dirty="0" smtClean="0"/>
              <a:t>、审批流程（金融机构侧）</a:t>
            </a:r>
            <a:br>
              <a:rPr lang="zh-CN" altLang="en-US" dirty="0" smtClean="0"/>
            </a:br>
            <a:r>
              <a:rPr lang="zh-CN" altLang="en-US" dirty="0" smtClean="0"/>
              <a:t> </a:t>
            </a:r>
            <a:r>
              <a:rPr lang="zh-CN" altLang="en-US" sz="2000" dirty="0" smtClean="0"/>
              <a:t>   </a:t>
            </a:r>
            <a:r>
              <a:rPr lang="en-US" altLang="zh-CN" sz="2000" dirty="0" smtClean="0"/>
              <a:t>5.9</a:t>
            </a:r>
            <a:r>
              <a:rPr lang="zh-CN" altLang="en-US" sz="2000" dirty="0" smtClean="0"/>
              <a:t>、在“已放款”找到订单，制定还款计划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783" y="1922318"/>
            <a:ext cx="7955878" cy="4499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96166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5</a:t>
            </a:r>
            <a:r>
              <a:rPr lang="zh-CN" altLang="en-US" dirty="0" smtClean="0"/>
              <a:t>、审批流程（金融机构侧）</a:t>
            </a:r>
            <a:br>
              <a:rPr lang="zh-CN" altLang="en-US" dirty="0" smtClean="0"/>
            </a:br>
            <a:r>
              <a:rPr lang="zh-CN" altLang="en-US" dirty="0" smtClean="0"/>
              <a:t> </a:t>
            </a:r>
            <a:r>
              <a:rPr lang="zh-CN" altLang="en-US" sz="2000" dirty="0" smtClean="0"/>
              <a:t>   </a:t>
            </a:r>
            <a:r>
              <a:rPr lang="en-US" altLang="zh-CN" sz="2000" smtClean="0"/>
              <a:t>5.10</a:t>
            </a:r>
            <a:r>
              <a:rPr lang="zh-CN" altLang="en-US" sz="2000" smtClean="0"/>
              <a:t>、</a:t>
            </a:r>
            <a:r>
              <a:rPr lang="zh-CN" altLang="en-US" sz="2000" dirty="0" smtClean="0"/>
              <a:t>在“已放款”找到订单，填写“走访记录”、查看还款计划、在订单结束时，点击结束。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382" y="1790411"/>
            <a:ext cx="9292936" cy="49443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528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、关联企业</a:t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zh-CN" altLang="en-US" sz="2000" dirty="0"/>
              <a:t>   </a:t>
            </a:r>
            <a:r>
              <a:rPr lang="en-US" altLang="zh-CN" sz="2000" dirty="0"/>
              <a:t>2.2</a:t>
            </a:r>
            <a:r>
              <a:rPr lang="zh-CN" altLang="en-US" sz="2000" dirty="0" smtClean="0"/>
              <a:t>、点击“个人实名认证”，进行实名认证；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81" y="2506323"/>
            <a:ext cx="5853545" cy="30614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235" y="2506323"/>
            <a:ext cx="5272066" cy="297657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8873" y="900834"/>
            <a:ext cx="10515600" cy="4351338"/>
          </a:xfrm>
        </p:spPr>
        <p:txBody>
          <a:bodyPr/>
          <a:lstStyle/>
          <a:p>
            <a:r>
              <a:rPr lang="zh-CN" altLang="en-US" dirty="0" smtClean="0"/>
              <a:t>如果有什么疑问，可以拨打电话：</a:t>
            </a:r>
            <a:r>
              <a:rPr lang="en-US" altLang="zh-CN" dirty="0" smtClean="0"/>
              <a:t>13667801875</a:t>
            </a:r>
            <a:r>
              <a:rPr lang="zh-CN" altLang="en-US" dirty="0" smtClean="0"/>
              <a:t>，陆俊成；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433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、关联企业</a:t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zh-CN" altLang="en-US" sz="2000" dirty="0"/>
              <a:t>   </a:t>
            </a:r>
            <a:r>
              <a:rPr lang="en-US" altLang="zh-CN" sz="2000" dirty="0" smtClean="0"/>
              <a:t>2.3</a:t>
            </a:r>
            <a:r>
              <a:rPr lang="zh-CN" altLang="en-US" sz="2000" dirty="0" smtClean="0"/>
              <a:t>、</a:t>
            </a:r>
            <a:r>
              <a:rPr lang="zh-CN" altLang="en-US" sz="2000" dirty="0"/>
              <a:t>点击</a:t>
            </a:r>
            <a:r>
              <a:rPr lang="zh-CN" altLang="en-US" sz="2000" dirty="0" smtClean="0"/>
              <a:t>“我的企业”进入企业列表，点击“添加企业”按钮</a:t>
            </a:r>
            <a:endParaRPr lang="zh-CN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245" y="1668618"/>
            <a:ext cx="9002963" cy="490365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、关联企业</a:t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zh-CN" altLang="en-US" sz="2000" dirty="0"/>
              <a:t>   </a:t>
            </a:r>
            <a:r>
              <a:rPr lang="en-US" altLang="zh-CN" sz="2000" dirty="0" smtClean="0"/>
              <a:t>2.4</a:t>
            </a:r>
            <a:r>
              <a:rPr lang="zh-CN" altLang="en-US" sz="2000" dirty="0" smtClean="0"/>
              <a:t>、填写添加企业名称（请填写全称），核对信息后，确定添加；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713" y="1696994"/>
            <a:ext cx="8313478" cy="447996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0273" y="1048154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、关联企业</a:t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zh-CN" altLang="en-US" sz="2000" dirty="0"/>
              <a:t>   </a:t>
            </a:r>
            <a:r>
              <a:rPr lang="en-US" altLang="zh-CN" sz="2000" dirty="0" smtClean="0"/>
              <a:t>2.4</a:t>
            </a:r>
            <a:r>
              <a:rPr lang="zh-CN" altLang="en-US" sz="2000" dirty="0" smtClean="0"/>
              <a:t>、关联成功后，我们会在后台给予你们管理企业后台的权限，如果长时间没有授予权限，请线下联系我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000" dirty="0"/>
              <a:t> </a:t>
            </a:r>
            <a:r>
              <a:rPr lang="en-US" altLang="zh-CN" sz="2000" dirty="0" smtClean="0"/>
              <a:t>            </a:t>
            </a:r>
            <a:r>
              <a:rPr lang="zh-CN" altLang="en-US" sz="2000" dirty="0" smtClean="0"/>
              <a:t>联系人：陆俊成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000" dirty="0"/>
              <a:t> </a:t>
            </a:r>
            <a:r>
              <a:rPr lang="en-US" altLang="zh-CN" sz="2000" dirty="0" smtClean="0"/>
              <a:t>            </a:t>
            </a:r>
            <a:r>
              <a:rPr lang="zh-CN" altLang="en-US" sz="2000" dirty="0" smtClean="0"/>
              <a:t>联系电话：</a:t>
            </a:r>
            <a:r>
              <a:rPr lang="en-US" altLang="zh-CN" sz="2000" dirty="0" smtClean="0"/>
              <a:t>13667801875</a:t>
            </a:r>
            <a:br>
              <a:rPr lang="en-US" altLang="zh-CN" sz="2000" dirty="0" smtClean="0"/>
            </a:br>
            <a:r>
              <a:rPr lang="en-US" altLang="zh-CN" sz="2000" dirty="0"/>
              <a:t> </a:t>
            </a:r>
            <a:r>
              <a:rPr lang="en-US" altLang="zh-CN" sz="2000" dirty="0" smtClean="0"/>
              <a:t>            </a:t>
            </a:r>
            <a:r>
              <a:rPr lang="zh-CN" altLang="en-US" sz="2000" dirty="0" smtClean="0"/>
              <a:t>座机：</a:t>
            </a:r>
            <a:r>
              <a:rPr lang="en-US" altLang="zh-CN" sz="2000" dirty="0" smtClean="0"/>
              <a:t>0772-2827563</a:t>
            </a:r>
            <a:endParaRPr lang="zh-CN" altLang="en-US" sz="2000" b="0" dirty="0"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025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3</a:t>
            </a:r>
            <a:r>
              <a:rPr lang="zh-CN" altLang="en-US" dirty="0" smtClean="0"/>
              <a:t>、申请开通融资模块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 </a:t>
            </a:r>
            <a:r>
              <a:rPr lang="zh-CN" altLang="en-US" sz="2000" dirty="0" smtClean="0"/>
              <a:t>  </a:t>
            </a:r>
            <a:r>
              <a:rPr lang="en-US" sz="2000" dirty="0"/>
              <a:t>3</a:t>
            </a:r>
            <a:r>
              <a:rPr lang="en-US" altLang="zh-CN" sz="2000" dirty="0"/>
              <a:t>.1</a:t>
            </a:r>
            <a:r>
              <a:rPr lang="zh-CN" altLang="en-US" sz="2000" dirty="0"/>
              <a:t>、关联企业成功后，在</a:t>
            </a:r>
            <a:r>
              <a:rPr lang="en-US" altLang="zh-CN" sz="2000" dirty="0"/>
              <a:t>“</a:t>
            </a:r>
            <a:r>
              <a:rPr lang="zh-CN" altLang="en-US" sz="2000" dirty="0">
                <a:sym typeface="+mn-ea"/>
              </a:rPr>
              <a:t>个人会员中心</a:t>
            </a:r>
            <a:r>
              <a:rPr lang="en-US" altLang="zh-CN" sz="2000" dirty="0"/>
              <a:t>”</a:t>
            </a:r>
            <a:r>
              <a:rPr lang="zh-CN" altLang="en-US" sz="2000" dirty="0" smtClean="0"/>
              <a:t>点击 </a:t>
            </a:r>
            <a:r>
              <a:rPr lang="en-US" altLang="zh-CN" sz="2000" dirty="0" smtClean="0"/>
              <a:t>“</a:t>
            </a:r>
            <a:r>
              <a:rPr lang="zh-CN" altLang="en-US" sz="2000" dirty="0" smtClean="0"/>
              <a:t>我的企业</a:t>
            </a:r>
            <a:r>
              <a:rPr lang="en-US" altLang="zh-CN" sz="2000" dirty="0" smtClean="0"/>
              <a:t>”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863" y="1665677"/>
            <a:ext cx="8451273" cy="451128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、申请开通融资模块</a:t>
            </a:r>
            <a:br>
              <a:rPr lang="zh-CN" altLang="en-US" dirty="0"/>
            </a:br>
            <a:r>
              <a:rPr lang="zh-CN" altLang="en-US" dirty="0"/>
              <a:t> </a:t>
            </a:r>
            <a:r>
              <a:rPr lang="zh-CN" altLang="en-US" sz="2000" dirty="0"/>
              <a:t>  </a:t>
            </a:r>
            <a:r>
              <a:rPr lang="en-US" sz="2000" dirty="0" smtClean="0"/>
              <a:t>3</a:t>
            </a:r>
            <a:r>
              <a:rPr lang="en-US" altLang="zh-CN" sz="2000" dirty="0" smtClean="0"/>
              <a:t>.3</a:t>
            </a:r>
            <a:r>
              <a:rPr lang="zh-CN" altLang="en-US" sz="2000" dirty="0" smtClean="0"/>
              <a:t>、点击 “进入企业中心”</a:t>
            </a:r>
            <a:endParaRPr lang="zh-CN" altLang="en-US" sz="2000" b="0" dirty="0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863" y="1665677"/>
            <a:ext cx="8451273" cy="45112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27292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308"/>
  <p:tag name="KSO_WM_TAG_VERSION" val="1.0"/>
  <p:tag name="KSO_WM_UNIT_TYPE" val="a"/>
  <p:tag name="KSO_WM_UNIT_INDEX" val="1"/>
  <p:tag name="KSO_WM_UNIT_ID" val="custom20187308_1*a*1"/>
  <p:tag name="KSO_WM_UNIT_LAYERLEVEL" val="1"/>
  <p:tag name="KSO_WM_UNIT_VALUE" val="13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308"/>
  <p:tag name="KSO_WM_TAG_VERSION" val="1.0"/>
  <p:tag name="KSO_WM_UNIT_TYPE" val="b"/>
  <p:tag name="KSO_WM_UNIT_INDEX" val="1"/>
  <p:tag name="KSO_WM_UNIT_ID" val="custom20187308_1*b*1"/>
  <p:tag name="KSO_WM_UNIT_LAYERLEVEL" val="1"/>
  <p:tag name="KSO_WM_UNIT_VALUE" val="156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Speaker name and title her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271</Words>
  <Application>Microsoft Office PowerPoint</Application>
  <PresentationFormat>宽屏</PresentationFormat>
  <Paragraphs>42</Paragraphs>
  <Slides>40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6" baseType="lpstr">
      <vt:lpstr>等线</vt:lpstr>
      <vt:lpstr>宋体</vt:lpstr>
      <vt:lpstr>微软雅黑</vt:lpstr>
      <vt:lpstr>Arial</vt:lpstr>
      <vt:lpstr>Calibri</vt:lpstr>
      <vt:lpstr>Office 主题​​</vt:lpstr>
      <vt:lpstr>融资流程</vt:lpstr>
      <vt:lpstr>1、注册账号     通过网址“www.smelz.cn”访问网站，点击网站左上角“注册”按钮进行注册，注册现有用户名、手机、邮箱3种注册方式，推荐使用手机注册；</vt:lpstr>
      <vt:lpstr>2、关联企业     2.1、注册成功后，登录账号，点击左上方“会员中心”；</vt:lpstr>
      <vt:lpstr>2、关联企业     2.2、点击“个人实名认证”，进行实名认证；</vt:lpstr>
      <vt:lpstr>2、关联企业     2.3、点击“我的企业”进入企业列表，点击“添加企业”按钮</vt:lpstr>
      <vt:lpstr>2、关联企业     2.4、填写添加企业名称（请填写全称），核对信息后，确定添加；</vt:lpstr>
      <vt:lpstr>2、关联企业     2.4、关联成功后，我们会在后台给予你们管理企业后台的权限，如果长时间没有授予权限，请线下联系我              联系人：陆俊成              联系电话：13667801875              座机：0772-2827563</vt:lpstr>
      <vt:lpstr>3、申请开通融资模块    3.1、关联企业成功后，在“个人会员中心”点击 “我的企业”</vt:lpstr>
      <vt:lpstr>3、申请开通融资模块    3.3、点击 “进入企业中心”</vt:lpstr>
      <vt:lpstr>3、申请开通融资模块     3.4、点击“模块管理”-》“未开通”</vt:lpstr>
      <vt:lpstr>3、申请开通融资模块    3.5、点击“开通两创融资”，填写开通年限后，提交申请；</vt:lpstr>
      <vt:lpstr>3、申请开通融资模块    3.6、开通“两创融资”后，在两创金融-》“机构基本信息”中补充机构基本信息</vt:lpstr>
      <vt:lpstr>4、发布融资产品     4.1、选择“融资产品管理”，点击发布产品</vt:lpstr>
      <vt:lpstr>4、申请开通融资模块     4.2、选择融资产品类型</vt:lpstr>
      <vt:lpstr>4、发布融资产品     4.3、填写融资产品基本信息后点击发布，审核成功后变成上架；</vt:lpstr>
      <vt:lpstr>4、发布融资产品     4.4、在“融资产品管理”点击“审核材料模板”（注:带标签模板只能使用docx文档）；</vt:lpstr>
      <vt:lpstr>4、发布融资产品      4.5、点击“模板标签”</vt:lpstr>
      <vt:lpstr>4、发布融资产品     4.6、在“模板标签”中寻找自己需要的标签</vt:lpstr>
      <vt:lpstr>4、发布融资产品     4.7、将标签复制到需要调用的文档中（注：只支持docx文档）</vt:lpstr>
      <vt:lpstr>4、发布融资产品     4.8、将设置好的模板上传，填写材料名称，并保存</vt:lpstr>
      <vt:lpstr>4、发布融资产品     4.8、带标签模板只是为了方便企业填写申请材料，并不是必须的，材料上传支持zip|war|rar|iso|doc|xls|ppt|wps|pdf|docx|xlsx|jpg|png等多种格式。</vt:lpstr>
      <vt:lpstr>4、购买产品     4.1、企业登录账号后，进入融资界面</vt:lpstr>
      <vt:lpstr>4、购买产品（企业侧）     4.2、选择需要的产品，进入详细页面，点击“我要融资”</vt:lpstr>
      <vt:lpstr>4、购买产品（企业侧）     4.3、填写融资需求，提交订单；</vt:lpstr>
      <vt:lpstr>4、购买产品（企业侧）     4.4、融资机构受理后，在企业后台“我的融资”-》“我的融资订单”中，找到已受理的订单</vt:lpstr>
      <vt:lpstr>4、购买产品（企业侧）     4.5、点击“基本资料”，补充企业基本信息（企业基本信息只需要在第一次申请时填写）</vt:lpstr>
      <vt:lpstr>4、购买产品（企业侧）     4.6、点击“申请材料”，可以查看企业需要上传的额外的材料</vt:lpstr>
      <vt:lpstr>4、购买产品（企业侧）     4.7、点击“提交初审”。</vt:lpstr>
      <vt:lpstr>4、购买产品（企业侧）     4.8、融资机构审核、放款后，每月填写还款计划</vt:lpstr>
      <vt:lpstr>5、审批流程（金融机构侧）     5.1、金融机构在“两创金融”-》“融资项目审批”处受理订单，可以点击“订单详情”查看订单信息，点击受理后，企业将会开始填写详细材料；</vt:lpstr>
      <vt:lpstr>5、审批流程（金融机构侧）     5.2、企业提交材料后，在“待审批”选项卡中可见</vt:lpstr>
      <vt:lpstr>5、审批流程（金融机构侧）     5.3、在“查看基本信息材料”中可参看承诺书、基本信息、人员情况、财务数据、经营情况；</vt:lpstr>
      <vt:lpstr>5、审批流程（金融机构侧）     5.4、在“申请材料”中可查看附加材料，并生成材料</vt:lpstr>
      <vt:lpstr>5、审批流程（金融机构侧）     5.5、在“考察信息”中填写实地考察情况</vt:lpstr>
      <vt:lpstr>5、审批流程（金融机构侧）     5.6、材料没问题后，点击“审批”，填写相关信息。</vt:lpstr>
      <vt:lpstr>5、审批流程（金融机构侧）     5.7、材料没问题后，点击“审批”，填写相关信息。</vt:lpstr>
      <vt:lpstr>5、审批流程（金融机构侧）     5.8、在“已审批”找到订单，放款后，点击“放款” ，</vt:lpstr>
      <vt:lpstr>5、审批流程（金融机构侧）     5.9、在“已放款”找到订单，制定还款计划</vt:lpstr>
      <vt:lpstr>5、审批流程（金融机构侧）     5.10、在“已放款”找到订单，填写“走访记录”、查看还款计划、在订单结束时，点击结束。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USER-</cp:lastModifiedBy>
  <cp:revision>413</cp:revision>
  <dcterms:created xsi:type="dcterms:W3CDTF">2017-08-03T09:01:00Z</dcterms:created>
  <dcterms:modified xsi:type="dcterms:W3CDTF">2019-05-15T09:01:12Z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2052-11.1.0.8415</vt:lpwstr>
  </property>
</Properties>
</file>