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87" r:id="rId2"/>
    <p:sldMasterId id="2147483875" r:id="rId3"/>
  </p:sldMasterIdLst>
  <p:notesMasterIdLst>
    <p:notesMasterId r:id="rId17"/>
  </p:notesMasterIdLst>
  <p:sldIdLst>
    <p:sldId id="257" r:id="rId4"/>
    <p:sldId id="258" r:id="rId5"/>
    <p:sldId id="285" r:id="rId6"/>
    <p:sldId id="264" r:id="rId7"/>
    <p:sldId id="263" r:id="rId8"/>
    <p:sldId id="260" r:id="rId9"/>
    <p:sldId id="261" r:id="rId10"/>
    <p:sldId id="268" r:id="rId11"/>
    <p:sldId id="262" r:id="rId12"/>
    <p:sldId id="280" r:id="rId13"/>
    <p:sldId id="266" r:id="rId14"/>
    <p:sldId id="286" r:id="rId15"/>
    <p:sldId id="281" r:id="rId1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B8E"/>
    <a:srgbClr val="78B9F4"/>
    <a:srgbClr val="70AD47"/>
    <a:srgbClr val="965D2A"/>
    <a:srgbClr val="E4ECE0"/>
    <a:srgbClr val="A9D18E"/>
    <a:srgbClr val="57BEC9"/>
    <a:srgbClr val="FFFF00"/>
    <a:srgbClr val="4C8E9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a:extLst>
              <a:ext uri="{FF2B5EF4-FFF2-40B4-BE49-F238E27FC236}">
                <a16:creationId xmlns:a16="http://schemas.microsoft.com/office/drawing/2014/main" id="{DA762966-92F6-4F73-923C-15A696CBD02F}"/>
              </a:ext>
            </a:extLst>
          </p:cNvPr>
          <p:cNvSpPr>
            <a:spLocks noGrp="1" noChangeArrowheads="1"/>
          </p:cNvSpPr>
          <p:nvPr>
            <p:ph type="hdr" sz="quarter"/>
          </p:nvPr>
        </p:nvSpPr>
        <p:spPr bwMode="auto">
          <a:xfrm>
            <a:off x="0"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15363" name="日期占位符 2">
            <a:extLst>
              <a:ext uri="{FF2B5EF4-FFF2-40B4-BE49-F238E27FC236}">
                <a16:creationId xmlns:a16="http://schemas.microsoft.com/office/drawing/2014/main" id="{71B81A52-6586-47E0-AADC-D0D1AD38E9E6}"/>
              </a:ext>
            </a:extLst>
          </p:cNvPr>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DC785E61-343A-41CF-9F82-238114299D4C}" type="datetimeFigureOut">
              <a:rPr lang="zh-CN" altLang="en-US"/>
              <a:pPr>
                <a:defRPr/>
              </a:pPr>
              <a:t>2020/12/16</a:t>
            </a:fld>
            <a:endParaRPr lang="zh-CN" altLang="en-US"/>
          </a:p>
        </p:txBody>
      </p:sp>
      <p:sp>
        <p:nvSpPr>
          <p:cNvPr id="15364" name="幻灯片图像占位符 3">
            <a:extLst>
              <a:ext uri="{FF2B5EF4-FFF2-40B4-BE49-F238E27FC236}">
                <a16:creationId xmlns:a16="http://schemas.microsoft.com/office/drawing/2014/main" id="{B62ECE25-01E1-4381-AEC3-63419ABB2EB6}"/>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5" name="备注占位符 4">
            <a:extLst>
              <a:ext uri="{FF2B5EF4-FFF2-40B4-BE49-F238E27FC236}">
                <a16:creationId xmlns:a16="http://schemas.microsoft.com/office/drawing/2014/main" id="{EA2B35F1-A994-44DA-B0A0-0FC57DA01D53}"/>
              </a:ext>
            </a:extLst>
          </p:cNvPr>
          <p:cNvSpPr>
            <a:spLocks noGrp="1" noChangeArrowheads="1"/>
          </p:cNvSpPr>
          <p:nvPr>
            <p:ph type="body" sz="quarter" idx="3"/>
          </p:nvPr>
        </p:nvSpPr>
        <p:spPr bwMode="auto">
          <a:xfrm>
            <a:off x="685800" y="4400550"/>
            <a:ext cx="5486400" cy="36004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366" name="页脚占位符 5">
            <a:extLst>
              <a:ext uri="{FF2B5EF4-FFF2-40B4-BE49-F238E27FC236}">
                <a16:creationId xmlns:a16="http://schemas.microsoft.com/office/drawing/2014/main" id="{4CF98983-D816-4C7D-856F-A45E149D56D6}"/>
              </a:ext>
            </a:extLst>
          </p:cNvPr>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15367" name="灯片编号占位符 6">
            <a:extLst>
              <a:ext uri="{FF2B5EF4-FFF2-40B4-BE49-F238E27FC236}">
                <a16:creationId xmlns:a16="http://schemas.microsoft.com/office/drawing/2014/main" id="{5633FBEA-80DA-4DC7-AFF0-33A9146D3D0E}"/>
              </a:ext>
            </a:extLst>
          </p:cNvPr>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2BB8689E-0F20-4FE2-BF5B-F9D7EE55C6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FAE08497-1F9B-4DBF-92B2-84A5F721A16A}"/>
              </a:ext>
            </a:extLst>
          </p:cNvPr>
          <p:cNvSpPr>
            <a:spLocks noGrp="1" noRot="1" noChangeAspect="1" noChangeArrowheads="1" noTextEdit="1"/>
          </p:cNvSpPr>
          <p:nvPr>
            <p:ph type="sldImg"/>
          </p:nvPr>
        </p:nvSpPr>
        <p:spPr/>
      </p:sp>
      <p:sp>
        <p:nvSpPr>
          <p:cNvPr id="22531" name="备注占位符 2">
            <a:extLst>
              <a:ext uri="{FF2B5EF4-FFF2-40B4-BE49-F238E27FC236}">
                <a16:creationId xmlns:a16="http://schemas.microsoft.com/office/drawing/2014/main" id="{2A890F9B-E1B5-455E-B225-444B02269D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22532" name="灯片编号占位符 3">
            <a:extLst>
              <a:ext uri="{FF2B5EF4-FFF2-40B4-BE49-F238E27FC236}">
                <a16:creationId xmlns:a16="http://schemas.microsoft.com/office/drawing/2014/main" id="{C984D1E7-DF45-4A56-B004-6FB849A49DA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374934D5-A293-4591-9D24-F9E7B8116C03}" type="slidenum">
              <a:rPr lang="zh-CN" altLang="en-US"/>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BB8689E-0F20-4FE2-BF5B-F9D7EE55C6DD}" type="slidenum">
              <a:rPr lang="zh-CN" altLang="en-US" smtClean="0"/>
              <a:pPr>
                <a:defRPr/>
              </a:pPr>
              <a:t>6</a:t>
            </a:fld>
            <a:endParaRPr lang="zh-CN" altLang="en-US"/>
          </a:p>
        </p:txBody>
      </p:sp>
    </p:spTree>
    <p:extLst>
      <p:ext uri="{BB962C8B-B14F-4D97-AF65-F5344CB8AC3E}">
        <p14:creationId xmlns:p14="http://schemas.microsoft.com/office/powerpoint/2010/main" val="93442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2BB8689E-0F20-4FE2-BF5B-F9D7EE55C6DD}" type="slidenum">
              <a:rPr lang="zh-CN" altLang="en-US" smtClean="0"/>
              <a:pPr>
                <a:defRPr/>
              </a:pPr>
              <a:t>7</a:t>
            </a:fld>
            <a:endParaRPr lang="zh-CN" altLang="en-US"/>
          </a:p>
        </p:txBody>
      </p:sp>
    </p:spTree>
    <p:extLst>
      <p:ext uri="{BB962C8B-B14F-4D97-AF65-F5344CB8AC3E}">
        <p14:creationId xmlns:p14="http://schemas.microsoft.com/office/powerpoint/2010/main" val="126707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B05E75A-0A66-4FE5-8BC7-01C0453156DE}"/>
              </a:ext>
            </a:extLst>
          </p:cNvPr>
          <p:cNvSpPr>
            <a:spLocks noGrp="1" noChangeArrowheads="1"/>
          </p:cNvSpPr>
          <p:nvPr>
            <p:ph type="dt" sz="half" idx="10"/>
          </p:nvPr>
        </p:nvSpPr>
        <p:spPr>
          <a:ln/>
        </p:spPr>
        <p:txBody>
          <a:bodyPr/>
          <a:lstStyle>
            <a:lvl1pPr>
              <a:defRPr/>
            </a:lvl1pPr>
          </a:lstStyle>
          <a:p>
            <a:pPr>
              <a:defRPr/>
            </a:pPr>
            <a:fld id="{9E010955-04D8-4F80-9899-31FA07D459F4}" type="datetimeFigureOut">
              <a:rPr lang="zh-CN" altLang="en-US"/>
              <a:pPr>
                <a:defRPr/>
              </a:pPr>
              <a:t>2020/12/16</a:t>
            </a:fld>
            <a:endParaRPr lang="zh-CN" altLang="en-US"/>
          </a:p>
        </p:txBody>
      </p:sp>
      <p:sp>
        <p:nvSpPr>
          <p:cNvPr id="5" name="页脚占位符 4">
            <a:extLst>
              <a:ext uri="{FF2B5EF4-FFF2-40B4-BE49-F238E27FC236}">
                <a16:creationId xmlns:a16="http://schemas.microsoft.com/office/drawing/2014/main" id="{BF4330B8-4982-43B9-9842-DF042C946E3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DA0F37E-A5FD-430B-8AFB-99EC12A33DD2}"/>
              </a:ext>
            </a:extLst>
          </p:cNvPr>
          <p:cNvSpPr>
            <a:spLocks noGrp="1" noChangeArrowheads="1"/>
          </p:cNvSpPr>
          <p:nvPr>
            <p:ph type="sldNum" sz="quarter" idx="12"/>
          </p:nvPr>
        </p:nvSpPr>
        <p:spPr>
          <a:ln/>
        </p:spPr>
        <p:txBody>
          <a:bodyPr/>
          <a:lstStyle>
            <a:lvl1pPr>
              <a:defRPr/>
            </a:lvl1pPr>
          </a:lstStyle>
          <a:p>
            <a:pPr>
              <a:defRPr/>
            </a:pPr>
            <a:fld id="{0314F432-4234-48AA-B458-DA7DC5FB363C}" type="slidenum">
              <a:rPr lang="zh-CN" altLang="en-US"/>
              <a:pPr>
                <a:defRPr/>
              </a:pPr>
              <a:t>‹#›</a:t>
            </a:fld>
            <a:endParaRPr lang="zh-CN" altLang="en-US"/>
          </a:p>
        </p:txBody>
      </p:sp>
    </p:spTree>
    <p:extLst>
      <p:ext uri="{BB962C8B-B14F-4D97-AF65-F5344CB8AC3E}">
        <p14:creationId xmlns:p14="http://schemas.microsoft.com/office/powerpoint/2010/main" val="233981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B16CB27-5679-462B-A650-B1E4E84004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 y="0"/>
            <a:ext cx="12189791" cy="6858000"/>
          </a:xfrm>
          <a:prstGeom prst="rect">
            <a:avLst/>
          </a:prstGeom>
        </p:spPr>
      </p:pic>
      <p:grpSp>
        <p:nvGrpSpPr>
          <p:cNvPr id="10" name="组合 9">
            <a:extLst>
              <a:ext uri="{FF2B5EF4-FFF2-40B4-BE49-F238E27FC236}">
                <a16:creationId xmlns:a16="http://schemas.microsoft.com/office/drawing/2014/main" id="{D2ABE017-1FD1-464D-BA86-B9F93CAADBCF}"/>
              </a:ext>
            </a:extLst>
          </p:cNvPr>
          <p:cNvGrpSpPr/>
          <p:nvPr userDrawn="1"/>
        </p:nvGrpSpPr>
        <p:grpSpPr>
          <a:xfrm>
            <a:off x="366189" y="163513"/>
            <a:ext cx="730368" cy="674688"/>
            <a:chOff x="366189" y="163513"/>
            <a:chExt cx="730368" cy="674688"/>
          </a:xfrm>
        </p:grpSpPr>
        <p:sp>
          <p:nvSpPr>
            <p:cNvPr id="11" name="任意多边形 9">
              <a:extLst>
                <a:ext uri="{FF2B5EF4-FFF2-40B4-BE49-F238E27FC236}">
                  <a16:creationId xmlns:a16="http://schemas.microsoft.com/office/drawing/2014/main" id="{108C5DEF-1545-4E94-B6AF-EE2247C26A41}"/>
                </a:ext>
              </a:extLst>
            </p:cNvPr>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12" name="直接连接符 11">
              <a:extLst>
                <a:ext uri="{FF2B5EF4-FFF2-40B4-BE49-F238E27FC236}">
                  <a16:creationId xmlns:a16="http://schemas.microsoft.com/office/drawing/2014/main" id="{6F6B43B0-5949-4B86-AC73-6D119A538930}"/>
                </a:ext>
              </a:extLst>
            </p:cNvPr>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3" name="文本框 12">
              <a:extLst>
                <a:ext uri="{FF2B5EF4-FFF2-40B4-BE49-F238E27FC236}">
                  <a16:creationId xmlns:a16="http://schemas.microsoft.com/office/drawing/2014/main" id="{DCBC15B8-1D3B-48C8-B279-50513FC177D9}"/>
                </a:ext>
              </a:extLst>
            </p:cNvPr>
            <p:cNvSpPr txBox="1">
              <a:spLocks noChangeArrowheads="1"/>
            </p:cNvSpPr>
            <p:nvPr userDrawn="1"/>
          </p:nvSpPr>
          <p:spPr bwMode="auto">
            <a:xfrm>
              <a:off x="366189" y="215376"/>
              <a:ext cx="590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rgbClr val="132F55"/>
                  </a:solidFill>
                  <a:latin typeface="华文细黑" panose="02010600040101010101" pitchFamily="2" charset="-122"/>
                  <a:ea typeface="华文细黑" panose="02010600040101010101" pitchFamily="2" charset="-122"/>
                </a:rPr>
                <a:t>04</a:t>
              </a:r>
              <a:endParaRPr lang="zh-CN" altLang="en-US" sz="2400" b="1" dirty="0">
                <a:solidFill>
                  <a:srgbClr val="132F55"/>
                </a:solidFill>
                <a:latin typeface="华文细黑" panose="02010600040101010101" pitchFamily="2" charset="-122"/>
                <a:ea typeface="华文细黑" panose="02010600040101010101" pitchFamily="2" charset="-122"/>
              </a:endParaRPr>
            </a:p>
          </p:txBody>
        </p:sp>
      </p:grpSp>
      <p:cxnSp>
        <p:nvCxnSpPr>
          <p:cNvPr id="14" name="直接连接符 14">
            <a:extLst>
              <a:ext uri="{FF2B5EF4-FFF2-40B4-BE49-F238E27FC236}">
                <a16:creationId xmlns:a16="http://schemas.microsoft.com/office/drawing/2014/main" id="{334069B6-6D09-4944-9952-3B52BF689943}"/>
              </a:ext>
            </a:extLst>
          </p:cNvPr>
          <p:cNvCxnSpPr>
            <a:cxnSpLocks noChangeShapeType="1"/>
          </p:cNvCxnSpPr>
          <p:nvPr userDrawn="1"/>
        </p:nvCxnSpPr>
        <p:spPr bwMode="auto">
          <a:xfrm>
            <a:off x="398463" y="873125"/>
            <a:ext cx="11385550"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6" name="文本框 15">
            <a:extLst>
              <a:ext uri="{FF2B5EF4-FFF2-40B4-BE49-F238E27FC236}">
                <a16:creationId xmlns:a16="http://schemas.microsoft.com/office/drawing/2014/main" id="{CFD57778-3867-462E-94F8-19FA32B1BFA7}"/>
              </a:ext>
            </a:extLst>
          </p:cNvPr>
          <p:cNvSpPr txBox="1"/>
          <p:nvPr userDrawn="1"/>
        </p:nvSpPr>
        <p:spPr>
          <a:xfrm>
            <a:off x="1096557" y="407990"/>
            <a:ext cx="1107996" cy="369332"/>
          </a:xfrm>
          <a:prstGeom prst="rect">
            <a:avLst/>
          </a:prstGeom>
          <a:noFill/>
        </p:spPr>
        <p:txBody>
          <a:bodyPr wrap="none" rtlCol="0">
            <a:spAutoFit/>
          </a:bodyPr>
          <a:lstStyle/>
          <a:p>
            <a:r>
              <a:rPr lang="zh-CN" altLang="en-US" b="1" i="0" dirty="0">
                <a:solidFill>
                  <a:schemeClr val="bg1"/>
                </a:solidFill>
                <a:latin typeface="微软雅黑" panose="020B0503020204020204" pitchFamily="34" charset="-122"/>
                <a:ea typeface="微软雅黑" panose="020B0503020204020204" pitchFamily="34" charset="-122"/>
              </a:rPr>
              <a:t>注意事项</a:t>
            </a:r>
          </a:p>
        </p:txBody>
      </p:sp>
      <p:sp>
        <p:nvSpPr>
          <p:cNvPr id="17" name="文本框 16">
            <a:extLst>
              <a:ext uri="{FF2B5EF4-FFF2-40B4-BE49-F238E27FC236}">
                <a16:creationId xmlns:a16="http://schemas.microsoft.com/office/drawing/2014/main" id="{111C0AFF-B26F-452B-A8AC-4DCBBDFE01B2}"/>
              </a:ext>
            </a:extLst>
          </p:cNvPr>
          <p:cNvSpPr txBox="1"/>
          <p:nvPr userDrawn="1"/>
        </p:nvSpPr>
        <p:spPr>
          <a:xfrm>
            <a:off x="9550766" y="530424"/>
            <a:ext cx="2233246" cy="307777"/>
          </a:xfrm>
          <a:prstGeom prst="rect">
            <a:avLst/>
          </a:prstGeom>
          <a:noFill/>
        </p:spPr>
        <p:txBody>
          <a:bodyPr wrap="square" rtlCol="0">
            <a:spAutoFit/>
          </a:bodyPr>
          <a:lstStyle/>
          <a:p>
            <a:r>
              <a:rPr lang="zh-CN" altLang="en-US" sz="1400" dirty="0">
                <a:solidFill>
                  <a:schemeClr val="bg1"/>
                </a:solidFill>
                <a:latin typeface="微软雅黑 Light" panose="020B0502040204020203" pitchFamily="34" charset="-122"/>
                <a:ea typeface="微软雅黑 Light" panose="020B0502040204020203" pitchFamily="34" charset="-122"/>
              </a:rPr>
              <a:t>柳州市中小企业服务中心</a:t>
            </a:r>
          </a:p>
        </p:txBody>
      </p:sp>
      <p:pic>
        <p:nvPicPr>
          <p:cNvPr id="18" name="图片 17">
            <a:extLst>
              <a:ext uri="{FF2B5EF4-FFF2-40B4-BE49-F238E27FC236}">
                <a16:creationId xmlns:a16="http://schemas.microsoft.com/office/drawing/2014/main" id="{1547A3AF-0AC4-45B0-B7FC-65D825BF0A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6642" y="532692"/>
            <a:ext cx="275880" cy="275880"/>
          </a:xfrm>
          <a:prstGeom prst="rect">
            <a:avLst/>
          </a:prstGeom>
        </p:spPr>
      </p:pic>
    </p:spTree>
    <p:extLst>
      <p:ext uri="{BB962C8B-B14F-4D97-AF65-F5344CB8AC3E}">
        <p14:creationId xmlns:p14="http://schemas.microsoft.com/office/powerpoint/2010/main" val="35920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4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6FA2C4-0654-4CE6-8632-23EC5F743545}"/>
              </a:ext>
            </a:extLst>
          </p:cNvPr>
          <p:cNvSpPr>
            <a:spLocks noGrp="1" noChangeArrowheads="1"/>
          </p:cNvSpPr>
          <p:nvPr>
            <p:ph type="dt" sz="half" idx="10"/>
          </p:nvPr>
        </p:nvSpPr>
        <p:spPr>
          <a:ln/>
        </p:spPr>
        <p:txBody>
          <a:bodyPr/>
          <a:lstStyle>
            <a:lvl1pPr>
              <a:defRPr/>
            </a:lvl1pPr>
          </a:lstStyle>
          <a:p>
            <a:pPr>
              <a:defRPr/>
            </a:pPr>
            <a:fld id="{0AC3FA34-EB4E-4E4E-BC49-3AF313CDB5C9}" type="datetimeFigureOut">
              <a:rPr lang="zh-CN" altLang="en-US"/>
              <a:pPr>
                <a:defRPr/>
              </a:pPr>
              <a:t>2020/12/16</a:t>
            </a:fld>
            <a:endParaRPr lang="zh-CN" altLang="en-US"/>
          </a:p>
        </p:txBody>
      </p:sp>
      <p:sp>
        <p:nvSpPr>
          <p:cNvPr id="5" name="页脚占位符 4">
            <a:extLst>
              <a:ext uri="{FF2B5EF4-FFF2-40B4-BE49-F238E27FC236}">
                <a16:creationId xmlns:a16="http://schemas.microsoft.com/office/drawing/2014/main" id="{F3F92F01-D72C-4F1B-AD83-B1DF9E35E1F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0B74616-265D-4ACE-8B68-B2BDB9C3FE97}"/>
              </a:ext>
            </a:extLst>
          </p:cNvPr>
          <p:cNvSpPr>
            <a:spLocks noGrp="1" noChangeArrowheads="1"/>
          </p:cNvSpPr>
          <p:nvPr>
            <p:ph type="sldNum" sz="quarter" idx="12"/>
          </p:nvPr>
        </p:nvSpPr>
        <p:spPr>
          <a:ln/>
        </p:spPr>
        <p:txBody>
          <a:bodyPr/>
          <a:lstStyle>
            <a:lvl1pPr>
              <a:defRPr/>
            </a:lvl1pPr>
          </a:lstStyle>
          <a:p>
            <a:pPr>
              <a:defRPr/>
            </a:pPr>
            <a:fld id="{3D288636-9D23-4FC7-BD74-AB01855C0491}" type="slidenum">
              <a:rPr lang="zh-CN" altLang="en-US"/>
              <a:pPr>
                <a:defRPr/>
              </a:pPr>
              <a:t>‹#›</a:t>
            </a:fld>
            <a:endParaRPr lang="zh-CN" altLang="en-US"/>
          </a:p>
        </p:txBody>
      </p:sp>
    </p:spTree>
    <p:extLst>
      <p:ext uri="{BB962C8B-B14F-4D97-AF65-F5344CB8AC3E}">
        <p14:creationId xmlns:p14="http://schemas.microsoft.com/office/powerpoint/2010/main" val="3824959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0AA74DF-13EA-4B2C-A613-6F05827850F7}"/>
              </a:ext>
            </a:extLst>
          </p:cNvPr>
          <p:cNvSpPr>
            <a:spLocks noGrp="1" noChangeArrowheads="1"/>
          </p:cNvSpPr>
          <p:nvPr>
            <p:ph type="dt" sz="half" idx="10"/>
          </p:nvPr>
        </p:nvSpPr>
        <p:spPr>
          <a:ln/>
        </p:spPr>
        <p:txBody>
          <a:bodyPr/>
          <a:lstStyle>
            <a:lvl1pPr>
              <a:defRPr/>
            </a:lvl1pPr>
          </a:lstStyle>
          <a:p>
            <a:pPr>
              <a:defRPr/>
            </a:pPr>
            <a:fld id="{985F5D5C-BF2F-4183-AD6F-1A49CB80BE12}" type="datetimeFigureOut">
              <a:rPr lang="zh-CN" altLang="en-US"/>
              <a:pPr>
                <a:defRPr/>
              </a:pPr>
              <a:t>2020/12/16</a:t>
            </a:fld>
            <a:endParaRPr lang="zh-CN" altLang="en-US"/>
          </a:p>
        </p:txBody>
      </p:sp>
      <p:sp>
        <p:nvSpPr>
          <p:cNvPr id="5" name="页脚占位符 4">
            <a:extLst>
              <a:ext uri="{FF2B5EF4-FFF2-40B4-BE49-F238E27FC236}">
                <a16:creationId xmlns:a16="http://schemas.microsoft.com/office/drawing/2014/main" id="{B529423F-DF0E-40B1-B431-BF0D9CDB7C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09A7CDB-EEDA-4CA4-8E13-B016C9EE9EC9}"/>
              </a:ext>
            </a:extLst>
          </p:cNvPr>
          <p:cNvSpPr>
            <a:spLocks noGrp="1" noChangeArrowheads="1"/>
          </p:cNvSpPr>
          <p:nvPr>
            <p:ph type="sldNum" sz="quarter" idx="12"/>
          </p:nvPr>
        </p:nvSpPr>
        <p:spPr>
          <a:ln/>
        </p:spPr>
        <p:txBody>
          <a:bodyPr/>
          <a:lstStyle>
            <a:lvl1pPr>
              <a:defRPr/>
            </a:lvl1pPr>
          </a:lstStyle>
          <a:p>
            <a:pPr>
              <a:defRPr/>
            </a:pPr>
            <a:fld id="{CFB85667-0B20-49CA-8F76-DECDE85D82FB}" type="slidenum">
              <a:rPr lang="zh-CN" altLang="en-US"/>
              <a:pPr>
                <a:defRPr/>
              </a:pPr>
              <a:t>‹#›</a:t>
            </a:fld>
            <a:endParaRPr lang="zh-CN" altLang="en-US"/>
          </a:p>
        </p:txBody>
      </p:sp>
    </p:spTree>
    <p:extLst>
      <p:ext uri="{BB962C8B-B14F-4D97-AF65-F5344CB8AC3E}">
        <p14:creationId xmlns:p14="http://schemas.microsoft.com/office/powerpoint/2010/main" val="2662560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9E939D-533B-4F2A-8239-AF18FD210F3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24A17D6-3A96-4E50-9D51-CB9A2F4C6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6242094-45DB-4EE7-A596-B9FCB989A419}"/>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26436DA0-1968-4EFD-B414-60BA0CF424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A7A943-3979-404F-930B-8E30A3A382A6}"/>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56214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54AA3D-4773-4C60-8B25-0568A5ED6B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0B5EFAC-6870-4488-BE09-CBDC32C73A6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B232E9-8C57-4222-89EE-9C890D0CFE64}"/>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C3B537EF-7368-426B-99EE-F00C06D3F6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BFE810-FF12-41E7-B598-19877EE6CC35}"/>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316284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50B104-71BE-4FAA-AE42-C03A0F66656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B597794-DF3A-4AAE-8043-5DBC4B641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3A2D821-CECA-43AD-A1A4-E62F2C0DD234}"/>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1FE7A8E8-8E53-4256-AB5B-519279C4BF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D5610C-D81B-4B04-BF3F-43809EB20D72}"/>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90670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90F34-3EC0-467F-BEE9-C7D1E32B00F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23FE39C-00F2-4C6C-9C8F-D958203B93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C6A7DDF-F8DC-4188-8807-67BB1261F20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365ADE3-9378-4155-83D3-F9D6DF5A7ABA}"/>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6" name="页脚占位符 5">
            <a:extLst>
              <a:ext uri="{FF2B5EF4-FFF2-40B4-BE49-F238E27FC236}">
                <a16:creationId xmlns:a16="http://schemas.microsoft.com/office/drawing/2014/main" id="{E71B353E-8BE0-4EAC-9470-BEDCA0C668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F43868-AB9C-4320-8D88-26135559D723}"/>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4047900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DD2FBB-EBB7-4738-972F-A823DCB1CF1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8203F5F-FCBB-4B99-9501-82DF60F3F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45821C-9AD1-4F27-9685-13F2CABB14B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3A20DCD-CB10-4A5A-9DF2-421055972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A5CFA-7CA9-4677-8227-9C9379A806F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588202E-EB21-4BED-96F3-6086A6EB27BA}"/>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8" name="页脚占位符 7">
            <a:extLst>
              <a:ext uri="{FF2B5EF4-FFF2-40B4-BE49-F238E27FC236}">
                <a16:creationId xmlns:a16="http://schemas.microsoft.com/office/drawing/2014/main" id="{A8B7AD6D-0E30-4D8A-B703-4A37D332919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6AA2AB5-5A71-4EBB-BFEA-225A86A3CB40}"/>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1719193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BE1193-B679-4318-A157-8BAC08678E8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3EA581A-4D1E-4EDE-BF1A-AB8C2C312377}"/>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4" name="页脚占位符 3">
            <a:extLst>
              <a:ext uri="{FF2B5EF4-FFF2-40B4-BE49-F238E27FC236}">
                <a16:creationId xmlns:a16="http://schemas.microsoft.com/office/drawing/2014/main" id="{F7D3A8EA-FA1E-445C-B774-D363D1CC01B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FA4CFBA-99EC-4242-9DF7-F0CB860C9E5E}"/>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170050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8F8013-1BFD-460C-ADD6-D75BD9877570}"/>
              </a:ext>
            </a:extLst>
          </p:cNvPr>
          <p:cNvSpPr>
            <a:spLocks noGrp="1" noChangeArrowheads="1"/>
          </p:cNvSpPr>
          <p:nvPr>
            <p:ph type="dt" sz="half" idx="10"/>
          </p:nvPr>
        </p:nvSpPr>
        <p:spPr>
          <a:ln/>
        </p:spPr>
        <p:txBody>
          <a:bodyPr/>
          <a:lstStyle>
            <a:lvl1pPr>
              <a:defRPr/>
            </a:lvl1pPr>
          </a:lstStyle>
          <a:p>
            <a:pPr>
              <a:defRPr/>
            </a:pPr>
            <a:fld id="{4F6E88B1-A99F-4CE7-BD79-D67849FF9EB8}" type="datetimeFigureOut">
              <a:rPr lang="zh-CN" altLang="en-US"/>
              <a:pPr>
                <a:defRPr/>
              </a:pPr>
              <a:t>2020/12/16</a:t>
            </a:fld>
            <a:endParaRPr lang="zh-CN" altLang="en-US"/>
          </a:p>
        </p:txBody>
      </p:sp>
      <p:sp>
        <p:nvSpPr>
          <p:cNvPr id="5" name="页脚占位符 4">
            <a:extLst>
              <a:ext uri="{FF2B5EF4-FFF2-40B4-BE49-F238E27FC236}">
                <a16:creationId xmlns:a16="http://schemas.microsoft.com/office/drawing/2014/main" id="{24FA8DFA-8C2C-49C6-8170-9E786593849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8EEDC3-6DB4-4869-8468-0EFF858048E9}"/>
              </a:ext>
            </a:extLst>
          </p:cNvPr>
          <p:cNvSpPr>
            <a:spLocks noGrp="1" noChangeArrowheads="1"/>
          </p:cNvSpPr>
          <p:nvPr>
            <p:ph type="sldNum" sz="quarter" idx="12"/>
          </p:nvPr>
        </p:nvSpPr>
        <p:spPr>
          <a:ln/>
        </p:spPr>
        <p:txBody>
          <a:bodyPr/>
          <a:lstStyle>
            <a:lvl1pPr>
              <a:defRPr/>
            </a:lvl1pPr>
          </a:lstStyle>
          <a:p>
            <a:pPr>
              <a:defRPr/>
            </a:pPr>
            <a:fld id="{43F0D57D-D0C3-42E6-B5CA-DC02B036B822}" type="slidenum">
              <a:rPr lang="zh-CN" altLang="en-US"/>
              <a:pPr>
                <a:defRPr/>
              </a:pPr>
              <a:t>‹#›</a:t>
            </a:fld>
            <a:endParaRPr lang="zh-CN" altLang="en-US"/>
          </a:p>
        </p:txBody>
      </p:sp>
    </p:spTree>
    <p:extLst>
      <p:ext uri="{BB962C8B-B14F-4D97-AF65-F5344CB8AC3E}">
        <p14:creationId xmlns:p14="http://schemas.microsoft.com/office/powerpoint/2010/main" val="2848327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2EFE84-6D8A-4D2E-BFE8-CAEA5957494A}"/>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3" name="页脚占位符 2">
            <a:extLst>
              <a:ext uri="{FF2B5EF4-FFF2-40B4-BE49-F238E27FC236}">
                <a16:creationId xmlns:a16="http://schemas.microsoft.com/office/drawing/2014/main" id="{D7B470CF-71B2-4064-B956-0D301D592BD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3644B6-ECF5-4363-AFEF-24D263CC88F6}"/>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1048551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93BC2-4480-45BC-8903-E24B9769025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F28FD10-D33E-4928-8EBB-A73710E35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B861525-23DF-44AD-B78A-D08F30CC0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1744BB5-6B4B-463B-862A-A321936B4D2E}"/>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6" name="页脚占位符 5">
            <a:extLst>
              <a:ext uri="{FF2B5EF4-FFF2-40B4-BE49-F238E27FC236}">
                <a16:creationId xmlns:a16="http://schemas.microsoft.com/office/drawing/2014/main" id="{229F7904-E67E-49B7-B0B1-EE3AB319648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14CBEF-F383-446D-9D08-FCFA2F007BF1}"/>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322401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83BDFA-BC4C-452A-8911-6CBAFD8C21D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8DBB132-2D7A-4EC1-9DAF-3A8026BC7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E1E04A0-BE91-40EF-B162-4FAC04BD6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CE22940-0CB7-4EF1-AF5B-A158820E021E}"/>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6" name="页脚占位符 5">
            <a:extLst>
              <a:ext uri="{FF2B5EF4-FFF2-40B4-BE49-F238E27FC236}">
                <a16:creationId xmlns:a16="http://schemas.microsoft.com/office/drawing/2014/main" id="{A35A8368-7913-41F9-AE9C-E69251AC335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39B4E3C-30EE-458D-9D81-28D216AB3AC8}"/>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375729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0AA63-B565-4957-AD99-29C6A5013B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CF231B4-11E4-4DFD-BCE5-D8F05C552F8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FF65492-2956-4B8D-A74F-A52161A259B5}"/>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DBF894B1-6CC7-4E32-9DBC-9E8865C5CC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7209F4-17BB-4214-B11E-4EA5589B1F7D}"/>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3221598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A1704D3-7FFE-4278-B5AB-A9928493B8C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41E9001-872A-4D45-875A-3ECCEB05955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B23F11-9D55-4B51-90F9-811B85348F5A}"/>
              </a:ext>
            </a:extLst>
          </p:cNvPr>
          <p:cNvSpPr>
            <a:spLocks noGrp="1"/>
          </p:cNvSpPr>
          <p:nvPr>
            <p:ph type="dt" sz="half" idx="10"/>
          </p:nvPr>
        </p:nvSpPr>
        <p:spPr/>
        <p:txBody>
          <a:bodyPr/>
          <a:lstStyle/>
          <a:p>
            <a:fld id="{63A79891-6BB9-455C-81D2-A58E1CF6ABDD}"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E85F0E71-115C-4AF1-83BF-2273C9E19F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59BEAE-A6E8-41BC-9DDB-5C31F1A47138}"/>
              </a:ext>
            </a:extLst>
          </p:cNvPr>
          <p:cNvSpPr>
            <a:spLocks noGrp="1"/>
          </p:cNvSpPr>
          <p:nvPr>
            <p:ph type="sldNum" sz="quarter" idx="12"/>
          </p:nvPr>
        </p:nvSpPr>
        <p:spPr/>
        <p:txBody>
          <a:body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220215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8A420-442C-4E79-8FB9-8A1685FACE9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7DC6771-34C8-4703-A712-54CA9EC9D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B887B6C-0FD2-4AB0-9B4D-936BABFEF4E9}"/>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08A3CA11-F841-443B-9F9F-DA5E8E835F7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6D04C46-1908-4A18-9175-18E8B213A566}"/>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2058594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DEFF9-4E7B-4A35-BC6C-11F62EBA00D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1F985F5-A9DD-4FDE-99AF-8BB5E5B215C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C8094E-EE5A-4E64-BD13-4357502CFF5D}"/>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D86F2764-0C2F-40B4-A208-3A86B2566E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2996870-91D1-424C-A6AA-5F43D72DADB2}"/>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1823991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F0296B-E23E-4667-96C3-0CCD32A5309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F8C4CA-49A6-474E-A293-B93FB516A0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8F1573-30B8-4792-B43B-2588B15C5A9E}"/>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09119CCE-20EC-4E70-BE3C-4E5BC74CF9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AFD037D-695E-4C6C-B09D-FCE5562225A5}"/>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3527846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A07D21-AF43-4716-A11D-B250E5ADDEC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73D73A-5E94-4FEF-AB61-6C3C79ED8AA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D60805-05C6-47EB-A0C8-65D918B7227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75565CB-021C-4DAB-9B3D-84622AAD2A38}"/>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6" name="页脚占位符 5">
            <a:extLst>
              <a:ext uri="{FF2B5EF4-FFF2-40B4-BE49-F238E27FC236}">
                <a16:creationId xmlns:a16="http://schemas.microsoft.com/office/drawing/2014/main" id="{3FD96A97-882C-4BEE-B205-4A9B3F6C57A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E43CB3D-C8B5-455E-A8F1-DD19013A147C}"/>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3291807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B67B1-34E7-486B-9259-7DE88EADF66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C26FBAA-EBB9-46B7-973E-A166DA6BAC2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C6DB852-600F-44D6-9002-3A6B25A5BBB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F3144C2-DF19-4499-9DC3-F011A658E5C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3CC703-84FB-4B19-A024-C24A0D6C73F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EBED6DB-EF4F-4D87-B039-266559A14981}"/>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8" name="页脚占位符 7">
            <a:extLst>
              <a:ext uri="{FF2B5EF4-FFF2-40B4-BE49-F238E27FC236}">
                <a16:creationId xmlns:a16="http://schemas.microsoft.com/office/drawing/2014/main" id="{A61ACB29-44C2-48C6-A482-1E46DD46F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D328886-7E82-47E1-AEB3-70FBF38E8B29}"/>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176918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5288BA5-D79B-4486-BE27-AFABF584C9E5}"/>
              </a:ext>
            </a:extLst>
          </p:cNvPr>
          <p:cNvSpPr>
            <a:spLocks noGrp="1" noChangeArrowheads="1"/>
          </p:cNvSpPr>
          <p:nvPr>
            <p:ph type="dt" sz="half" idx="10"/>
          </p:nvPr>
        </p:nvSpPr>
        <p:spPr>
          <a:ln/>
        </p:spPr>
        <p:txBody>
          <a:bodyPr/>
          <a:lstStyle>
            <a:lvl1pPr>
              <a:defRPr/>
            </a:lvl1pPr>
          </a:lstStyle>
          <a:p>
            <a:pPr>
              <a:defRPr/>
            </a:pPr>
            <a:fld id="{FD2F9EB5-79A8-40E3-BF7C-434DC5BDF29C}" type="datetimeFigureOut">
              <a:rPr lang="zh-CN" altLang="en-US"/>
              <a:pPr>
                <a:defRPr/>
              </a:pPr>
              <a:t>2020/12/16</a:t>
            </a:fld>
            <a:endParaRPr lang="zh-CN" altLang="en-US"/>
          </a:p>
        </p:txBody>
      </p:sp>
      <p:sp>
        <p:nvSpPr>
          <p:cNvPr id="5" name="页脚占位符 4">
            <a:extLst>
              <a:ext uri="{FF2B5EF4-FFF2-40B4-BE49-F238E27FC236}">
                <a16:creationId xmlns:a16="http://schemas.microsoft.com/office/drawing/2014/main" id="{3CDF240D-3A01-4EE2-9FCA-96484207370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1DD6F8B-7632-4938-BC2D-50069498A34E}"/>
              </a:ext>
            </a:extLst>
          </p:cNvPr>
          <p:cNvSpPr>
            <a:spLocks noGrp="1" noChangeArrowheads="1"/>
          </p:cNvSpPr>
          <p:nvPr>
            <p:ph type="sldNum" sz="quarter" idx="12"/>
          </p:nvPr>
        </p:nvSpPr>
        <p:spPr>
          <a:ln/>
        </p:spPr>
        <p:txBody>
          <a:bodyPr/>
          <a:lstStyle>
            <a:lvl1pPr>
              <a:defRPr/>
            </a:lvl1pPr>
          </a:lstStyle>
          <a:p>
            <a:pPr>
              <a:defRPr/>
            </a:pPr>
            <a:fld id="{D8850B14-4C4F-446E-8C6D-4173CF049F18}" type="slidenum">
              <a:rPr lang="zh-CN" altLang="en-US"/>
              <a:pPr>
                <a:defRPr/>
              </a:pPr>
              <a:t>‹#›</a:t>
            </a:fld>
            <a:endParaRPr lang="zh-CN" altLang="en-US"/>
          </a:p>
        </p:txBody>
      </p:sp>
    </p:spTree>
    <p:extLst>
      <p:ext uri="{BB962C8B-B14F-4D97-AF65-F5344CB8AC3E}">
        <p14:creationId xmlns:p14="http://schemas.microsoft.com/office/powerpoint/2010/main" val="1254608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2BF9F7-C58A-4E14-9128-646CA9B7E42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55F45AB-65D2-4FA1-9FA4-1C6E26F770B7}"/>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4" name="页脚占位符 3">
            <a:extLst>
              <a:ext uri="{FF2B5EF4-FFF2-40B4-BE49-F238E27FC236}">
                <a16:creationId xmlns:a16="http://schemas.microsoft.com/office/drawing/2014/main" id="{FC50D713-F7B0-46FC-B1B7-308898CEB1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D04B282-D7A2-4262-B49E-A7C5B53DE5EC}"/>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1948835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CB854B-4286-4AFA-85D6-098746D5983C}"/>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3" name="页脚占位符 2">
            <a:extLst>
              <a:ext uri="{FF2B5EF4-FFF2-40B4-BE49-F238E27FC236}">
                <a16:creationId xmlns:a16="http://schemas.microsoft.com/office/drawing/2014/main" id="{F4A960B3-CD20-4EF6-A144-A21D9CDBAC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5648734-4149-427C-A355-C85ACB9DA4D9}"/>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1842622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6F5AD-41FA-4006-AB90-B9E280388F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E2FF5A-AFE1-4AB9-AA2E-8C6492A66C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3A57842-DA57-47E9-A79B-B08F0D6595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C24CF1B-68F6-4BDA-A916-6CD56A5A45B4}"/>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6" name="页脚占位符 5">
            <a:extLst>
              <a:ext uri="{FF2B5EF4-FFF2-40B4-BE49-F238E27FC236}">
                <a16:creationId xmlns:a16="http://schemas.microsoft.com/office/drawing/2014/main" id="{EB42C420-2CE9-463B-8A16-BD05C7DFE7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0791CCC-F1D1-455E-828A-9860B5485435}"/>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1930380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02F46E-EB58-4CA4-ACAF-52AAACD91EE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F7C7B4D-E68A-4127-B9F9-BC3972852A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064160-6A07-4277-ACF6-E0AAE3F72F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F808008-3A7C-4869-9BC2-17F8BE102E34}"/>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6" name="页脚占位符 5">
            <a:extLst>
              <a:ext uri="{FF2B5EF4-FFF2-40B4-BE49-F238E27FC236}">
                <a16:creationId xmlns:a16="http://schemas.microsoft.com/office/drawing/2014/main" id="{CD8AB0FC-B9D1-475E-AD65-29DFDDBB2E3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2D91609-713B-4632-8AF6-F781DC792AFD}"/>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3415087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3197A-6002-4A14-B58A-19BB58126A6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3938A39-9D8F-4163-9BC3-B6B8071A589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CB4F452-0D87-4B78-A49C-C8584DD5D44E}"/>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0E1CB23E-DE2F-40E0-837D-389FC4DEB6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2A417BC-20D7-4C6B-9AF2-534B792AA950}"/>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2176362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22D2DEE-9B06-4087-B385-2B3146B17A6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D8F82C-6836-4858-B6FC-265671159A1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150550E-947F-419E-92C2-4F0D5C471399}"/>
              </a:ext>
            </a:extLst>
          </p:cNvPr>
          <p:cNvSpPr>
            <a:spLocks noGrp="1"/>
          </p:cNvSpPr>
          <p:nvPr>
            <p:ph type="dt" sz="half" idx="10"/>
          </p:nvPr>
        </p:nvSpPr>
        <p:spPr>
          <a:xfrm>
            <a:off x="838200" y="6356350"/>
            <a:ext cx="2743200" cy="365125"/>
          </a:xfrm>
          <a:prstGeom prst="rect">
            <a:avLst/>
          </a:prstGeom>
        </p:spPr>
        <p:txBody>
          <a:bodyPr/>
          <a:lstStyle/>
          <a:p>
            <a:fld id="{A5C63983-ABB2-4A01-A34C-12B0228BD90C}"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1017BDEB-B954-4B65-A1D0-6E47FDC13F7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FAC2468-E902-4F30-A68D-ECF393C63D41}"/>
              </a:ext>
            </a:extLst>
          </p:cNvPr>
          <p:cNvSpPr>
            <a:spLocks noGrp="1"/>
          </p:cNvSpPr>
          <p:nvPr>
            <p:ph type="sldNum" sz="quarter" idx="12"/>
          </p:nvPr>
        </p:nvSpPr>
        <p:spPr>
          <a:xfrm>
            <a:off x="8610600" y="6356350"/>
            <a:ext cx="2743200" cy="365125"/>
          </a:xfrm>
          <a:prstGeom prst="rect">
            <a:avLst/>
          </a:prstGeom>
        </p:spPr>
        <p:txBody>
          <a:bodyPr/>
          <a:lstStyle/>
          <a:p>
            <a:fld id="{B93FEA89-2DD5-468C-8E7B-FDB7EFA49DAF}" type="slidenum">
              <a:rPr lang="zh-CN" altLang="en-US" smtClean="0"/>
              <a:t>‹#›</a:t>
            </a:fld>
            <a:endParaRPr lang="zh-CN" altLang="en-US"/>
          </a:p>
        </p:txBody>
      </p:sp>
    </p:spTree>
    <p:extLst>
      <p:ext uri="{BB962C8B-B14F-4D97-AF65-F5344CB8AC3E}">
        <p14:creationId xmlns:p14="http://schemas.microsoft.com/office/powerpoint/2010/main" val="277342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4E699719-525F-42A1-8541-7DE14BEA9381}"/>
              </a:ext>
            </a:extLst>
          </p:cNvPr>
          <p:cNvSpPr>
            <a:spLocks noGrp="1" noChangeArrowheads="1"/>
          </p:cNvSpPr>
          <p:nvPr>
            <p:ph type="dt" sz="half" idx="10"/>
          </p:nvPr>
        </p:nvSpPr>
        <p:spPr>
          <a:ln/>
        </p:spPr>
        <p:txBody>
          <a:bodyPr/>
          <a:lstStyle>
            <a:lvl1pPr>
              <a:defRPr/>
            </a:lvl1pPr>
          </a:lstStyle>
          <a:p>
            <a:pPr>
              <a:defRPr/>
            </a:pPr>
            <a:fld id="{1DD5DB16-B679-4FEC-998D-A837F0E828AB}" type="datetimeFigureOut">
              <a:rPr lang="zh-CN" altLang="en-US"/>
              <a:pPr>
                <a:defRPr/>
              </a:pPr>
              <a:t>2020/12/16</a:t>
            </a:fld>
            <a:endParaRPr lang="zh-CN" altLang="en-US"/>
          </a:p>
        </p:txBody>
      </p:sp>
      <p:sp>
        <p:nvSpPr>
          <p:cNvPr id="6" name="页脚占位符 4">
            <a:extLst>
              <a:ext uri="{FF2B5EF4-FFF2-40B4-BE49-F238E27FC236}">
                <a16:creationId xmlns:a16="http://schemas.microsoft.com/office/drawing/2014/main" id="{A6FE9D0A-D887-457D-8173-50CE31DACA9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9CD37DB-9089-4CAE-B4D0-56E3EB586779}"/>
              </a:ext>
            </a:extLst>
          </p:cNvPr>
          <p:cNvSpPr>
            <a:spLocks noGrp="1" noChangeArrowheads="1"/>
          </p:cNvSpPr>
          <p:nvPr>
            <p:ph type="sldNum" sz="quarter" idx="12"/>
          </p:nvPr>
        </p:nvSpPr>
        <p:spPr>
          <a:ln/>
        </p:spPr>
        <p:txBody>
          <a:bodyPr/>
          <a:lstStyle>
            <a:lvl1pPr>
              <a:defRPr/>
            </a:lvl1pPr>
          </a:lstStyle>
          <a:p>
            <a:pPr>
              <a:defRPr/>
            </a:pPr>
            <a:fld id="{06114D9F-5799-42C9-A701-634C01401659}" type="slidenum">
              <a:rPr lang="zh-CN" altLang="en-US"/>
              <a:pPr>
                <a:defRPr/>
              </a:pPr>
              <a:t>‹#›</a:t>
            </a:fld>
            <a:endParaRPr lang="zh-CN" altLang="en-US"/>
          </a:p>
        </p:txBody>
      </p:sp>
    </p:spTree>
    <p:extLst>
      <p:ext uri="{BB962C8B-B14F-4D97-AF65-F5344CB8AC3E}">
        <p14:creationId xmlns:p14="http://schemas.microsoft.com/office/powerpoint/2010/main" val="408708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9AF83DC4-5DBA-45B6-8042-6650B0317642}"/>
              </a:ext>
            </a:extLst>
          </p:cNvPr>
          <p:cNvSpPr>
            <a:spLocks noGrp="1" noChangeArrowheads="1"/>
          </p:cNvSpPr>
          <p:nvPr>
            <p:ph type="dt" sz="half" idx="10"/>
          </p:nvPr>
        </p:nvSpPr>
        <p:spPr>
          <a:ln/>
        </p:spPr>
        <p:txBody>
          <a:bodyPr/>
          <a:lstStyle>
            <a:lvl1pPr>
              <a:defRPr/>
            </a:lvl1pPr>
          </a:lstStyle>
          <a:p>
            <a:pPr>
              <a:defRPr/>
            </a:pPr>
            <a:fld id="{94FA39F4-EEA4-4E46-BAD5-E8C7D758F5BC}" type="datetimeFigureOut">
              <a:rPr lang="zh-CN" altLang="en-US"/>
              <a:pPr>
                <a:defRPr/>
              </a:pPr>
              <a:t>2020/12/16</a:t>
            </a:fld>
            <a:endParaRPr lang="zh-CN" altLang="en-US"/>
          </a:p>
        </p:txBody>
      </p:sp>
      <p:sp>
        <p:nvSpPr>
          <p:cNvPr id="8" name="页脚占位符 4">
            <a:extLst>
              <a:ext uri="{FF2B5EF4-FFF2-40B4-BE49-F238E27FC236}">
                <a16:creationId xmlns:a16="http://schemas.microsoft.com/office/drawing/2014/main" id="{8BA11A08-241B-48D6-A201-580182139C9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7C2EF53-019E-4761-8BFF-DD7C603BAA91}"/>
              </a:ext>
            </a:extLst>
          </p:cNvPr>
          <p:cNvSpPr>
            <a:spLocks noGrp="1" noChangeArrowheads="1"/>
          </p:cNvSpPr>
          <p:nvPr>
            <p:ph type="sldNum" sz="quarter" idx="12"/>
          </p:nvPr>
        </p:nvSpPr>
        <p:spPr>
          <a:ln/>
        </p:spPr>
        <p:txBody>
          <a:bodyPr/>
          <a:lstStyle>
            <a:lvl1pPr>
              <a:defRPr/>
            </a:lvl1pPr>
          </a:lstStyle>
          <a:p>
            <a:pPr>
              <a:defRPr/>
            </a:pPr>
            <a:fld id="{E635FB0A-B087-448C-AB82-5C51E2CFAFDC}" type="slidenum">
              <a:rPr lang="zh-CN" altLang="en-US"/>
              <a:pPr>
                <a:defRPr/>
              </a:pPr>
              <a:t>‹#›</a:t>
            </a:fld>
            <a:endParaRPr lang="zh-CN" altLang="en-US"/>
          </a:p>
        </p:txBody>
      </p:sp>
    </p:spTree>
    <p:extLst>
      <p:ext uri="{BB962C8B-B14F-4D97-AF65-F5344CB8AC3E}">
        <p14:creationId xmlns:p14="http://schemas.microsoft.com/office/powerpoint/2010/main" val="422250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9301A95A-3018-4865-BF63-5C3809EB5087}"/>
              </a:ext>
            </a:extLst>
          </p:cNvPr>
          <p:cNvSpPr>
            <a:spLocks noGrp="1" noChangeArrowheads="1"/>
          </p:cNvSpPr>
          <p:nvPr>
            <p:ph type="dt" sz="half" idx="10"/>
          </p:nvPr>
        </p:nvSpPr>
        <p:spPr>
          <a:ln/>
        </p:spPr>
        <p:txBody>
          <a:bodyPr/>
          <a:lstStyle>
            <a:lvl1pPr>
              <a:defRPr/>
            </a:lvl1pPr>
          </a:lstStyle>
          <a:p>
            <a:pPr>
              <a:defRPr/>
            </a:pPr>
            <a:fld id="{CA9E7331-BE7A-453D-B39E-1A2D3778030B}" type="datetimeFigureOut">
              <a:rPr lang="zh-CN" altLang="en-US"/>
              <a:pPr>
                <a:defRPr/>
              </a:pPr>
              <a:t>2020/12/16</a:t>
            </a:fld>
            <a:endParaRPr lang="zh-CN" altLang="en-US"/>
          </a:p>
        </p:txBody>
      </p:sp>
      <p:sp>
        <p:nvSpPr>
          <p:cNvPr id="4" name="页脚占位符 4">
            <a:extLst>
              <a:ext uri="{FF2B5EF4-FFF2-40B4-BE49-F238E27FC236}">
                <a16:creationId xmlns:a16="http://schemas.microsoft.com/office/drawing/2014/main" id="{9933B5F5-B0F2-43A2-A113-8CC163EBAC2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97CEDD6-4107-471F-81F8-30288768A3A2}"/>
              </a:ext>
            </a:extLst>
          </p:cNvPr>
          <p:cNvSpPr>
            <a:spLocks noGrp="1" noChangeArrowheads="1"/>
          </p:cNvSpPr>
          <p:nvPr>
            <p:ph type="sldNum" sz="quarter" idx="12"/>
          </p:nvPr>
        </p:nvSpPr>
        <p:spPr>
          <a:ln/>
        </p:spPr>
        <p:txBody>
          <a:bodyPr/>
          <a:lstStyle>
            <a:lvl1pPr>
              <a:defRPr/>
            </a:lvl1pPr>
          </a:lstStyle>
          <a:p>
            <a:pPr>
              <a:defRPr/>
            </a:pPr>
            <a:fld id="{3E66D7CE-871C-4B6D-A4BE-E64FB3CFBB3D}" type="slidenum">
              <a:rPr lang="zh-CN" altLang="en-US"/>
              <a:pPr>
                <a:defRPr/>
              </a:pPr>
              <a:t>‹#›</a:t>
            </a:fld>
            <a:endParaRPr lang="zh-CN" altLang="en-US"/>
          </a:p>
        </p:txBody>
      </p:sp>
    </p:spTree>
    <p:extLst>
      <p:ext uri="{BB962C8B-B14F-4D97-AF65-F5344CB8AC3E}">
        <p14:creationId xmlns:p14="http://schemas.microsoft.com/office/powerpoint/2010/main" val="78705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6992EF6-2BBF-4A00-AB9F-78E1E01B54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63" y="0"/>
            <a:ext cx="12250763" cy="6858000"/>
          </a:xfrm>
          <a:prstGeom prst="rect">
            <a:avLst/>
          </a:prstGeom>
        </p:spPr>
      </p:pic>
      <p:grpSp>
        <p:nvGrpSpPr>
          <p:cNvPr id="7" name="组合 6">
            <a:extLst>
              <a:ext uri="{FF2B5EF4-FFF2-40B4-BE49-F238E27FC236}">
                <a16:creationId xmlns:a16="http://schemas.microsoft.com/office/drawing/2014/main" id="{7BBCE77B-B6E9-4929-994E-E9FC6AEDBBAD}"/>
              </a:ext>
            </a:extLst>
          </p:cNvPr>
          <p:cNvGrpSpPr/>
          <p:nvPr userDrawn="1"/>
        </p:nvGrpSpPr>
        <p:grpSpPr>
          <a:xfrm>
            <a:off x="398463" y="163513"/>
            <a:ext cx="698094" cy="674688"/>
            <a:chOff x="398463" y="163513"/>
            <a:chExt cx="698094" cy="674688"/>
          </a:xfrm>
        </p:grpSpPr>
        <p:sp>
          <p:nvSpPr>
            <p:cNvPr id="8" name="任意多边形 9">
              <a:extLst>
                <a:ext uri="{FF2B5EF4-FFF2-40B4-BE49-F238E27FC236}">
                  <a16:creationId xmlns:a16="http://schemas.microsoft.com/office/drawing/2014/main" id="{AB2D6761-222C-4B5E-8730-1AAA1E14646C}"/>
                </a:ext>
              </a:extLst>
            </p:cNvPr>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9" name="直接连接符 11">
              <a:extLst>
                <a:ext uri="{FF2B5EF4-FFF2-40B4-BE49-F238E27FC236}">
                  <a16:creationId xmlns:a16="http://schemas.microsoft.com/office/drawing/2014/main" id="{E148BB19-9EAC-439A-8A9A-3234B7EBBC0C}"/>
                </a:ext>
              </a:extLst>
            </p:cNvPr>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0" name="文本框 12">
              <a:extLst>
                <a:ext uri="{FF2B5EF4-FFF2-40B4-BE49-F238E27FC236}">
                  <a16:creationId xmlns:a16="http://schemas.microsoft.com/office/drawing/2014/main" id="{20A3835A-2865-4AF0-9523-A16EBFC744AE}"/>
                </a:ext>
              </a:extLst>
            </p:cNvPr>
            <p:cNvSpPr txBox="1">
              <a:spLocks noChangeArrowheads="1"/>
            </p:cNvSpPr>
            <p:nvPr userDrawn="1"/>
          </p:nvSpPr>
          <p:spPr bwMode="auto">
            <a:xfrm>
              <a:off x="398463" y="2476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rgbClr val="132F55"/>
                  </a:solidFill>
                  <a:latin typeface="华文细黑" panose="02010600040101010101" pitchFamily="2" charset="-122"/>
                  <a:ea typeface="华文细黑" panose="02010600040101010101" pitchFamily="2" charset="-122"/>
                </a:rPr>
                <a:t>01</a:t>
              </a:r>
              <a:endParaRPr lang="zh-CN" altLang="en-US" sz="2400" b="1" dirty="0">
                <a:solidFill>
                  <a:srgbClr val="132F55"/>
                </a:solidFill>
                <a:latin typeface="华文细黑" panose="02010600040101010101" pitchFamily="2" charset="-122"/>
                <a:ea typeface="华文细黑" panose="02010600040101010101" pitchFamily="2" charset="-122"/>
              </a:endParaRPr>
            </a:p>
          </p:txBody>
        </p:sp>
      </p:grpSp>
      <p:cxnSp>
        <p:nvCxnSpPr>
          <p:cNvPr id="11" name="直接连接符 14">
            <a:extLst>
              <a:ext uri="{FF2B5EF4-FFF2-40B4-BE49-F238E27FC236}">
                <a16:creationId xmlns:a16="http://schemas.microsoft.com/office/drawing/2014/main" id="{8E8D320C-8176-47D7-8094-1F86BF7379A0}"/>
              </a:ext>
            </a:extLst>
          </p:cNvPr>
          <p:cNvCxnSpPr>
            <a:cxnSpLocks noChangeShapeType="1"/>
          </p:cNvCxnSpPr>
          <p:nvPr userDrawn="1"/>
        </p:nvCxnSpPr>
        <p:spPr bwMode="auto">
          <a:xfrm>
            <a:off x="398463" y="873125"/>
            <a:ext cx="11385550"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3" name="文本框 12">
            <a:extLst>
              <a:ext uri="{FF2B5EF4-FFF2-40B4-BE49-F238E27FC236}">
                <a16:creationId xmlns:a16="http://schemas.microsoft.com/office/drawing/2014/main" id="{61F37B52-3050-4FE4-A4CD-F06ECD99D257}"/>
              </a:ext>
            </a:extLst>
          </p:cNvPr>
          <p:cNvSpPr txBox="1"/>
          <p:nvPr userDrawn="1"/>
        </p:nvSpPr>
        <p:spPr>
          <a:xfrm>
            <a:off x="1096557" y="407990"/>
            <a:ext cx="1569660" cy="369332"/>
          </a:xfrm>
          <a:prstGeom prst="rect">
            <a:avLst/>
          </a:prstGeom>
          <a:noFill/>
        </p:spPr>
        <p:txBody>
          <a:bodyPr wrap="none" rtlCol="0">
            <a:spAutoFit/>
          </a:bodyPr>
          <a:lstStyle/>
          <a:p>
            <a:r>
              <a:rPr lang="zh-CN" altLang="en-US" b="1" i="0" dirty="0">
                <a:solidFill>
                  <a:schemeClr val="bg1"/>
                </a:solidFill>
                <a:latin typeface="微软雅黑" panose="020B0503020204020204" pitchFamily="34" charset="-122"/>
                <a:ea typeface="微软雅黑" panose="020B0503020204020204" pitchFamily="34" charset="-122"/>
              </a:rPr>
              <a:t>第一阶段小结</a:t>
            </a:r>
          </a:p>
        </p:txBody>
      </p:sp>
      <p:sp>
        <p:nvSpPr>
          <p:cNvPr id="14" name="文本框 13">
            <a:extLst>
              <a:ext uri="{FF2B5EF4-FFF2-40B4-BE49-F238E27FC236}">
                <a16:creationId xmlns:a16="http://schemas.microsoft.com/office/drawing/2014/main" id="{B54310FC-59C0-40F8-A928-CC7C4636BDEA}"/>
              </a:ext>
            </a:extLst>
          </p:cNvPr>
          <p:cNvSpPr txBox="1"/>
          <p:nvPr userDrawn="1"/>
        </p:nvSpPr>
        <p:spPr>
          <a:xfrm>
            <a:off x="9550766" y="530424"/>
            <a:ext cx="2233246" cy="307777"/>
          </a:xfrm>
          <a:prstGeom prst="rect">
            <a:avLst/>
          </a:prstGeom>
          <a:noFill/>
        </p:spPr>
        <p:txBody>
          <a:bodyPr wrap="square" rtlCol="0">
            <a:spAutoFit/>
          </a:bodyPr>
          <a:lstStyle/>
          <a:p>
            <a:r>
              <a:rPr lang="zh-CN" altLang="en-US" sz="1400" dirty="0">
                <a:solidFill>
                  <a:schemeClr val="bg1"/>
                </a:solidFill>
                <a:latin typeface="微软雅黑 Light" panose="020B0502040204020203" pitchFamily="34" charset="-122"/>
                <a:ea typeface="微软雅黑 Light" panose="020B0502040204020203" pitchFamily="34" charset="-122"/>
              </a:rPr>
              <a:t>柳州市中小企业服务中心</a:t>
            </a:r>
          </a:p>
        </p:txBody>
      </p:sp>
      <p:pic>
        <p:nvPicPr>
          <p:cNvPr id="15" name="图片 14">
            <a:extLst>
              <a:ext uri="{FF2B5EF4-FFF2-40B4-BE49-F238E27FC236}">
                <a16:creationId xmlns:a16="http://schemas.microsoft.com/office/drawing/2014/main" id="{4EA2368C-B899-43D4-AC71-A9C99C3810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6642" y="532692"/>
            <a:ext cx="275880" cy="275880"/>
          </a:xfrm>
          <a:prstGeom prst="rect">
            <a:avLst/>
          </a:prstGeom>
        </p:spPr>
      </p:pic>
    </p:spTree>
    <p:extLst>
      <p:ext uri="{BB962C8B-B14F-4D97-AF65-F5344CB8AC3E}">
        <p14:creationId xmlns:p14="http://schemas.microsoft.com/office/powerpoint/2010/main" val="110818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B16CB27-5679-462B-A650-B1E4E84004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 y="0"/>
            <a:ext cx="12189791" cy="6858000"/>
          </a:xfrm>
          <a:prstGeom prst="rect">
            <a:avLst/>
          </a:prstGeom>
        </p:spPr>
      </p:pic>
      <p:grpSp>
        <p:nvGrpSpPr>
          <p:cNvPr id="10" name="组合 9">
            <a:extLst>
              <a:ext uri="{FF2B5EF4-FFF2-40B4-BE49-F238E27FC236}">
                <a16:creationId xmlns:a16="http://schemas.microsoft.com/office/drawing/2014/main" id="{D2ABE017-1FD1-464D-BA86-B9F93CAADBCF}"/>
              </a:ext>
            </a:extLst>
          </p:cNvPr>
          <p:cNvGrpSpPr/>
          <p:nvPr userDrawn="1"/>
        </p:nvGrpSpPr>
        <p:grpSpPr>
          <a:xfrm>
            <a:off x="366189" y="163513"/>
            <a:ext cx="730368" cy="674688"/>
            <a:chOff x="366189" y="163513"/>
            <a:chExt cx="730368" cy="674688"/>
          </a:xfrm>
        </p:grpSpPr>
        <p:sp>
          <p:nvSpPr>
            <p:cNvPr id="11" name="任意多边形 9">
              <a:extLst>
                <a:ext uri="{FF2B5EF4-FFF2-40B4-BE49-F238E27FC236}">
                  <a16:creationId xmlns:a16="http://schemas.microsoft.com/office/drawing/2014/main" id="{108C5DEF-1545-4E94-B6AF-EE2247C26A41}"/>
                </a:ext>
              </a:extLst>
            </p:cNvPr>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12" name="直接连接符 11">
              <a:extLst>
                <a:ext uri="{FF2B5EF4-FFF2-40B4-BE49-F238E27FC236}">
                  <a16:creationId xmlns:a16="http://schemas.microsoft.com/office/drawing/2014/main" id="{6F6B43B0-5949-4B86-AC73-6D119A538930}"/>
                </a:ext>
              </a:extLst>
            </p:cNvPr>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3" name="文本框 12">
              <a:extLst>
                <a:ext uri="{FF2B5EF4-FFF2-40B4-BE49-F238E27FC236}">
                  <a16:creationId xmlns:a16="http://schemas.microsoft.com/office/drawing/2014/main" id="{DCBC15B8-1D3B-48C8-B279-50513FC177D9}"/>
                </a:ext>
              </a:extLst>
            </p:cNvPr>
            <p:cNvSpPr txBox="1">
              <a:spLocks noChangeArrowheads="1"/>
            </p:cNvSpPr>
            <p:nvPr userDrawn="1"/>
          </p:nvSpPr>
          <p:spPr bwMode="auto">
            <a:xfrm>
              <a:off x="366189" y="215376"/>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rgbClr val="132F55"/>
                  </a:solidFill>
                  <a:latin typeface="华文细黑" panose="02010600040101010101" pitchFamily="2" charset="-122"/>
                  <a:ea typeface="华文细黑" panose="02010600040101010101" pitchFamily="2" charset="-122"/>
                </a:rPr>
                <a:t>02</a:t>
              </a:r>
              <a:endParaRPr lang="zh-CN" altLang="en-US" sz="2400" b="1" dirty="0">
                <a:solidFill>
                  <a:srgbClr val="132F55"/>
                </a:solidFill>
                <a:latin typeface="华文细黑" panose="02010600040101010101" pitchFamily="2" charset="-122"/>
                <a:ea typeface="华文细黑" panose="02010600040101010101" pitchFamily="2" charset="-122"/>
              </a:endParaRPr>
            </a:p>
          </p:txBody>
        </p:sp>
      </p:grpSp>
      <p:cxnSp>
        <p:nvCxnSpPr>
          <p:cNvPr id="14" name="直接连接符 14">
            <a:extLst>
              <a:ext uri="{FF2B5EF4-FFF2-40B4-BE49-F238E27FC236}">
                <a16:creationId xmlns:a16="http://schemas.microsoft.com/office/drawing/2014/main" id="{334069B6-6D09-4944-9952-3B52BF689943}"/>
              </a:ext>
            </a:extLst>
          </p:cNvPr>
          <p:cNvCxnSpPr>
            <a:cxnSpLocks noChangeShapeType="1"/>
          </p:cNvCxnSpPr>
          <p:nvPr userDrawn="1"/>
        </p:nvCxnSpPr>
        <p:spPr bwMode="auto">
          <a:xfrm>
            <a:off x="398463" y="873125"/>
            <a:ext cx="11385550"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6" name="文本框 15">
            <a:extLst>
              <a:ext uri="{FF2B5EF4-FFF2-40B4-BE49-F238E27FC236}">
                <a16:creationId xmlns:a16="http://schemas.microsoft.com/office/drawing/2014/main" id="{CFD57778-3867-462E-94F8-19FA32B1BFA7}"/>
              </a:ext>
            </a:extLst>
          </p:cNvPr>
          <p:cNvSpPr txBox="1"/>
          <p:nvPr userDrawn="1"/>
        </p:nvSpPr>
        <p:spPr>
          <a:xfrm>
            <a:off x="1096557" y="407990"/>
            <a:ext cx="2031325" cy="369332"/>
          </a:xfrm>
          <a:prstGeom prst="rect">
            <a:avLst/>
          </a:prstGeom>
          <a:noFill/>
        </p:spPr>
        <p:txBody>
          <a:bodyPr wrap="none" rtlCol="0">
            <a:spAutoFit/>
          </a:bodyPr>
          <a:lstStyle/>
          <a:p>
            <a:r>
              <a:rPr lang="zh-CN" altLang="en-US" b="1" i="0" dirty="0">
                <a:solidFill>
                  <a:schemeClr val="bg1"/>
                </a:solidFill>
                <a:latin typeface="微软雅黑" panose="020B0503020204020204" pitchFamily="34" charset="-122"/>
                <a:ea typeface="微软雅黑" panose="020B0503020204020204" pitchFamily="34" charset="-122"/>
              </a:rPr>
              <a:t>第二阶段发券计划</a:t>
            </a:r>
          </a:p>
        </p:txBody>
      </p:sp>
      <p:sp>
        <p:nvSpPr>
          <p:cNvPr id="17" name="文本框 16">
            <a:extLst>
              <a:ext uri="{FF2B5EF4-FFF2-40B4-BE49-F238E27FC236}">
                <a16:creationId xmlns:a16="http://schemas.microsoft.com/office/drawing/2014/main" id="{111C0AFF-B26F-452B-A8AC-4DCBBDFE01B2}"/>
              </a:ext>
            </a:extLst>
          </p:cNvPr>
          <p:cNvSpPr txBox="1"/>
          <p:nvPr userDrawn="1"/>
        </p:nvSpPr>
        <p:spPr>
          <a:xfrm>
            <a:off x="9550766" y="530424"/>
            <a:ext cx="2233246" cy="307777"/>
          </a:xfrm>
          <a:prstGeom prst="rect">
            <a:avLst/>
          </a:prstGeom>
          <a:noFill/>
        </p:spPr>
        <p:txBody>
          <a:bodyPr wrap="square" rtlCol="0">
            <a:spAutoFit/>
          </a:bodyPr>
          <a:lstStyle/>
          <a:p>
            <a:r>
              <a:rPr lang="zh-CN" altLang="en-US" sz="1400" dirty="0">
                <a:solidFill>
                  <a:schemeClr val="bg1"/>
                </a:solidFill>
                <a:latin typeface="微软雅黑 Light" panose="020B0502040204020203" pitchFamily="34" charset="-122"/>
                <a:ea typeface="微软雅黑 Light" panose="020B0502040204020203" pitchFamily="34" charset="-122"/>
              </a:rPr>
              <a:t>柳州市中小企业服务中心</a:t>
            </a:r>
          </a:p>
        </p:txBody>
      </p:sp>
      <p:pic>
        <p:nvPicPr>
          <p:cNvPr id="18" name="图片 17">
            <a:extLst>
              <a:ext uri="{FF2B5EF4-FFF2-40B4-BE49-F238E27FC236}">
                <a16:creationId xmlns:a16="http://schemas.microsoft.com/office/drawing/2014/main" id="{1547A3AF-0AC4-45B0-B7FC-65D825BF0A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6642" y="532692"/>
            <a:ext cx="275880" cy="275880"/>
          </a:xfrm>
          <a:prstGeom prst="rect">
            <a:avLst/>
          </a:prstGeom>
        </p:spPr>
      </p:pic>
    </p:spTree>
    <p:extLst>
      <p:ext uri="{BB962C8B-B14F-4D97-AF65-F5344CB8AC3E}">
        <p14:creationId xmlns:p14="http://schemas.microsoft.com/office/powerpoint/2010/main" val="15836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B16CB27-5679-462B-A650-B1E4E84004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 y="0"/>
            <a:ext cx="12189791" cy="6858000"/>
          </a:xfrm>
          <a:prstGeom prst="rect">
            <a:avLst/>
          </a:prstGeom>
        </p:spPr>
      </p:pic>
      <p:grpSp>
        <p:nvGrpSpPr>
          <p:cNvPr id="10" name="组合 9">
            <a:extLst>
              <a:ext uri="{FF2B5EF4-FFF2-40B4-BE49-F238E27FC236}">
                <a16:creationId xmlns:a16="http://schemas.microsoft.com/office/drawing/2014/main" id="{D2ABE017-1FD1-464D-BA86-B9F93CAADBCF}"/>
              </a:ext>
            </a:extLst>
          </p:cNvPr>
          <p:cNvGrpSpPr/>
          <p:nvPr userDrawn="1"/>
        </p:nvGrpSpPr>
        <p:grpSpPr>
          <a:xfrm>
            <a:off x="366189" y="163513"/>
            <a:ext cx="730368" cy="674688"/>
            <a:chOff x="366189" y="163513"/>
            <a:chExt cx="730368" cy="674688"/>
          </a:xfrm>
        </p:grpSpPr>
        <p:sp>
          <p:nvSpPr>
            <p:cNvPr id="11" name="任意多边形 9">
              <a:extLst>
                <a:ext uri="{FF2B5EF4-FFF2-40B4-BE49-F238E27FC236}">
                  <a16:creationId xmlns:a16="http://schemas.microsoft.com/office/drawing/2014/main" id="{108C5DEF-1545-4E94-B6AF-EE2247C26A41}"/>
                </a:ext>
              </a:extLst>
            </p:cNvPr>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12" name="直接连接符 11">
              <a:extLst>
                <a:ext uri="{FF2B5EF4-FFF2-40B4-BE49-F238E27FC236}">
                  <a16:creationId xmlns:a16="http://schemas.microsoft.com/office/drawing/2014/main" id="{6F6B43B0-5949-4B86-AC73-6D119A538930}"/>
                </a:ext>
              </a:extLst>
            </p:cNvPr>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3" name="文本框 12">
              <a:extLst>
                <a:ext uri="{FF2B5EF4-FFF2-40B4-BE49-F238E27FC236}">
                  <a16:creationId xmlns:a16="http://schemas.microsoft.com/office/drawing/2014/main" id="{DCBC15B8-1D3B-48C8-B279-50513FC177D9}"/>
                </a:ext>
              </a:extLst>
            </p:cNvPr>
            <p:cNvSpPr txBox="1">
              <a:spLocks noChangeArrowheads="1"/>
            </p:cNvSpPr>
            <p:nvPr userDrawn="1"/>
          </p:nvSpPr>
          <p:spPr bwMode="auto">
            <a:xfrm>
              <a:off x="366189" y="215376"/>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b="1" dirty="0">
                  <a:solidFill>
                    <a:srgbClr val="132F55"/>
                  </a:solidFill>
                  <a:latin typeface="华文细黑" panose="02010600040101010101" pitchFamily="2" charset="-122"/>
                  <a:ea typeface="华文细黑" panose="02010600040101010101" pitchFamily="2" charset="-122"/>
                </a:rPr>
                <a:t>03</a:t>
              </a:r>
              <a:endParaRPr lang="zh-CN" altLang="en-US" sz="2400" b="1" dirty="0">
                <a:solidFill>
                  <a:srgbClr val="132F55"/>
                </a:solidFill>
                <a:latin typeface="华文细黑" panose="02010600040101010101" pitchFamily="2" charset="-122"/>
                <a:ea typeface="华文细黑" panose="02010600040101010101" pitchFamily="2" charset="-122"/>
              </a:endParaRPr>
            </a:p>
          </p:txBody>
        </p:sp>
      </p:grpSp>
      <p:cxnSp>
        <p:nvCxnSpPr>
          <p:cNvPr id="14" name="直接连接符 14">
            <a:extLst>
              <a:ext uri="{FF2B5EF4-FFF2-40B4-BE49-F238E27FC236}">
                <a16:creationId xmlns:a16="http://schemas.microsoft.com/office/drawing/2014/main" id="{334069B6-6D09-4944-9952-3B52BF689943}"/>
              </a:ext>
            </a:extLst>
          </p:cNvPr>
          <p:cNvCxnSpPr>
            <a:cxnSpLocks noChangeShapeType="1"/>
          </p:cNvCxnSpPr>
          <p:nvPr userDrawn="1"/>
        </p:nvCxnSpPr>
        <p:spPr bwMode="auto">
          <a:xfrm>
            <a:off x="398463" y="873125"/>
            <a:ext cx="11385550"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16" name="文本框 15">
            <a:extLst>
              <a:ext uri="{FF2B5EF4-FFF2-40B4-BE49-F238E27FC236}">
                <a16:creationId xmlns:a16="http://schemas.microsoft.com/office/drawing/2014/main" id="{CFD57778-3867-462E-94F8-19FA32B1BFA7}"/>
              </a:ext>
            </a:extLst>
          </p:cNvPr>
          <p:cNvSpPr txBox="1"/>
          <p:nvPr userDrawn="1"/>
        </p:nvSpPr>
        <p:spPr>
          <a:xfrm>
            <a:off x="1096557" y="407990"/>
            <a:ext cx="1800493" cy="369332"/>
          </a:xfrm>
          <a:prstGeom prst="rect">
            <a:avLst/>
          </a:prstGeom>
          <a:noFill/>
        </p:spPr>
        <p:txBody>
          <a:bodyPr wrap="none" rtlCol="0">
            <a:spAutoFit/>
          </a:bodyPr>
          <a:lstStyle/>
          <a:p>
            <a:r>
              <a:rPr lang="zh-CN" altLang="en-US" b="1" i="0" dirty="0">
                <a:solidFill>
                  <a:schemeClr val="bg1"/>
                </a:solidFill>
                <a:latin typeface="微软雅黑" panose="020B0503020204020204" pitchFamily="34" charset="-122"/>
                <a:ea typeface="微软雅黑" panose="020B0503020204020204" pitchFamily="34" charset="-122"/>
              </a:rPr>
              <a:t>业务流程及要求</a:t>
            </a:r>
          </a:p>
        </p:txBody>
      </p:sp>
      <p:sp>
        <p:nvSpPr>
          <p:cNvPr id="17" name="文本框 16">
            <a:extLst>
              <a:ext uri="{FF2B5EF4-FFF2-40B4-BE49-F238E27FC236}">
                <a16:creationId xmlns:a16="http://schemas.microsoft.com/office/drawing/2014/main" id="{111C0AFF-B26F-452B-A8AC-4DCBBDFE01B2}"/>
              </a:ext>
            </a:extLst>
          </p:cNvPr>
          <p:cNvSpPr txBox="1"/>
          <p:nvPr userDrawn="1"/>
        </p:nvSpPr>
        <p:spPr>
          <a:xfrm>
            <a:off x="9550766" y="530424"/>
            <a:ext cx="2233246" cy="307777"/>
          </a:xfrm>
          <a:prstGeom prst="rect">
            <a:avLst/>
          </a:prstGeom>
          <a:noFill/>
        </p:spPr>
        <p:txBody>
          <a:bodyPr wrap="square" rtlCol="0">
            <a:spAutoFit/>
          </a:bodyPr>
          <a:lstStyle/>
          <a:p>
            <a:r>
              <a:rPr lang="zh-CN" altLang="en-US" sz="1400" dirty="0">
                <a:solidFill>
                  <a:schemeClr val="bg1"/>
                </a:solidFill>
                <a:latin typeface="微软雅黑 Light" panose="020B0502040204020203" pitchFamily="34" charset="-122"/>
                <a:ea typeface="微软雅黑 Light" panose="020B0502040204020203" pitchFamily="34" charset="-122"/>
              </a:rPr>
              <a:t>柳州市中小企业服务中心</a:t>
            </a:r>
          </a:p>
        </p:txBody>
      </p:sp>
      <p:pic>
        <p:nvPicPr>
          <p:cNvPr id="18" name="图片 17">
            <a:extLst>
              <a:ext uri="{FF2B5EF4-FFF2-40B4-BE49-F238E27FC236}">
                <a16:creationId xmlns:a16="http://schemas.microsoft.com/office/drawing/2014/main" id="{1547A3AF-0AC4-45B0-B7FC-65D825BF0A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6642" y="532692"/>
            <a:ext cx="275880" cy="275880"/>
          </a:xfrm>
          <a:prstGeom prst="rect">
            <a:avLst/>
          </a:prstGeom>
        </p:spPr>
      </p:pic>
    </p:spTree>
    <p:extLst>
      <p:ext uri="{BB962C8B-B14F-4D97-AF65-F5344CB8AC3E}">
        <p14:creationId xmlns:p14="http://schemas.microsoft.com/office/powerpoint/2010/main" val="395982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87C76DA5-92C6-4AC0-A4B3-00EB74FE01D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a:extLst>
              <a:ext uri="{FF2B5EF4-FFF2-40B4-BE49-F238E27FC236}">
                <a16:creationId xmlns:a16="http://schemas.microsoft.com/office/drawing/2014/main" id="{AF5E404B-D891-43B8-BB0E-AA8FE68F8F1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a:extLst>
              <a:ext uri="{FF2B5EF4-FFF2-40B4-BE49-F238E27FC236}">
                <a16:creationId xmlns:a16="http://schemas.microsoft.com/office/drawing/2014/main" id="{01861415-B191-4D87-8216-376B3494CF47}"/>
              </a:ext>
            </a:extLst>
          </p:cNvPr>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0BA5D9A9-9240-4122-B7E5-AB9319BAB2BA}" type="datetimeFigureOut">
              <a:rPr lang="zh-CN" altLang="en-US"/>
              <a:pPr>
                <a:defRPr/>
              </a:pPr>
              <a:t>2020/12/16</a:t>
            </a:fld>
            <a:endParaRPr lang="zh-CN" altLang="en-US"/>
          </a:p>
        </p:txBody>
      </p:sp>
      <p:sp>
        <p:nvSpPr>
          <p:cNvPr id="1029" name="页脚占位符 4">
            <a:extLst>
              <a:ext uri="{FF2B5EF4-FFF2-40B4-BE49-F238E27FC236}">
                <a16:creationId xmlns:a16="http://schemas.microsoft.com/office/drawing/2014/main" id="{8930508F-15B7-41F2-9CC1-1E736D6A92D3}"/>
              </a:ext>
            </a:extLst>
          </p:cNvPr>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9134DA9F-364C-488A-BA55-29395330FBB0}"/>
              </a:ext>
            </a:extLst>
          </p:cNvPr>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6667DB27-F687-422A-A9E9-CA9634193FD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899" r:id="rId9"/>
    <p:sldLayoutId id="2147483900" r:id="rId10"/>
    <p:sldLayoutId id="2147483729" r:id="rId11"/>
    <p:sldLayoutId id="2147483730" r:id="rId12"/>
    <p:sldLayoutId id="2147483731"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9E736F-AABE-47BA-8398-7D63C92E4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1CEAF23-F8E6-4B9B-A258-90F58E9584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2C7C574-04AB-4E50-87FA-200F85274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79891-6BB9-455C-81D2-A58E1CF6ABDD}" type="datetimeFigureOut">
              <a:rPr lang="zh-CN" altLang="en-US" smtClean="0"/>
              <a:t>2020/12/16</a:t>
            </a:fld>
            <a:endParaRPr lang="zh-CN" altLang="en-US"/>
          </a:p>
        </p:txBody>
      </p:sp>
      <p:sp>
        <p:nvSpPr>
          <p:cNvPr id="5" name="页脚占位符 4">
            <a:extLst>
              <a:ext uri="{FF2B5EF4-FFF2-40B4-BE49-F238E27FC236}">
                <a16:creationId xmlns:a16="http://schemas.microsoft.com/office/drawing/2014/main" id="{A3E535A1-CE5E-4D99-AB0F-ECBDB01E78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9A2C0E8-7A31-4498-923B-DA7A03DC2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B4D2A-23CD-4FE0-9A61-426D65484D20}" type="slidenum">
              <a:rPr lang="zh-CN" altLang="en-US" smtClean="0"/>
              <a:t>‹#›</a:t>
            </a:fld>
            <a:endParaRPr lang="zh-CN" altLang="en-US"/>
          </a:p>
        </p:txBody>
      </p:sp>
    </p:spTree>
    <p:extLst>
      <p:ext uri="{BB962C8B-B14F-4D97-AF65-F5344CB8AC3E}">
        <p14:creationId xmlns:p14="http://schemas.microsoft.com/office/powerpoint/2010/main" val="3490753261"/>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71150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4.png"/><Relationship Id="rId16" Type="http://schemas.openxmlformats.org/officeDocument/2006/relationships/image" Target="../media/image40.svg"/><Relationship Id="rId20" Type="http://schemas.openxmlformats.org/officeDocument/2006/relationships/image" Target="../media/image44.png"/><Relationship Id="rId1" Type="http://schemas.openxmlformats.org/officeDocument/2006/relationships/slideLayout" Target="../slideLayouts/slideLayout9.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jpe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alpha val="18039"/>
          </a:schemeClr>
        </a:solidFill>
        <a:effectLst/>
      </p:bgPr>
    </p:bg>
    <p:spTree>
      <p:nvGrpSpPr>
        <p:cNvPr id="1" name=""/>
        <p:cNvGrpSpPr/>
        <p:nvPr/>
      </p:nvGrpSpPr>
      <p:grpSpPr>
        <a:xfrm>
          <a:off x="0" y="0"/>
          <a:ext cx="0" cy="0"/>
          <a:chOff x="0" y="0"/>
          <a:chExt cx="0" cy="0"/>
        </a:xfrm>
      </p:grpSpPr>
      <p:pic>
        <p:nvPicPr>
          <p:cNvPr id="16386" name="图片 2">
            <a:extLst>
              <a:ext uri="{FF2B5EF4-FFF2-40B4-BE49-F238E27FC236}">
                <a16:creationId xmlns:a16="http://schemas.microsoft.com/office/drawing/2014/main" id="{826BF9F4-958C-4ED1-A6BF-CF48C59C0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3">
            <a:extLst>
              <a:ext uri="{FF2B5EF4-FFF2-40B4-BE49-F238E27FC236}">
                <a16:creationId xmlns:a16="http://schemas.microsoft.com/office/drawing/2014/main" id="{35C10E64-1F6D-40D5-B0CD-C8D044FAA8EA}"/>
              </a:ext>
            </a:extLst>
          </p:cNvPr>
          <p:cNvSpPr>
            <a:spLocks noChangeArrowheads="1"/>
          </p:cNvSpPr>
          <p:nvPr/>
        </p:nvSpPr>
        <p:spPr bwMode="auto">
          <a:xfrm>
            <a:off x="0" y="0"/>
            <a:ext cx="12192000" cy="6858000"/>
          </a:xfrm>
          <a:prstGeom prst="rect">
            <a:avLst/>
          </a:prstGeom>
          <a:solidFill>
            <a:srgbClr val="0F6B8E">
              <a:alpha val="5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6388" name="文本框 4">
            <a:extLst>
              <a:ext uri="{FF2B5EF4-FFF2-40B4-BE49-F238E27FC236}">
                <a16:creationId xmlns:a16="http://schemas.microsoft.com/office/drawing/2014/main" id="{F74EC33C-6269-41CF-8783-0C4AF33D9D43}"/>
              </a:ext>
            </a:extLst>
          </p:cNvPr>
          <p:cNvSpPr txBox="1">
            <a:spLocks noChangeArrowheads="1"/>
          </p:cNvSpPr>
          <p:nvPr/>
        </p:nvSpPr>
        <p:spPr bwMode="auto">
          <a:xfrm>
            <a:off x="1486305" y="1800660"/>
            <a:ext cx="9786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400" b="1">
                <a:solidFill>
                  <a:srgbClr val="FFFFFF"/>
                </a:solidFill>
                <a:latin typeface="微软雅黑" panose="020B0503020204020204" pitchFamily="34" charset="-122"/>
                <a:ea typeface="微软雅黑" panose="020B0503020204020204" pitchFamily="34" charset="-122"/>
              </a:rPr>
              <a:t>柳州市小微企业创业创新服务补贴券</a:t>
            </a:r>
          </a:p>
        </p:txBody>
      </p:sp>
      <p:sp>
        <p:nvSpPr>
          <p:cNvPr id="16389" name="文本框 5">
            <a:extLst>
              <a:ext uri="{FF2B5EF4-FFF2-40B4-BE49-F238E27FC236}">
                <a16:creationId xmlns:a16="http://schemas.microsoft.com/office/drawing/2014/main" id="{D895462D-1D04-43B0-BF56-E3E2EDF16D19}"/>
              </a:ext>
            </a:extLst>
          </p:cNvPr>
          <p:cNvSpPr txBox="1">
            <a:spLocks noChangeArrowheads="1"/>
          </p:cNvSpPr>
          <p:nvPr/>
        </p:nvSpPr>
        <p:spPr bwMode="auto">
          <a:xfrm>
            <a:off x="4882840" y="3748368"/>
            <a:ext cx="1331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rgbClr val="FFFFFF"/>
                </a:solidFill>
                <a:latin typeface="微软雅黑" panose="020B0503020204020204" pitchFamily="34" charset="-122"/>
                <a:ea typeface="微软雅黑" panose="020B0503020204020204" pitchFamily="34" charset="-122"/>
              </a:rPr>
              <a:t> </a:t>
            </a:r>
            <a:r>
              <a:rPr lang="zh-CN" altLang="en-US" sz="1600" dirty="0">
                <a:solidFill>
                  <a:srgbClr val="FFFFFF"/>
                </a:solidFill>
                <a:latin typeface="微软雅黑" panose="020B0503020204020204" pitchFamily="34" charset="-122"/>
                <a:ea typeface="微软雅黑" panose="020B0503020204020204" pitchFamily="34" charset="-122"/>
              </a:rPr>
              <a:t>主讲人：</a:t>
            </a:r>
          </a:p>
        </p:txBody>
      </p:sp>
      <p:sp>
        <p:nvSpPr>
          <p:cNvPr id="10" name="文本框 4">
            <a:extLst>
              <a:ext uri="{FF2B5EF4-FFF2-40B4-BE49-F238E27FC236}">
                <a16:creationId xmlns:a16="http://schemas.microsoft.com/office/drawing/2014/main" id="{56C653D5-C25C-403A-8CD2-1259DC65FACC}"/>
              </a:ext>
            </a:extLst>
          </p:cNvPr>
          <p:cNvSpPr txBox="1">
            <a:spLocks noChangeArrowheads="1"/>
          </p:cNvSpPr>
          <p:nvPr/>
        </p:nvSpPr>
        <p:spPr bwMode="auto">
          <a:xfrm>
            <a:off x="4078818" y="2756335"/>
            <a:ext cx="4613275" cy="5238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800" b="1" spc="300" dirty="0">
                <a:solidFill>
                  <a:schemeClr val="accent1">
                    <a:lumMod val="60000"/>
                    <a:lumOff val="40000"/>
                  </a:schemeClr>
                </a:solidFill>
                <a:latin typeface="微软雅黑" panose="020B0503020204020204" pitchFamily="34" charset="-122"/>
                <a:ea typeface="微软雅黑" panose="020B0503020204020204" pitchFamily="34" charset="-122"/>
              </a:rPr>
              <a:t>第二阶段</a:t>
            </a:r>
            <a:r>
              <a:rPr lang="zh-CN" altLang="en-US" sz="2800" b="1" spc="300" dirty="0">
                <a:solidFill>
                  <a:srgbClr val="FFFFFF"/>
                </a:solidFill>
                <a:latin typeface="微软雅黑" panose="020B0503020204020204" pitchFamily="34" charset="-122"/>
                <a:ea typeface="微软雅黑" panose="020B0503020204020204" pitchFamily="34" charset="-122"/>
              </a:rPr>
              <a:t>发放政策解读</a:t>
            </a:r>
          </a:p>
        </p:txBody>
      </p:sp>
      <p:sp>
        <p:nvSpPr>
          <p:cNvPr id="16391" name="文本框 5">
            <a:extLst>
              <a:ext uri="{FF2B5EF4-FFF2-40B4-BE49-F238E27FC236}">
                <a16:creationId xmlns:a16="http://schemas.microsoft.com/office/drawing/2014/main" id="{E347A020-0569-43CA-9383-837206F99741}"/>
              </a:ext>
            </a:extLst>
          </p:cNvPr>
          <p:cNvSpPr txBox="1">
            <a:spLocks noChangeArrowheads="1"/>
          </p:cNvSpPr>
          <p:nvPr/>
        </p:nvSpPr>
        <p:spPr bwMode="auto">
          <a:xfrm>
            <a:off x="5762315" y="3651530"/>
            <a:ext cx="108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dirty="0">
                <a:solidFill>
                  <a:srgbClr val="FFFFFF"/>
                </a:solidFill>
                <a:latin typeface="微软雅黑" panose="020B0503020204020204" pitchFamily="34" charset="-122"/>
                <a:ea typeface="微软雅黑" panose="020B0503020204020204" pitchFamily="34" charset="-122"/>
              </a:rPr>
              <a:t> </a:t>
            </a:r>
            <a:r>
              <a:rPr lang="zh-CN" altLang="en-US" sz="2000" dirty="0">
                <a:solidFill>
                  <a:srgbClr val="FFFFFF"/>
                </a:solidFill>
                <a:latin typeface="微软雅黑" panose="020B0503020204020204" pitchFamily="34" charset="-122"/>
                <a:ea typeface="微软雅黑" panose="020B0503020204020204" pitchFamily="34" charset="-122"/>
              </a:rPr>
              <a:t>叶江鹏</a:t>
            </a:r>
          </a:p>
        </p:txBody>
      </p:sp>
      <p:sp>
        <p:nvSpPr>
          <p:cNvPr id="16392" name="文本框 5">
            <a:extLst>
              <a:ext uri="{FF2B5EF4-FFF2-40B4-BE49-F238E27FC236}">
                <a16:creationId xmlns:a16="http://schemas.microsoft.com/office/drawing/2014/main" id="{CAECF06B-9865-46E8-9CA8-14B4E22FE264}"/>
              </a:ext>
            </a:extLst>
          </p:cNvPr>
          <p:cNvSpPr txBox="1">
            <a:spLocks noChangeArrowheads="1"/>
          </p:cNvSpPr>
          <p:nvPr/>
        </p:nvSpPr>
        <p:spPr bwMode="auto">
          <a:xfrm>
            <a:off x="7755155" y="5607439"/>
            <a:ext cx="3011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rgbClr val="FFFFFF"/>
                </a:solidFill>
                <a:latin typeface="微软雅黑" panose="020B0503020204020204" pitchFamily="34" charset="-122"/>
                <a:ea typeface="微软雅黑" panose="020B0503020204020204" pitchFamily="34" charset="-122"/>
              </a:rPr>
              <a:t> </a:t>
            </a:r>
            <a:r>
              <a:rPr lang="zh-CN" altLang="en-US" sz="1800" dirty="0">
                <a:solidFill>
                  <a:srgbClr val="FFFFFF"/>
                </a:solidFill>
                <a:latin typeface="微软雅黑" panose="020B0503020204020204" pitchFamily="34" charset="-122"/>
                <a:ea typeface="微软雅黑" panose="020B0503020204020204" pitchFamily="34" charset="-122"/>
              </a:rPr>
              <a:t>柳州市中小企业服务中心</a:t>
            </a:r>
          </a:p>
        </p:txBody>
      </p:sp>
      <p:sp>
        <p:nvSpPr>
          <p:cNvPr id="15" name="文本框 5">
            <a:extLst>
              <a:ext uri="{FF2B5EF4-FFF2-40B4-BE49-F238E27FC236}">
                <a16:creationId xmlns:a16="http://schemas.microsoft.com/office/drawing/2014/main" id="{80A64AD4-A5A1-4827-84F5-9F1C512FDD2E}"/>
              </a:ext>
            </a:extLst>
          </p:cNvPr>
          <p:cNvSpPr txBox="1">
            <a:spLocks noChangeArrowheads="1"/>
          </p:cNvSpPr>
          <p:nvPr/>
        </p:nvSpPr>
        <p:spPr bwMode="auto">
          <a:xfrm>
            <a:off x="7339013" y="5049838"/>
            <a:ext cx="1266825" cy="5238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800" dirty="0">
                <a:solidFill>
                  <a:schemeClr val="accent1">
                    <a:lumMod val="60000"/>
                    <a:lumOff val="40000"/>
                  </a:schemeClr>
                </a:solidFill>
                <a:latin typeface="微软雅黑" panose="020B0503020204020204" pitchFamily="34" charset="-122"/>
                <a:ea typeface="微软雅黑" panose="020B0503020204020204" pitchFamily="34" charset="-122"/>
              </a:rPr>
              <a:t>2020</a:t>
            </a:r>
            <a:endParaRPr lang="zh-CN" altLang="en-US" sz="2800" dirty="0">
              <a:solidFill>
                <a:schemeClr val="accent1">
                  <a:lumMod val="60000"/>
                  <a:lumOff val="40000"/>
                </a:schemeClr>
              </a:solidFill>
              <a:latin typeface="微软雅黑" panose="020B0503020204020204" pitchFamily="34" charset="-122"/>
              <a:ea typeface="微软雅黑" panose="020B0503020204020204" pitchFamily="34" charset="-122"/>
            </a:endParaRPr>
          </a:p>
        </p:txBody>
      </p:sp>
      <p:sp>
        <p:nvSpPr>
          <p:cNvPr id="16394" name="文本框 5">
            <a:extLst>
              <a:ext uri="{FF2B5EF4-FFF2-40B4-BE49-F238E27FC236}">
                <a16:creationId xmlns:a16="http://schemas.microsoft.com/office/drawing/2014/main" id="{F0EDBD4C-79C6-42C2-8E20-DA6646EAAC38}"/>
              </a:ext>
            </a:extLst>
          </p:cNvPr>
          <p:cNvSpPr txBox="1">
            <a:spLocks noChangeArrowheads="1"/>
          </p:cNvSpPr>
          <p:nvPr/>
        </p:nvSpPr>
        <p:spPr bwMode="auto">
          <a:xfrm>
            <a:off x="8383588" y="5140325"/>
            <a:ext cx="179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1600" dirty="0">
                <a:solidFill>
                  <a:srgbClr val="FFFFFF"/>
                </a:solidFill>
                <a:latin typeface="微软雅黑" panose="020B0503020204020204" pitchFamily="34" charset="-122"/>
                <a:ea typeface="微软雅黑" panose="020B0503020204020204" pitchFamily="34" charset="-122"/>
              </a:rPr>
              <a:t>12.15</a:t>
            </a:r>
            <a:endParaRPr lang="zh-CN" altLang="en-US" sz="1600" dirty="0">
              <a:solidFill>
                <a:srgbClr val="FFFFFF"/>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6BEDB765-B029-4776-BE52-8A0CF3615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8620" y="5669524"/>
            <a:ext cx="275880" cy="2758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TextBox 22">
            <a:extLst>
              <a:ext uri="{FF2B5EF4-FFF2-40B4-BE49-F238E27FC236}">
                <a16:creationId xmlns:a16="http://schemas.microsoft.com/office/drawing/2014/main" id="{E108F5BD-65CC-456E-990B-769EB67F60C3}"/>
              </a:ext>
            </a:extLst>
          </p:cNvPr>
          <p:cNvSpPr txBox="1">
            <a:spLocks noChangeArrowheads="1"/>
          </p:cNvSpPr>
          <p:nvPr/>
        </p:nvSpPr>
        <p:spPr bwMode="auto">
          <a:xfrm>
            <a:off x="4264778" y="2623566"/>
            <a:ext cx="1561546" cy="26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服务券原则上只补贴有效期内发生的服务</a:t>
            </a:r>
            <a:endParaRPr lang="ko-KR" altLang="en-US" b="1" dirty="0">
              <a:solidFill>
                <a:schemeClr val="bg1"/>
              </a:solidFill>
              <a:latin typeface="微软雅黑" panose="020B0503020204020204" pitchFamily="34" charset="-122"/>
            </a:endParaRPr>
          </a:p>
        </p:txBody>
      </p:sp>
      <p:sp>
        <p:nvSpPr>
          <p:cNvPr id="32" name="Freeform 7">
            <a:extLst>
              <a:ext uri="{FF2B5EF4-FFF2-40B4-BE49-F238E27FC236}">
                <a16:creationId xmlns:a16="http://schemas.microsoft.com/office/drawing/2014/main" id="{9BA25C42-4A9F-48BF-B8A6-1DE3FFFB6837}"/>
              </a:ext>
            </a:extLst>
          </p:cNvPr>
          <p:cNvSpPr>
            <a:spLocks noChangeArrowheads="1"/>
          </p:cNvSpPr>
          <p:nvPr/>
        </p:nvSpPr>
        <p:spPr bwMode="auto">
          <a:xfrm rot="18900000">
            <a:off x="7379500" y="1817688"/>
            <a:ext cx="1746250" cy="1746250"/>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4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33" name="Group 506">
            <a:extLst>
              <a:ext uri="{FF2B5EF4-FFF2-40B4-BE49-F238E27FC236}">
                <a16:creationId xmlns:a16="http://schemas.microsoft.com/office/drawing/2014/main" id="{A27EF3EC-D70E-43DA-A5CA-6FE4CA9EABA5}"/>
              </a:ext>
            </a:extLst>
          </p:cNvPr>
          <p:cNvGrpSpPr/>
          <p:nvPr/>
        </p:nvGrpSpPr>
        <p:grpSpPr bwMode="auto">
          <a:xfrm>
            <a:off x="8072364" y="2589093"/>
            <a:ext cx="309424" cy="360549"/>
            <a:chOff x="0" y="0"/>
            <a:chExt cx="495" cy="574"/>
          </a:xfrm>
          <a:solidFill>
            <a:srgbClr val="3099D6"/>
          </a:solidFill>
        </p:grpSpPr>
        <p:sp>
          <p:nvSpPr>
            <p:cNvPr id="34" name="AutoShape 504">
              <a:extLst>
                <a:ext uri="{FF2B5EF4-FFF2-40B4-BE49-F238E27FC236}">
                  <a16:creationId xmlns:a16="http://schemas.microsoft.com/office/drawing/2014/main" id="{67892CCF-2E5B-4851-883F-D9C2913F8283}"/>
                </a:ext>
              </a:extLst>
            </p:cNvPr>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fontAlgn="auto"/>
              <a:endParaRPr lang="en-US" sz="3200" noProof="1"/>
            </a:p>
          </p:txBody>
        </p:sp>
        <p:sp>
          <p:nvSpPr>
            <p:cNvPr id="35" name="AutoShape 505">
              <a:extLst>
                <a:ext uri="{FF2B5EF4-FFF2-40B4-BE49-F238E27FC236}">
                  <a16:creationId xmlns:a16="http://schemas.microsoft.com/office/drawing/2014/main" id="{BD14B997-F36D-42B3-AB91-343B0C5D1681}"/>
                </a:ext>
              </a:extLst>
            </p:cNvPr>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fontAlgn="auto"/>
              <a:endParaRPr lang="en-US" sz="3200" noProof="1"/>
            </a:p>
          </p:txBody>
        </p:sp>
      </p:grpSp>
      <p:sp>
        <p:nvSpPr>
          <p:cNvPr id="36" name="Freeform 6">
            <a:extLst>
              <a:ext uri="{FF2B5EF4-FFF2-40B4-BE49-F238E27FC236}">
                <a16:creationId xmlns:a16="http://schemas.microsoft.com/office/drawing/2014/main" id="{FE9B3C93-33B1-4582-99CA-DFAABFE7C40A}"/>
              </a:ext>
            </a:extLst>
          </p:cNvPr>
          <p:cNvSpPr>
            <a:spLocks noChangeArrowheads="1"/>
          </p:cNvSpPr>
          <p:nvPr/>
        </p:nvSpPr>
        <p:spPr bwMode="auto">
          <a:xfrm rot="18900000">
            <a:off x="8030375" y="3082925"/>
            <a:ext cx="1751013" cy="1746250"/>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4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37" name="Group 675">
            <a:extLst>
              <a:ext uri="{FF2B5EF4-FFF2-40B4-BE49-F238E27FC236}">
                <a16:creationId xmlns:a16="http://schemas.microsoft.com/office/drawing/2014/main" id="{86A5D792-FFD9-42E4-97EE-D367A6930706}"/>
              </a:ext>
            </a:extLst>
          </p:cNvPr>
          <p:cNvGrpSpPr/>
          <p:nvPr/>
        </p:nvGrpSpPr>
        <p:grpSpPr bwMode="auto">
          <a:xfrm>
            <a:off x="8761682" y="3748710"/>
            <a:ext cx="230860" cy="399563"/>
            <a:chOff x="0" y="0"/>
            <a:chExt cx="332" cy="579"/>
          </a:xfrm>
          <a:solidFill>
            <a:srgbClr val="3099D6"/>
          </a:solidFill>
        </p:grpSpPr>
        <p:sp>
          <p:nvSpPr>
            <p:cNvPr id="38" name="AutoShape 673">
              <a:extLst>
                <a:ext uri="{FF2B5EF4-FFF2-40B4-BE49-F238E27FC236}">
                  <a16:creationId xmlns:a16="http://schemas.microsoft.com/office/drawing/2014/main" id="{85BF7543-3176-4ABC-8CCE-41BE6673063D}"/>
                </a:ext>
              </a:extLst>
            </p:cNvPr>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fontAlgn="auto"/>
              <a:endParaRPr lang="en-US" sz="3200" noProof="1"/>
            </a:p>
          </p:txBody>
        </p:sp>
        <p:sp>
          <p:nvSpPr>
            <p:cNvPr id="39" name="AutoShape 674">
              <a:extLst>
                <a:ext uri="{FF2B5EF4-FFF2-40B4-BE49-F238E27FC236}">
                  <a16:creationId xmlns:a16="http://schemas.microsoft.com/office/drawing/2014/main" id="{985DFE99-0B3F-419B-916D-874B45914395}"/>
                </a:ext>
              </a:extLst>
            </p:cNvPr>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fontAlgn="auto"/>
              <a:endParaRPr lang="en-US" sz="3200" noProof="1"/>
            </a:p>
          </p:txBody>
        </p:sp>
      </p:grpSp>
      <p:sp>
        <p:nvSpPr>
          <p:cNvPr id="40" name="Freeform 5">
            <a:extLst>
              <a:ext uri="{FF2B5EF4-FFF2-40B4-BE49-F238E27FC236}">
                <a16:creationId xmlns:a16="http://schemas.microsoft.com/office/drawing/2014/main" id="{862AC0B9-4972-412F-A61D-E0D3C6142BAC}"/>
              </a:ext>
            </a:extLst>
          </p:cNvPr>
          <p:cNvSpPr>
            <a:spLocks noChangeArrowheads="1"/>
          </p:cNvSpPr>
          <p:nvPr/>
        </p:nvSpPr>
        <p:spPr bwMode="auto">
          <a:xfrm rot="18900000">
            <a:off x="6768313" y="3736975"/>
            <a:ext cx="1746250" cy="1746250"/>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4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41" name="Group 336">
            <a:extLst>
              <a:ext uri="{FF2B5EF4-FFF2-40B4-BE49-F238E27FC236}">
                <a16:creationId xmlns:a16="http://schemas.microsoft.com/office/drawing/2014/main" id="{37D0B40B-C0B7-4489-9944-9D78482FE76C}"/>
              </a:ext>
            </a:extLst>
          </p:cNvPr>
          <p:cNvGrpSpPr/>
          <p:nvPr/>
        </p:nvGrpSpPr>
        <p:grpSpPr bwMode="auto">
          <a:xfrm>
            <a:off x="7429113" y="4397592"/>
            <a:ext cx="396604" cy="396604"/>
            <a:chOff x="0" y="0"/>
            <a:chExt cx="573" cy="574"/>
          </a:xfrm>
          <a:solidFill>
            <a:srgbClr val="3099D6"/>
          </a:solidFill>
        </p:grpSpPr>
        <p:sp>
          <p:nvSpPr>
            <p:cNvPr id="42" name="AutoShape 334">
              <a:extLst>
                <a:ext uri="{FF2B5EF4-FFF2-40B4-BE49-F238E27FC236}">
                  <a16:creationId xmlns:a16="http://schemas.microsoft.com/office/drawing/2014/main" id="{4330BC3D-1DE2-4BFD-95FB-A5374CD8BA3B}"/>
                </a:ext>
              </a:extLst>
            </p:cNvPr>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fontAlgn="auto"/>
              <a:endParaRPr lang="en-US" sz="3200" noProof="1"/>
            </a:p>
          </p:txBody>
        </p:sp>
        <p:sp>
          <p:nvSpPr>
            <p:cNvPr id="43" name="AutoShape 335">
              <a:extLst>
                <a:ext uri="{FF2B5EF4-FFF2-40B4-BE49-F238E27FC236}">
                  <a16:creationId xmlns:a16="http://schemas.microsoft.com/office/drawing/2014/main" id="{279095E5-D36D-4EDD-B3E0-7DDFC5D7312E}"/>
                </a:ext>
              </a:extLst>
            </p:cNvPr>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fontAlgn="auto"/>
              <a:endParaRPr lang="en-US" sz="3200" noProof="1"/>
            </a:p>
          </p:txBody>
        </p:sp>
      </p:grpSp>
      <p:sp>
        <p:nvSpPr>
          <p:cNvPr id="44" name="Freeform 8">
            <a:extLst>
              <a:ext uri="{FF2B5EF4-FFF2-40B4-BE49-F238E27FC236}">
                <a16:creationId xmlns:a16="http://schemas.microsoft.com/office/drawing/2014/main" id="{1F38FDA7-E8B6-4435-A01C-FEF7D145C8FE}"/>
              </a:ext>
            </a:extLst>
          </p:cNvPr>
          <p:cNvSpPr>
            <a:spLocks noChangeArrowheads="1"/>
          </p:cNvSpPr>
          <p:nvPr/>
        </p:nvSpPr>
        <p:spPr bwMode="auto">
          <a:xfrm rot="18900000">
            <a:off x="6115850" y="2471738"/>
            <a:ext cx="1746250" cy="1746250"/>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4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45" name="AutoShape 116">
            <a:extLst>
              <a:ext uri="{FF2B5EF4-FFF2-40B4-BE49-F238E27FC236}">
                <a16:creationId xmlns:a16="http://schemas.microsoft.com/office/drawing/2014/main" id="{83AC2C7C-62BC-4B11-B480-CBB959B9CC66}"/>
              </a:ext>
            </a:extLst>
          </p:cNvPr>
          <p:cNvSpPr>
            <a:spLocks noChangeArrowheads="1"/>
          </p:cNvSpPr>
          <p:nvPr/>
        </p:nvSpPr>
        <p:spPr bwMode="auto">
          <a:xfrm>
            <a:off x="6814350" y="3236913"/>
            <a:ext cx="358775" cy="395287"/>
          </a:xfrm>
          <a:custGeom>
            <a:avLst/>
            <a:gdLst>
              <a:gd name="T0" fmla="*/ 21600 w 21600"/>
              <a:gd name="T1" fmla="*/ 11862 h 21600"/>
              <a:gd name="T2" fmla="*/ 10800 w 21600"/>
              <a:gd name="T3" fmla="*/ 21600 h 21600"/>
              <a:gd name="T4" fmla="*/ 0 w 21600"/>
              <a:gd name="T5" fmla="*/ 11862 h 21600"/>
              <a:gd name="T6" fmla="*/ 10800 w 21600"/>
              <a:gd name="T7" fmla="*/ 2124 h 21600"/>
              <a:gd name="T8" fmla="*/ 12647 w 21600"/>
              <a:gd name="T9" fmla="*/ 2268 h 21600"/>
              <a:gd name="T10" fmla="*/ 12647 w 21600"/>
              <a:gd name="T11" fmla="*/ 0 h 21600"/>
              <a:gd name="T12" fmla="*/ 16682 w 21600"/>
              <a:gd name="T13" fmla="*/ 3646 h 21600"/>
              <a:gd name="T14" fmla="*/ 12647 w 21600"/>
              <a:gd name="T15" fmla="*/ 7299 h 21600"/>
              <a:gd name="T16" fmla="*/ 12647 w 21600"/>
              <a:gd name="T17" fmla="*/ 5030 h 21600"/>
              <a:gd name="T18" fmla="*/ 10800 w 21600"/>
              <a:gd name="T19" fmla="*/ 4829 h 21600"/>
              <a:gd name="T20" fmla="*/ 3000 w 21600"/>
              <a:gd name="T21" fmla="*/ 11862 h 21600"/>
              <a:gd name="T22" fmla="*/ 10800 w 21600"/>
              <a:gd name="T23" fmla="*/ 18895 h 21600"/>
              <a:gd name="T24" fmla="*/ 18600 w 21600"/>
              <a:gd name="T25" fmla="*/ 11862 h 21600"/>
              <a:gd name="T26" fmla="*/ 21600 w 21600"/>
              <a:gd name="T27" fmla="*/ 11862 h 21600"/>
              <a:gd name="T28" fmla="*/ 21600 w 21600"/>
              <a:gd name="T29" fmla="*/ 1186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3099D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cxnSp>
        <p:nvCxnSpPr>
          <p:cNvPr id="46" name="직선 연결선 250">
            <a:extLst>
              <a:ext uri="{FF2B5EF4-FFF2-40B4-BE49-F238E27FC236}">
                <a16:creationId xmlns:a16="http://schemas.microsoft.com/office/drawing/2014/main" id="{B3FC99C8-BFBB-4775-A6F3-A8E6F9B9E706}"/>
              </a:ext>
            </a:extLst>
          </p:cNvPr>
          <p:cNvCxnSpPr>
            <a:cxnSpLocks/>
          </p:cNvCxnSpPr>
          <p:nvPr/>
        </p:nvCxnSpPr>
        <p:spPr>
          <a:xfrm>
            <a:off x="5753900" y="3011488"/>
            <a:ext cx="451709"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a:extLst>
              <a:ext uri="{FF2B5EF4-FFF2-40B4-BE49-F238E27FC236}">
                <a16:creationId xmlns:a16="http://schemas.microsoft.com/office/drawing/2014/main" id="{685ACE77-D65F-4BFD-ADC5-5A30FC3276F0}"/>
              </a:ext>
            </a:extLst>
          </p:cNvPr>
          <p:cNvCxnSpPr>
            <a:cxnSpLocks/>
          </p:cNvCxnSpPr>
          <p:nvPr/>
        </p:nvCxnSpPr>
        <p:spPr>
          <a:xfrm>
            <a:off x="6097614" y="5280025"/>
            <a:ext cx="919936"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a:extLst>
              <a:ext uri="{FF2B5EF4-FFF2-40B4-BE49-F238E27FC236}">
                <a16:creationId xmlns:a16="http://schemas.microsoft.com/office/drawing/2014/main" id="{377D39D5-7ADC-48A9-9D20-CCF1E479AD38}"/>
              </a:ext>
            </a:extLst>
          </p:cNvPr>
          <p:cNvCxnSpPr>
            <a:cxnSpLocks/>
          </p:cNvCxnSpPr>
          <p:nvPr/>
        </p:nvCxnSpPr>
        <p:spPr>
          <a:xfrm flipH="1">
            <a:off x="8827301" y="2041525"/>
            <a:ext cx="1106829"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9" name="직선 연결선 250">
            <a:extLst>
              <a:ext uri="{FF2B5EF4-FFF2-40B4-BE49-F238E27FC236}">
                <a16:creationId xmlns:a16="http://schemas.microsoft.com/office/drawing/2014/main" id="{FC8A52FE-8058-4FF7-9DF4-4C5CA6C73A3B}"/>
              </a:ext>
            </a:extLst>
          </p:cNvPr>
          <p:cNvCxnSpPr/>
          <p:nvPr/>
        </p:nvCxnSpPr>
        <p:spPr>
          <a:xfrm flipH="1">
            <a:off x="9800438" y="4313238"/>
            <a:ext cx="454025" cy="0"/>
          </a:xfrm>
          <a:prstGeom prst="line">
            <a:avLst/>
          </a:prstGeom>
          <a:ln w="6350">
            <a:solidFill>
              <a:srgbClr val="FEFEFE"/>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0" name="Text Placeholder 8">
            <a:extLst>
              <a:ext uri="{FF2B5EF4-FFF2-40B4-BE49-F238E27FC236}">
                <a16:creationId xmlns:a16="http://schemas.microsoft.com/office/drawing/2014/main" id="{D90CA48F-26A8-4D22-8784-8CD4F6FAC230}"/>
              </a:ext>
            </a:extLst>
          </p:cNvPr>
          <p:cNvSpPr txBox="1">
            <a:spLocks noChangeArrowheads="1"/>
          </p:cNvSpPr>
          <p:nvPr/>
        </p:nvSpPr>
        <p:spPr bwMode="auto">
          <a:xfrm>
            <a:off x="429230" y="2697008"/>
            <a:ext cx="3433763" cy="161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lnSpc>
                <a:spcPct val="130000"/>
              </a:lnSpc>
              <a:spcBef>
                <a:spcPct val="20000"/>
              </a:spcBef>
              <a:buFont typeface="Wingdings" panose="05000000000000000000" pitchFamily="2" charset="2"/>
              <a:buChar char="l"/>
            </a:pPr>
            <a:r>
              <a:rPr lang="zh-CN" altLang="en-US" sz="1200" dirty="0">
                <a:solidFill>
                  <a:schemeClr val="bg1"/>
                </a:solidFill>
                <a:latin typeface="方正兰亭细黑简体" panose="02000000000000000000" pitchFamily="2" charset="-122"/>
                <a:ea typeface="方正兰亭细黑简体" panose="02000000000000000000" pitchFamily="2" charset="-122"/>
              </a:rPr>
              <a:t>本项目甲方使用小微企业服务补贴券抵扣合同金额为：      元（人民币大写：   ）</a:t>
            </a:r>
            <a:endParaRPr lang="en-US" altLang="zh-CN" sz="1200" dirty="0">
              <a:solidFill>
                <a:schemeClr val="bg1"/>
              </a:solidFill>
              <a:latin typeface="方正兰亭细黑简体" panose="02000000000000000000" pitchFamily="2" charset="-122"/>
              <a:ea typeface="方正兰亭细黑简体" panose="02000000000000000000" pitchFamily="2" charset="-122"/>
            </a:endParaRPr>
          </a:p>
          <a:p>
            <a:pPr marL="171450" indent="-171450">
              <a:lnSpc>
                <a:spcPct val="130000"/>
              </a:lnSpc>
              <a:spcBef>
                <a:spcPct val="20000"/>
              </a:spcBef>
              <a:buFont typeface="Wingdings" panose="05000000000000000000" pitchFamily="2" charset="2"/>
              <a:buChar char="l"/>
            </a:pPr>
            <a:endParaRPr lang="en-US" altLang="en-US" sz="1200" dirty="0">
              <a:solidFill>
                <a:schemeClr val="bg1"/>
              </a:solidFill>
              <a:latin typeface="方正兰亭细黑简体" panose="02000000000000000000" pitchFamily="2" charset="-122"/>
              <a:ea typeface="方正兰亭细黑简体" panose="02000000000000000000" pitchFamily="2" charset="-122"/>
            </a:endParaRPr>
          </a:p>
          <a:p>
            <a:pPr marL="171450" indent="-171450">
              <a:lnSpc>
                <a:spcPct val="130000"/>
              </a:lnSpc>
              <a:spcBef>
                <a:spcPct val="20000"/>
              </a:spcBef>
              <a:buFont typeface="Wingdings" panose="05000000000000000000" pitchFamily="2" charset="2"/>
              <a:buChar char="l"/>
            </a:pPr>
            <a:r>
              <a:rPr lang="zh-CN" altLang="en-US" sz="1200" dirty="0">
                <a:solidFill>
                  <a:schemeClr val="bg1"/>
                </a:solidFill>
                <a:latin typeface="方正兰亭细黑简体" panose="02000000000000000000" pitchFamily="2" charset="-122"/>
                <a:ea typeface="方正兰亭细黑简体" panose="02000000000000000000" pitchFamily="2" charset="-122"/>
              </a:rPr>
              <a:t>本项目服务补贴券绑定柳州市小微企业服务补贴券申请管理平台（网址：</a:t>
            </a:r>
            <a:r>
              <a:rPr lang="en-US" altLang="zh-CN" sz="1200" dirty="0">
                <a:solidFill>
                  <a:schemeClr val="bg1"/>
                </a:solidFill>
                <a:latin typeface="方正兰亭细黑简体" panose="02000000000000000000" pitchFamily="2" charset="-122"/>
                <a:ea typeface="方正兰亭细黑简体" panose="02000000000000000000" pitchFamily="2" charset="-122"/>
              </a:rPr>
              <a:t>fwq.smelz.cn</a:t>
            </a:r>
            <a:r>
              <a:rPr lang="zh-CN" altLang="en-US" sz="1200" dirty="0">
                <a:solidFill>
                  <a:schemeClr val="bg1"/>
                </a:solidFill>
                <a:latin typeface="方正兰亭细黑简体" panose="02000000000000000000" pitchFamily="2" charset="-122"/>
                <a:ea typeface="方正兰亭细黑简体" panose="02000000000000000000" pitchFamily="2" charset="-122"/>
              </a:rPr>
              <a:t>）系统订单号为：</a:t>
            </a:r>
            <a:endParaRPr lang="en-US" altLang="en-US" sz="1200" dirty="0">
              <a:solidFill>
                <a:schemeClr val="bg1"/>
              </a:solidFill>
              <a:latin typeface="方正兰亭细黑简体" panose="02000000000000000000" pitchFamily="2" charset="-122"/>
              <a:ea typeface="方正兰亭细黑简体" panose="02000000000000000000" pitchFamily="2" charset="-122"/>
            </a:endParaRPr>
          </a:p>
          <a:p>
            <a:pPr>
              <a:lnSpc>
                <a:spcPct val="130000"/>
              </a:lnSpc>
              <a:spcBef>
                <a:spcPct val="20000"/>
              </a:spcBef>
            </a:pPr>
            <a:endParaRPr lang="en-US" altLang="en-US" sz="1200" dirty="0">
              <a:solidFill>
                <a:schemeClr val="bg1"/>
              </a:solidFill>
              <a:latin typeface="Roboto condensed"/>
            </a:endParaRPr>
          </a:p>
        </p:txBody>
      </p:sp>
      <p:cxnSp>
        <p:nvCxnSpPr>
          <p:cNvPr id="51" name="Straight Connector 59">
            <a:extLst>
              <a:ext uri="{FF2B5EF4-FFF2-40B4-BE49-F238E27FC236}">
                <a16:creationId xmlns:a16="http://schemas.microsoft.com/office/drawing/2014/main" id="{788994D8-0E20-4548-861E-E1BDDE68A9BB}"/>
              </a:ext>
            </a:extLst>
          </p:cNvPr>
          <p:cNvCxnSpPr/>
          <p:nvPr/>
        </p:nvCxnSpPr>
        <p:spPr>
          <a:xfrm flipV="1">
            <a:off x="4013864" y="1714500"/>
            <a:ext cx="0" cy="448310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2" name="TextBox 22">
            <a:extLst>
              <a:ext uri="{FF2B5EF4-FFF2-40B4-BE49-F238E27FC236}">
                <a16:creationId xmlns:a16="http://schemas.microsoft.com/office/drawing/2014/main" id="{1C819C79-AC0E-4C10-BE62-360964A9F422}"/>
              </a:ext>
            </a:extLst>
          </p:cNvPr>
          <p:cNvSpPr txBox="1">
            <a:spLocks noChangeArrowheads="1"/>
          </p:cNvSpPr>
          <p:nvPr/>
        </p:nvSpPr>
        <p:spPr bwMode="auto">
          <a:xfrm>
            <a:off x="4531224" y="5112062"/>
            <a:ext cx="1515022" cy="26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取消模板合同</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b="1" dirty="0">
                <a:solidFill>
                  <a:schemeClr val="bg1"/>
                </a:solidFill>
                <a:latin typeface="微软雅黑" panose="020B0503020204020204" pitchFamily="34" charset="-122"/>
                <a:ea typeface="微软雅黑" panose="020B0503020204020204" pitchFamily="34" charset="-122"/>
              </a:rPr>
              <a:t>采用业务合同</a:t>
            </a:r>
            <a:endParaRPr lang="ko-KR" altLang="en-US" b="1" dirty="0">
              <a:solidFill>
                <a:schemeClr val="bg1"/>
              </a:solidFill>
              <a:latin typeface="微软雅黑" panose="020B0503020204020204" pitchFamily="34" charset="-122"/>
            </a:endParaRPr>
          </a:p>
        </p:txBody>
      </p:sp>
      <p:sp>
        <p:nvSpPr>
          <p:cNvPr id="53" name="TextBox 22">
            <a:extLst>
              <a:ext uri="{FF2B5EF4-FFF2-40B4-BE49-F238E27FC236}">
                <a16:creationId xmlns:a16="http://schemas.microsoft.com/office/drawing/2014/main" id="{80D8F91D-4535-4A65-847B-9A453D7B2B63}"/>
              </a:ext>
            </a:extLst>
          </p:cNvPr>
          <p:cNvSpPr txBox="1">
            <a:spLocks noChangeArrowheads="1"/>
          </p:cNvSpPr>
          <p:nvPr/>
        </p:nvSpPr>
        <p:spPr bwMode="auto">
          <a:xfrm>
            <a:off x="10363765" y="4159848"/>
            <a:ext cx="1479019" cy="28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在线申请兑现</a:t>
            </a:r>
            <a:endParaRPr lang="ko-KR" altLang="en-US" b="1" dirty="0">
              <a:solidFill>
                <a:schemeClr val="bg1"/>
              </a:solidFill>
              <a:latin typeface="微软雅黑" panose="020B0503020204020204" pitchFamily="34" charset="-122"/>
            </a:endParaRPr>
          </a:p>
        </p:txBody>
      </p:sp>
      <p:sp>
        <p:nvSpPr>
          <p:cNvPr id="54" name="TextBox 22">
            <a:extLst>
              <a:ext uri="{FF2B5EF4-FFF2-40B4-BE49-F238E27FC236}">
                <a16:creationId xmlns:a16="http://schemas.microsoft.com/office/drawing/2014/main" id="{8C21626A-AC6D-4310-9592-B9C094FFD28C}"/>
              </a:ext>
            </a:extLst>
          </p:cNvPr>
          <p:cNvSpPr txBox="1">
            <a:spLocks noChangeArrowheads="1"/>
          </p:cNvSpPr>
          <p:nvPr/>
        </p:nvSpPr>
        <p:spPr bwMode="auto">
          <a:xfrm>
            <a:off x="10183378" y="1767844"/>
            <a:ext cx="1479019" cy="28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服务机构上传正式盖章合同</a:t>
            </a:r>
            <a:endParaRPr lang="ko-KR" altLang="en-US" b="1" dirty="0">
              <a:solidFill>
                <a:schemeClr val="bg1"/>
              </a:solidFill>
              <a:latin typeface="微软雅黑" panose="020B0503020204020204" pitchFamily="34" charset="-122"/>
            </a:endParaRPr>
          </a:p>
        </p:txBody>
      </p:sp>
      <p:sp>
        <p:nvSpPr>
          <p:cNvPr id="55" name="TextBox 22">
            <a:extLst>
              <a:ext uri="{FF2B5EF4-FFF2-40B4-BE49-F238E27FC236}">
                <a16:creationId xmlns:a16="http://schemas.microsoft.com/office/drawing/2014/main" id="{11B60778-9513-41F6-BD18-15D5B35D9938}"/>
              </a:ext>
            </a:extLst>
          </p:cNvPr>
          <p:cNvSpPr txBox="1">
            <a:spLocks noChangeArrowheads="1"/>
          </p:cNvSpPr>
          <p:nvPr/>
        </p:nvSpPr>
        <p:spPr bwMode="auto">
          <a:xfrm>
            <a:off x="492538" y="2123066"/>
            <a:ext cx="1561546" cy="26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b="1" dirty="0">
                <a:solidFill>
                  <a:schemeClr val="bg1"/>
                </a:solidFill>
                <a:latin typeface="微软雅黑" panose="020B0503020204020204" pitchFamily="34" charset="-122"/>
                <a:ea typeface="微软雅黑" panose="020B0503020204020204" pitchFamily="34" charset="-122"/>
              </a:rPr>
              <a:t>合同必要条款</a:t>
            </a:r>
            <a:endParaRPr lang="ko-KR" altLang="en-US" b="1" dirty="0">
              <a:solidFill>
                <a:schemeClr val="bg1"/>
              </a:solidFill>
              <a:latin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 name="圆角矩形 81">
            <a:extLst>
              <a:ext uri="{FF2B5EF4-FFF2-40B4-BE49-F238E27FC236}">
                <a16:creationId xmlns:a16="http://schemas.microsoft.com/office/drawing/2014/main" id="{15E765A9-4123-48CE-9E51-B3752A1DA6AD}"/>
              </a:ext>
            </a:extLst>
          </p:cNvPr>
          <p:cNvSpPr/>
          <p:nvPr/>
        </p:nvSpPr>
        <p:spPr>
          <a:xfrm>
            <a:off x="7949179" y="2655668"/>
            <a:ext cx="2857252" cy="795277"/>
          </a:xfrm>
          <a:prstGeom prst="roundRect">
            <a:avLst>
              <a:gd name="adj" fmla="val 3042"/>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dirty="0"/>
          </a:p>
        </p:txBody>
      </p:sp>
      <p:sp>
        <p:nvSpPr>
          <p:cNvPr id="39" name="圆角矩形 81">
            <a:extLst>
              <a:ext uri="{FF2B5EF4-FFF2-40B4-BE49-F238E27FC236}">
                <a16:creationId xmlns:a16="http://schemas.microsoft.com/office/drawing/2014/main" id="{F634743C-4298-40AD-AC87-7C9D97FADCEF}"/>
              </a:ext>
            </a:extLst>
          </p:cNvPr>
          <p:cNvSpPr/>
          <p:nvPr/>
        </p:nvSpPr>
        <p:spPr>
          <a:xfrm>
            <a:off x="1276225" y="2640660"/>
            <a:ext cx="2887030" cy="2147413"/>
          </a:xfrm>
          <a:prstGeom prst="roundRect">
            <a:avLst>
              <a:gd name="adj" fmla="val 3042"/>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dirty="0"/>
          </a:p>
        </p:txBody>
      </p:sp>
      <p:sp>
        <p:nvSpPr>
          <p:cNvPr id="53" name="圆角矩形 81">
            <a:extLst>
              <a:ext uri="{FF2B5EF4-FFF2-40B4-BE49-F238E27FC236}">
                <a16:creationId xmlns:a16="http://schemas.microsoft.com/office/drawing/2014/main" id="{9AB721DB-B0E8-45A5-96DD-80B5DAE68DBD}"/>
              </a:ext>
            </a:extLst>
          </p:cNvPr>
          <p:cNvSpPr/>
          <p:nvPr/>
        </p:nvSpPr>
        <p:spPr>
          <a:xfrm>
            <a:off x="4666731" y="2694334"/>
            <a:ext cx="2829277" cy="1868865"/>
          </a:xfrm>
          <a:prstGeom prst="roundRect">
            <a:avLst>
              <a:gd name="adj" fmla="val 3042"/>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dirty="0"/>
          </a:p>
        </p:txBody>
      </p:sp>
      <p:sp>
        <p:nvSpPr>
          <p:cNvPr id="34" name="圆角矩形 78">
            <a:extLst>
              <a:ext uri="{FF2B5EF4-FFF2-40B4-BE49-F238E27FC236}">
                <a16:creationId xmlns:a16="http://schemas.microsoft.com/office/drawing/2014/main" id="{151FC4E7-F329-4D3C-A367-BDC8B01C38F9}"/>
              </a:ext>
            </a:extLst>
          </p:cNvPr>
          <p:cNvSpPr/>
          <p:nvPr/>
        </p:nvSpPr>
        <p:spPr>
          <a:xfrm>
            <a:off x="1360317" y="3081359"/>
            <a:ext cx="2664000" cy="18000"/>
          </a:xfrm>
          <a:prstGeom prst="roundRect">
            <a:avLst/>
          </a:prstGeom>
          <a:gradFill>
            <a:gsLst>
              <a:gs pos="0">
                <a:srgbClr val="00B0F0"/>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35" name="圆角矩形 79">
            <a:extLst>
              <a:ext uri="{FF2B5EF4-FFF2-40B4-BE49-F238E27FC236}">
                <a16:creationId xmlns:a16="http://schemas.microsoft.com/office/drawing/2014/main" id="{682B943F-EB93-401E-8EA9-D14A67C7FF66}"/>
              </a:ext>
            </a:extLst>
          </p:cNvPr>
          <p:cNvSpPr/>
          <p:nvPr/>
        </p:nvSpPr>
        <p:spPr>
          <a:xfrm>
            <a:off x="1345376" y="3576309"/>
            <a:ext cx="2664000" cy="18000"/>
          </a:xfrm>
          <a:prstGeom prst="roundRect">
            <a:avLst/>
          </a:prstGeom>
          <a:gradFill>
            <a:gsLst>
              <a:gs pos="0">
                <a:srgbClr val="00B0F0"/>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36" name="文本框 35">
            <a:extLst>
              <a:ext uri="{FF2B5EF4-FFF2-40B4-BE49-F238E27FC236}">
                <a16:creationId xmlns:a16="http://schemas.microsoft.com/office/drawing/2014/main" id="{FBBC7E97-8604-45FC-8B73-0CB03FEA8C8A}"/>
              </a:ext>
            </a:extLst>
          </p:cNvPr>
          <p:cNvSpPr txBox="1"/>
          <p:nvPr/>
        </p:nvSpPr>
        <p:spPr>
          <a:xfrm>
            <a:off x="1375283" y="2782915"/>
            <a:ext cx="2031325" cy="276999"/>
          </a:xfrm>
          <a:prstGeom prst="rect">
            <a:avLst/>
          </a:prstGeom>
          <a:noFill/>
        </p:spPr>
        <p:txBody>
          <a:bodyPr wrap="non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一项服务单独一份兑现材料</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37" name="文本框 36">
            <a:extLst>
              <a:ext uri="{FF2B5EF4-FFF2-40B4-BE49-F238E27FC236}">
                <a16:creationId xmlns:a16="http://schemas.microsoft.com/office/drawing/2014/main" id="{8ECDCB0C-0D49-471F-A957-B6BCD00940A7}"/>
              </a:ext>
            </a:extLst>
          </p:cNvPr>
          <p:cNvSpPr txBox="1"/>
          <p:nvPr/>
        </p:nvSpPr>
        <p:spPr>
          <a:xfrm>
            <a:off x="1383058" y="3103304"/>
            <a:ext cx="2664000" cy="461665"/>
          </a:xfrm>
          <a:prstGeom prst="rect">
            <a:avLst/>
          </a:prstGeom>
          <a:noFill/>
        </p:spPr>
        <p:txBody>
          <a:bodyPr wrap="squar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一份合同服务机构需开给企业对应服务券额度发票</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40" name="圆角矩形 86">
            <a:extLst>
              <a:ext uri="{FF2B5EF4-FFF2-40B4-BE49-F238E27FC236}">
                <a16:creationId xmlns:a16="http://schemas.microsoft.com/office/drawing/2014/main" id="{98927699-675E-4FF2-8EB7-85E694475538}"/>
              </a:ext>
            </a:extLst>
          </p:cNvPr>
          <p:cNvSpPr/>
          <p:nvPr/>
        </p:nvSpPr>
        <p:spPr>
          <a:xfrm rot="10800000" flipH="1" flipV="1">
            <a:off x="1258934" y="4606274"/>
            <a:ext cx="2891500" cy="483635"/>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i="1">
              <a:solidFill>
                <a:srgbClr val="415977"/>
              </a:solidFill>
              <a:latin typeface="微软雅黑" panose="020B0503020204020204" pitchFamily="34" charset="-122"/>
              <a:ea typeface="微软雅黑" panose="020B0503020204020204" pitchFamily="34" charset="-122"/>
            </a:endParaRPr>
          </a:p>
        </p:txBody>
      </p:sp>
      <p:sp>
        <p:nvSpPr>
          <p:cNvPr id="41" name="圆角矩形 84">
            <a:extLst>
              <a:ext uri="{FF2B5EF4-FFF2-40B4-BE49-F238E27FC236}">
                <a16:creationId xmlns:a16="http://schemas.microsoft.com/office/drawing/2014/main" id="{F1671F97-95EF-4C36-B975-22A81ECA1DFB}"/>
              </a:ext>
            </a:extLst>
          </p:cNvPr>
          <p:cNvSpPr/>
          <p:nvPr/>
        </p:nvSpPr>
        <p:spPr>
          <a:xfrm rot="10800000" flipH="1" flipV="1">
            <a:off x="1270074" y="2185909"/>
            <a:ext cx="2880360" cy="492052"/>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solidFill>
                <a:srgbClr val="0B3B57"/>
              </a:solidFill>
            </a:endParaRPr>
          </a:p>
        </p:txBody>
      </p:sp>
      <p:sp>
        <p:nvSpPr>
          <p:cNvPr id="42" name="矩形 41">
            <a:extLst>
              <a:ext uri="{FF2B5EF4-FFF2-40B4-BE49-F238E27FC236}">
                <a16:creationId xmlns:a16="http://schemas.microsoft.com/office/drawing/2014/main" id="{6109153F-9384-48F1-8EB1-20103E0BAF22}"/>
              </a:ext>
            </a:extLst>
          </p:cNvPr>
          <p:cNvSpPr/>
          <p:nvPr/>
        </p:nvSpPr>
        <p:spPr>
          <a:xfrm>
            <a:off x="2354210" y="2257528"/>
            <a:ext cx="646331" cy="348813"/>
          </a:xfrm>
          <a:prstGeom prst="rect">
            <a:avLst/>
          </a:prstGeom>
        </p:spPr>
        <p:txBody>
          <a:bodyPr wrap="none">
            <a:spAutoFit/>
          </a:bodyPr>
          <a:lstStyle/>
          <a:p>
            <a:pPr algn="ctr" defTabSz="342813">
              <a:lnSpc>
                <a:spcPts val="2000"/>
              </a:lnSpc>
              <a:defRPr/>
            </a:pPr>
            <a:r>
              <a:rPr lang="zh-CN" altLang="en-US" b="1" kern="0" dirty="0">
                <a:solidFill>
                  <a:srgbClr val="326A82"/>
                </a:solidFill>
                <a:latin typeface="微软雅黑" panose="020B0503020204020204" pitchFamily="34" charset="-122"/>
                <a:ea typeface="微软雅黑" panose="020B0503020204020204" pitchFamily="34" charset="-122"/>
              </a:rPr>
              <a:t>兑现</a:t>
            </a:r>
            <a:endParaRPr lang="en-US" altLang="zh-CN" b="1" kern="0" dirty="0">
              <a:solidFill>
                <a:srgbClr val="326A82"/>
              </a:solidFill>
              <a:latin typeface="微软雅黑" panose="020B0503020204020204" pitchFamily="34" charset="-122"/>
              <a:ea typeface="微软雅黑" panose="020B0503020204020204" pitchFamily="34" charset="-122"/>
            </a:endParaRPr>
          </a:p>
        </p:txBody>
      </p:sp>
      <p:grpSp>
        <p:nvGrpSpPr>
          <p:cNvPr id="43" name="组合 42">
            <a:extLst>
              <a:ext uri="{FF2B5EF4-FFF2-40B4-BE49-F238E27FC236}">
                <a16:creationId xmlns:a16="http://schemas.microsoft.com/office/drawing/2014/main" id="{1FF1D5BB-1C1F-4868-9E84-59C9E092FCA9}"/>
              </a:ext>
            </a:extLst>
          </p:cNvPr>
          <p:cNvGrpSpPr/>
          <p:nvPr/>
        </p:nvGrpSpPr>
        <p:grpSpPr>
          <a:xfrm>
            <a:off x="2604433" y="4750664"/>
            <a:ext cx="239371" cy="221491"/>
            <a:chOff x="692720" y="2438979"/>
            <a:chExt cx="108000" cy="108000"/>
          </a:xfrm>
        </p:grpSpPr>
        <p:sp>
          <p:nvSpPr>
            <p:cNvPr id="44" name="椭圆 43">
              <a:extLst>
                <a:ext uri="{FF2B5EF4-FFF2-40B4-BE49-F238E27FC236}">
                  <a16:creationId xmlns:a16="http://schemas.microsoft.com/office/drawing/2014/main" id="{00CEDEC6-135B-4B4D-A15F-829DAF95F4F2}"/>
                </a:ext>
              </a:extLst>
            </p:cNvPr>
            <p:cNvSpPr/>
            <p:nvPr/>
          </p:nvSpPr>
          <p:spPr>
            <a:xfrm>
              <a:off x="692720" y="2438979"/>
              <a:ext cx="108000" cy="108000"/>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p>
          </p:txBody>
        </p:sp>
        <p:sp>
          <p:nvSpPr>
            <p:cNvPr id="45" name="椭圆 44">
              <a:extLst>
                <a:ext uri="{FF2B5EF4-FFF2-40B4-BE49-F238E27FC236}">
                  <a16:creationId xmlns:a16="http://schemas.microsoft.com/office/drawing/2014/main" id="{FE02A818-38A4-414B-B2C0-F17D2BDE3490}"/>
                </a:ext>
              </a:extLst>
            </p:cNvPr>
            <p:cNvSpPr/>
            <p:nvPr/>
          </p:nvSpPr>
          <p:spPr>
            <a:xfrm>
              <a:off x="725710" y="2471969"/>
              <a:ext cx="42017" cy="42017"/>
            </a:xfrm>
            <a:prstGeom prst="ellipse">
              <a:avLst/>
            </a:prstGeom>
            <a:gradFill flip="none" rotWithShape="1">
              <a:gsLst>
                <a:gs pos="0">
                  <a:srgbClr val="0DB4EF"/>
                </a:gs>
                <a:gs pos="100000">
                  <a:srgbClr val="96CA54"/>
                </a:gs>
              </a:gsLst>
              <a:path path="circle">
                <a:fillToRect l="50000" t="50000" r="50000" b="50000"/>
              </a:path>
              <a:tileRect/>
            </a:gra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p>
          </p:txBody>
        </p:sp>
      </p:grpSp>
      <p:sp>
        <p:nvSpPr>
          <p:cNvPr id="46" name="圆角矩形 79">
            <a:extLst>
              <a:ext uri="{FF2B5EF4-FFF2-40B4-BE49-F238E27FC236}">
                <a16:creationId xmlns:a16="http://schemas.microsoft.com/office/drawing/2014/main" id="{CC060362-1226-45DA-8391-4D43B67C41B3}"/>
              </a:ext>
            </a:extLst>
          </p:cNvPr>
          <p:cNvSpPr/>
          <p:nvPr/>
        </p:nvSpPr>
        <p:spPr>
          <a:xfrm>
            <a:off x="1338697" y="4029164"/>
            <a:ext cx="2664000" cy="18000"/>
          </a:xfrm>
          <a:prstGeom prst="roundRect">
            <a:avLst/>
          </a:prstGeom>
          <a:gradFill>
            <a:gsLst>
              <a:gs pos="0">
                <a:srgbClr val="00B0F0"/>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47" name="文本框 46">
            <a:extLst>
              <a:ext uri="{FF2B5EF4-FFF2-40B4-BE49-F238E27FC236}">
                <a16:creationId xmlns:a16="http://schemas.microsoft.com/office/drawing/2014/main" id="{94105294-71D0-4711-958F-D4ACC1AE1D23}"/>
              </a:ext>
            </a:extLst>
          </p:cNvPr>
          <p:cNvSpPr txBox="1"/>
          <p:nvPr/>
        </p:nvSpPr>
        <p:spPr>
          <a:xfrm>
            <a:off x="1345376" y="3662239"/>
            <a:ext cx="2664000" cy="276999"/>
          </a:xfrm>
          <a:prstGeom prst="rect">
            <a:avLst/>
          </a:prstGeom>
          <a:noFill/>
        </p:spPr>
        <p:txBody>
          <a:bodyPr wrap="squar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服务机构须开大额发票给服务中心</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49" name="圆角矩形 84">
            <a:extLst>
              <a:ext uri="{FF2B5EF4-FFF2-40B4-BE49-F238E27FC236}">
                <a16:creationId xmlns:a16="http://schemas.microsoft.com/office/drawing/2014/main" id="{BD9FE762-F71E-432C-B4D6-41896D610173}"/>
              </a:ext>
            </a:extLst>
          </p:cNvPr>
          <p:cNvSpPr/>
          <p:nvPr/>
        </p:nvSpPr>
        <p:spPr>
          <a:xfrm rot="10800000" flipH="1" flipV="1">
            <a:off x="4641190" y="2190263"/>
            <a:ext cx="2880360" cy="492052"/>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solidFill>
                <a:srgbClr val="0B3B57"/>
              </a:solidFill>
            </a:endParaRPr>
          </a:p>
        </p:txBody>
      </p:sp>
      <p:sp>
        <p:nvSpPr>
          <p:cNvPr id="50" name="矩形 49">
            <a:extLst>
              <a:ext uri="{FF2B5EF4-FFF2-40B4-BE49-F238E27FC236}">
                <a16:creationId xmlns:a16="http://schemas.microsoft.com/office/drawing/2014/main" id="{483EFBD4-9485-497C-8FB1-D5842C1D1F9A}"/>
              </a:ext>
            </a:extLst>
          </p:cNvPr>
          <p:cNvSpPr/>
          <p:nvPr/>
        </p:nvSpPr>
        <p:spPr>
          <a:xfrm>
            <a:off x="5725326" y="2261882"/>
            <a:ext cx="646331" cy="348813"/>
          </a:xfrm>
          <a:prstGeom prst="rect">
            <a:avLst/>
          </a:prstGeom>
        </p:spPr>
        <p:txBody>
          <a:bodyPr wrap="none">
            <a:spAutoFit/>
          </a:bodyPr>
          <a:lstStyle/>
          <a:p>
            <a:pPr algn="ctr" defTabSz="342813">
              <a:lnSpc>
                <a:spcPts val="2000"/>
              </a:lnSpc>
              <a:defRPr/>
            </a:pPr>
            <a:r>
              <a:rPr lang="zh-CN" altLang="en-US" b="1" kern="0" dirty="0">
                <a:solidFill>
                  <a:srgbClr val="326A82"/>
                </a:solidFill>
                <a:latin typeface="微软雅黑" panose="020B0503020204020204" pitchFamily="34" charset="-122"/>
                <a:ea typeface="微软雅黑" panose="020B0503020204020204" pitchFamily="34" charset="-122"/>
              </a:rPr>
              <a:t>用券</a:t>
            </a:r>
            <a:endParaRPr lang="en-US" altLang="zh-CN" b="1" kern="0" dirty="0">
              <a:solidFill>
                <a:srgbClr val="326A82"/>
              </a:solidFill>
              <a:latin typeface="微软雅黑" panose="020B0503020204020204" pitchFamily="34" charset="-122"/>
              <a:ea typeface="微软雅黑" panose="020B0503020204020204" pitchFamily="34" charset="-122"/>
            </a:endParaRPr>
          </a:p>
        </p:txBody>
      </p:sp>
      <p:sp>
        <p:nvSpPr>
          <p:cNvPr id="51" name="圆角矩形 79">
            <a:extLst>
              <a:ext uri="{FF2B5EF4-FFF2-40B4-BE49-F238E27FC236}">
                <a16:creationId xmlns:a16="http://schemas.microsoft.com/office/drawing/2014/main" id="{BC2B8BEC-E1E1-4AC0-9E7E-AB374CC86A50}"/>
              </a:ext>
            </a:extLst>
          </p:cNvPr>
          <p:cNvSpPr/>
          <p:nvPr/>
        </p:nvSpPr>
        <p:spPr>
          <a:xfrm>
            <a:off x="8044533" y="3326325"/>
            <a:ext cx="2664000" cy="18000"/>
          </a:xfrm>
          <a:prstGeom prst="roundRect">
            <a:avLst/>
          </a:prstGeom>
          <a:gradFill>
            <a:gsLst>
              <a:gs pos="0">
                <a:srgbClr val="00B0F0"/>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52" name="文本框 51">
            <a:extLst>
              <a:ext uri="{FF2B5EF4-FFF2-40B4-BE49-F238E27FC236}">
                <a16:creationId xmlns:a16="http://schemas.microsoft.com/office/drawing/2014/main" id="{C26F1252-24CC-471A-9CC9-8957814D8B05}"/>
              </a:ext>
            </a:extLst>
          </p:cNvPr>
          <p:cNvSpPr txBox="1"/>
          <p:nvPr/>
        </p:nvSpPr>
        <p:spPr>
          <a:xfrm>
            <a:off x="4749370" y="2783789"/>
            <a:ext cx="2664000" cy="276999"/>
          </a:xfrm>
          <a:prstGeom prst="rect">
            <a:avLst/>
          </a:prstGeom>
          <a:noFill/>
        </p:spPr>
        <p:txBody>
          <a:bodyPr wrap="squar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服务券暂不可以跨批次使用</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54" name="圆角矩形 79">
            <a:extLst>
              <a:ext uri="{FF2B5EF4-FFF2-40B4-BE49-F238E27FC236}">
                <a16:creationId xmlns:a16="http://schemas.microsoft.com/office/drawing/2014/main" id="{9F1B6C90-B5F9-4EFF-B954-8E7BBC9364A4}"/>
              </a:ext>
            </a:extLst>
          </p:cNvPr>
          <p:cNvSpPr/>
          <p:nvPr/>
        </p:nvSpPr>
        <p:spPr>
          <a:xfrm>
            <a:off x="4726219" y="3852722"/>
            <a:ext cx="2664000" cy="18000"/>
          </a:xfrm>
          <a:prstGeom prst="roundRect">
            <a:avLst/>
          </a:prstGeom>
          <a:gradFill>
            <a:gsLst>
              <a:gs pos="0">
                <a:srgbClr val="00B0F0"/>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55" name="文本框 54">
            <a:extLst>
              <a:ext uri="{FF2B5EF4-FFF2-40B4-BE49-F238E27FC236}">
                <a16:creationId xmlns:a16="http://schemas.microsoft.com/office/drawing/2014/main" id="{1FF3B9FA-B2A3-4D67-847F-00FD19A34BBD}"/>
              </a:ext>
            </a:extLst>
          </p:cNvPr>
          <p:cNvSpPr txBox="1"/>
          <p:nvPr/>
        </p:nvSpPr>
        <p:spPr>
          <a:xfrm>
            <a:off x="4726219" y="3154930"/>
            <a:ext cx="2664000" cy="646331"/>
          </a:xfrm>
          <a:prstGeom prst="rect">
            <a:avLst/>
          </a:prstGeom>
          <a:noFill/>
        </p:spPr>
        <p:txBody>
          <a:bodyPr wrap="squar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一项服务产品一年内只能购买补贴一次（培训服务除外）</a:t>
            </a:r>
            <a:r>
              <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a:t>
            </a: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以用券时间为准</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25" name="文本框 24">
            <a:extLst>
              <a:ext uri="{FF2B5EF4-FFF2-40B4-BE49-F238E27FC236}">
                <a16:creationId xmlns:a16="http://schemas.microsoft.com/office/drawing/2014/main" id="{97E252FC-EBB7-4ED8-B430-3AF720DA96C9}"/>
              </a:ext>
            </a:extLst>
          </p:cNvPr>
          <p:cNvSpPr txBox="1"/>
          <p:nvPr/>
        </p:nvSpPr>
        <p:spPr>
          <a:xfrm>
            <a:off x="1319343" y="4173562"/>
            <a:ext cx="2664000" cy="276999"/>
          </a:xfrm>
          <a:prstGeom prst="rect">
            <a:avLst/>
          </a:prstGeom>
          <a:noFill/>
        </p:spPr>
        <p:txBody>
          <a:bodyPr wrap="squar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未收到通知之前服务机构不要开发票</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27" name="圆角矩形 84">
            <a:extLst>
              <a:ext uri="{FF2B5EF4-FFF2-40B4-BE49-F238E27FC236}">
                <a16:creationId xmlns:a16="http://schemas.microsoft.com/office/drawing/2014/main" id="{15965BF5-41A5-42E0-BBD9-6F148D7F2A28}"/>
              </a:ext>
            </a:extLst>
          </p:cNvPr>
          <p:cNvSpPr/>
          <p:nvPr/>
        </p:nvSpPr>
        <p:spPr>
          <a:xfrm rot="10800000" flipH="1" flipV="1">
            <a:off x="7936357" y="2170552"/>
            <a:ext cx="2880360" cy="492052"/>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solidFill>
                <a:srgbClr val="0B3B57"/>
              </a:solidFill>
            </a:endParaRPr>
          </a:p>
        </p:txBody>
      </p:sp>
      <p:sp>
        <p:nvSpPr>
          <p:cNvPr id="28" name="文本框 27">
            <a:extLst>
              <a:ext uri="{FF2B5EF4-FFF2-40B4-BE49-F238E27FC236}">
                <a16:creationId xmlns:a16="http://schemas.microsoft.com/office/drawing/2014/main" id="{21EDE5AA-0777-444C-877F-601A415D56C6}"/>
              </a:ext>
            </a:extLst>
          </p:cNvPr>
          <p:cNvSpPr txBox="1"/>
          <p:nvPr/>
        </p:nvSpPr>
        <p:spPr>
          <a:xfrm>
            <a:off x="8059791" y="2804860"/>
            <a:ext cx="2664000" cy="461665"/>
          </a:xfrm>
          <a:prstGeom prst="rect">
            <a:avLst/>
          </a:prstGeom>
          <a:noFill/>
        </p:spPr>
        <p:txBody>
          <a:bodyPr wrap="squar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服务机构要在“柳创汇”云平台完善银行账户信息</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30" name="矩形 29">
            <a:extLst>
              <a:ext uri="{FF2B5EF4-FFF2-40B4-BE49-F238E27FC236}">
                <a16:creationId xmlns:a16="http://schemas.microsoft.com/office/drawing/2014/main" id="{FCA16E0F-E6C5-4FF4-AB52-D12293CB3187}"/>
              </a:ext>
            </a:extLst>
          </p:cNvPr>
          <p:cNvSpPr/>
          <p:nvPr/>
        </p:nvSpPr>
        <p:spPr>
          <a:xfrm>
            <a:off x="8591704" y="2263089"/>
            <a:ext cx="1569661" cy="348813"/>
          </a:xfrm>
          <a:prstGeom prst="rect">
            <a:avLst/>
          </a:prstGeom>
        </p:spPr>
        <p:txBody>
          <a:bodyPr wrap="none">
            <a:spAutoFit/>
          </a:bodyPr>
          <a:lstStyle/>
          <a:p>
            <a:pPr algn="ctr" defTabSz="342813">
              <a:lnSpc>
                <a:spcPts val="2000"/>
              </a:lnSpc>
              <a:defRPr/>
            </a:pPr>
            <a:r>
              <a:rPr lang="zh-CN" altLang="en-US" b="1" kern="0" dirty="0">
                <a:solidFill>
                  <a:srgbClr val="326A82"/>
                </a:solidFill>
                <a:latin typeface="微软雅黑" panose="020B0503020204020204" pitchFamily="34" charset="-122"/>
                <a:ea typeface="微软雅黑" panose="020B0503020204020204" pitchFamily="34" charset="-122"/>
              </a:rPr>
              <a:t>服务机构审核</a:t>
            </a:r>
            <a:endParaRPr lang="en-US" altLang="zh-CN" b="1" kern="0" dirty="0">
              <a:solidFill>
                <a:srgbClr val="326A82"/>
              </a:solidFill>
              <a:latin typeface="微软雅黑" panose="020B0503020204020204" pitchFamily="34" charset="-122"/>
              <a:ea typeface="微软雅黑" panose="020B0503020204020204" pitchFamily="34" charset="-122"/>
            </a:endParaRPr>
          </a:p>
        </p:txBody>
      </p:sp>
      <p:sp>
        <p:nvSpPr>
          <p:cNvPr id="31" name="圆角矩形 79">
            <a:extLst>
              <a:ext uri="{FF2B5EF4-FFF2-40B4-BE49-F238E27FC236}">
                <a16:creationId xmlns:a16="http://schemas.microsoft.com/office/drawing/2014/main" id="{4F02DB32-0AD8-4FB3-93EF-0CF956E972C1}"/>
              </a:ext>
            </a:extLst>
          </p:cNvPr>
          <p:cNvSpPr/>
          <p:nvPr/>
        </p:nvSpPr>
        <p:spPr>
          <a:xfrm>
            <a:off x="4726219" y="3095464"/>
            <a:ext cx="2664000" cy="18000"/>
          </a:xfrm>
          <a:prstGeom prst="roundRect">
            <a:avLst/>
          </a:prstGeom>
          <a:gradFill>
            <a:gsLst>
              <a:gs pos="0">
                <a:srgbClr val="00B0F0"/>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32" name="圆角矩形 79">
            <a:extLst>
              <a:ext uri="{FF2B5EF4-FFF2-40B4-BE49-F238E27FC236}">
                <a16:creationId xmlns:a16="http://schemas.microsoft.com/office/drawing/2014/main" id="{A6384214-4C98-40FF-BB33-51BE1DBA6F27}"/>
              </a:ext>
            </a:extLst>
          </p:cNvPr>
          <p:cNvSpPr/>
          <p:nvPr/>
        </p:nvSpPr>
        <p:spPr>
          <a:xfrm>
            <a:off x="4726219" y="4391881"/>
            <a:ext cx="2664000" cy="18000"/>
          </a:xfrm>
          <a:prstGeom prst="roundRect">
            <a:avLst/>
          </a:prstGeom>
          <a:gradFill>
            <a:gsLst>
              <a:gs pos="0">
                <a:srgbClr val="00B0F0"/>
              </a:gs>
              <a:gs pos="100000">
                <a:srgbClr val="92D05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sp>
        <p:nvSpPr>
          <p:cNvPr id="33" name="文本框 32">
            <a:extLst>
              <a:ext uri="{FF2B5EF4-FFF2-40B4-BE49-F238E27FC236}">
                <a16:creationId xmlns:a16="http://schemas.microsoft.com/office/drawing/2014/main" id="{43CE6A27-7C4E-4488-8F23-D6E32059CAD3}"/>
              </a:ext>
            </a:extLst>
          </p:cNvPr>
          <p:cNvSpPr txBox="1"/>
          <p:nvPr/>
        </p:nvSpPr>
        <p:spPr>
          <a:xfrm>
            <a:off x="4716491" y="3887615"/>
            <a:ext cx="2664000" cy="461665"/>
          </a:xfrm>
          <a:prstGeom prst="rect">
            <a:avLst/>
          </a:prstGeom>
          <a:noFill/>
        </p:spPr>
        <p:txBody>
          <a:bodyPr wrap="square" rtlCol="0">
            <a:spAutoFit/>
          </a:body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rPr>
              <a:t>企业一定要在系统上对服务做出评价，否则服务机构无法在线申请兑现</a:t>
            </a:r>
            <a:endParaRPr lang="en-US" altLang="zh-CN" sz="1200" dirty="0">
              <a:solidFill>
                <a:srgbClr val="FFFFFF"/>
              </a:solidFill>
              <a:latin typeface="方正兰亭细黑简体" panose="02000000000000000000" pitchFamily="2" charset="-122"/>
              <a:ea typeface="方正兰亭细黑简体" panose="02000000000000000000" pitchFamily="2" charset="-122"/>
              <a:sym typeface="Arial" panose="020B0604020202020204" pitchFamily="34" charset="0"/>
            </a:endParaRPr>
          </a:p>
        </p:txBody>
      </p:sp>
      <p:sp>
        <p:nvSpPr>
          <p:cNvPr id="38" name="圆角矩形 86">
            <a:extLst>
              <a:ext uri="{FF2B5EF4-FFF2-40B4-BE49-F238E27FC236}">
                <a16:creationId xmlns:a16="http://schemas.microsoft.com/office/drawing/2014/main" id="{F5325D1D-997E-42FD-B8BB-DEAD4861E63A}"/>
              </a:ext>
            </a:extLst>
          </p:cNvPr>
          <p:cNvSpPr/>
          <p:nvPr/>
        </p:nvSpPr>
        <p:spPr>
          <a:xfrm rot="10800000" flipH="1" flipV="1">
            <a:off x="4641190" y="4385086"/>
            <a:ext cx="2891500" cy="483635"/>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i="1">
              <a:solidFill>
                <a:srgbClr val="415977"/>
              </a:solidFill>
              <a:latin typeface="微软雅黑" panose="020B0503020204020204" pitchFamily="34" charset="-122"/>
              <a:ea typeface="微软雅黑" panose="020B0503020204020204" pitchFamily="34" charset="-122"/>
            </a:endParaRPr>
          </a:p>
        </p:txBody>
      </p:sp>
      <p:grpSp>
        <p:nvGrpSpPr>
          <p:cNvPr id="48" name="组合 47">
            <a:extLst>
              <a:ext uri="{FF2B5EF4-FFF2-40B4-BE49-F238E27FC236}">
                <a16:creationId xmlns:a16="http://schemas.microsoft.com/office/drawing/2014/main" id="{49237A47-1EA0-4078-A066-FDF98EC932C0}"/>
              </a:ext>
            </a:extLst>
          </p:cNvPr>
          <p:cNvGrpSpPr/>
          <p:nvPr/>
        </p:nvGrpSpPr>
        <p:grpSpPr>
          <a:xfrm>
            <a:off x="5961683" y="4516158"/>
            <a:ext cx="239371" cy="221491"/>
            <a:chOff x="692720" y="2438979"/>
            <a:chExt cx="108000" cy="108000"/>
          </a:xfrm>
        </p:grpSpPr>
        <p:sp>
          <p:nvSpPr>
            <p:cNvPr id="56" name="椭圆 55">
              <a:extLst>
                <a:ext uri="{FF2B5EF4-FFF2-40B4-BE49-F238E27FC236}">
                  <a16:creationId xmlns:a16="http://schemas.microsoft.com/office/drawing/2014/main" id="{6301E77F-6ED6-4B8E-AD89-4CC0727DCDD2}"/>
                </a:ext>
              </a:extLst>
            </p:cNvPr>
            <p:cNvSpPr/>
            <p:nvPr/>
          </p:nvSpPr>
          <p:spPr>
            <a:xfrm>
              <a:off x="692720" y="2438979"/>
              <a:ext cx="108000" cy="108000"/>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p>
          </p:txBody>
        </p:sp>
        <p:sp>
          <p:nvSpPr>
            <p:cNvPr id="57" name="椭圆 56">
              <a:extLst>
                <a:ext uri="{FF2B5EF4-FFF2-40B4-BE49-F238E27FC236}">
                  <a16:creationId xmlns:a16="http://schemas.microsoft.com/office/drawing/2014/main" id="{4977A4BC-DBED-4455-8023-0D30049C76A7}"/>
                </a:ext>
              </a:extLst>
            </p:cNvPr>
            <p:cNvSpPr/>
            <p:nvPr/>
          </p:nvSpPr>
          <p:spPr>
            <a:xfrm>
              <a:off x="725710" y="2471969"/>
              <a:ext cx="42017" cy="42017"/>
            </a:xfrm>
            <a:prstGeom prst="ellipse">
              <a:avLst/>
            </a:prstGeom>
            <a:gradFill flip="none" rotWithShape="1">
              <a:gsLst>
                <a:gs pos="0">
                  <a:srgbClr val="0DB4EF"/>
                </a:gs>
                <a:gs pos="100000">
                  <a:srgbClr val="96CA54"/>
                </a:gs>
              </a:gsLst>
              <a:path path="circle">
                <a:fillToRect l="50000" t="50000" r="50000" b="50000"/>
              </a:path>
              <a:tileRect/>
            </a:gra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p>
          </p:txBody>
        </p:sp>
      </p:grpSp>
      <p:sp>
        <p:nvSpPr>
          <p:cNvPr id="58" name="圆角矩形 86">
            <a:extLst>
              <a:ext uri="{FF2B5EF4-FFF2-40B4-BE49-F238E27FC236}">
                <a16:creationId xmlns:a16="http://schemas.microsoft.com/office/drawing/2014/main" id="{720DABCD-D96A-45B2-B26F-C341CE261711}"/>
              </a:ext>
            </a:extLst>
          </p:cNvPr>
          <p:cNvSpPr/>
          <p:nvPr/>
        </p:nvSpPr>
        <p:spPr>
          <a:xfrm rot="10800000" flipH="1" flipV="1">
            <a:off x="7936357" y="3332236"/>
            <a:ext cx="2891500" cy="483635"/>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i="1">
              <a:solidFill>
                <a:srgbClr val="415977"/>
              </a:solidFill>
              <a:latin typeface="微软雅黑" panose="020B0503020204020204" pitchFamily="34" charset="-122"/>
              <a:ea typeface="微软雅黑" panose="020B0503020204020204" pitchFamily="34" charset="-122"/>
            </a:endParaRPr>
          </a:p>
        </p:txBody>
      </p:sp>
      <p:grpSp>
        <p:nvGrpSpPr>
          <p:cNvPr id="59" name="组合 58">
            <a:extLst>
              <a:ext uri="{FF2B5EF4-FFF2-40B4-BE49-F238E27FC236}">
                <a16:creationId xmlns:a16="http://schemas.microsoft.com/office/drawing/2014/main" id="{C66AB2D9-49A6-4734-A11C-C43244BB5CE8}"/>
              </a:ext>
            </a:extLst>
          </p:cNvPr>
          <p:cNvGrpSpPr/>
          <p:nvPr/>
        </p:nvGrpSpPr>
        <p:grpSpPr>
          <a:xfrm>
            <a:off x="9256850" y="3441363"/>
            <a:ext cx="239371" cy="221491"/>
            <a:chOff x="692720" y="2438979"/>
            <a:chExt cx="108000" cy="108000"/>
          </a:xfrm>
        </p:grpSpPr>
        <p:sp>
          <p:nvSpPr>
            <p:cNvPr id="60" name="椭圆 59">
              <a:extLst>
                <a:ext uri="{FF2B5EF4-FFF2-40B4-BE49-F238E27FC236}">
                  <a16:creationId xmlns:a16="http://schemas.microsoft.com/office/drawing/2014/main" id="{B2223785-0514-4833-989F-CC50187006B5}"/>
                </a:ext>
              </a:extLst>
            </p:cNvPr>
            <p:cNvSpPr/>
            <p:nvPr/>
          </p:nvSpPr>
          <p:spPr>
            <a:xfrm>
              <a:off x="692720" y="2438979"/>
              <a:ext cx="108000" cy="108000"/>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p>
          </p:txBody>
        </p:sp>
        <p:sp>
          <p:nvSpPr>
            <p:cNvPr id="61" name="椭圆 60">
              <a:extLst>
                <a:ext uri="{FF2B5EF4-FFF2-40B4-BE49-F238E27FC236}">
                  <a16:creationId xmlns:a16="http://schemas.microsoft.com/office/drawing/2014/main" id="{40D0CD1A-7BD3-4569-8257-6FFC3E9C7454}"/>
                </a:ext>
              </a:extLst>
            </p:cNvPr>
            <p:cNvSpPr/>
            <p:nvPr/>
          </p:nvSpPr>
          <p:spPr>
            <a:xfrm>
              <a:off x="725710" y="2471969"/>
              <a:ext cx="42017" cy="42017"/>
            </a:xfrm>
            <a:prstGeom prst="ellipse">
              <a:avLst/>
            </a:prstGeom>
            <a:gradFill flip="none" rotWithShape="1">
              <a:gsLst>
                <a:gs pos="0">
                  <a:srgbClr val="0DB4EF"/>
                </a:gs>
                <a:gs pos="100000">
                  <a:srgbClr val="96CA54"/>
                </a:gs>
              </a:gsLst>
              <a:path path="circle">
                <a:fillToRect l="50000" t="50000" r="50000" b="50000"/>
              </a:path>
              <a:tileRect/>
            </a:gra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i="1"/>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4BD22B3-2927-43B8-A5D6-01367CF9F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 y="0"/>
            <a:ext cx="12189791" cy="6858000"/>
          </a:xfrm>
          <a:prstGeom prst="rect">
            <a:avLst/>
          </a:prstGeom>
        </p:spPr>
      </p:pic>
      <p:sp>
        <p:nvSpPr>
          <p:cNvPr id="4" name="文本框 4">
            <a:extLst>
              <a:ext uri="{FF2B5EF4-FFF2-40B4-BE49-F238E27FC236}">
                <a16:creationId xmlns:a16="http://schemas.microsoft.com/office/drawing/2014/main" id="{39B17532-E5A5-4676-A942-556B3241A633}"/>
              </a:ext>
            </a:extLst>
          </p:cNvPr>
          <p:cNvSpPr txBox="1">
            <a:spLocks noChangeArrowheads="1"/>
          </p:cNvSpPr>
          <p:nvPr/>
        </p:nvSpPr>
        <p:spPr bwMode="auto">
          <a:xfrm>
            <a:off x="456410" y="624229"/>
            <a:ext cx="32200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spc="300" dirty="0">
                <a:solidFill>
                  <a:srgbClr val="FFFFFF"/>
                </a:solidFill>
                <a:latin typeface="微软雅黑" panose="020B0503020204020204" pitchFamily="34" charset="-122"/>
                <a:ea typeface="微软雅黑" panose="020B0503020204020204" pitchFamily="34" charset="-122"/>
              </a:rPr>
              <a:t>敬请关注：</a:t>
            </a:r>
          </a:p>
        </p:txBody>
      </p:sp>
      <p:sp>
        <p:nvSpPr>
          <p:cNvPr id="5" name="文本框 4">
            <a:extLst>
              <a:ext uri="{FF2B5EF4-FFF2-40B4-BE49-F238E27FC236}">
                <a16:creationId xmlns:a16="http://schemas.microsoft.com/office/drawing/2014/main" id="{0A9BD35B-9EE3-4C55-8275-22E746545D24}"/>
              </a:ext>
            </a:extLst>
          </p:cNvPr>
          <p:cNvSpPr txBox="1">
            <a:spLocks noChangeArrowheads="1"/>
          </p:cNvSpPr>
          <p:nvPr/>
        </p:nvSpPr>
        <p:spPr bwMode="auto">
          <a:xfrm>
            <a:off x="2765978" y="1872984"/>
            <a:ext cx="7019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spc="300" dirty="0">
                <a:solidFill>
                  <a:schemeClr val="accent6">
                    <a:lumMod val="60000"/>
                    <a:lumOff val="40000"/>
                  </a:schemeClr>
                </a:solidFill>
                <a:latin typeface="微软雅黑" panose="020B0503020204020204" pitchFamily="34" charset="-122"/>
                <a:ea typeface="微软雅黑" panose="020B0503020204020204" pitchFamily="34" charset="-122"/>
              </a:rPr>
              <a:t>搜索：柳州市中小企业服务中心</a:t>
            </a:r>
          </a:p>
        </p:txBody>
      </p:sp>
      <p:sp>
        <p:nvSpPr>
          <p:cNvPr id="6" name="文本框 5">
            <a:extLst>
              <a:ext uri="{FF2B5EF4-FFF2-40B4-BE49-F238E27FC236}">
                <a16:creationId xmlns:a16="http://schemas.microsoft.com/office/drawing/2014/main" id="{C84D1BD9-0E57-4274-8058-16D476A03EE8}"/>
              </a:ext>
            </a:extLst>
          </p:cNvPr>
          <p:cNvSpPr txBox="1">
            <a:spLocks noChangeArrowheads="1"/>
          </p:cNvSpPr>
          <p:nvPr/>
        </p:nvSpPr>
        <p:spPr bwMode="auto">
          <a:xfrm>
            <a:off x="2841392" y="2678671"/>
            <a:ext cx="7019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spc="300" dirty="0">
                <a:solidFill>
                  <a:srgbClr val="FFFFFF"/>
                </a:solidFill>
                <a:latin typeface="微软雅黑" panose="020B0503020204020204" pitchFamily="34" charset="-122"/>
                <a:ea typeface="微软雅黑" panose="020B0503020204020204" pitchFamily="34" charset="-122"/>
              </a:rPr>
              <a:t>网站</a:t>
            </a:r>
          </a:p>
        </p:txBody>
      </p:sp>
      <p:sp>
        <p:nvSpPr>
          <p:cNvPr id="7" name="文本框 6">
            <a:extLst>
              <a:ext uri="{FF2B5EF4-FFF2-40B4-BE49-F238E27FC236}">
                <a16:creationId xmlns:a16="http://schemas.microsoft.com/office/drawing/2014/main" id="{A933297D-3798-4B71-9210-F2368EA972BC}"/>
              </a:ext>
            </a:extLst>
          </p:cNvPr>
          <p:cNvSpPr txBox="1">
            <a:spLocks noChangeArrowheads="1"/>
          </p:cNvSpPr>
          <p:nvPr/>
        </p:nvSpPr>
        <p:spPr bwMode="auto">
          <a:xfrm>
            <a:off x="2841392" y="3308623"/>
            <a:ext cx="80748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spc="300" dirty="0">
                <a:solidFill>
                  <a:schemeClr val="accent6">
                    <a:lumMod val="60000"/>
                    <a:lumOff val="40000"/>
                  </a:schemeClr>
                </a:solidFill>
                <a:latin typeface="微软雅黑" panose="020B0503020204020204" pitchFamily="34" charset="-122"/>
                <a:ea typeface="微软雅黑" panose="020B0503020204020204" pitchFamily="34" charset="-122"/>
              </a:rPr>
              <a:t>柳州中小企业网：</a:t>
            </a:r>
            <a:r>
              <a:rPr lang="en-US" altLang="zh-CN" sz="2000" b="1" spc="300" dirty="0">
                <a:solidFill>
                  <a:schemeClr val="accent6">
                    <a:lumMod val="60000"/>
                    <a:lumOff val="40000"/>
                  </a:schemeClr>
                </a:solidFill>
                <a:latin typeface="微软雅黑" panose="020B0503020204020204" pitchFamily="34" charset="-122"/>
                <a:ea typeface="微软雅黑" panose="020B0503020204020204" pitchFamily="34" charset="-122"/>
              </a:rPr>
              <a:t>www.smelz.com.cn</a:t>
            </a:r>
            <a:endParaRPr lang="zh-CN" altLang="en-US" sz="2000" b="1" spc="300"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2285F4C1-61E0-425E-AF9B-E996570B5750}"/>
              </a:ext>
            </a:extLst>
          </p:cNvPr>
          <p:cNvSpPr txBox="1">
            <a:spLocks noChangeArrowheads="1"/>
          </p:cNvSpPr>
          <p:nvPr/>
        </p:nvSpPr>
        <p:spPr bwMode="auto">
          <a:xfrm>
            <a:off x="2841391" y="3724164"/>
            <a:ext cx="80748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000" b="1" spc="300" dirty="0">
                <a:solidFill>
                  <a:schemeClr val="accent6">
                    <a:lumMod val="60000"/>
                    <a:lumOff val="40000"/>
                  </a:schemeClr>
                </a:solidFill>
                <a:latin typeface="微软雅黑" panose="020B0503020204020204" pitchFamily="34" charset="-122"/>
                <a:ea typeface="微软雅黑" panose="020B0503020204020204" pitchFamily="34" charset="-122"/>
              </a:rPr>
              <a:t>服务券申请管理平台：</a:t>
            </a:r>
            <a:r>
              <a:rPr lang="en-US" altLang="zh-CN" sz="2000" b="1" spc="300" dirty="0">
                <a:solidFill>
                  <a:schemeClr val="accent6">
                    <a:lumMod val="60000"/>
                    <a:lumOff val="40000"/>
                  </a:schemeClr>
                </a:solidFill>
                <a:latin typeface="微软雅黑" panose="020B0503020204020204" pitchFamily="34" charset="-122"/>
                <a:ea typeface="微软雅黑" panose="020B0503020204020204" pitchFamily="34" charset="-122"/>
              </a:rPr>
              <a:t>fwq.smelz.cn</a:t>
            </a:r>
            <a:endParaRPr lang="zh-CN" altLang="en-US" sz="2000" b="1" spc="300" dirty="0">
              <a:solidFill>
                <a:schemeClr val="accent6">
                  <a:lumMod val="60000"/>
                  <a:lumOff val="40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7315395-C58A-49B9-9EC8-25832D579902}"/>
              </a:ext>
            </a:extLst>
          </p:cNvPr>
          <p:cNvSpPr txBox="1">
            <a:spLocks noChangeArrowheads="1"/>
          </p:cNvSpPr>
          <p:nvPr/>
        </p:nvSpPr>
        <p:spPr bwMode="auto">
          <a:xfrm>
            <a:off x="2765977" y="1327960"/>
            <a:ext cx="7019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spc="300" dirty="0">
                <a:solidFill>
                  <a:srgbClr val="FFFFFF"/>
                </a:solidFill>
                <a:latin typeface="微软雅黑" panose="020B0503020204020204" pitchFamily="34" charset="-122"/>
                <a:ea typeface="微软雅黑" panose="020B0503020204020204" pitchFamily="34" charset="-122"/>
              </a:rPr>
              <a:t>微信订阅号：</a:t>
            </a:r>
          </a:p>
        </p:txBody>
      </p:sp>
      <p:sp>
        <p:nvSpPr>
          <p:cNvPr id="11" name="文本框 10">
            <a:extLst>
              <a:ext uri="{FF2B5EF4-FFF2-40B4-BE49-F238E27FC236}">
                <a16:creationId xmlns:a16="http://schemas.microsoft.com/office/drawing/2014/main" id="{71481F70-2535-4ACF-954F-FF7C34EE1A7F}"/>
              </a:ext>
            </a:extLst>
          </p:cNvPr>
          <p:cNvSpPr txBox="1">
            <a:spLocks noChangeArrowheads="1"/>
          </p:cNvSpPr>
          <p:nvPr/>
        </p:nvSpPr>
        <p:spPr bwMode="auto">
          <a:xfrm>
            <a:off x="2841392" y="4790514"/>
            <a:ext cx="7019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b="1" spc="300" dirty="0">
                <a:solidFill>
                  <a:srgbClr val="FFFFFF"/>
                </a:solidFill>
                <a:latin typeface="微软雅黑" panose="020B0503020204020204" pitchFamily="34" charset="-122"/>
                <a:ea typeface="微软雅黑" panose="020B0503020204020204" pitchFamily="34" charset="-122"/>
              </a:rPr>
              <a:t>微信小程序：</a:t>
            </a:r>
          </a:p>
        </p:txBody>
      </p:sp>
      <p:pic>
        <p:nvPicPr>
          <p:cNvPr id="13" name="图片 12">
            <a:extLst>
              <a:ext uri="{FF2B5EF4-FFF2-40B4-BE49-F238E27FC236}">
                <a16:creationId xmlns:a16="http://schemas.microsoft.com/office/drawing/2014/main" id="{B85399B7-52C9-4C49-8D96-184C9CCE3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388" y="4790514"/>
            <a:ext cx="1810084" cy="1779639"/>
          </a:xfrm>
          <a:prstGeom prst="rect">
            <a:avLst/>
          </a:prstGeom>
        </p:spPr>
      </p:pic>
    </p:spTree>
    <p:extLst>
      <p:ext uri="{BB962C8B-B14F-4D97-AF65-F5344CB8AC3E}">
        <p14:creationId xmlns:p14="http://schemas.microsoft.com/office/powerpoint/2010/main" val="265533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3">
            <a:extLst>
              <a:ext uri="{FF2B5EF4-FFF2-40B4-BE49-F238E27FC236}">
                <a16:creationId xmlns:a16="http://schemas.microsoft.com/office/drawing/2014/main" id="{518CE191-A070-41A3-A499-F04043EC3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文本框 4">
            <a:extLst>
              <a:ext uri="{FF2B5EF4-FFF2-40B4-BE49-F238E27FC236}">
                <a16:creationId xmlns:a16="http://schemas.microsoft.com/office/drawing/2014/main" id="{2017D02E-9FCB-48BD-B409-A9137090300D}"/>
              </a:ext>
            </a:extLst>
          </p:cNvPr>
          <p:cNvSpPr txBox="1">
            <a:spLocks noChangeArrowheads="1"/>
          </p:cNvSpPr>
          <p:nvPr/>
        </p:nvSpPr>
        <p:spPr bwMode="auto">
          <a:xfrm>
            <a:off x="4151718" y="4680103"/>
            <a:ext cx="45775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spc="300" dirty="0">
                <a:solidFill>
                  <a:srgbClr val="FFFFFF"/>
                </a:solidFill>
                <a:latin typeface="微软雅黑" panose="020B0503020204020204" pitchFamily="34" charset="-122"/>
                <a:ea typeface="微软雅黑" panose="020B0503020204020204" pitchFamily="34" charset="-122"/>
              </a:rPr>
              <a:t>感谢您的观看！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9458" name="组合 21">
            <a:extLst>
              <a:ext uri="{FF2B5EF4-FFF2-40B4-BE49-F238E27FC236}">
                <a16:creationId xmlns:a16="http://schemas.microsoft.com/office/drawing/2014/main" id="{B6D4AA45-C4A0-4E95-8EFD-2163E94F8EE6}"/>
              </a:ext>
            </a:extLst>
          </p:cNvPr>
          <p:cNvGrpSpPr>
            <a:grpSpLocks/>
          </p:cNvGrpSpPr>
          <p:nvPr/>
        </p:nvGrpSpPr>
        <p:grpSpPr bwMode="auto">
          <a:xfrm>
            <a:off x="1427163" y="2397125"/>
            <a:ext cx="1682750" cy="1728788"/>
            <a:chOff x="0" y="0"/>
            <a:chExt cx="1766122" cy="1814880"/>
          </a:xfrm>
        </p:grpSpPr>
        <p:grpSp>
          <p:nvGrpSpPr>
            <p:cNvPr id="19501" name="组合 22">
              <a:extLst>
                <a:ext uri="{FF2B5EF4-FFF2-40B4-BE49-F238E27FC236}">
                  <a16:creationId xmlns:a16="http://schemas.microsoft.com/office/drawing/2014/main" id="{31D8E6BB-4C89-4225-B8F1-B92722E4B08B}"/>
                </a:ext>
              </a:extLst>
            </p:cNvPr>
            <p:cNvGrpSpPr>
              <a:grpSpLocks/>
            </p:cNvGrpSpPr>
            <p:nvPr/>
          </p:nvGrpSpPr>
          <p:grpSpPr bwMode="auto">
            <a:xfrm>
              <a:off x="141684" y="145595"/>
              <a:ext cx="1482753" cy="1523689"/>
              <a:chOff x="0" y="0"/>
              <a:chExt cx="1884994" cy="1884995"/>
            </a:xfrm>
          </p:grpSpPr>
          <p:grpSp>
            <p:nvGrpSpPr>
              <p:cNvPr id="19505" name="椭圆 24">
                <a:extLst>
                  <a:ext uri="{FF2B5EF4-FFF2-40B4-BE49-F238E27FC236}">
                    <a16:creationId xmlns:a16="http://schemas.microsoft.com/office/drawing/2014/main" id="{391C92E1-2B31-4742-ADA2-6D9023143B25}"/>
                  </a:ext>
                </a:extLst>
              </p:cNvPr>
              <p:cNvGrpSpPr>
                <a:grpSpLocks/>
              </p:cNvGrpSpPr>
              <p:nvPr/>
            </p:nvGrpSpPr>
            <p:grpSpPr bwMode="auto">
              <a:xfrm>
                <a:off x="-18133" y="-14857"/>
                <a:ext cx="1926533" cy="1922237"/>
                <a:chOff x="0" y="0"/>
                <a:chExt cx="1444752" cy="1481328"/>
              </a:xfrm>
            </p:grpSpPr>
            <p:pic>
              <p:nvPicPr>
                <p:cNvPr id="19509" name="椭圆 24">
                  <a:extLst>
                    <a:ext uri="{FF2B5EF4-FFF2-40B4-BE49-F238E27FC236}">
                      <a16:creationId xmlns:a16="http://schemas.microsoft.com/office/drawing/2014/main" id="{8A38D792-8C56-44D8-86A7-7B35552921C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4752" cy="14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0" name="Text Box 6">
                  <a:extLst>
                    <a:ext uri="{FF2B5EF4-FFF2-40B4-BE49-F238E27FC236}">
                      <a16:creationId xmlns:a16="http://schemas.microsoft.com/office/drawing/2014/main" id="{D9E9F7CB-31CB-47CB-973E-6AA2489B2CBB}"/>
                    </a:ext>
                  </a:extLst>
                </p:cNvPr>
                <p:cNvSpPr txBox="1">
                  <a:spLocks noChangeArrowheads="1"/>
                </p:cNvSpPr>
                <p:nvPr/>
              </p:nvSpPr>
              <p:spPr bwMode="auto">
                <a:xfrm>
                  <a:off x="220615" y="224182"/>
                  <a:ext cx="999567" cy="10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9506" name="任意多边形 25">
                <a:extLst>
                  <a:ext uri="{FF2B5EF4-FFF2-40B4-BE49-F238E27FC236}">
                    <a16:creationId xmlns:a16="http://schemas.microsoft.com/office/drawing/2014/main" id="{807E9DC7-BAD0-4500-8E6F-FBBC446E100A}"/>
                  </a:ext>
                </a:extLst>
              </p:cNvPr>
              <p:cNvGrpSpPr>
                <a:grpSpLocks/>
              </p:cNvGrpSpPr>
              <p:nvPr/>
            </p:nvGrpSpPr>
            <p:grpSpPr bwMode="auto">
              <a:xfrm>
                <a:off x="22512" y="964"/>
                <a:ext cx="1707054" cy="1439700"/>
                <a:chOff x="0" y="0"/>
                <a:chExt cx="1280160" cy="1109472"/>
              </a:xfrm>
            </p:grpSpPr>
            <p:pic>
              <p:nvPicPr>
                <p:cNvPr id="19507" name="任意多边形 25">
                  <a:extLst>
                    <a:ext uri="{FF2B5EF4-FFF2-40B4-BE49-F238E27FC236}">
                      <a16:creationId xmlns:a16="http://schemas.microsoft.com/office/drawing/2014/main" id="{DC2FEE6C-4C27-413B-A7A7-2BBBBBE86E4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80160" cy="110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8" name="Text Box 9">
                  <a:extLst>
                    <a:ext uri="{FF2B5EF4-FFF2-40B4-BE49-F238E27FC236}">
                      <a16:creationId xmlns:a16="http://schemas.microsoft.com/office/drawing/2014/main" id="{0C2A4064-4621-445C-8B19-71D37D52FAE9}"/>
                    </a:ext>
                  </a:extLst>
                </p:cNvPr>
                <p:cNvSpPr txBox="1">
                  <a:spLocks noChangeArrowheads="1"/>
                </p:cNvSpPr>
                <p:nvPr/>
              </p:nvSpPr>
              <p:spPr bwMode="auto">
                <a:xfrm>
                  <a:off x="2692" y="-743"/>
                  <a:ext cx="1277114" cy="11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9502" name="椭圆 23">
              <a:extLst>
                <a:ext uri="{FF2B5EF4-FFF2-40B4-BE49-F238E27FC236}">
                  <a16:creationId xmlns:a16="http://schemas.microsoft.com/office/drawing/2014/main" id="{C1B72454-FCF5-4A4E-A01E-F91E9EFB01E2}"/>
                </a:ext>
              </a:extLst>
            </p:cNvPr>
            <p:cNvGrpSpPr>
              <a:grpSpLocks/>
            </p:cNvGrpSpPr>
            <p:nvPr/>
          </p:nvGrpSpPr>
          <p:grpSpPr bwMode="auto">
            <a:xfrm>
              <a:off x="-13252" y="-13481"/>
              <a:ext cx="1796774" cy="1847927"/>
              <a:chOff x="0" y="0"/>
              <a:chExt cx="1712976" cy="1761744"/>
            </a:xfrm>
          </p:grpSpPr>
          <p:pic>
            <p:nvPicPr>
              <p:cNvPr id="19503" name="椭圆 23">
                <a:extLst>
                  <a:ext uri="{FF2B5EF4-FFF2-40B4-BE49-F238E27FC236}">
                    <a16:creationId xmlns:a16="http://schemas.microsoft.com/office/drawing/2014/main" id="{3E94DFAC-F7B5-4851-8357-E50851F894C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2976" cy="17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4" name="Text Box 12">
                <a:extLst>
                  <a:ext uri="{FF2B5EF4-FFF2-40B4-BE49-F238E27FC236}">
                    <a16:creationId xmlns:a16="http://schemas.microsoft.com/office/drawing/2014/main" id="{48660F62-5CD0-43C7-A1DC-20B0CED8DD29}"/>
                  </a:ext>
                </a:extLst>
              </p:cNvPr>
              <p:cNvSpPr txBox="1">
                <a:spLocks noChangeArrowheads="1"/>
              </p:cNvSpPr>
              <p:nvPr/>
            </p:nvSpPr>
            <p:spPr bwMode="auto">
              <a:xfrm>
                <a:off x="259214" y="266239"/>
                <a:ext cx="1190594" cy="122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9459" name="组合 26">
            <a:extLst>
              <a:ext uri="{FF2B5EF4-FFF2-40B4-BE49-F238E27FC236}">
                <a16:creationId xmlns:a16="http://schemas.microsoft.com/office/drawing/2014/main" id="{1F0901A0-DA06-4405-804C-70A6E95B512D}"/>
              </a:ext>
            </a:extLst>
          </p:cNvPr>
          <p:cNvGrpSpPr>
            <a:grpSpLocks/>
          </p:cNvGrpSpPr>
          <p:nvPr/>
        </p:nvGrpSpPr>
        <p:grpSpPr bwMode="auto">
          <a:xfrm>
            <a:off x="4067175" y="2397125"/>
            <a:ext cx="1682750" cy="1728788"/>
            <a:chOff x="0" y="0"/>
            <a:chExt cx="1766122" cy="1814880"/>
          </a:xfrm>
        </p:grpSpPr>
        <p:grpSp>
          <p:nvGrpSpPr>
            <p:cNvPr id="19491" name="组合 27">
              <a:extLst>
                <a:ext uri="{FF2B5EF4-FFF2-40B4-BE49-F238E27FC236}">
                  <a16:creationId xmlns:a16="http://schemas.microsoft.com/office/drawing/2014/main" id="{20923266-316F-469B-A988-AA0B730A1446}"/>
                </a:ext>
              </a:extLst>
            </p:cNvPr>
            <p:cNvGrpSpPr>
              <a:grpSpLocks/>
            </p:cNvGrpSpPr>
            <p:nvPr/>
          </p:nvGrpSpPr>
          <p:grpSpPr bwMode="auto">
            <a:xfrm>
              <a:off x="141684" y="145595"/>
              <a:ext cx="1482753" cy="1523689"/>
              <a:chOff x="0" y="0"/>
              <a:chExt cx="1884994" cy="1884995"/>
            </a:xfrm>
          </p:grpSpPr>
          <p:grpSp>
            <p:nvGrpSpPr>
              <p:cNvPr id="19495" name="椭圆 29">
                <a:extLst>
                  <a:ext uri="{FF2B5EF4-FFF2-40B4-BE49-F238E27FC236}">
                    <a16:creationId xmlns:a16="http://schemas.microsoft.com/office/drawing/2014/main" id="{B09F09C5-BBA4-4901-B92B-09025768DB92}"/>
                  </a:ext>
                </a:extLst>
              </p:cNvPr>
              <p:cNvGrpSpPr>
                <a:grpSpLocks/>
              </p:cNvGrpSpPr>
              <p:nvPr/>
            </p:nvGrpSpPr>
            <p:grpSpPr bwMode="auto">
              <a:xfrm>
                <a:off x="-18263" y="-14857"/>
                <a:ext cx="1926533" cy="1922237"/>
                <a:chOff x="0" y="0"/>
                <a:chExt cx="1444752" cy="1481328"/>
              </a:xfrm>
            </p:grpSpPr>
            <p:pic>
              <p:nvPicPr>
                <p:cNvPr id="19499" name="椭圆 29">
                  <a:extLst>
                    <a:ext uri="{FF2B5EF4-FFF2-40B4-BE49-F238E27FC236}">
                      <a16:creationId xmlns:a16="http://schemas.microsoft.com/office/drawing/2014/main" id="{8E2BA3BE-3C8A-4154-BFFE-C6A2D8D4349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4752" cy="14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0" name="Text Box 17">
                  <a:extLst>
                    <a:ext uri="{FF2B5EF4-FFF2-40B4-BE49-F238E27FC236}">
                      <a16:creationId xmlns:a16="http://schemas.microsoft.com/office/drawing/2014/main" id="{DCE8C510-E775-4B38-8864-38EE81704524}"/>
                    </a:ext>
                  </a:extLst>
                </p:cNvPr>
                <p:cNvSpPr txBox="1">
                  <a:spLocks noChangeArrowheads="1"/>
                </p:cNvSpPr>
                <p:nvPr/>
              </p:nvSpPr>
              <p:spPr bwMode="auto">
                <a:xfrm>
                  <a:off x="220713" y="224182"/>
                  <a:ext cx="999567" cy="10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9496" name="任意多边形 30">
                <a:extLst>
                  <a:ext uri="{FF2B5EF4-FFF2-40B4-BE49-F238E27FC236}">
                    <a16:creationId xmlns:a16="http://schemas.microsoft.com/office/drawing/2014/main" id="{62834A03-2C70-4CFF-BC9A-F81A5DD177F3}"/>
                  </a:ext>
                </a:extLst>
              </p:cNvPr>
              <p:cNvGrpSpPr>
                <a:grpSpLocks/>
              </p:cNvGrpSpPr>
              <p:nvPr/>
            </p:nvGrpSpPr>
            <p:grpSpPr bwMode="auto">
              <a:xfrm>
                <a:off x="22381" y="964"/>
                <a:ext cx="1707054" cy="1439700"/>
                <a:chOff x="0" y="0"/>
                <a:chExt cx="1280160" cy="1109472"/>
              </a:xfrm>
            </p:grpSpPr>
            <p:pic>
              <p:nvPicPr>
                <p:cNvPr id="19497" name="任意多边形 30">
                  <a:extLst>
                    <a:ext uri="{FF2B5EF4-FFF2-40B4-BE49-F238E27FC236}">
                      <a16:creationId xmlns:a16="http://schemas.microsoft.com/office/drawing/2014/main" id="{5694A020-6AD7-4A20-B86F-CB1E82CA390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80160" cy="110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8" name="Text Box 20">
                  <a:extLst>
                    <a:ext uri="{FF2B5EF4-FFF2-40B4-BE49-F238E27FC236}">
                      <a16:creationId xmlns:a16="http://schemas.microsoft.com/office/drawing/2014/main" id="{74EEBA8D-FBEA-4096-8843-8DB132E9E230}"/>
                    </a:ext>
                  </a:extLst>
                </p:cNvPr>
                <p:cNvSpPr txBox="1">
                  <a:spLocks noChangeArrowheads="1"/>
                </p:cNvSpPr>
                <p:nvPr/>
              </p:nvSpPr>
              <p:spPr bwMode="auto">
                <a:xfrm>
                  <a:off x="2790" y="-743"/>
                  <a:ext cx="1277114" cy="11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9492" name="椭圆 28">
              <a:extLst>
                <a:ext uri="{FF2B5EF4-FFF2-40B4-BE49-F238E27FC236}">
                  <a16:creationId xmlns:a16="http://schemas.microsoft.com/office/drawing/2014/main" id="{67D40715-44A2-4CDA-8248-142D78B34443}"/>
                </a:ext>
              </a:extLst>
            </p:cNvPr>
            <p:cNvGrpSpPr>
              <a:grpSpLocks/>
            </p:cNvGrpSpPr>
            <p:nvPr/>
          </p:nvGrpSpPr>
          <p:grpSpPr bwMode="auto">
            <a:xfrm>
              <a:off x="-13355" y="-13481"/>
              <a:ext cx="1796774" cy="1847927"/>
              <a:chOff x="0" y="0"/>
              <a:chExt cx="1712976" cy="1761744"/>
            </a:xfrm>
          </p:grpSpPr>
          <p:pic>
            <p:nvPicPr>
              <p:cNvPr id="19493" name="椭圆 28">
                <a:extLst>
                  <a:ext uri="{FF2B5EF4-FFF2-40B4-BE49-F238E27FC236}">
                    <a16:creationId xmlns:a16="http://schemas.microsoft.com/office/drawing/2014/main" id="{EDE9BF0C-BDC8-4EEB-8B50-80FE5F29204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2976" cy="17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4" name="Text Box 23">
                <a:extLst>
                  <a:ext uri="{FF2B5EF4-FFF2-40B4-BE49-F238E27FC236}">
                    <a16:creationId xmlns:a16="http://schemas.microsoft.com/office/drawing/2014/main" id="{C7EC1E44-E4A2-4FED-89EB-7E41ACDD5244}"/>
                  </a:ext>
                </a:extLst>
              </p:cNvPr>
              <p:cNvSpPr txBox="1">
                <a:spLocks noChangeArrowheads="1"/>
              </p:cNvSpPr>
              <p:nvPr/>
            </p:nvSpPr>
            <p:spPr bwMode="auto">
              <a:xfrm>
                <a:off x="259312" y="266239"/>
                <a:ext cx="1190594" cy="122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9460" name="组合 31">
            <a:extLst>
              <a:ext uri="{FF2B5EF4-FFF2-40B4-BE49-F238E27FC236}">
                <a16:creationId xmlns:a16="http://schemas.microsoft.com/office/drawing/2014/main" id="{83D7369D-6B30-4069-A7AF-0DE5A6570806}"/>
              </a:ext>
            </a:extLst>
          </p:cNvPr>
          <p:cNvGrpSpPr>
            <a:grpSpLocks/>
          </p:cNvGrpSpPr>
          <p:nvPr/>
        </p:nvGrpSpPr>
        <p:grpSpPr bwMode="auto">
          <a:xfrm>
            <a:off x="6518275" y="2397125"/>
            <a:ext cx="1682750" cy="1728788"/>
            <a:chOff x="0" y="0"/>
            <a:chExt cx="1766122" cy="1814880"/>
          </a:xfrm>
        </p:grpSpPr>
        <p:grpSp>
          <p:nvGrpSpPr>
            <p:cNvPr id="19481" name="组合 32">
              <a:extLst>
                <a:ext uri="{FF2B5EF4-FFF2-40B4-BE49-F238E27FC236}">
                  <a16:creationId xmlns:a16="http://schemas.microsoft.com/office/drawing/2014/main" id="{16AAF298-B3CB-4E9C-97CF-02F4A68DB2F0}"/>
                </a:ext>
              </a:extLst>
            </p:cNvPr>
            <p:cNvGrpSpPr>
              <a:grpSpLocks/>
            </p:cNvGrpSpPr>
            <p:nvPr/>
          </p:nvGrpSpPr>
          <p:grpSpPr bwMode="auto">
            <a:xfrm>
              <a:off x="141684" y="145595"/>
              <a:ext cx="1482753" cy="1523689"/>
              <a:chOff x="0" y="0"/>
              <a:chExt cx="1884994" cy="1884995"/>
            </a:xfrm>
          </p:grpSpPr>
          <p:grpSp>
            <p:nvGrpSpPr>
              <p:cNvPr id="19485" name="椭圆 34">
                <a:extLst>
                  <a:ext uri="{FF2B5EF4-FFF2-40B4-BE49-F238E27FC236}">
                    <a16:creationId xmlns:a16="http://schemas.microsoft.com/office/drawing/2014/main" id="{6892F2E2-D121-441A-9E2F-1E91086328BE}"/>
                  </a:ext>
                </a:extLst>
              </p:cNvPr>
              <p:cNvGrpSpPr>
                <a:grpSpLocks/>
              </p:cNvGrpSpPr>
              <p:nvPr/>
            </p:nvGrpSpPr>
            <p:grpSpPr bwMode="auto">
              <a:xfrm>
                <a:off x="-18934" y="-14857"/>
                <a:ext cx="1926533" cy="1922237"/>
                <a:chOff x="0" y="0"/>
                <a:chExt cx="1444752" cy="1481328"/>
              </a:xfrm>
            </p:grpSpPr>
            <p:pic>
              <p:nvPicPr>
                <p:cNvPr id="19489" name="椭圆 34">
                  <a:extLst>
                    <a:ext uri="{FF2B5EF4-FFF2-40B4-BE49-F238E27FC236}">
                      <a16:creationId xmlns:a16="http://schemas.microsoft.com/office/drawing/2014/main" id="{D725AD1C-3FD2-4267-93A9-F8F2D27E17A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4752" cy="14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0" name="Text Box 28">
                  <a:extLst>
                    <a:ext uri="{FF2B5EF4-FFF2-40B4-BE49-F238E27FC236}">
                      <a16:creationId xmlns:a16="http://schemas.microsoft.com/office/drawing/2014/main" id="{0B441762-C989-43F6-A957-CFAC746E9714}"/>
                    </a:ext>
                  </a:extLst>
                </p:cNvPr>
                <p:cNvSpPr txBox="1">
                  <a:spLocks noChangeArrowheads="1"/>
                </p:cNvSpPr>
                <p:nvPr/>
              </p:nvSpPr>
              <p:spPr bwMode="auto">
                <a:xfrm>
                  <a:off x="221216" y="224182"/>
                  <a:ext cx="999567" cy="10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9486" name="任意多边形 35">
                <a:extLst>
                  <a:ext uri="{FF2B5EF4-FFF2-40B4-BE49-F238E27FC236}">
                    <a16:creationId xmlns:a16="http://schemas.microsoft.com/office/drawing/2014/main" id="{931388AE-ACBB-4A7E-A2A5-C9A87631280A}"/>
                  </a:ext>
                </a:extLst>
              </p:cNvPr>
              <p:cNvGrpSpPr>
                <a:grpSpLocks/>
              </p:cNvGrpSpPr>
              <p:nvPr/>
            </p:nvGrpSpPr>
            <p:grpSpPr bwMode="auto">
              <a:xfrm>
                <a:off x="29839" y="964"/>
                <a:ext cx="1698926" cy="1439700"/>
                <a:chOff x="0" y="0"/>
                <a:chExt cx="1274064" cy="1109472"/>
              </a:xfrm>
            </p:grpSpPr>
            <p:pic>
              <p:nvPicPr>
                <p:cNvPr id="19487" name="任意多边形 35">
                  <a:extLst>
                    <a:ext uri="{FF2B5EF4-FFF2-40B4-BE49-F238E27FC236}">
                      <a16:creationId xmlns:a16="http://schemas.microsoft.com/office/drawing/2014/main" id="{189ABA06-A4B2-411B-9A24-D7CFF1FAB3F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4064" cy="110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8" name="Text Box 31">
                  <a:extLst>
                    <a:ext uri="{FF2B5EF4-FFF2-40B4-BE49-F238E27FC236}">
                      <a16:creationId xmlns:a16="http://schemas.microsoft.com/office/drawing/2014/main" id="{6F663DF4-14DA-4C29-A724-6F54CA4A8923}"/>
                    </a:ext>
                  </a:extLst>
                </p:cNvPr>
                <p:cNvSpPr txBox="1">
                  <a:spLocks noChangeArrowheads="1"/>
                </p:cNvSpPr>
                <p:nvPr/>
              </p:nvSpPr>
              <p:spPr bwMode="auto">
                <a:xfrm>
                  <a:off x="-2803" y="-743"/>
                  <a:ext cx="1277114" cy="11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9482" name="椭圆 33">
              <a:extLst>
                <a:ext uri="{FF2B5EF4-FFF2-40B4-BE49-F238E27FC236}">
                  <a16:creationId xmlns:a16="http://schemas.microsoft.com/office/drawing/2014/main" id="{485CF6D1-C804-4A91-95C2-43C7A5D04E59}"/>
                </a:ext>
              </a:extLst>
            </p:cNvPr>
            <p:cNvGrpSpPr>
              <a:grpSpLocks/>
            </p:cNvGrpSpPr>
            <p:nvPr/>
          </p:nvGrpSpPr>
          <p:grpSpPr bwMode="auto">
            <a:xfrm>
              <a:off x="-13882" y="-13481"/>
              <a:ext cx="1796774" cy="1847927"/>
              <a:chOff x="0" y="0"/>
              <a:chExt cx="1712976" cy="1761744"/>
            </a:xfrm>
          </p:grpSpPr>
          <p:pic>
            <p:nvPicPr>
              <p:cNvPr id="19483" name="椭圆 33">
                <a:extLst>
                  <a:ext uri="{FF2B5EF4-FFF2-40B4-BE49-F238E27FC236}">
                    <a16:creationId xmlns:a16="http://schemas.microsoft.com/office/drawing/2014/main" id="{698AC221-95EA-4F0B-9020-DA43AA7F452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2976" cy="17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4" name="Text Box 34">
                <a:extLst>
                  <a:ext uri="{FF2B5EF4-FFF2-40B4-BE49-F238E27FC236}">
                    <a16:creationId xmlns:a16="http://schemas.microsoft.com/office/drawing/2014/main" id="{171D27DB-BB8D-4545-8B15-D4E6C13A97AC}"/>
                  </a:ext>
                </a:extLst>
              </p:cNvPr>
              <p:cNvSpPr txBox="1">
                <a:spLocks noChangeArrowheads="1"/>
              </p:cNvSpPr>
              <p:nvPr/>
            </p:nvSpPr>
            <p:spPr bwMode="auto">
              <a:xfrm>
                <a:off x="259815" y="266239"/>
                <a:ext cx="1190594" cy="122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9461" name="组合 36">
            <a:extLst>
              <a:ext uri="{FF2B5EF4-FFF2-40B4-BE49-F238E27FC236}">
                <a16:creationId xmlns:a16="http://schemas.microsoft.com/office/drawing/2014/main" id="{7D4347AA-508A-49A0-8B23-D04A7DF8F6DE}"/>
              </a:ext>
            </a:extLst>
          </p:cNvPr>
          <p:cNvGrpSpPr>
            <a:grpSpLocks/>
          </p:cNvGrpSpPr>
          <p:nvPr/>
        </p:nvGrpSpPr>
        <p:grpSpPr bwMode="auto">
          <a:xfrm>
            <a:off x="9139238" y="2397125"/>
            <a:ext cx="1684337" cy="1728788"/>
            <a:chOff x="0" y="0"/>
            <a:chExt cx="1766122" cy="1814880"/>
          </a:xfrm>
        </p:grpSpPr>
        <p:grpSp>
          <p:nvGrpSpPr>
            <p:cNvPr id="19471" name="组合 37">
              <a:extLst>
                <a:ext uri="{FF2B5EF4-FFF2-40B4-BE49-F238E27FC236}">
                  <a16:creationId xmlns:a16="http://schemas.microsoft.com/office/drawing/2014/main" id="{BF70BC31-32F4-473B-ABE1-974C18BEF4F1}"/>
                </a:ext>
              </a:extLst>
            </p:cNvPr>
            <p:cNvGrpSpPr>
              <a:grpSpLocks/>
            </p:cNvGrpSpPr>
            <p:nvPr/>
          </p:nvGrpSpPr>
          <p:grpSpPr bwMode="auto">
            <a:xfrm>
              <a:off x="141684" y="145595"/>
              <a:ext cx="1482753" cy="1523689"/>
              <a:chOff x="0" y="0"/>
              <a:chExt cx="1884994" cy="1884995"/>
            </a:xfrm>
          </p:grpSpPr>
          <p:grpSp>
            <p:nvGrpSpPr>
              <p:cNvPr id="19475" name="椭圆 39">
                <a:extLst>
                  <a:ext uri="{FF2B5EF4-FFF2-40B4-BE49-F238E27FC236}">
                    <a16:creationId xmlns:a16="http://schemas.microsoft.com/office/drawing/2014/main" id="{1C9A6DE2-1E31-4B66-AFDF-E842F8E5B01B}"/>
                  </a:ext>
                </a:extLst>
              </p:cNvPr>
              <p:cNvGrpSpPr>
                <a:grpSpLocks/>
              </p:cNvGrpSpPr>
              <p:nvPr/>
            </p:nvGrpSpPr>
            <p:grpSpPr bwMode="auto">
              <a:xfrm>
                <a:off x="-19151" y="-14857"/>
                <a:ext cx="1926533" cy="1922237"/>
                <a:chOff x="0" y="0"/>
                <a:chExt cx="1444752" cy="1481328"/>
              </a:xfrm>
            </p:grpSpPr>
            <p:pic>
              <p:nvPicPr>
                <p:cNvPr id="19479" name="椭圆 39">
                  <a:extLst>
                    <a:ext uri="{FF2B5EF4-FFF2-40B4-BE49-F238E27FC236}">
                      <a16:creationId xmlns:a16="http://schemas.microsoft.com/office/drawing/2014/main" id="{D1556AC6-14E6-46E1-9791-48856957B3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4752" cy="14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Text Box 39">
                  <a:extLst>
                    <a:ext uri="{FF2B5EF4-FFF2-40B4-BE49-F238E27FC236}">
                      <a16:creationId xmlns:a16="http://schemas.microsoft.com/office/drawing/2014/main" id="{160DC9BC-63DC-4CCE-91EF-1F75DAF4AB8C}"/>
                    </a:ext>
                  </a:extLst>
                </p:cNvPr>
                <p:cNvSpPr txBox="1">
                  <a:spLocks noChangeArrowheads="1"/>
                </p:cNvSpPr>
                <p:nvPr/>
              </p:nvSpPr>
              <p:spPr bwMode="auto">
                <a:xfrm>
                  <a:off x="221379" y="224182"/>
                  <a:ext cx="999567" cy="10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9476" name="任意多边形 40">
                <a:extLst>
                  <a:ext uri="{FF2B5EF4-FFF2-40B4-BE49-F238E27FC236}">
                    <a16:creationId xmlns:a16="http://schemas.microsoft.com/office/drawing/2014/main" id="{58B02319-6F28-43D5-84EB-9AA9347FB3F8}"/>
                  </a:ext>
                </a:extLst>
              </p:cNvPr>
              <p:cNvGrpSpPr>
                <a:grpSpLocks/>
              </p:cNvGrpSpPr>
              <p:nvPr/>
            </p:nvGrpSpPr>
            <p:grpSpPr bwMode="auto">
              <a:xfrm>
                <a:off x="29622" y="964"/>
                <a:ext cx="1698926" cy="1439700"/>
                <a:chOff x="0" y="0"/>
                <a:chExt cx="1274064" cy="1109472"/>
              </a:xfrm>
            </p:grpSpPr>
            <p:pic>
              <p:nvPicPr>
                <p:cNvPr id="19477" name="任意多边形 40">
                  <a:extLst>
                    <a:ext uri="{FF2B5EF4-FFF2-40B4-BE49-F238E27FC236}">
                      <a16:creationId xmlns:a16="http://schemas.microsoft.com/office/drawing/2014/main" id="{3924B82D-C241-44C7-9A44-E8FCA41FE74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4064" cy="110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Text Box 42">
                  <a:extLst>
                    <a:ext uri="{FF2B5EF4-FFF2-40B4-BE49-F238E27FC236}">
                      <a16:creationId xmlns:a16="http://schemas.microsoft.com/office/drawing/2014/main" id="{CFF5888C-536A-4896-9C78-DD2678A7F7E7}"/>
                    </a:ext>
                  </a:extLst>
                </p:cNvPr>
                <p:cNvSpPr txBox="1">
                  <a:spLocks noChangeArrowheads="1"/>
                </p:cNvSpPr>
                <p:nvPr/>
              </p:nvSpPr>
              <p:spPr bwMode="auto">
                <a:xfrm>
                  <a:off x="-2640" y="-743"/>
                  <a:ext cx="1277114" cy="110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9472" name="椭圆 38">
              <a:extLst>
                <a:ext uri="{FF2B5EF4-FFF2-40B4-BE49-F238E27FC236}">
                  <a16:creationId xmlns:a16="http://schemas.microsoft.com/office/drawing/2014/main" id="{0C32F2BA-8858-446B-A380-CB4C65D1CC98}"/>
                </a:ext>
              </a:extLst>
            </p:cNvPr>
            <p:cNvGrpSpPr>
              <a:grpSpLocks/>
            </p:cNvGrpSpPr>
            <p:nvPr/>
          </p:nvGrpSpPr>
          <p:grpSpPr bwMode="auto">
            <a:xfrm>
              <a:off x="-14053" y="-13481"/>
              <a:ext cx="1796774" cy="1847927"/>
              <a:chOff x="0" y="0"/>
              <a:chExt cx="1712976" cy="1761744"/>
            </a:xfrm>
          </p:grpSpPr>
          <p:pic>
            <p:nvPicPr>
              <p:cNvPr id="19473" name="椭圆 38">
                <a:extLst>
                  <a:ext uri="{FF2B5EF4-FFF2-40B4-BE49-F238E27FC236}">
                    <a16:creationId xmlns:a16="http://schemas.microsoft.com/office/drawing/2014/main" id="{E95DC3E9-7DC8-408F-9C58-AD73A37DAA4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12976" cy="17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45">
                <a:extLst>
                  <a:ext uri="{FF2B5EF4-FFF2-40B4-BE49-F238E27FC236}">
                    <a16:creationId xmlns:a16="http://schemas.microsoft.com/office/drawing/2014/main" id="{B96A71CD-A8CD-451A-81ED-96E2E783D8D2}"/>
                  </a:ext>
                </a:extLst>
              </p:cNvPr>
              <p:cNvSpPr txBox="1">
                <a:spLocks noChangeArrowheads="1"/>
              </p:cNvSpPr>
              <p:nvPr/>
            </p:nvSpPr>
            <p:spPr bwMode="auto">
              <a:xfrm>
                <a:off x="259978" y="266239"/>
                <a:ext cx="1190594" cy="122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sp>
        <p:nvSpPr>
          <p:cNvPr id="19462" name="Freeform 91">
            <a:extLst>
              <a:ext uri="{FF2B5EF4-FFF2-40B4-BE49-F238E27FC236}">
                <a16:creationId xmlns:a16="http://schemas.microsoft.com/office/drawing/2014/main" id="{8BBA285E-35C6-4A3D-9DF7-F4D4389A5274}"/>
              </a:ext>
            </a:extLst>
          </p:cNvPr>
          <p:cNvSpPr>
            <a:spLocks/>
          </p:cNvSpPr>
          <p:nvPr/>
        </p:nvSpPr>
        <p:spPr bwMode="auto">
          <a:xfrm>
            <a:off x="7239000" y="2978150"/>
            <a:ext cx="265113" cy="527050"/>
          </a:xfrm>
          <a:custGeom>
            <a:avLst/>
            <a:gdLst>
              <a:gd name="T0" fmla="*/ 265113 w 144"/>
              <a:gd name="T1" fmla="*/ 131763 h 288"/>
              <a:gd name="T2" fmla="*/ 132557 w 144"/>
              <a:gd name="T3" fmla="*/ 0 h 288"/>
              <a:gd name="T4" fmla="*/ 0 w 144"/>
              <a:gd name="T5" fmla="*/ 131763 h 288"/>
              <a:gd name="T6" fmla="*/ 66278 w 144"/>
              <a:gd name="T7" fmla="*/ 245225 h 288"/>
              <a:gd name="T8" fmla="*/ 0 w 144"/>
              <a:gd name="T9" fmla="*/ 527050 h 288"/>
              <a:gd name="T10" fmla="*/ 265113 w 144"/>
              <a:gd name="T11" fmla="*/ 527050 h 288"/>
              <a:gd name="T12" fmla="*/ 200676 w 144"/>
              <a:gd name="T13" fmla="*/ 245225 h 288"/>
              <a:gd name="T14" fmla="*/ 265113 w 144"/>
              <a:gd name="T15" fmla="*/ 131763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3" name="Freeform 93">
            <a:extLst>
              <a:ext uri="{FF2B5EF4-FFF2-40B4-BE49-F238E27FC236}">
                <a16:creationId xmlns:a16="http://schemas.microsoft.com/office/drawing/2014/main" id="{D86935FF-5F12-48F3-9660-3B0686736311}"/>
              </a:ext>
            </a:extLst>
          </p:cNvPr>
          <p:cNvSpPr>
            <a:spLocks noEditPoints="1"/>
          </p:cNvSpPr>
          <p:nvPr/>
        </p:nvSpPr>
        <p:spPr bwMode="auto">
          <a:xfrm>
            <a:off x="2071688" y="2997200"/>
            <a:ext cx="393700" cy="528638"/>
          </a:xfrm>
          <a:custGeom>
            <a:avLst/>
            <a:gdLst>
              <a:gd name="T0" fmla="*/ 342665 w 216"/>
              <a:gd name="T1" fmla="*/ 231279 h 288"/>
              <a:gd name="T2" fmla="*/ 342665 w 216"/>
              <a:gd name="T3" fmla="*/ 145008 h 288"/>
              <a:gd name="T4" fmla="*/ 198673 w 216"/>
              <a:gd name="T5" fmla="*/ 0 h 288"/>
              <a:gd name="T6" fmla="*/ 196850 w 216"/>
              <a:gd name="T7" fmla="*/ 0 h 288"/>
              <a:gd name="T8" fmla="*/ 193205 w 216"/>
              <a:gd name="T9" fmla="*/ 0 h 288"/>
              <a:gd name="T10" fmla="*/ 51035 w 216"/>
              <a:gd name="T11" fmla="*/ 145008 h 288"/>
              <a:gd name="T12" fmla="*/ 51035 w 216"/>
              <a:gd name="T13" fmla="*/ 231279 h 288"/>
              <a:gd name="T14" fmla="*/ 0 w 216"/>
              <a:gd name="T15" fmla="*/ 231279 h 288"/>
              <a:gd name="T16" fmla="*/ 0 w 216"/>
              <a:gd name="T17" fmla="*/ 528638 h 288"/>
              <a:gd name="T18" fmla="*/ 393700 w 216"/>
              <a:gd name="T19" fmla="*/ 528638 h 288"/>
              <a:gd name="T20" fmla="*/ 393700 w 216"/>
              <a:gd name="T21" fmla="*/ 231279 h 288"/>
              <a:gd name="T22" fmla="*/ 342665 w 216"/>
              <a:gd name="T23" fmla="*/ 231279 h 288"/>
              <a:gd name="T24" fmla="*/ 242417 w 216"/>
              <a:gd name="T25" fmla="*/ 475407 h 288"/>
              <a:gd name="T26" fmla="*/ 153106 w 216"/>
              <a:gd name="T27" fmla="*/ 475407 h 288"/>
              <a:gd name="T28" fmla="*/ 174978 w 216"/>
              <a:gd name="T29" fmla="*/ 378123 h 288"/>
              <a:gd name="T30" fmla="*/ 153106 w 216"/>
              <a:gd name="T31" fmla="*/ 339576 h 288"/>
              <a:gd name="T32" fmla="*/ 196850 w 216"/>
              <a:gd name="T33" fmla="*/ 295523 h 288"/>
              <a:gd name="T34" fmla="*/ 242417 w 216"/>
              <a:gd name="T35" fmla="*/ 339576 h 288"/>
              <a:gd name="T36" fmla="*/ 218722 w 216"/>
              <a:gd name="T37" fmla="*/ 378123 h 288"/>
              <a:gd name="T38" fmla="*/ 242417 w 216"/>
              <a:gd name="T39" fmla="*/ 475407 h 288"/>
              <a:gd name="T40" fmla="*/ 269757 w 216"/>
              <a:gd name="T41" fmla="*/ 231279 h 288"/>
              <a:gd name="T42" fmla="*/ 122120 w 216"/>
              <a:gd name="T43" fmla="*/ 231279 h 288"/>
              <a:gd name="T44" fmla="*/ 122120 w 216"/>
              <a:gd name="T45" fmla="*/ 145008 h 288"/>
              <a:gd name="T46" fmla="*/ 193205 w 216"/>
              <a:gd name="T47" fmla="*/ 73422 h 288"/>
              <a:gd name="T48" fmla="*/ 196850 w 216"/>
              <a:gd name="T49" fmla="*/ 73422 h 288"/>
              <a:gd name="T50" fmla="*/ 198673 w 216"/>
              <a:gd name="T51" fmla="*/ 73422 h 288"/>
              <a:gd name="T52" fmla="*/ 269757 w 216"/>
              <a:gd name="T53" fmla="*/ 145008 h 288"/>
              <a:gd name="T54" fmla="*/ 269757 w 216"/>
              <a:gd name="T55" fmla="*/ 231279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4" name="Freeform 94">
            <a:extLst>
              <a:ext uri="{FF2B5EF4-FFF2-40B4-BE49-F238E27FC236}">
                <a16:creationId xmlns:a16="http://schemas.microsoft.com/office/drawing/2014/main" id="{699D6026-1C72-4B8E-BD6D-FA805B270EDF}"/>
              </a:ext>
            </a:extLst>
          </p:cNvPr>
          <p:cNvSpPr>
            <a:spLocks noEditPoints="1"/>
          </p:cNvSpPr>
          <p:nvPr/>
        </p:nvSpPr>
        <p:spPr bwMode="auto">
          <a:xfrm>
            <a:off x="4649788" y="2995613"/>
            <a:ext cx="527050" cy="492125"/>
          </a:xfrm>
          <a:custGeom>
            <a:avLst/>
            <a:gdLst>
              <a:gd name="T0" fmla="*/ 393457 w 288"/>
              <a:gd name="T1" fmla="*/ 0 h 269"/>
              <a:gd name="T2" fmla="*/ 389797 w 288"/>
              <a:gd name="T3" fmla="*/ 0 h 269"/>
              <a:gd name="T4" fmla="*/ 387967 w 288"/>
              <a:gd name="T5" fmla="*/ 0 h 269"/>
              <a:gd name="T6" fmla="*/ 254375 w 288"/>
              <a:gd name="T7" fmla="*/ 133551 h 269"/>
              <a:gd name="T8" fmla="*/ 254375 w 288"/>
              <a:gd name="T9" fmla="*/ 214047 h 269"/>
              <a:gd name="T10" fmla="*/ 0 w 288"/>
              <a:gd name="T11" fmla="*/ 214047 h 269"/>
              <a:gd name="T12" fmla="*/ 0 w 288"/>
              <a:gd name="T13" fmla="*/ 492125 h 269"/>
              <a:gd name="T14" fmla="*/ 369667 w 288"/>
              <a:gd name="T15" fmla="*/ 492125 h 269"/>
              <a:gd name="T16" fmla="*/ 369667 w 288"/>
              <a:gd name="T17" fmla="*/ 214047 h 269"/>
              <a:gd name="T18" fmla="*/ 320256 w 288"/>
              <a:gd name="T19" fmla="*/ 214047 h 269"/>
              <a:gd name="T20" fmla="*/ 320256 w 288"/>
              <a:gd name="T21" fmla="*/ 133551 h 269"/>
              <a:gd name="T22" fmla="*/ 387967 w 288"/>
              <a:gd name="T23" fmla="*/ 65861 h 269"/>
              <a:gd name="T24" fmla="*/ 391627 w 288"/>
              <a:gd name="T25" fmla="*/ 65861 h 269"/>
              <a:gd name="T26" fmla="*/ 393457 w 288"/>
              <a:gd name="T27" fmla="*/ 65861 h 269"/>
              <a:gd name="T28" fmla="*/ 459339 w 288"/>
              <a:gd name="T29" fmla="*/ 133551 h 269"/>
              <a:gd name="T30" fmla="*/ 459339 w 288"/>
              <a:gd name="T31" fmla="*/ 166481 h 269"/>
              <a:gd name="T32" fmla="*/ 483129 w 288"/>
              <a:gd name="T33" fmla="*/ 166481 h 269"/>
              <a:gd name="T34" fmla="*/ 483129 w 288"/>
              <a:gd name="T35" fmla="*/ 173799 h 269"/>
              <a:gd name="T36" fmla="*/ 459339 w 288"/>
              <a:gd name="T37" fmla="*/ 195752 h 269"/>
              <a:gd name="T38" fmla="*/ 459339 w 288"/>
              <a:gd name="T39" fmla="*/ 214047 h 269"/>
              <a:gd name="T40" fmla="*/ 527050 w 288"/>
              <a:gd name="T41" fmla="*/ 214047 h 269"/>
              <a:gd name="T42" fmla="*/ 527050 w 288"/>
              <a:gd name="T43" fmla="*/ 133551 h 269"/>
              <a:gd name="T44" fmla="*/ 393457 w 288"/>
              <a:gd name="T45" fmla="*/ 0 h 269"/>
              <a:gd name="T46" fmla="*/ 226924 w 288"/>
              <a:gd name="T47" fmla="*/ 440900 h 269"/>
              <a:gd name="T48" fmla="*/ 142743 w 288"/>
              <a:gd name="T49" fmla="*/ 440900 h 269"/>
              <a:gd name="T50" fmla="*/ 162873 w 288"/>
              <a:gd name="T51" fmla="*/ 351257 h 269"/>
              <a:gd name="T52" fmla="*/ 142743 w 288"/>
              <a:gd name="T53" fmla="*/ 314667 h 269"/>
              <a:gd name="T54" fmla="*/ 184834 w 288"/>
              <a:gd name="T55" fmla="*/ 272590 h 269"/>
              <a:gd name="T56" fmla="*/ 226924 w 288"/>
              <a:gd name="T57" fmla="*/ 314667 h 269"/>
              <a:gd name="T58" fmla="*/ 204964 w 288"/>
              <a:gd name="T59" fmla="*/ 351257 h 269"/>
              <a:gd name="T60" fmla="*/ 226924 w 288"/>
              <a:gd name="T61" fmla="*/ 44090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5" name="Freeform 112">
            <a:extLst>
              <a:ext uri="{FF2B5EF4-FFF2-40B4-BE49-F238E27FC236}">
                <a16:creationId xmlns:a16="http://schemas.microsoft.com/office/drawing/2014/main" id="{1991335F-C85A-4799-B517-A0947287F01C}"/>
              </a:ext>
            </a:extLst>
          </p:cNvPr>
          <p:cNvSpPr>
            <a:spLocks noEditPoints="1"/>
          </p:cNvSpPr>
          <p:nvPr/>
        </p:nvSpPr>
        <p:spPr bwMode="auto">
          <a:xfrm>
            <a:off x="9736138" y="2995613"/>
            <a:ext cx="527050" cy="530225"/>
          </a:xfrm>
          <a:custGeom>
            <a:avLst/>
            <a:gdLst>
              <a:gd name="T0" fmla="*/ 327576 w 288"/>
              <a:gd name="T1" fmla="*/ 220927 h 288"/>
              <a:gd name="T2" fmla="*/ 334896 w 288"/>
              <a:gd name="T3" fmla="*/ 169377 h 288"/>
              <a:gd name="T4" fmla="*/ 168363 w 288"/>
              <a:gd name="T5" fmla="*/ 0 h 288"/>
              <a:gd name="T6" fmla="*/ 0 w 288"/>
              <a:gd name="T7" fmla="*/ 169377 h 288"/>
              <a:gd name="T8" fmla="*/ 168363 w 288"/>
              <a:gd name="T9" fmla="*/ 336914 h 288"/>
              <a:gd name="T10" fmla="*/ 221434 w 288"/>
              <a:gd name="T11" fmla="*/ 327709 h 288"/>
              <a:gd name="T12" fmla="*/ 259865 w 288"/>
              <a:gd name="T13" fmla="*/ 366371 h 288"/>
              <a:gd name="T14" fmla="*/ 340386 w 288"/>
              <a:gd name="T15" fmla="*/ 366371 h 288"/>
              <a:gd name="T16" fmla="*/ 340386 w 288"/>
              <a:gd name="T17" fmla="*/ 449218 h 288"/>
              <a:gd name="T18" fmla="*/ 340386 w 288"/>
              <a:gd name="T19" fmla="*/ 449218 h 288"/>
              <a:gd name="T20" fmla="*/ 420908 w 288"/>
              <a:gd name="T21" fmla="*/ 449218 h 288"/>
              <a:gd name="T22" fmla="*/ 420908 w 288"/>
              <a:gd name="T23" fmla="*/ 530225 h 288"/>
              <a:gd name="T24" fmla="*/ 420908 w 288"/>
              <a:gd name="T25" fmla="*/ 530225 h 288"/>
              <a:gd name="T26" fmla="*/ 527050 w 288"/>
              <a:gd name="T27" fmla="*/ 530225 h 288"/>
              <a:gd name="T28" fmla="*/ 527050 w 288"/>
              <a:gd name="T29" fmla="*/ 530225 h 288"/>
              <a:gd name="T30" fmla="*/ 527050 w 288"/>
              <a:gd name="T31" fmla="*/ 530225 h 288"/>
              <a:gd name="T32" fmla="*/ 527050 w 288"/>
              <a:gd name="T33" fmla="*/ 423444 h 288"/>
              <a:gd name="T34" fmla="*/ 327576 w 288"/>
              <a:gd name="T35" fmla="*/ 220927 h 288"/>
              <a:gd name="T36" fmla="*/ 133593 w 288"/>
              <a:gd name="T37" fmla="*/ 189629 h 288"/>
              <a:gd name="T38" fmla="*/ 76861 w 288"/>
              <a:gd name="T39" fmla="*/ 132556 h 288"/>
              <a:gd name="T40" fmla="*/ 133593 w 288"/>
              <a:gd name="T41" fmla="*/ 75483 h 288"/>
              <a:gd name="T42" fmla="*/ 190324 w 288"/>
              <a:gd name="T43" fmla="*/ 132556 h 288"/>
              <a:gd name="T44" fmla="*/ 133593 w 288"/>
              <a:gd name="T45" fmla="*/ 189629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6" name="TextBox 13">
            <a:extLst>
              <a:ext uri="{FF2B5EF4-FFF2-40B4-BE49-F238E27FC236}">
                <a16:creationId xmlns:a16="http://schemas.microsoft.com/office/drawing/2014/main" id="{1EC0EDA4-85D3-47B8-B1B8-0D5FCFA99ACB}"/>
              </a:ext>
            </a:extLst>
          </p:cNvPr>
          <p:cNvSpPr txBox="1">
            <a:spLocks noChangeArrowheads="1"/>
          </p:cNvSpPr>
          <p:nvPr/>
        </p:nvSpPr>
        <p:spPr bwMode="auto">
          <a:xfrm>
            <a:off x="1611313" y="4500563"/>
            <a:ext cx="12906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第一阶段小结</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7" name="TextBox 13">
            <a:extLst>
              <a:ext uri="{FF2B5EF4-FFF2-40B4-BE49-F238E27FC236}">
                <a16:creationId xmlns:a16="http://schemas.microsoft.com/office/drawing/2014/main" id="{92368D67-4BEE-4704-9C11-6BAD5880012E}"/>
              </a:ext>
            </a:extLst>
          </p:cNvPr>
          <p:cNvSpPr txBox="1">
            <a:spLocks noChangeArrowheads="1"/>
          </p:cNvSpPr>
          <p:nvPr/>
        </p:nvSpPr>
        <p:spPr bwMode="auto">
          <a:xfrm>
            <a:off x="4141788" y="4500563"/>
            <a:ext cx="163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第二阶段发券计划</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8" name="TextBox 13">
            <a:extLst>
              <a:ext uri="{FF2B5EF4-FFF2-40B4-BE49-F238E27FC236}">
                <a16:creationId xmlns:a16="http://schemas.microsoft.com/office/drawing/2014/main" id="{40CE0E2B-EE90-47DB-AA01-C1996BD76ADB}"/>
              </a:ext>
            </a:extLst>
          </p:cNvPr>
          <p:cNvSpPr txBox="1">
            <a:spLocks noChangeArrowheads="1"/>
          </p:cNvSpPr>
          <p:nvPr/>
        </p:nvSpPr>
        <p:spPr bwMode="auto">
          <a:xfrm>
            <a:off x="6769340" y="4500404"/>
            <a:ext cx="14921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业务流程及要求</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9" name="TextBox 13">
            <a:extLst>
              <a:ext uri="{FF2B5EF4-FFF2-40B4-BE49-F238E27FC236}">
                <a16:creationId xmlns:a16="http://schemas.microsoft.com/office/drawing/2014/main" id="{54B923F7-8CE8-4AF4-BA8F-EBBBB476E9EA}"/>
              </a:ext>
            </a:extLst>
          </p:cNvPr>
          <p:cNvSpPr txBox="1">
            <a:spLocks noChangeArrowheads="1"/>
          </p:cNvSpPr>
          <p:nvPr/>
        </p:nvSpPr>
        <p:spPr bwMode="auto">
          <a:xfrm>
            <a:off x="9648825" y="4500563"/>
            <a:ext cx="1290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注意事项</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0" name="TextBox 13">
            <a:extLst>
              <a:ext uri="{FF2B5EF4-FFF2-40B4-BE49-F238E27FC236}">
                <a16:creationId xmlns:a16="http://schemas.microsoft.com/office/drawing/2014/main" id="{81BD1AEE-887B-49BD-9544-B2A3F974292E}"/>
              </a:ext>
            </a:extLst>
          </p:cNvPr>
          <p:cNvSpPr txBox="1">
            <a:spLocks noChangeArrowheads="1"/>
          </p:cNvSpPr>
          <p:nvPr/>
        </p:nvSpPr>
        <p:spPr bwMode="auto">
          <a:xfrm>
            <a:off x="401638" y="652463"/>
            <a:ext cx="37957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目录</a:t>
            </a:r>
            <a:r>
              <a:rPr lang="en-US" altLang="zh-CN"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Oval 30">
            <a:extLst>
              <a:ext uri="{FF2B5EF4-FFF2-40B4-BE49-F238E27FC236}">
                <a16:creationId xmlns:a16="http://schemas.microsoft.com/office/drawing/2014/main" id="{FD826F68-ED80-42EF-BBD3-10ADA9219185}"/>
              </a:ext>
            </a:extLst>
          </p:cNvPr>
          <p:cNvSpPr>
            <a:spLocks noChangeArrowheads="1"/>
          </p:cNvSpPr>
          <p:nvPr/>
        </p:nvSpPr>
        <p:spPr bwMode="auto">
          <a:xfrm>
            <a:off x="1368425" y="4711700"/>
            <a:ext cx="677863" cy="676275"/>
          </a:xfrm>
          <a:prstGeom prst="ellipse">
            <a:avLst/>
          </a:prstGeom>
          <a:solidFill>
            <a:srgbClr val="7FB07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483" name="AutoShape 24">
            <a:extLst>
              <a:ext uri="{FF2B5EF4-FFF2-40B4-BE49-F238E27FC236}">
                <a16:creationId xmlns:a16="http://schemas.microsoft.com/office/drawing/2014/main" id="{D25582AD-B680-46D1-8789-656B219951F8}"/>
              </a:ext>
            </a:extLst>
          </p:cNvPr>
          <p:cNvSpPr>
            <a:spLocks noChangeAspect="1" noChangeArrowheads="1" noTextEdit="1"/>
          </p:cNvSpPr>
          <p:nvPr/>
        </p:nvSpPr>
        <p:spPr bwMode="auto">
          <a:xfrm>
            <a:off x="1368425" y="4465638"/>
            <a:ext cx="945515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 name="Rectangle 26">
            <a:extLst>
              <a:ext uri="{FF2B5EF4-FFF2-40B4-BE49-F238E27FC236}">
                <a16:creationId xmlns:a16="http://schemas.microsoft.com/office/drawing/2014/main" id="{D325CCC1-9FDF-42FD-87F6-1CB2B3C400AD}"/>
              </a:ext>
            </a:extLst>
          </p:cNvPr>
          <p:cNvSpPr>
            <a:spLocks noChangeArrowheads="1"/>
          </p:cNvSpPr>
          <p:nvPr/>
        </p:nvSpPr>
        <p:spPr bwMode="auto">
          <a:xfrm>
            <a:off x="8229600" y="4438650"/>
            <a:ext cx="2570163" cy="1998663"/>
          </a:xfrm>
          <a:prstGeom prst="rect">
            <a:avLst/>
          </a:prstGeom>
          <a:solidFill>
            <a:srgbClr val="7BB5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4" name="Freeform 27">
            <a:extLst>
              <a:ext uri="{FF2B5EF4-FFF2-40B4-BE49-F238E27FC236}">
                <a16:creationId xmlns:a16="http://schemas.microsoft.com/office/drawing/2014/main" id="{9B1EC5C3-C3FE-457A-B24F-0CC09E1B1ACA}"/>
              </a:ext>
            </a:extLst>
          </p:cNvPr>
          <p:cNvSpPr>
            <a:spLocks/>
          </p:cNvSpPr>
          <p:nvPr/>
        </p:nvSpPr>
        <p:spPr bwMode="auto">
          <a:xfrm>
            <a:off x="8348663" y="4465638"/>
            <a:ext cx="438150" cy="1946275"/>
          </a:xfrm>
          <a:custGeom>
            <a:avLst/>
            <a:gdLst>
              <a:gd name="T0" fmla="*/ 0 w 18"/>
              <a:gd name="T1" fmla="*/ 1947291 h 78"/>
              <a:gd name="T2" fmla="*/ 218427 w 18"/>
              <a:gd name="T3" fmla="*/ 1872395 h 78"/>
              <a:gd name="T4" fmla="*/ 291235 w 18"/>
              <a:gd name="T5" fmla="*/ 1423020 h 78"/>
              <a:gd name="T6" fmla="*/ 291235 w 18"/>
              <a:gd name="T7" fmla="*/ 1123437 h 78"/>
              <a:gd name="T8" fmla="*/ 436853 w 18"/>
              <a:gd name="T9" fmla="*/ 1023576 h 78"/>
              <a:gd name="T10" fmla="*/ 436853 w 18"/>
              <a:gd name="T11" fmla="*/ 923715 h 78"/>
              <a:gd name="T12" fmla="*/ 291235 w 18"/>
              <a:gd name="T13" fmla="*/ 848819 h 78"/>
              <a:gd name="T14" fmla="*/ 291235 w 18"/>
              <a:gd name="T15" fmla="*/ 524271 h 78"/>
              <a:gd name="T16" fmla="*/ 218427 w 18"/>
              <a:gd name="T17" fmla="*/ 99861 h 78"/>
              <a:gd name="T18" fmla="*/ 0 w 18"/>
              <a:gd name="T19" fmla="*/ 0 h 78"/>
              <a:gd name="T20" fmla="*/ 0 w 18"/>
              <a:gd name="T21" fmla="*/ 99861 h 78"/>
              <a:gd name="T22" fmla="*/ 145618 w 18"/>
              <a:gd name="T23" fmla="*/ 149792 h 78"/>
              <a:gd name="T24" fmla="*/ 194157 w 18"/>
              <a:gd name="T25" fmla="*/ 524271 h 78"/>
              <a:gd name="T26" fmla="*/ 218427 w 18"/>
              <a:gd name="T27" fmla="*/ 873784 h 78"/>
              <a:gd name="T28" fmla="*/ 291235 w 18"/>
              <a:gd name="T29" fmla="*/ 948680 h 78"/>
              <a:gd name="T30" fmla="*/ 291235 w 18"/>
              <a:gd name="T31" fmla="*/ 973646 h 78"/>
              <a:gd name="T32" fmla="*/ 291235 w 18"/>
              <a:gd name="T33" fmla="*/ 998611 h 78"/>
              <a:gd name="T34" fmla="*/ 218427 w 18"/>
              <a:gd name="T35" fmla="*/ 1073507 h 78"/>
              <a:gd name="T36" fmla="*/ 194157 w 18"/>
              <a:gd name="T37" fmla="*/ 1447986 h 78"/>
              <a:gd name="T38" fmla="*/ 145618 w 18"/>
              <a:gd name="T39" fmla="*/ 1797499 h 78"/>
              <a:gd name="T40" fmla="*/ 0 w 18"/>
              <a:gd name="T41" fmla="*/ 1872395 h 78"/>
              <a:gd name="T42" fmla="*/ 0 w 18"/>
              <a:gd name="T43" fmla="*/ 1947291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78">
                <a:moveTo>
                  <a:pt x="0" y="78"/>
                </a:moveTo>
                <a:cubicBezTo>
                  <a:pt x="4" y="78"/>
                  <a:pt x="7" y="77"/>
                  <a:pt x="9" y="75"/>
                </a:cubicBezTo>
                <a:cubicBezTo>
                  <a:pt x="13" y="71"/>
                  <a:pt x="12" y="64"/>
                  <a:pt x="12" y="57"/>
                </a:cubicBezTo>
                <a:cubicBezTo>
                  <a:pt x="11" y="53"/>
                  <a:pt x="11" y="48"/>
                  <a:pt x="12" y="45"/>
                </a:cubicBezTo>
                <a:cubicBezTo>
                  <a:pt x="13" y="43"/>
                  <a:pt x="15" y="41"/>
                  <a:pt x="18" y="41"/>
                </a:cubicBezTo>
                <a:cubicBezTo>
                  <a:pt x="18" y="37"/>
                  <a:pt x="18" y="37"/>
                  <a:pt x="18" y="37"/>
                </a:cubicBezTo>
                <a:cubicBezTo>
                  <a:pt x="15" y="37"/>
                  <a:pt x="13" y="36"/>
                  <a:pt x="12" y="34"/>
                </a:cubicBezTo>
                <a:cubicBezTo>
                  <a:pt x="11" y="30"/>
                  <a:pt x="11" y="26"/>
                  <a:pt x="12" y="21"/>
                </a:cubicBezTo>
                <a:cubicBezTo>
                  <a:pt x="12" y="14"/>
                  <a:pt x="13" y="8"/>
                  <a:pt x="9" y="4"/>
                </a:cubicBezTo>
                <a:cubicBezTo>
                  <a:pt x="7" y="2"/>
                  <a:pt x="4" y="0"/>
                  <a:pt x="0" y="0"/>
                </a:cubicBezTo>
                <a:cubicBezTo>
                  <a:pt x="0" y="4"/>
                  <a:pt x="0" y="4"/>
                  <a:pt x="0" y="4"/>
                </a:cubicBezTo>
                <a:cubicBezTo>
                  <a:pt x="3" y="4"/>
                  <a:pt x="5" y="5"/>
                  <a:pt x="6" y="6"/>
                </a:cubicBezTo>
                <a:cubicBezTo>
                  <a:pt x="9" y="9"/>
                  <a:pt x="9" y="15"/>
                  <a:pt x="8" y="21"/>
                </a:cubicBezTo>
                <a:cubicBezTo>
                  <a:pt x="8" y="26"/>
                  <a:pt x="7" y="31"/>
                  <a:pt x="9" y="35"/>
                </a:cubicBezTo>
                <a:cubicBezTo>
                  <a:pt x="10" y="36"/>
                  <a:pt x="10" y="37"/>
                  <a:pt x="12" y="38"/>
                </a:cubicBezTo>
                <a:cubicBezTo>
                  <a:pt x="12" y="39"/>
                  <a:pt x="12" y="39"/>
                  <a:pt x="12" y="39"/>
                </a:cubicBezTo>
                <a:cubicBezTo>
                  <a:pt x="12" y="40"/>
                  <a:pt x="12" y="40"/>
                  <a:pt x="12" y="40"/>
                </a:cubicBezTo>
                <a:cubicBezTo>
                  <a:pt x="10" y="41"/>
                  <a:pt x="10" y="42"/>
                  <a:pt x="9" y="43"/>
                </a:cubicBezTo>
                <a:cubicBezTo>
                  <a:pt x="7" y="47"/>
                  <a:pt x="8" y="53"/>
                  <a:pt x="8" y="58"/>
                </a:cubicBezTo>
                <a:cubicBezTo>
                  <a:pt x="9" y="63"/>
                  <a:pt x="9" y="69"/>
                  <a:pt x="6" y="72"/>
                </a:cubicBezTo>
                <a:cubicBezTo>
                  <a:pt x="5" y="74"/>
                  <a:pt x="3" y="75"/>
                  <a:pt x="0" y="75"/>
                </a:cubicBez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6" name="Oval 30">
            <a:extLst>
              <a:ext uri="{FF2B5EF4-FFF2-40B4-BE49-F238E27FC236}">
                <a16:creationId xmlns:a16="http://schemas.microsoft.com/office/drawing/2014/main" id="{59CD2523-DCC2-428B-A8EE-2FC93985FA7E}"/>
              </a:ext>
            </a:extLst>
          </p:cNvPr>
          <p:cNvSpPr>
            <a:spLocks noChangeArrowheads="1"/>
          </p:cNvSpPr>
          <p:nvPr/>
        </p:nvSpPr>
        <p:spPr bwMode="auto">
          <a:xfrm>
            <a:off x="1368425" y="5462588"/>
            <a:ext cx="677863" cy="676275"/>
          </a:xfrm>
          <a:prstGeom prst="ellipse">
            <a:avLst/>
          </a:prstGeom>
          <a:solidFill>
            <a:srgbClr val="7BB5C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21" name="组合 20">
            <a:extLst>
              <a:ext uri="{FF2B5EF4-FFF2-40B4-BE49-F238E27FC236}">
                <a16:creationId xmlns:a16="http://schemas.microsoft.com/office/drawing/2014/main" id="{A95F1932-E246-4A6E-8702-2BE1E8C5EF74}"/>
              </a:ext>
            </a:extLst>
          </p:cNvPr>
          <p:cNvGrpSpPr>
            <a:grpSpLocks/>
          </p:cNvGrpSpPr>
          <p:nvPr/>
        </p:nvGrpSpPr>
        <p:grpSpPr bwMode="auto">
          <a:xfrm>
            <a:off x="2119313" y="5513388"/>
            <a:ext cx="5989637" cy="923925"/>
            <a:chOff x="1868669" y="2828101"/>
            <a:chExt cx="5988178" cy="923160"/>
          </a:xfrm>
        </p:grpSpPr>
        <p:sp>
          <p:nvSpPr>
            <p:cNvPr id="20529" name="Freeform 34">
              <a:extLst>
                <a:ext uri="{FF2B5EF4-FFF2-40B4-BE49-F238E27FC236}">
                  <a16:creationId xmlns:a16="http://schemas.microsoft.com/office/drawing/2014/main" id="{C4BB9DCC-E26F-4E60-A6C5-52B7A4554019}"/>
                </a:ext>
              </a:extLst>
            </p:cNvPr>
            <p:cNvSpPr>
              <a:spLocks/>
            </p:cNvSpPr>
            <p:nvPr/>
          </p:nvSpPr>
          <p:spPr bwMode="auto">
            <a:xfrm>
              <a:off x="2789769" y="2828101"/>
              <a:ext cx="459519" cy="923160"/>
            </a:xfrm>
            <a:custGeom>
              <a:avLst/>
              <a:gdLst>
                <a:gd name="T0" fmla="*/ 459519 w 223"/>
                <a:gd name="T1" fmla="*/ 0 h 448"/>
                <a:gd name="T2" fmla="*/ 0 w 223"/>
                <a:gd name="T3" fmla="*/ 0 h 448"/>
                <a:gd name="T4" fmla="*/ 0 w 223"/>
                <a:gd name="T5" fmla="*/ 599642 h 448"/>
                <a:gd name="T6" fmla="*/ 459519 w 223"/>
                <a:gd name="T7" fmla="*/ 923160 h 448"/>
                <a:gd name="T8" fmla="*/ 459519 w 223"/>
                <a:gd name="T9" fmla="*/ 0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448">
                  <a:moveTo>
                    <a:pt x="223" y="0"/>
                  </a:moveTo>
                  <a:lnTo>
                    <a:pt x="0" y="0"/>
                  </a:lnTo>
                  <a:lnTo>
                    <a:pt x="0" y="291"/>
                  </a:lnTo>
                  <a:lnTo>
                    <a:pt x="223" y="448"/>
                  </a:lnTo>
                  <a:lnTo>
                    <a:pt x="223" y="0"/>
                  </a:lnTo>
                  <a:close/>
                </a:path>
              </a:pathLst>
            </a:custGeom>
            <a:solidFill>
              <a:srgbClr val="3053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0" name="Rectangle 35">
              <a:extLst>
                <a:ext uri="{FF2B5EF4-FFF2-40B4-BE49-F238E27FC236}">
                  <a16:creationId xmlns:a16="http://schemas.microsoft.com/office/drawing/2014/main" id="{A2687F48-6073-4195-9395-B28F5A7D58D9}"/>
                </a:ext>
              </a:extLst>
            </p:cNvPr>
            <p:cNvSpPr>
              <a:spLocks noChangeArrowheads="1"/>
            </p:cNvSpPr>
            <p:nvPr/>
          </p:nvSpPr>
          <p:spPr bwMode="auto">
            <a:xfrm>
              <a:off x="3249288" y="2828101"/>
              <a:ext cx="4607559" cy="923160"/>
            </a:xfrm>
            <a:prstGeom prst="rect">
              <a:avLst/>
            </a:prstGeom>
            <a:solidFill>
              <a:srgbClr val="7BB5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31" name="Rectangle 36">
              <a:extLst>
                <a:ext uri="{FF2B5EF4-FFF2-40B4-BE49-F238E27FC236}">
                  <a16:creationId xmlns:a16="http://schemas.microsoft.com/office/drawing/2014/main" id="{7E5A6528-4EAC-434B-9926-8EF8823F40F7}"/>
                </a:ext>
              </a:extLst>
            </p:cNvPr>
            <p:cNvSpPr>
              <a:spLocks noChangeArrowheads="1"/>
            </p:cNvSpPr>
            <p:nvPr/>
          </p:nvSpPr>
          <p:spPr bwMode="auto">
            <a:xfrm>
              <a:off x="1868669" y="2828101"/>
              <a:ext cx="921099" cy="599641"/>
            </a:xfrm>
            <a:prstGeom prst="rect">
              <a:avLst/>
            </a:prstGeom>
            <a:solidFill>
              <a:srgbClr val="7BB5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grpSp>
        <p:nvGrpSpPr>
          <p:cNvPr id="25" name="组合 24">
            <a:extLst>
              <a:ext uri="{FF2B5EF4-FFF2-40B4-BE49-F238E27FC236}">
                <a16:creationId xmlns:a16="http://schemas.microsoft.com/office/drawing/2014/main" id="{AD77F50F-80AB-42CE-BF51-48C546227119}"/>
              </a:ext>
            </a:extLst>
          </p:cNvPr>
          <p:cNvGrpSpPr>
            <a:grpSpLocks/>
          </p:cNvGrpSpPr>
          <p:nvPr/>
        </p:nvGrpSpPr>
        <p:grpSpPr bwMode="auto">
          <a:xfrm>
            <a:off x="2119313" y="4438650"/>
            <a:ext cx="5989637" cy="949325"/>
            <a:chOff x="1868669" y="1752456"/>
            <a:chExt cx="5988178" cy="949948"/>
          </a:xfrm>
        </p:grpSpPr>
        <p:sp>
          <p:nvSpPr>
            <p:cNvPr id="20526" name="Freeform 37">
              <a:extLst>
                <a:ext uri="{FF2B5EF4-FFF2-40B4-BE49-F238E27FC236}">
                  <a16:creationId xmlns:a16="http://schemas.microsoft.com/office/drawing/2014/main" id="{6A3077E3-1B1F-4BCE-903C-C4F2C549291E}"/>
                </a:ext>
              </a:extLst>
            </p:cNvPr>
            <p:cNvSpPr>
              <a:spLocks/>
            </p:cNvSpPr>
            <p:nvPr/>
          </p:nvSpPr>
          <p:spPr bwMode="auto">
            <a:xfrm>
              <a:off x="2789769" y="1752456"/>
              <a:ext cx="459519" cy="949948"/>
            </a:xfrm>
            <a:custGeom>
              <a:avLst/>
              <a:gdLst>
                <a:gd name="T0" fmla="*/ 459519 w 223"/>
                <a:gd name="T1" fmla="*/ 0 h 461"/>
                <a:gd name="T2" fmla="*/ 0 w 223"/>
                <a:gd name="T3" fmla="*/ 325579 h 461"/>
                <a:gd name="T4" fmla="*/ 0 w 223"/>
                <a:gd name="T5" fmla="*/ 949948 h 461"/>
                <a:gd name="T6" fmla="*/ 459519 w 223"/>
                <a:gd name="T7" fmla="*/ 949948 h 461"/>
                <a:gd name="T8" fmla="*/ 459519 w 223"/>
                <a:gd name="T9" fmla="*/ 0 h 4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461">
                  <a:moveTo>
                    <a:pt x="223" y="0"/>
                  </a:moveTo>
                  <a:lnTo>
                    <a:pt x="0" y="158"/>
                  </a:lnTo>
                  <a:lnTo>
                    <a:pt x="0" y="461"/>
                  </a:lnTo>
                  <a:lnTo>
                    <a:pt x="223" y="461"/>
                  </a:lnTo>
                  <a:lnTo>
                    <a:pt x="223" y="0"/>
                  </a:lnTo>
                  <a:close/>
                </a:path>
              </a:pathLst>
            </a:custGeom>
            <a:solidFill>
              <a:srgbClr val="5F763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7" name="Rectangle 38">
              <a:extLst>
                <a:ext uri="{FF2B5EF4-FFF2-40B4-BE49-F238E27FC236}">
                  <a16:creationId xmlns:a16="http://schemas.microsoft.com/office/drawing/2014/main" id="{961DBA12-D354-4096-B581-D2C02E402DB6}"/>
                </a:ext>
              </a:extLst>
            </p:cNvPr>
            <p:cNvSpPr>
              <a:spLocks noChangeArrowheads="1"/>
            </p:cNvSpPr>
            <p:nvPr/>
          </p:nvSpPr>
          <p:spPr bwMode="auto">
            <a:xfrm>
              <a:off x="3249288" y="1752456"/>
              <a:ext cx="4607559" cy="949948"/>
            </a:xfrm>
            <a:prstGeom prst="rect">
              <a:avLst/>
            </a:prstGeom>
            <a:solidFill>
              <a:srgbClr val="7FB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0528" name="Rectangle 39">
              <a:extLst>
                <a:ext uri="{FF2B5EF4-FFF2-40B4-BE49-F238E27FC236}">
                  <a16:creationId xmlns:a16="http://schemas.microsoft.com/office/drawing/2014/main" id="{ABD6F7D3-BAFA-4A36-BAA3-460D2DE09435}"/>
                </a:ext>
              </a:extLst>
            </p:cNvPr>
            <p:cNvSpPr>
              <a:spLocks noChangeArrowheads="1"/>
            </p:cNvSpPr>
            <p:nvPr/>
          </p:nvSpPr>
          <p:spPr bwMode="auto">
            <a:xfrm>
              <a:off x="1868669" y="2078034"/>
              <a:ext cx="921099" cy="624369"/>
            </a:xfrm>
            <a:prstGeom prst="rect">
              <a:avLst/>
            </a:prstGeom>
            <a:solidFill>
              <a:srgbClr val="7FB07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sp>
        <p:nvSpPr>
          <p:cNvPr id="31" name="文本框 30">
            <a:extLst>
              <a:ext uri="{FF2B5EF4-FFF2-40B4-BE49-F238E27FC236}">
                <a16:creationId xmlns:a16="http://schemas.microsoft.com/office/drawing/2014/main" id="{A2FCE398-E4E6-4DDC-BDDD-894016B57D62}"/>
              </a:ext>
            </a:extLst>
          </p:cNvPr>
          <p:cNvSpPr txBox="1">
            <a:spLocks noChangeArrowheads="1"/>
          </p:cNvSpPr>
          <p:nvPr/>
        </p:nvSpPr>
        <p:spPr bwMode="auto">
          <a:xfrm>
            <a:off x="8847138" y="4435475"/>
            <a:ext cx="1563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6000" b="1">
                <a:solidFill>
                  <a:schemeClr val="bg1"/>
                </a:solidFill>
                <a:latin typeface="微软雅黑" panose="020B0503020204020204" pitchFamily="34" charset="-122"/>
                <a:ea typeface="微软雅黑" panose="020B0503020204020204" pitchFamily="34" charset="-122"/>
              </a:rPr>
              <a:t>76</a:t>
            </a:r>
            <a:r>
              <a:rPr lang="en-US" altLang="zh-CN" sz="3600" b="1">
                <a:solidFill>
                  <a:schemeClr val="bg1"/>
                </a:solidFill>
                <a:latin typeface="微软雅黑" panose="020B0503020204020204" pitchFamily="34" charset="-122"/>
                <a:ea typeface="微软雅黑" panose="020B0503020204020204" pitchFamily="34" charset="-122"/>
              </a:rPr>
              <a:t>%</a:t>
            </a:r>
            <a:endParaRPr lang="zh-CN" altLang="en-US" sz="6000" b="1">
              <a:solidFill>
                <a:schemeClr val="bg1"/>
              </a:solidFill>
              <a:latin typeface="微软雅黑" panose="020B0503020204020204" pitchFamily="34" charset="-122"/>
              <a:ea typeface="微软雅黑" panose="020B0503020204020204" pitchFamily="34" charset="-122"/>
            </a:endParaRPr>
          </a:p>
        </p:txBody>
      </p:sp>
      <p:grpSp>
        <p:nvGrpSpPr>
          <p:cNvPr id="32" name="组合 31">
            <a:extLst>
              <a:ext uri="{FF2B5EF4-FFF2-40B4-BE49-F238E27FC236}">
                <a16:creationId xmlns:a16="http://schemas.microsoft.com/office/drawing/2014/main" id="{DED3CB03-807F-4572-9BFA-E111E952835D}"/>
              </a:ext>
            </a:extLst>
          </p:cNvPr>
          <p:cNvGrpSpPr/>
          <p:nvPr/>
        </p:nvGrpSpPr>
        <p:grpSpPr>
          <a:xfrm rot="16200000">
            <a:off x="10097984" y="4756873"/>
            <a:ext cx="844430" cy="418269"/>
            <a:chOff x="4529667" y="4715933"/>
            <a:chExt cx="1333260" cy="660400"/>
          </a:xfrm>
          <a:solidFill>
            <a:schemeClr val="bg1"/>
          </a:solidFill>
        </p:grpSpPr>
        <p:sp>
          <p:nvSpPr>
            <p:cNvPr id="33" name="任意多边形: 形状 32">
              <a:extLst>
                <a:ext uri="{FF2B5EF4-FFF2-40B4-BE49-F238E27FC236}">
                  <a16:creationId xmlns:a16="http://schemas.microsoft.com/office/drawing/2014/main" id="{FB745575-7644-4003-9ACA-7B6DBCDC0F58}"/>
                </a:ext>
              </a:extLst>
            </p:cNvPr>
            <p:cNvSpPr/>
            <p:nvPr/>
          </p:nvSpPr>
          <p:spPr>
            <a:xfrm>
              <a:off x="5306361" y="4715933"/>
              <a:ext cx="556566" cy="660400"/>
            </a:xfrm>
            <a:custGeom>
              <a:avLst/>
              <a:gdLst>
                <a:gd name="connsiteX0" fmla="*/ 226366 w 556566"/>
                <a:gd name="connsiteY0" fmla="*/ 0 h 660400"/>
                <a:gd name="connsiteX1" fmla="*/ 556566 w 556566"/>
                <a:gd name="connsiteY1" fmla="*/ 330200 h 660400"/>
                <a:gd name="connsiteX2" fmla="*/ 226366 w 556566"/>
                <a:gd name="connsiteY2" fmla="*/ 660400 h 660400"/>
                <a:gd name="connsiteX3" fmla="*/ 226366 w 556566"/>
                <a:gd name="connsiteY3" fmla="*/ 495300 h 660400"/>
                <a:gd name="connsiteX4" fmla="*/ 0 w 556566"/>
                <a:gd name="connsiteY4" fmla="*/ 495300 h 660400"/>
                <a:gd name="connsiteX5" fmla="*/ 0 w 556566"/>
                <a:gd name="connsiteY5" fmla="*/ 165100 h 660400"/>
                <a:gd name="connsiteX6" fmla="*/ 226366 w 556566"/>
                <a:gd name="connsiteY6" fmla="*/ 165100 h 660400"/>
                <a:gd name="connsiteX7" fmla="*/ 226366 w 556566"/>
                <a:gd name="connsiteY7"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566" h="660400">
                  <a:moveTo>
                    <a:pt x="226366" y="0"/>
                  </a:moveTo>
                  <a:lnTo>
                    <a:pt x="556566" y="330200"/>
                  </a:lnTo>
                  <a:lnTo>
                    <a:pt x="226366" y="660400"/>
                  </a:lnTo>
                  <a:lnTo>
                    <a:pt x="226366" y="495300"/>
                  </a:lnTo>
                  <a:lnTo>
                    <a:pt x="0" y="495300"/>
                  </a:lnTo>
                  <a:lnTo>
                    <a:pt x="0" y="165100"/>
                  </a:lnTo>
                  <a:lnTo>
                    <a:pt x="226366" y="165100"/>
                  </a:lnTo>
                  <a:lnTo>
                    <a:pt x="2263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34" name="任意多边形: 形状 33">
              <a:extLst>
                <a:ext uri="{FF2B5EF4-FFF2-40B4-BE49-F238E27FC236}">
                  <a16:creationId xmlns:a16="http://schemas.microsoft.com/office/drawing/2014/main" id="{B7AA0D15-8D42-4E72-8F62-2217362B2973}"/>
                </a:ext>
              </a:extLst>
            </p:cNvPr>
            <p:cNvSpPr/>
            <p:nvPr/>
          </p:nvSpPr>
          <p:spPr>
            <a:xfrm>
              <a:off x="4529667" y="4881033"/>
              <a:ext cx="135464" cy="330200"/>
            </a:xfrm>
            <a:custGeom>
              <a:avLst/>
              <a:gdLst>
                <a:gd name="connsiteX0" fmla="*/ 0 w 135464"/>
                <a:gd name="connsiteY0" fmla="*/ 0 h 330200"/>
                <a:gd name="connsiteX1" fmla="*/ 135464 w 135464"/>
                <a:gd name="connsiteY1" fmla="*/ 0 h 330200"/>
                <a:gd name="connsiteX2" fmla="*/ 135464 w 135464"/>
                <a:gd name="connsiteY2" fmla="*/ 330200 h 330200"/>
                <a:gd name="connsiteX3" fmla="*/ 0 w 135464"/>
                <a:gd name="connsiteY3" fmla="*/ 330200 h 330200"/>
                <a:gd name="connsiteX4" fmla="*/ 0 w 135464"/>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64" h="330200">
                  <a:moveTo>
                    <a:pt x="0" y="0"/>
                  </a:moveTo>
                  <a:lnTo>
                    <a:pt x="135464" y="0"/>
                  </a:lnTo>
                  <a:lnTo>
                    <a:pt x="135464" y="330200"/>
                  </a:lnTo>
                  <a:lnTo>
                    <a:pt x="0" y="330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35" name="任意多边形: 形状 34">
              <a:extLst>
                <a:ext uri="{FF2B5EF4-FFF2-40B4-BE49-F238E27FC236}">
                  <a16:creationId xmlns:a16="http://schemas.microsoft.com/office/drawing/2014/main" id="{014A3852-0143-4E18-87AB-3003BC626831}"/>
                </a:ext>
              </a:extLst>
            </p:cNvPr>
            <p:cNvSpPr/>
            <p:nvPr/>
          </p:nvSpPr>
          <p:spPr>
            <a:xfrm>
              <a:off x="4800597" y="4881033"/>
              <a:ext cx="117416" cy="330200"/>
            </a:xfrm>
            <a:custGeom>
              <a:avLst/>
              <a:gdLst>
                <a:gd name="connsiteX0" fmla="*/ 0 w 117416"/>
                <a:gd name="connsiteY0" fmla="*/ 0 h 330200"/>
                <a:gd name="connsiteX1" fmla="*/ 117416 w 117416"/>
                <a:gd name="connsiteY1" fmla="*/ 0 h 330200"/>
                <a:gd name="connsiteX2" fmla="*/ 117416 w 117416"/>
                <a:gd name="connsiteY2" fmla="*/ 330200 h 330200"/>
                <a:gd name="connsiteX3" fmla="*/ 0 w 117416"/>
                <a:gd name="connsiteY3" fmla="*/ 330200 h 330200"/>
                <a:gd name="connsiteX4" fmla="*/ 0 w 117416"/>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6" h="330200">
                  <a:moveTo>
                    <a:pt x="0" y="0"/>
                  </a:moveTo>
                  <a:lnTo>
                    <a:pt x="117416" y="0"/>
                  </a:lnTo>
                  <a:lnTo>
                    <a:pt x="117416" y="330200"/>
                  </a:lnTo>
                  <a:lnTo>
                    <a:pt x="0" y="330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36" name="任意多边形: 形状 35">
              <a:extLst>
                <a:ext uri="{FF2B5EF4-FFF2-40B4-BE49-F238E27FC236}">
                  <a16:creationId xmlns:a16="http://schemas.microsoft.com/office/drawing/2014/main" id="{A5E4CA0A-62E8-4691-9DE8-543CF3CF7E17}"/>
                </a:ext>
              </a:extLst>
            </p:cNvPr>
            <p:cNvSpPr/>
            <p:nvPr/>
          </p:nvSpPr>
          <p:spPr>
            <a:xfrm>
              <a:off x="5053479" y="4881033"/>
              <a:ext cx="117416" cy="330200"/>
            </a:xfrm>
            <a:custGeom>
              <a:avLst/>
              <a:gdLst>
                <a:gd name="connsiteX0" fmla="*/ 0 w 117416"/>
                <a:gd name="connsiteY0" fmla="*/ 0 h 330200"/>
                <a:gd name="connsiteX1" fmla="*/ 117416 w 117416"/>
                <a:gd name="connsiteY1" fmla="*/ 0 h 330200"/>
                <a:gd name="connsiteX2" fmla="*/ 117416 w 117416"/>
                <a:gd name="connsiteY2" fmla="*/ 330200 h 330200"/>
                <a:gd name="connsiteX3" fmla="*/ 0 w 117416"/>
                <a:gd name="connsiteY3" fmla="*/ 330200 h 330200"/>
                <a:gd name="connsiteX4" fmla="*/ 0 w 117416"/>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16" h="330200">
                  <a:moveTo>
                    <a:pt x="0" y="0"/>
                  </a:moveTo>
                  <a:lnTo>
                    <a:pt x="117416" y="0"/>
                  </a:lnTo>
                  <a:lnTo>
                    <a:pt x="117416" y="330200"/>
                  </a:lnTo>
                  <a:lnTo>
                    <a:pt x="0" y="330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grpSp>
      <p:sp>
        <p:nvSpPr>
          <p:cNvPr id="37" name="文本框 36">
            <a:extLst>
              <a:ext uri="{FF2B5EF4-FFF2-40B4-BE49-F238E27FC236}">
                <a16:creationId xmlns:a16="http://schemas.microsoft.com/office/drawing/2014/main" id="{B23BD21B-6B19-4C1A-9C16-462F61566EF5}"/>
              </a:ext>
            </a:extLst>
          </p:cNvPr>
          <p:cNvSpPr txBox="1">
            <a:spLocks noChangeArrowheads="1"/>
          </p:cNvSpPr>
          <p:nvPr/>
        </p:nvSpPr>
        <p:spPr bwMode="auto">
          <a:xfrm>
            <a:off x="6681788" y="4673600"/>
            <a:ext cx="136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a:solidFill>
                  <a:schemeClr val="bg1"/>
                </a:solidFill>
              </a:rPr>
              <a:t>389.1</a:t>
            </a:r>
            <a:r>
              <a:rPr lang="zh-CN" altLang="en-US" sz="2800">
                <a:solidFill>
                  <a:schemeClr val="bg1"/>
                </a:solidFill>
              </a:rPr>
              <a:t>万</a:t>
            </a:r>
            <a:endParaRPr lang="zh-CN" altLang="en-US" sz="2800" dirty="0">
              <a:solidFill>
                <a:schemeClr val="bg1"/>
              </a:solidFill>
            </a:endParaRPr>
          </a:p>
        </p:txBody>
      </p:sp>
      <p:sp>
        <p:nvSpPr>
          <p:cNvPr id="38" name="文本框 37">
            <a:extLst>
              <a:ext uri="{FF2B5EF4-FFF2-40B4-BE49-F238E27FC236}">
                <a16:creationId xmlns:a16="http://schemas.microsoft.com/office/drawing/2014/main" id="{BD084D87-7BC4-4332-B37A-1679C4745D76}"/>
              </a:ext>
            </a:extLst>
          </p:cNvPr>
          <p:cNvSpPr txBox="1">
            <a:spLocks noChangeArrowheads="1"/>
          </p:cNvSpPr>
          <p:nvPr/>
        </p:nvSpPr>
        <p:spPr bwMode="auto">
          <a:xfrm>
            <a:off x="6696075" y="5686425"/>
            <a:ext cx="1366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dirty="0">
                <a:solidFill>
                  <a:schemeClr val="bg1"/>
                </a:solidFill>
              </a:rPr>
              <a:t>218.9</a:t>
            </a:r>
            <a:r>
              <a:rPr lang="zh-CN" altLang="en-US" sz="2800" dirty="0">
                <a:solidFill>
                  <a:schemeClr val="bg1"/>
                </a:solidFill>
              </a:rPr>
              <a:t>万</a:t>
            </a:r>
          </a:p>
        </p:txBody>
      </p:sp>
      <p:sp>
        <p:nvSpPr>
          <p:cNvPr id="39" name="文本框 38">
            <a:extLst>
              <a:ext uri="{FF2B5EF4-FFF2-40B4-BE49-F238E27FC236}">
                <a16:creationId xmlns:a16="http://schemas.microsoft.com/office/drawing/2014/main" id="{DCF2FCD0-4284-44CB-B1F7-51CDD867EE2C}"/>
              </a:ext>
            </a:extLst>
          </p:cNvPr>
          <p:cNvSpPr txBox="1">
            <a:spLocks noChangeArrowheads="1"/>
          </p:cNvSpPr>
          <p:nvPr/>
        </p:nvSpPr>
        <p:spPr bwMode="auto">
          <a:xfrm>
            <a:off x="4119563" y="4714875"/>
            <a:ext cx="1620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时间：</a:t>
            </a:r>
            <a:r>
              <a:rPr lang="en-US" altLang="zh-CN" sz="1200" dirty="0">
                <a:solidFill>
                  <a:schemeClr val="bg1"/>
                </a:solidFill>
                <a:latin typeface="微软雅黑" panose="020B0503020204020204" pitchFamily="34" charset="-122"/>
                <a:ea typeface="微软雅黑" panose="020B0503020204020204" pitchFamily="34" charset="-122"/>
              </a:rPr>
              <a:t>9</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月</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审核兑现材料</a:t>
            </a:r>
            <a:r>
              <a:rPr lang="en-US" altLang="zh-CN" sz="1200" dirty="0">
                <a:solidFill>
                  <a:schemeClr val="bg1"/>
                </a:solidFill>
                <a:latin typeface="微软雅黑" panose="020B0503020204020204" pitchFamily="34" charset="-122"/>
                <a:ea typeface="微软雅黑" panose="020B0503020204020204" pitchFamily="34" charset="-122"/>
              </a:rPr>
              <a:t>1365</a:t>
            </a:r>
            <a:r>
              <a:rPr lang="zh-CN" altLang="en-US" sz="1200" dirty="0">
                <a:solidFill>
                  <a:schemeClr val="bg1"/>
                </a:solidFill>
                <a:latin typeface="微软雅黑" panose="020B0503020204020204" pitchFamily="34" charset="-122"/>
                <a:ea typeface="微软雅黑" panose="020B0503020204020204" pitchFamily="34" charset="-122"/>
              </a:rPr>
              <a:t>份</a:t>
            </a:r>
            <a:endParaRPr lang="zh-CN" altLang="en-US" sz="1200" dirty="0"/>
          </a:p>
        </p:txBody>
      </p:sp>
      <p:sp>
        <p:nvSpPr>
          <p:cNvPr id="40" name="文本框 39">
            <a:extLst>
              <a:ext uri="{FF2B5EF4-FFF2-40B4-BE49-F238E27FC236}">
                <a16:creationId xmlns:a16="http://schemas.microsoft.com/office/drawing/2014/main" id="{88DFC25A-0397-49C8-82D0-7573E922D5B2}"/>
              </a:ext>
            </a:extLst>
          </p:cNvPr>
          <p:cNvSpPr txBox="1">
            <a:spLocks noChangeArrowheads="1"/>
          </p:cNvSpPr>
          <p:nvPr/>
        </p:nvSpPr>
        <p:spPr bwMode="auto">
          <a:xfrm>
            <a:off x="4094163" y="5745163"/>
            <a:ext cx="1531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时间：</a:t>
            </a:r>
            <a:r>
              <a:rPr lang="en-US" altLang="zh-CN" sz="1200" dirty="0">
                <a:solidFill>
                  <a:schemeClr val="bg1"/>
                </a:solidFill>
                <a:latin typeface="微软雅黑" panose="020B0503020204020204" pitchFamily="34" charset="-122"/>
                <a:ea typeface="微软雅黑" panose="020B0503020204020204" pitchFamily="34" charset="-122"/>
              </a:rPr>
              <a:t>11</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-12</a:t>
            </a:r>
            <a:r>
              <a:rPr lang="zh-CN" altLang="en-US" sz="1200" dirty="0">
                <a:solidFill>
                  <a:schemeClr val="bg1"/>
                </a:solidFill>
                <a:latin typeface="微软雅黑" panose="020B0503020204020204" pitchFamily="34" charset="-122"/>
                <a:ea typeface="微软雅黑" panose="020B0503020204020204" pitchFamily="34" charset="-122"/>
              </a:rPr>
              <a:t>月</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审核兑现材料</a:t>
            </a:r>
            <a:r>
              <a:rPr lang="en-US" altLang="zh-CN" sz="1200" dirty="0">
                <a:solidFill>
                  <a:schemeClr val="bg1"/>
                </a:solidFill>
                <a:latin typeface="微软雅黑" panose="020B0503020204020204" pitchFamily="34" charset="-122"/>
                <a:ea typeface="微软雅黑" panose="020B0503020204020204" pitchFamily="34" charset="-122"/>
              </a:rPr>
              <a:t>781</a:t>
            </a:r>
            <a:r>
              <a:rPr lang="zh-CN" altLang="en-US" sz="1200" dirty="0">
                <a:solidFill>
                  <a:schemeClr val="bg1"/>
                </a:solidFill>
                <a:latin typeface="微软雅黑" panose="020B0503020204020204" pitchFamily="34" charset="-122"/>
                <a:ea typeface="微软雅黑" panose="020B0503020204020204" pitchFamily="34" charset="-122"/>
              </a:rPr>
              <a:t>份</a:t>
            </a:r>
            <a:endParaRPr lang="zh-CN" altLang="en-US" sz="1200" dirty="0"/>
          </a:p>
        </p:txBody>
      </p:sp>
      <p:sp>
        <p:nvSpPr>
          <p:cNvPr id="41" name="圆角矩形 169">
            <a:extLst>
              <a:ext uri="{FF2B5EF4-FFF2-40B4-BE49-F238E27FC236}">
                <a16:creationId xmlns:a16="http://schemas.microsoft.com/office/drawing/2014/main" id="{DD92DE18-3895-48B3-BEE4-0F540121500F}"/>
              </a:ext>
            </a:extLst>
          </p:cNvPr>
          <p:cNvSpPr/>
          <p:nvPr/>
        </p:nvSpPr>
        <p:spPr>
          <a:xfrm>
            <a:off x="3835400" y="1804988"/>
            <a:ext cx="6904038" cy="149225"/>
          </a:xfrm>
          <a:prstGeom prst="roundRect">
            <a:avLst>
              <a:gd name="adj" fmla="val 41309"/>
            </a:avLst>
          </a:prstGeom>
          <a:gradFill>
            <a:gsLst>
              <a:gs pos="0">
                <a:srgbClr val="0DB4EF"/>
              </a:gs>
              <a:gs pos="100000">
                <a:srgbClr val="96CA54"/>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42" name="圆角矩形 170">
            <a:extLst>
              <a:ext uri="{FF2B5EF4-FFF2-40B4-BE49-F238E27FC236}">
                <a16:creationId xmlns:a16="http://schemas.microsoft.com/office/drawing/2014/main" id="{763F23F4-32F6-40AF-8180-F3587268BA5A}"/>
              </a:ext>
            </a:extLst>
          </p:cNvPr>
          <p:cNvSpPr/>
          <p:nvPr/>
        </p:nvSpPr>
        <p:spPr>
          <a:xfrm>
            <a:off x="3835400" y="2763030"/>
            <a:ext cx="3154363" cy="157163"/>
          </a:xfrm>
          <a:prstGeom prst="roundRect">
            <a:avLst>
              <a:gd name="adj" fmla="val 41309"/>
            </a:avLst>
          </a:prstGeom>
          <a:gradFill>
            <a:gsLst>
              <a:gs pos="0">
                <a:srgbClr val="0DB4EF"/>
              </a:gs>
              <a:gs pos="100000">
                <a:srgbClr val="96CA54"/>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sp>
        <p:nvSpPr>
          <p:cNvPr id="43" name="圆角矩形 171">
            <a:extLst>
              <a:ext uri="{FF2B5EF4-FFF2-40B4-BE49-F238E27FC236}">
                <a16:creationId xmlns:a16="http://schemas.microsoft.com/office/drawing/2014/main" id="{6C8CCA01-E12E-4E91-83A0-A574A6F38DB2}"/>
              </a:ext>
            </a:extLst>
          </p:cNvPr>
          <p:cNvSpPr/>
          <p:nvPr/>
        </p:nvSpPr>
        <p:spPr>
          <a:xfrm>
            <a:off x="3835399" y="3644760"/>
            <a:ext cx="5978525" cy="157163"/>
          </a:xfrm>
          <a:prstGeom prst="roundRect">
            <a:avLst>
              <a:gd name="adj" fmla="val 41309"/>
            </a:avLst>
          </a:prstGeom>
          <a:gradFill>
            <a:gsLst>
              <a:gs pos="0">
                <a:srgbClr val="0DB4EF"/>
              </a:gs>
              <a:gs pos="100000">
                <a:srgbClr val="96CA54"/>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latin typeface="微软雅黑" panose="020B0503020204020204" pitchFamily="34" charset="-122"/>
              <a:ea typeface="微软雅黑" panose="020B0503020204020204" pitchFamily="34" charset="-122"/>
            </a:endParaRPr>
          </a:p>
        </p:txBody>
      </p:sp>
      <p:grpSp>
        <p:nvGrpSpPr>
          <p:cNvPr id="44" name="组合 43">
            <a:extLst>
              <a:ext uri="{FF2B5EF4-FFF2-40B4-BE49-F238E27FC236}">
                <a16:creationId xmlns:a16="http://schemas.microsoft.com/office/drawing/2014/main" id="{D1C37835-C422-4646-A644-7D50A4DA2673}"/>
              </a:ext>
            </a:extLst>
          </p:cNvPr>
          <p:cNvGrpSpPr>
            <a:grpSpLocks/>
          </p:cNvGrpSpPr>
          <p:nvPr/>
        </p:nvGrpSpPr>
        <p:grpSpPr bwMode="auto">
          <a:xfrm>
            <a:off x="1482725" y="1689100"/>
            <a:ext cx="2073275" cy="333375"/>
            <a:chOff x="1121766" y="4246688"/>
            <a:chExt cx="2073258" cy="333553"/>
          </a:xfrm>
        </p:grpSpPr>
        <p:sp>
          <p:nvSpPr>
            <p:cNvPr id="45" name="圆角矩形 37">
              <a:extLst>
                <a:ext uri="{FF2B5EF4-FFF2-40B4-BE49-F238E27FC236}">
                  <a16:creationId xmlns:a16="http://schemas.microsoft.com/office/drawing/2014/main" id="{B1328F5C-C69A-443E-BD24-68D834B57A85}"/>
                </a:ext>
              </a:extLst>
            </p:cNvPr>
            <p:cNvSpPr/>
            <p:nvPr/>
          </p:nvSpPr>
          <p:spPr>
            <a:xfrm rot="10800000" flipH="1" flipV="1">
              <a:off x="1121766" y="4267674"/>
              <a:ext cx="2073258" cy="285765"/>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600" i="1">
                <a:solidFill>
                  <a:srgbClr val="0B3B57"/>
                </a:solidFill>
              </a:endParaRPr>
            </a:p>
          </p:txBody>
        </p:sp>
        <p:sp>
          <p:nvSpPr>
            <p:cNvPr id="46" name="矩形 45">
              <a:extLst>
                <a:ext uri="{FF2B5EF4-FFF2-40B4-BE49-F238E27FC236}">
                  <a16:creationId xmlns:a16="http://schemas.microsoft.com/office/drawing/2014/main" id="{F055467C-9A03-4A88-9A91-128A182E1283}"/>
                </a:ext>
              </a:extLst>
            </p:cNvPr>
            <p:cNvSpPr/>
            <p:nvPr/>
          </p:nvSpPr>
          <p:spPr>
            <a:xfrm>
              <a:off x="1669450" y="4246688"/>
              <a:ext cx="1004879" cy="333553"/>
            </a:xfrm>
            <a:prstGeom prst="rect">
              <a:avLst/>
            </a:prstGeom>
          </p:spPr>
          <p:txBody>
            <a:bodyPr wrap="none">
              <a:spAutoFit/>
            </a:bodyPr>
            <a:lstStyle/>
            <a:p>
              <a:pPr algn="ctr" defTabSz="342813">
                <a:lnSpc>
                  <a:spcPts val="2000"/>
                </a:lnSpc>
                <a:buFont typeface="Arial" panose="020B0604020202020204" pitchFamily="34" charset="0"/>
                <a:buNone/>
                <a:defRPr/>
              </a:pPr>
              <a:r>
                <a:rPr lang="zh-CN" altLang="en-US" sz="1600" b="1" kern="0" dirty="0">
                  <a:solidFill>
                    <a:srgbClr val="326A82"/>
                  </a:solidFill>
                  <a:latin typeface="微软雅黑" panose="020B0503020204020204" pitchFamily="34" charset="-122"/>
                  <a:ea typeface="微软雅黑" panose="020B0503020204020204" pitchFamily="34" charset="-122"/>
                </a:rPr>
                <a:t>发券金额</a:t>
              </a:r>
              <a:endParaRPr lang="en-US" altLang="zh-CN" sz="1600" b="1" kern="0" dirty="0">
                <a:solidFill>
                  <a:srgbClr val="326A82"/>
                </a:solidFill>
                <a:latin typeface="微软雅黑" panose="020B0503020204020204" pitchFamily="34" charset="-122"/>
                <a:ea typeface="微软雅黑" panose="020B0503020204020204" pitchFamily="34" charset="-122"/>
              </a:endParaRPr>
            </a:p>
          </p:txBody>
        </p:sp>
      </p:grpSp>
      <p:grpSp>
        <p:nvGrpSpPr>
          <p:cNvPr id="47" name="组合 46">
            <a:extLst>
              <a:ext uri="{FF2B5EF4-FFF2-40B4-BE49-F238E27FC236}">
                <a16:creationId xmlns:a16="http://schemas.microsoft.com/office/drawing/2014/main" id="{1D579087-9759-4F82-A23D-737D50CD6542}"/>
              </a:ext>
            </a:extLst>
          </p:cNvPr>
          <p:cNvGrpSpPr>
            <a:grpSpLocks/>
          </p:cNvGrpSpPr>
          <p:nvPr/>
        </p:nvGrpSpPr>
        <p:grpSpPr bwMode="auto">
          <a:xfrm>
            <a:off x="1482725" y="2686830"/>
            <a:ext cx="2073275" cy="333375"/>
            <a:chOff x="1121766" y="4973551"/>
            <a:chExt cx="2073258" cy="333553"/>
          </a:xfrm>
        </p:grpSpPr>
        <p:sp>
          <p:nvSpPr>
            <p:cNvPr id="48" name="圆角矩形 37">
              <a:extLst>
                <a:ext uri="{FF2B5EF4-FFF2-40B4-BE49-F238E27FC236}">
                  <a16:creationId xmlns:a16="http://schemas.microsoft.com/office/drawing/2014/main" id="{7383D4FB-B418-452C-9DF4-B40AD36085F5}"/>
                </a:ext>
              </a:extLst>
            </p:cNvPr>
            <p:cNvSpPr/>
            <p:nvPr/>
          </p:nvSpPr>
          <p:spPr>
            <a:xfrm rot="10800000" flipH="1" flipV="1">
              <a:off x="1121766" y="4994537"/>
              <a:ext cx="2073258" cy="285765"/>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600" i="1">
                <a:solidFill>
                  <a:srgbClr val="0B3B57"/>
                </a:solidFill>
              </a:endParaRPr>
            </a:p>
          </p:txBody>
        </p:sp>
        <p:sp>
          <p:nvSpPr>
            <p:cNvPr id="49" name="矩形 48">
              <a:extLst>
                <a:ext uri="{FF2B5EF4-FFF2-40B4-BE49-F238E27FC236}">
                  <a16:creationId xmlns:a16="http://schemas.microsoft.com/office/drawing/2014/main" id="{BF3EBA23-EE86-4B00-B302-F247C33CEA79}"/>
                </a:ext>
              </a:extLst>
            </p:cNvPr>
            <p:cNvSpPr/>
            <p:nvPr/>
          </p:nvSpPr>
          <p:spPr>
            <a:xfrm>
              <a:off x="1669450" y="4973551"/>
              <a:ext cx="1004879" cy="333553"/>
            </a:xfrm>
            <a:prstGeom prst="rect">
              <a:avLst/>
            </a:prstGeom>
          </p:spPr>
          <p:txBody>
            <a:bodyPr wrap="none">
              <a:spAutoFit/>
            </a:bodyPr>
            <a:lstStyle/>
            <a:p>
              <a:pPr algn="ctr" defTabSz="342813">
                <a:lnSpc>
                  <a:spcPts val="2000"/>
                </a:lnSpc>
                <a:buFont typeface="Arial" panose="020B0604020202020204" pitchFamily="34" charset="0"/>
                <a:buNone/>
                <a:defRPr/>
              </a:pPr>
              <a:r>
                <a:rPr lang="zh-CN" altLang="en-US" sz="1600" b="1" kern="0" dirty="0">
                  <a:solidFill>
                    <a:srgbClr val="326A82"/>
                  </a:solidFill>
                  <a:latin typeface="微软雅黑" panose="020B0503020204020204" pitchFamily="34" charset="-122"/>
                  <a:ea typeface="微软雅黑" panose="020B0503020204020204" pitchFamily="34" charset="-122"/>
                </a:rPr>
                <a:t>领券企业</a:t>
              </a:r>
              <a:endParaRPr lang="en-US" altLang="zh-CN" sz="1600" b="1" kern="0" dirty="0">
                <a:solidFill>
                  <a:srgbClr val="326A82"/>
                </a:solidFill>
                <a:latin typeface="微软雅黑" panose="020B0503020204020204" pitchFamily="34" charset="-122"/>
                <a:ea typeface="微软雅黑" panose="020B0503020204020204" pitchFamily="34" charset="-122"/>
              </a:endParaRPr>
            </a:p>
          </p:txBody>
        </p:sp>
      </p:grpSp>
      <p:grpSp>
        <p:nvGrpSpPr>
          <p:cNvPr id="50" name="组合 49">
            <a:extLst>
              <a:ext uri="{FF2B5EF4-FFF2-40B4-BE49-F238E27FC236}">
                <a16:creationId xmlns:a16="http://schemas.microsoft.com/office/drawing/2014/main" id="{B4590ACB-0B26-4127-A707-78D88335261F}"/>
              </a:ext>
            </a:extLst>
          </p:cNvPr>
          <p:cNvGrpSpPr>
            <a:grpSpLocks/>
          </p:cNvGrpSpPr>
          <p:nvPr/>
        </p:nvGrpSpPr>
        <p:grpSpPr bwMode="auto">
          <a:xfrm>
            <a:off x="1482725" y="3605072"/>
            <a:ext cx="2073275" cy="333375"/>
            <a:chOff x="1121766" y="5694598"/>
            <a:chExt cx="2073258" cy="333553"/>
          </a:xfrm>
        </p:grpSpPr>
        <p:sp>
          <p:nvSpPr>
            <p:cNvPr id="51" name="圆角矩形 37">
              <a:extLst>
                <a:ext uri="{FF2B5EF4-FFF2-40B4-BE49-F238E27FC236}">
                  <a16:creationId xmlns:a16="http://schemas.microsoft.com/office/drawing/2014/main" id="{9CC7D82E-611B-4347-978A-B7B4F0819E38}"/>
                </a:ext>
              </a:extLst>
            </p:cNvPr>
            <p:cNvSpPr/>
            <p:nvPr/>
          </p:nvSpPr>
          <p:spPr>
            <a:xfrm rot="10800000" flipH="1" flipV="1">
              <a:off x="1121766" y="5715584"/>
              <a:ext cx="2073258" cy="285765"/>
            </a:xfrm>
            <a:prstGeom prst="roundRect">
              <a:avLst>
                <a:gd name="adj" fmla="val 6518"/>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sz="1600" i="1">
                <a:solidFill>
                  <a:srgbClr val="0B3B57"/>
                </a:solidFill>
              </a:endParaRPr>
            </a:p>
          </p:txBody>
        </p:sp>
        <p:sp>
          <p:nvSpPr>
            <p:cNvPr id="52" name="矩形 51">
              <a:extLst>
                <a:ext uri="{FF2B5EF4-FFF2-40B4-BE49-F238E27FC236}">
                  <a16:creationId xmlns:a16="http://schemas.microsoft.com/office/drawing/2014/main" id="{212C5A78-56FC-4B3C-AE09-47952BA83E1E}"/>
                </a:ext>
              </a:extLst>
            </p:cNvPr>
            <p:cNvSpPr/>
            <p:nvPr/>
          </p:nvSpPr>
          <p:spPr>
            <a:xfrm>
              <a:off x="1669450" y="5694598"/>
              <a:ext cx="1004879" cy="333553"/>
            </a:xfrm>
            <a:prstGeom prst="rect">
              <a:avLst/>
            </a:prstGeom>
          </p:spPr>
          <p:txBody>
            <a:bodyPr wrap="none">
              <a:spAutoFit/>
            </a:bodyPr>
            <a:lstStyle/>
            <a:p>
              <a:pPr algn="ctr" defTabSz="342813">
                <a:lnSpc>
                  <a:spcPts val="2000"/>
                </a:lnSpc>
                <a:buFont typeface="Arial" panose="020B0604020202020204" pitchFamily="34" charset="0"/>
                <a:buNone/>
                <a:defRPr/>
              </a:pPr>
              <a:r>
                <a:rPr lang="zh-CN" altLang="en-US" sz="1600" b="1" kern="0" dirty="0">
                  <a:solidFill>
                    <a:srgbClr val="326A82"/>
                  </a:solidFill>
                  <a:latin typeface="微软雅黑" panose="020B0503020204020204" pitchFamily="34" charset="-122"/>
                  <a:ea typeface="微软雅黑" panose="020B0503020204020204" pitchFamily="34" charset="-122"/>
                </a:rPr>
                <a:t>达成交易</a:t>
              </a:r>
              <a:endParaRPr lang="en-US" altLang="zh-CN" sz="1600" b="1" kern="0" dirty="0">
                <a:solidFill>
                  <a:srgbClr val="326A82"/>
                </a:solidFill>
                <a:latin typeface="微软雅黑" panose="020B0503020204020204" pitchFamily="34" charset="-122"/>
                <a:ea typeface="微软雅黑" panose="020B0503020204020204" pitchFamily="34" charset="-122"/>
              </a:endParaRPr>
            </a:p>
          </p:txBody>
        </p:sp>
      </p:grpSp>
      <p:sp>
        <p:nvSpPr>
          <p:cNvPr id="53" name="文本框 52">
            <a:extLst>
              <a:ext uri="{FF2B5EF4-FFF2-40B4-BE49-F238E27FC236}">
                <a16:creationId xmlns:a16="http://schemas.microsoft.com/office/drawing/2014/main" id="{2806D20A-165B-4010-92BE-42396162C63E}"/>
              </a:ext>
            </a:extLst>
          </p:cNvPr>
          <p:cNvSpPr txBox="1">
            <a:spLocks noChangeArrowheads="1"/>
          </p:cNvSpPr>
          <p:nvPr/>
        </p:nvSpPr>
        <p:spPr bwMode="auto">
          <a:xfrm>
            <a:off x="9813925" y="1258888"/>
            <a:ext cx="1279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solidFill>
                  <a:schemeClr val="bg1"/>
                </a:solidFill>
                <a:latin typeface="微软雅黑" panose="020B0503020204020204" pitchFamily="34" charset="-122"/>
                <a:ea typeface="微软雅黑" panose="020B0503020204020204" pitchFamily="34" charset="-122"/>
              </a:rPr>
              <a:t>100</a:t>
            </a:r>
            <a:r>
              <a:rPr lang="en-US" altLang="zh-CN" sz="2800" b="1">
                <a:solidFill>
                  <a:schemeClr val="bg1"/>
                </a:solidFill>
                <a:latin typeface="微软雅黑" panose="020B0503020204020204" pitchFamily="34" charset="-122"/>
                <a:ea typeface="微软雅黑" panose="020B0503020204020204" pitchFamily="34" charset="-122"/>
              </a:rPr>
              <a:t>%</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D135BF7-809F-40D9-8AAD-31AAD48D4C70}"/>
              </a:ext>
            </a:extLst>
          </p:cNvPr>
          <p:cNvSpPr txBox="1">
            <a:spLocks noChangeArrowheads="1"/>
          </p:cNvSpPr>
          <p:nvPr/>
        </p:nvSpPr>
        <p:spPr bwMode="auto">
          <a:xfrm>
            <a:off x="6406153" y="2203766"/>
            <a:ext cx="10271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solidFill>
                  <a:schemeClr val="bg1"/>
                </a:solidFill>
                <a:latin typeface="微软雅黑" panose="020B0503020204020204" pitchFamily="34" charset="-122"/>
                <a:ea typeface="微软雅黑" panose="020B0503020204020204" pitchFamily="34" charset="-122"/>
              </a:rPr>
              <a:t>41</a:t>
            </a:r>
            <a:r>
              <a:rPr lang="en-US" altLang="zh-CN" sz="2800" b="1">
                <a:solidFill>
                  <a:schemeClr val="bg1"/>
                </a:solidFill>
                <a:latin typeface="微软雅黑" panose="020B0503020204020204" pitchFamily="34" charset="-122"/>
                <a:ea typeface="微软雅黑" panose="020B0503020204020204" pitchFamily="34" charset="-122"/>
              </a:rPr>
              <a:t>%</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55" name="文本框 54">
            <a:extLst>
              <a:ext uri="{FF2B5EF4-FFF2-40B4-BE49-F238E27FC236}">
                <a16:creationId xmlns:a16="http://schemas.microsoft.com/office/drawing/2014/main" id="{6D9B8664-D2FF-45D3-988C-66CAA0E5579E}"/>
              </a:ext>
            </a:extLst>
          </p:cNvPr>
          <p:cNvSpPr txBox="1">
            <a:spLocks noChangeArrowheads="1"/>
          </p:cNvSpPr>
          <p:nvPr/>
        </p:nvSpPr>
        <p:spPr bwMode="auto">
          <a:xfrm>
            <a:off x="9384582" y="3114422"/>
            <a:ext cx="10262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chemeClr val="bg1"/>
                </a:solidFill>
                <a:latin typeface="微软雅黑" panose="020B0503020204020204" pitchFamily="34" charset="-122"/>
                <a:ea typeface="微软雅黑" panose="020B0503020204020204" pitchFamily="34" charset="-122"/>
              </a:rPr>
              <a:t>89</a:t>
            </a:r>
            <a:r>
              <a:rPr lang="en-US" altLang="zh-CN" sz="2800" b="1" dirty="0">
                <a:solidFill>
                  <a:schemeClr val="bg1"/>
                </a:solidFill>
                <a:latin typeface="微软雅黑" panose="020B0503020204020204" pitchFamily="34" charset="-122"/>
                <a:ea typeface="微软雅黑" panose="020B0503020204020204" pitchFamily="34" charset="-122"/>
              </a:rPr>
              <a: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6" name="文本框 55">
            <a:extLst>
              <a:ext uri="{FF2B5EF4-FFF2-40B4-BE49-F238E27FC236}">
                <a16:creationId xmlns:a16="http://schemas.microsoft.com/office/drawing/2014/main" id="{1253A8A6-5692-48D1-9F9B-EAFC55CE1718}"/>
              </a:ext>
            </a:extLst>
          </p:cNvPr>
          <p:cNvSpPr txBox="1">
            <a:spLocks noChangeArrowheads="1"/>
          </p:cNvSpPr>
          <p:nvPr/>
        </p:nvSpPr>
        <p:spPr bwMode="auto">
          <a:xfrm>
            <a:off x="5794375" y="1187450"/>
            <a:ext cx="176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7FB078"/>
                </a:solidFill>
                <a:latin typeface="微软雅黑" panose="020B0503020204020204" pitchFamily="34" charset="-122"/>
                <a:ea typeface="微软雅黑" panose="020B0503020204020204" pitchFamily="34" charset="-122"/>
              </a:rPr>
              <a:t>800</a:t>
            </a:r>
            <a:r>
              <a:rPr lang="zh-CN" altLang="en-US" sz="3200" b="1">
                <a:solidFill>
                  <a:srgbClr val="7FB078"/>
                </a:solidFill>
                <a:latin typeface="微软雅黑" panose="020B0503020204020204" pitchFamily="34" charset="-122"/>
                <a:ea typeface="微软雅黑" panose="020B0503020204020204" pitchFamily="34" charset="-122"/>
              </a:rPr>
              <a:t>万元</a:t>
            </a:r>
            <a:endParaRPr lang="zh-CN" altLang="en-US" sz="4800" b="1">
              <a:solidFill>
                <a:srgbClr val="7FB078"/>
              </a:solidFill>
              <a:latin typeface="微软雅黑" panose="020B0503020204020204" pitchFamily="34" charset="-122"/>
              <a:ea typeface="微软雅黑" panose="020B0503020204020204" pitchFamily="34" charset="-122"/>
            </a:endParaRPr>
          </a:p>
        </p:txBody>
      </p:sp>
      <p:sp>
        <p:nvSpPr>
          <p:cNvPr id="59" name="文本框 58">
            <a:extLst>
              <a:ext uri="{FF2B5EF4-FFF2-40B4-BE49-F238E27FC236}">
                <a16:creationId xmlns:a16="http://schemas.microsoft.com/office/drawing/2014/main" id="{81FE0ABF-A0A9-46DA-A5C5-B0EBAB406DBD}"/>
              </a:ext>
            </a:extLst>
          </p:cNvPr>
          <p:cNvSpPr txBox="1">
            <a:spLocks noChangeArrowheads="1"/>
          </p:cNvSpPr>
          <p:nvPr/>
        </p:nvSpPr>
        <p:spPr bwMode="auto">
          <a:xfrm>
            <a:off x="4573588" y="2224868"/>
            <a:ext cx="1608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7FB078"/>
                </a:solidFill>
                <a:latin typeface="微软雅黑" panose="020B0503020204020204" pitchFamily="34" charset="-122"/>
                <a:ea typeface="微软雅黑" panose="020B0503020204020204" pitchFamily="34" charset="-122"/>
              </a:rPr>
              <a:t>1350</a:t>
            </a:r>
            <a:r>
              <a:rPr lang="zh-CN" altLang="en-US" sz="3200" b="1">
                <a:solidFill>
                  <a:srgbClr val="7FB078"/>
                </a:solidFill>
                <a:latin typeface="微软雅黑" panose="020B0503020204020204" pitchFamily="34" charset="-122"/>
                <a:ea typeface="微软雅黑" panose="020B0503020204020204" pitchFamily="34" charset="-122"/>
              </a:rPr>
              <a:t>家</a:t>
            </a:r>
          </a:p>
        </p:txBody>
      </p:sp>
      <p:sp>
        <p:nvSpPr>
          <p:cNvPr id="60" name="文本框 59">
            <a:extLst>
              <a:ext uri="{FF2B5EF4-FFF2-40B4-BE49-F238E27FC236}">
                <a16:creationId xmlns:a16="http://schemas.microsoft.com/office/drawing/2014/main" id="{14C2A1A9-E208-4FE4-B67D-3F76C9B44816}"/>
              </a:ext>
            </a:extLst>
          </p:cNvPr>
          <p:cNvSpPr txBox="1">
            <a:spLocks noChangeArrowheads="1"/>
          </p:cNvSpPr>
          <p:nvPr/>
        </p:nvSpPr>
        <p:spPr bwMode="auto">
          <a:xfrm>
            <a:off x="5855295" y="3121829"/>
            <a:ext cx="16081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200" b="1" dirty="0">
                <a:solidFill>
                  <a:srgbClr val="7FB078"/>
                </a:solidFill>
                <a:latin typeface="微软雅黑" panose="020B0503020204020204" pitchFamily="34" charset="-122"/>
                <a:ea typeface="微软雅黑" panose="020B0503020204020204" pitchFamily="34" charset="-122"/>
              </a:rPr>
              <a:t>2525</a:t>
            </a:r>
            <a:r>
              <a:rPr lang="zh-CN" altLang="en-US" sz="3200" b="1" dirty="0">
                <a:solidFill>
                  <a:srgbClr val="7FB078"/>
                </a:solidFill>
                <a:latin typeface="微软雅黑" panose="020B0503020204020204" pitchFamily="34" charset="-122"/>
                <a:ea typeface="微软雅黑" panose="020B0503020204020204" pitchFamily="34" charset="-122"/>
              </a:rPr>
              <a:t>项</a:t>
            </a:r>
          </a:p>
        </p:txBody>
      </p:sp>
      <p:sp>
        <p:nvSpPr>
          <p:cNvPr id="61" name="Freeform 42">
            <a:extLst>
              <a:ext uri="{FF2B5EF4-FFF2-40B4-BE49-F238E27FC236}">
                <a16:creationId xmlns:a16="http://schemas.microsoft.com/office/drawing/2014/main" id="{2B666240-8DF6-4933-A6AA-38FED486C25A}"/>
              </a:ext>
            </a:extLst>
          </p:cNvPr>
          <p:cNvSpPr>
            <a:spLocks/>
          </p:cNvSpPr>
          <p:nvPr/>
        </p:nvSpPr>
        <p:spPr bwMode="auto">
          <a:xfrm>
            <a:off x="11093450" y="1230313"/>
            <a:ext cx="217488" cy="500062"/>
          </a:xfrm>
          <a:custGeom>
            <a:avLst/>
            <a:gdLst>
              <a:gd name="T0" fmla="*/ 72122 w 106"/>
              <a:gd name="T1" fmla="*/ 148365 h 242"/>
              <a:gd name="T2" fmla="*/ 72122 w 106"/>
              <a:gd name="T3" fmla="*/ 498671 h 242"/>
              <a:gd name="T4" fmla="*/ 144244 w 106"/>
              <a:gd name="T5" fmla="*/ 498671 h 242"/>
              <a:gd name="T6" fmla="*/ 144244 w 106"/>
              <a:gd name="T7" fmla="*/ 148365 h 242"/>
              <a:gd name="T8" fmla="*/ 218426 w 106"/>
              <a:gd name="T9" fmla="*/ 148365 h 242"/>
              <a:gd name="T10" fmla="*/ 121577 w 106"/>
              <a:gd name="T11" fmla="*/ 0 h 242"/>
              <a:gd name="T12" fmla="*/ 0 w 106"/>
              <a:gd name="T13" fmla="*/ 148365 h 242"/>
              <a:gd name="T14" fmla="*/ 72122 w 106"/>
              <a:gd name="T15" fmla="*/ 148365 h 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242">
                <a:moveTo>
                  <a:pt x="35" y="72"/>
                </a:moveTo>
                <a:lnTo>
                  <a:pt x="35" y="242"/>
                </a:lnTo>
                <a:lnTo>
                  <a:pt x="70" y="242"/>
                </a:lnTo>
                <a:lnTo>
                  <a:pt x="70" y="72"/>
                </a:lnTo>
                <a:lnTo>
                  <a:pt x="106" y="72"/>
                </a:lnTo>
                <a:lnTo>
                  <a:pt x="59" y="0"/>
                </a:lnTo>
                <a:lnTo>
                  <a:pt x="0" y="72"/>
                </a:lnTo>
                <a:lnTo>
                  <a:pt x="3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42">
            <a:extLst>
              <a:ext uri="{FF2B5EF4-FFF2-40B4-BE49-F238E27FC236}">
                <a16:creationId xmlns:a16="http://schemas.microsoft.com/office/drawing/2014/main" id="{D3CF2585-E636-454B-99E6-89849D10CB5B}"/>
              </a:ext>
            </a:extLst>
          </p:cNvPr>
          <p:cNvSpPr>
            <a:spLocks/>
          </p:cNvSpPr>
          <p:nvPr/>
        </p:nvSpPr>
        <p:spPr bwMode="auto">
          <a:xfrm>
            <a:off x="7463428" y="2203766"/>
            <a:ext cx="219075" cy="500062"/>
          </a:xfrm>
          <a:custGeom>
            <a:avLst/>
            <a:gdLst>
              <a:gd name="T0" fmla="*/ 72122 w 106"/>
              <a:gd name="T1" fmla="*/ 148365 h 242"/>
              <a:gd name="T2" fmla="*/ 72122 w 106"/>
              <a:gd name="T3" fmla="*/ 498671 h 242"/>
              <a:gd name="T4" fmla="*/ 144244 w 106"/>
              <a:gd name="T5" fmla="*/ 498671 h 242"/>
              <a:gd name="T6" fmla="*/ 144244 w 106"/>
              <a:gd name="T7" fmla="*/ 148365 h 242"/>
              <a:gd name="T8" fmla="*/ 218426 w 106"/>
              <a:gd name="T9" fmla="*/ 148365 h 242"/>
              <a:gd name="T10" fmla="*/ 121577 w 106"/>
              <a:gd name="T11" fmla="*/ 0 h 242"/>
              <a:gd name="T12" fmla="*/ 0 w 106"/>
              <a:gd name="T13" fmla="*/ 148365 h 242"/>
              <a:gd name="T14" fmla="*/ 72122 w 106"/>
              <a:gd name="T15" fmla="*/ 148365 h 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242">
                <a:moveTo>
                  <a:pt x="35" y="72"/>
                </a:moveTo>
                <a:lnTo>
                  <a:pt x="35" y="242"/>
                </a:lnTo>
                <a:lnTo>
                  <a:pt x="70" y="242"/>
                </a:lnTo>
                <a:lnTo>
                  <a:pt x="70" y="72"/>
                </a:lnTo>
                <a:lnTo>
                  <a:pt x="106" y="72"/>
                </a:lnTo>
                <a:lnTo>
                  <a:pt x="59" y="0"/>
                </a:lnTo>
                <a:lnTo>
                  <a:pt x="0" y="72"/>
                </a:lnTo>
                <a:lnTo>
                  <a:pt x="3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42">
            <a:extLst>
              <a:ext uri="{FF2B5EF4-FFF2-40B4-BE49-F238E27FC236}">
                <a16:creationId xmlns:a16="http://schemas.microsoft.com/office/drawing/2014/main" id="{9C9B6EFE-4335-4A22-A292-E5B1ABFD730D}"/>
              </a:ext>
            </a:extLst>
          </p:cNvPr>
          <p:cNvSpPr>
            <a:spLocks/>
          </p:cNvSpPr>
          <p:nvPr/>
        </p:nvSpPr>
        <p:spPr bwMode="auto">
          <a:xfrm>
            <a:off x="10313270" y="3039809"/>
            <a:ext cx="219075" cy="500063"/>
          </a:xfrm>
          <a:custGeom>
            <a:avLst/>
            <a:gdLst>
              <a:gd name="T0" fmla="*/ 72122 w 106"/>
              <a:gd name="T1" fmla="*/ 148365 h 242"/>
              <a:gd name="T2" fmla="*/ 72122 w 106"/>
              <a:gd name="T3" fmla="*/ 498671 h 242"/>
              <a:gd name="T4" fmla="*/ 144244 w 106"/>
              <a:gd name="T5" fmla="*/ 498671 h 242"/>
              <a:gd name="T6" fmla="*/ 144244 w 106"/>
              <a:gd name="T7" fmla="*/ 148365 h 242"/>
              <a:gd name="T8" fmla="*/ 218426 w 106"/>
              <a:gd name="T9" fmla="*/ 148365 h 242"/>
              <a:gd name="T10" fmla="*/ 121577 w 106"/>
              <a:gd name="T11" fmla="*/ 0 h 242"/>
              <a:gd name="T12" fmla="*/ 0 w 106"/>
              <a:gd name="T13" fmla="*/ 148365 h 242"/>
              <a:gd name="T14" fmla="*/ 72122 w 106"/>
              <a:gd name="T15" fmla="*/ 148365 h 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242">
                <a:moveTo>
                  <a:pt x="35" y="72"/>
                </a:moveTo>
                <a:lnTo>
                  <a:pt x="35" y="242"/>
                </a:lnTo>
                <a:lnTo>
                  <a:pt x="70" y="242"/>
                </a:lnTo>
                <a:lnTo>
                  <a:pt x="70" y="72"/>
                </a:lnTo>
                <a:lnTo>
                  <a:pt x="106" y="72"/>
                </a:lnTo>
                <a:lnTo>
                  <a:pt x="59" y="0"/>
                </a:lnTo>
                <a:lnTo>
                  <a:pt x="0" y="72"/>
                </a:lnTo>
                <a:lnTo>
                  <a:pt x="35"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66" name="图形 65">
            <a:extLst>
              <a:ext uri="{FF2B5EF4-FFF2-40B4-BE49-F238E27FC236}">
                <a16:creationId xmlns:a16="http://schemas.microsoft.com/office/drawing/2014/main" id="{E5706A17-AAF0-4FB5-B949-D4603402403F}"/>
              </a:ext>
            </a:extLst>
          </p:cNvPr>
          <p:cNvPicPr>
            <a:picLocks noChangeAspect="1"/>
          </p:cNvPicPr>
          <p:nvPr/>
        </p:nvPicPr>
        <p:blipFill>
          <a:blip r:embed="rId4"/>
          <a:stretch>
            <a:fillRect/>
          </a:stretch>
        </p:blipFill>
        <p:spPr>
          <a:xfrm>
            <a:off x="1549400" y="4878388"/>
            <a:ext cx="320675" cy="320675"/>
          </a:xfrm>
          <a:prstGeom prst="rect">
            <a:avLst/>
          </a:prstGeom>
        </p:spPr>
      </p:pic>
      <p:pic>
        <p:nvPicPr>
          <p:cNvPr id="68" name="图形 67">
            <a:extLst>
              <a:ext uri="{FF2B5EF4-FFF2-40B4-BE49-F238E27FC236}">
                <a16:creationId xmlns:a16="http://schemas.microsoft.com/office/drawing/2014/main" id="{7F61CEC1-322C-431C-9433-2E2075BCF789}"/>
              </a:ext>
            </a:extLst>
          </p:cNvPr>
          <p:cNvPicPr>
            <a:picLocks noChangeAspect="1"/>
          </p:cNvPicPr>
          <p:nvPr/>
        </p:nvPicPr>
        <p:blipFill>
          <a:blip r:embed="rId5"/>
          <a:stretch>
            <a:fillRect/>
          </a:stretch>
        </p:blipFill>
        <p:spPr>
          <a:xfrm>
            <a:off x="1549400" y="5640388"/>
            <a:ext cx="320675" cy="320675"/>
          </a:xfrm>
          <a:prstGeom prst="rect">
            <a:avLst/>
          </a:prstGeom>
        </p:spPr>
      </p:pic>
      <p:sp>
        <p:nvSpPr>
          <p:cNvPr id="57" name="文本框 56">
            <a:extLst>
              <a:ext uri="{FF2B5EF4-FFF2-40B4-BE49-F238E27FC236}">
                <a16:creationId xmlns:a16="http://schemas.microsoft.com/office/drawing/2014/main" id="{8F71127D-70B6-4B91-8BE8-AD32BD2BFC49}"/>
              </a:ext>
            </a:extLst>
          </p:cNvPr>
          <p:cNvSpPr txBox="1">
            <a:spLocks noChangeArrowheads="1"/>
          </p:cNvSpPr>
          <p:nvPr/>
        </p:nvSpPr>
        <p:spPr bwMode="auto">
          <a:xfrm>
            <a:off x="2253237" y="4943475"/>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第一批</a:t>
            </a:r>
            <a:endParaRPr lang="zh-CN" altLang="en-US" sz="1200" dirty="0"/>
          </a:p>
        </p:txBody>
      </p:sp>
      <p:sp>
        <p:nvSpPr>
          <p:cNvPr id="58" name="文本框 57">
            <a:extLst>
              <a:ext uri="{FF2B5EF4-FFF2-40B4-BE49-F238E27FC236}">
                <a16:creationId xmlns:a16="http://schemas.microsoft.com/office/drawing/2014/main" id="{0093EAE6-D53B-424C-BB74-9D74749734E5}"/>
              </a:ext>
            </a:extLst>
          </p:cNvPr>
          <p:cNvSpPr txBox="1">
            <a:spLocks noChangeArrowheads="1"/>
          </p:cNvSpPr>
          <p:nvPr/>
        </p:nvSpPr>
        <p:spPr bwMode="auto">
          <a:xfrm>
            <a:off x="2261115" y="5673014"/>
            <a:ext cx="646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rPr>
              <a:t>第二批</a:t>
            </a:r>
            <a:endParaRPr lang="zh-CN" altLang="en-US" sz="1200" dirty="0"/>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1506" name="Group 7">
            <a:extLst>
              <a:ext uri="{FF2B5EF4-FFF2-40B4-BE49-F238E27FC236}">
                <a16:creationId xmlns:a16="http://schemas.microsoft.com/office/drawing/2014/main" id="{E01A8A6F-1FA4-4EBC-9583-524A6A2560DB}"/>
              </a:ext>
            </a:extLst>
          </p:cNvPr>
          <p:cNvGrpSpPr>
            <a:grpSpLocks noChangeAspect="1"/>
          </p:cNvGrpSpPr>
          <p:nvPr/>
        </p:nvGrpSpPr>
        <p:grpSpPr bwMode="auto">
          <a:xfrm flipH="1">
            <a:off x="-56356" y="1508889"/>
            <a:ext cx="5143500" cy="5505450"/>
            <a:chOff x="0" y="0"/>
            <a:chExt cx="6504023" cy="6963305"/>
          </a:xfrm>
        </p:grpSpPr>
        <p:pic>
          <p:nvPicPr>
            <p:cNvPr id="21521" name="Picture 5">
              <a:extLst>
                <a:ext uri="{FF2B5EF4-FFF2-40B4-BE49-F238E27FC236}">
                  <a16:creationId xmlns:a16="http://schemas.microsoft.com/office/drawing/2014/main" id="{B9E7FB06-29CC-4279-A1B7-9BFDBC5210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0"/>
              <a:ext cx="6504023" cy="6963305"/>
            </a:xfrm>
            <a:prstGeom prst="rect">
              <a:avLst/>
            </a:prstGeom>
            <a:noFill/>
            <a:ln>
              <a:noFill/>
            </a:ln>
            <a:effectLst>
              <a:outerShdw dist="228601" dir="4679996" sx="99001" sy="99001" algn="t" rotWithShape="0">
                <a:srgbClr val="000000">
                  <a:alpha val="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6">
              <a:extLst>
                <a:ext uri="{FF2B5EF4-FFF2-40B4-BE49-F238E27FC236}">
                  <a16:creationId xmlns:a16="http://schemas.microsoft.com/office/drawing/2014/main" id="{E3157601-1AD4-43AA-BEB2-0F3E077795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124740" y="263104"/>
              <a:ext cx="1840996" cy="174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7" name="Freeform 8">
            <a:extLst>
              <a:ext uri="{FF2B5EF4-FFF2-40B4-BE49-F238E27FC236}">
                <a16:creationId xmlns:a16="http://schemas.microsoft.com/office/drawing/2014/main" id="{4BD6B12E-02BD-4688-AD3C-9412464E38F7}"/>
              </a:ext>
            </a:extLst>
          </p:cNvPr>
          <p:cNvSpPr>
            <a:spLocks/>
          </p:cNvSpPr>
          <p:nvPr/>
        </p:nvSpPr>
        <p:spPr bwMode="auto">
          <a:xfrm>
            <a:off x="2376488" y="2011363"/>
            <a:ext cx="2159000" cy="2271712"/>
          </a:xfrm>
          <a:custGeom>
            <a:avLst/>
            <a:gdLst>
              <a:gd name="T0" fmla="*/ 1041952 w 2731325"/>
              <a:gd name="T1" fmla="*/ 0 h 2873829"/>
              <a:gd name="T2" fmla="*/ 2159000 w 2731325"/>
              <a:gd name="T3" fmla="*/ 225294 h 2873829"/>
              <a:gd name="T4" fmla="*/ 1051340 w 2731325"/>
              <a:gd name="T5" fmla="*/ 2271712 h 2873829"/>
              <a:gd name="T6" fmla="*/ 0 w 2731325"/>
              <a:gd name="T7" fmla="*/ 1952546 h 2873829"/>
              <a:gd name="T8" fmla="*/ 1041952 w 2731325"/>
              <a:gd name="T9" fmla="*/ 0 h 28738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1325" h="2873829">
                <a:moveTo>
                  <a:pt x="1318161" y="0"/>
                </a:moveTo>
                <a:lnTo>
                  <a:pt x="2731325" y="285008"/>
                </a:lnTo>
                <a:lnTo>
                  <a:pt x="1330037" y="2873829"/>
                </a:lnTo>
                <a:lnTo>
                  <a:pt x="0" y="2470068"/>
                </a:lnTo>
                <a:lnTo>
                  <a:pt x="1318161"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21508" name="图片 5">
            <a:extLst>
              <a:ext uri="{FF2B5EF4-FFF2-40B4-BE49-F238E27FC236}">
                <a16:creationId xmlns:a16="http://schemas.microsoft.com/office/drawing/2014/main" id="{74FE5F97-D391-4B23-BDE1-7A81A7A0C6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013" y="2009775"/>
            <a:ext cx="21605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圆角矩形 6">
            <a:extLst>
              <a:ext uri="{FF2B5EF4-FFF2-40B4-BE49-F238E27FC236}">
                <a16:creationId xmlns:a16="http://schemas.microsoft.com/office/drawing/2014/main" id="{94A228A2-0775-40CA-BCF5-947C8FCC79F7}"/>
              </a:ext>
            </a:extLst>
          </p:cNvPr>
          <p:cNvSpPr>
            <a:spLocks noChangeArrowheads="1"/>
          </p:cNvSpPr>
          <p:nvPr/>
        </p:nvSpPr>
        <p:spPr bwMode="auto">
          <a:xfrm>
            <a:off x="5153025" y="2009775"/>
            <a:ext cx="6196013" cy="3162300"/>
          </a:xfrm>
          <a:prstGeom prst="roundRect">
            <a:avLst>
              <a:gd name="adj" fmla="val 9083"/>
            </a:avLst>
          </a:prstGeom>
          <a:noFill/>
          <a:ln w="12700">
            <a:solidFill>
              <a:srgbClr val="ADBACA"/>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10" name="矩形 7">
            <a:extLst>
              <a:ext uri="{FF2B5EF4-FFF2-40B4-BE49-F238E27FC236}">
                <a16:creationId xmlns:a16="http://schemas.microsoft.com/office/drawing/2014/main" id="{BCEE03B9-5411-49B7-8976-6CB0DC1CB14F}"/>
              </a:ext>
            </a:extLst>
          </p:cNvPr>
          <p:cNvSpPr>
            <a:spLocks noChangeArrowheads="1"/>
          </p:cNvSpPr>
          <p:nvPr/>
        </p:nvSpPr>
        <p:spPr bwMode="auto">
          <a:xfrm>
            <a:off x="5411298" y="2244725"/>
            <a:ext cx="39227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zh-CN" altLang="en-US" sz="20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领券与用券相分离</a:t>
            </a:r>
            <a:endParaRPr lang="en-US" altLang="zh-CN" sz="20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1511" name="圆角矩形 10">
            <a:extLst>
              <a:ext uri="{FF2B5EF4-FFF2-40B4-BE49-F238E27FC236}">
                <a16:creationId xmlns:a16="http://schemas.microsoft.com/office/drawing/2014/main" id="{CA40E8BF-A16D-4B57-B3DC-ECEED0CD4F89}"/>
              </a:ext>
            </a:extLst>
          </p:cNvPr>
          <p:cNvGrpSpPr>
            <a:grpSpLocks/>
          </p:cNvGrpSpPr>
          <p:nvPr/>
        </p:nvGrpSpPr>
        <p:grpSpPr bwMode="auto">
          <a:xfrm>
            <a:off x="6786565" y="1263620"/>
            <a:ext cx="2841942" cy="493713"/>
            <a:chOff x="0" y="0"/>
            <a:chExt cx="2085" cy="311"/>
          </a:xfrm>
        </p:grpSpPr>
        <p:pic>
          <p:nvPicPr>
            <p:cNvPr id="21519" name="圆角矩形 10">
              <a:extLst>
                <a:ext uri="{FF2B5EF4-FFF2-40B4-BE49-F238E27FC236}">
                  <a16:creationId xmlns:a16="http://schemas.microsoft.com/office/drawing/2014/main" id="{7ABCC887-B845-47FA-8BDE-3779AE34CD9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08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11">
              <a:extLst>
                <a:ext uri="{FF2B5EF4-FFF2-40B4-BE49-F238E27FC236}">
                  <a16:creationId xmlns:a16="http://schemas.microsoft.com/office/drawing/2014/main" id="{D274BDD2-1648-4E3C-8A79-F5F5957FE369}"/>
                </a:ext>
              </a:extLst>
            </p:cNvPr>
            <p:cNvSpPr txBox="1">
              <a:spLocks noChangeArrowheads="1"/>
            </p:cNvSpPr>
            <p:nvPr/>
          </p:nvSpPr>
          <p:spPr bwMode="auto">
            <a:xfrm>
              <a:off x="22" y="23"/>
              <a:ext cx="203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endParaRPr>
            </a:p>
          </p:txBody>
        </p:sp>
      </p:grpSp>
      <p:sp>
        <p:nvSpPr>
          <p:cNvPr id="21512" name="文本框 11">
            <a:extLst>
              <a:ext uri="{FF2B5EF4-FFF2-40B4-BE49-F238E27FC236}">
                <a16:creationId xmlns:a16="http://schemas.microsoft.com/office/drawing/2014/main" id="{F3AED6AC-FE93-4000-9664-7FD4593C7C0C}"/>
              </a:ext>
            </a:extLst>
          </p:cNvPr>
          <p:cNvSpPr txBox="1">
            <a:spLocks noChangeArrowheads="1"/>
          </p:cNvSpPr>
          <p:nvPr/>
        </p:nvSpPr>
        <p:spPr bwMode="auto">
          <a:xfrm>
            <a:off x="7048502" y="1311245"/>
            <a:ext cx="24580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2000" b="1" dirty="0">
                <a:solidFill>
                  <a:srgbClr val="FFFFFF"/>
                </a:solidFill>
                <a:latin typeface="Arial" panose="020B0604020202020204" pitchFamily="34" charset="0"/>
                <a:ea typeface="微软雅黑" panose="020B0503020204020204" pitchFamily="34" charset="-122"/>
                <a:sym typeface="Arial" panose="020B0604020202020204" pitchFamily="34" charset="0"/>
              </a:rPr>
              <a:t>与往年不同之处</a:t>
            </a:r>
            <a:endParaRPr lang="en-US" altLang="zh-CN" sz="2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14" name="矩形 7">
            <a:extLst>
              <a:ext uri="{FF2B5EF4-FFF2-40B4-BE49-F238E27FC236}">
                <a16:creationId xmlns:a16="http://schemas.microsoft.com/office/drawing/2014/main" id="{819AF8D2-17E1-4C2F-B97F-F610DA4C8331}"/>
              </a:ext>
            </a:extLst>
          </p:cNvPr>
          <p:cNvSpPr>
            <a:spLocks noChangeArrowheads="1"/>
          </p:cNvSpPr>
          <p:nvPr/>
        </p:nvSpPr>
        <p:spPr bwMode="auto">
          <a:xfrm>
            <a:off x="5473700" y="4235450"/>
            <a:ext cx="4184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216025">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20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首次在五个方向上给予政策倾斜</a:t>
            </a:r>
            <a:endParaRPr lang="en-US" altLang="zh-CN" sz="20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516" name="矩形 7">
            <a:extLst>
              <a:ext uri="{FF2B5EF4-FFF2-40B4-BE49-F238E27FC236}">
                <a16:creationId xmlns:a16="http://schemas.microsoft.com/office/drawing/2014/main" id="{7C6F4786-357D-429A-A981-FFBFC87B0EA5}"/>
              </a:ext>
            </a:extLst>
          </p:cNvPr>
          <p:cNvSpPr>
            <a:spLocks noChangeArrowheads="1"/>
          </p:cNvSpPr>
          <p:nvPr/>
        </p:nvSpPr>
        <p:spPr bwMode="auto">
          <a:xfrm>
            <a:off x="5495925" y="2674938"/>
            <a:ext cx="5476875"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20000"/>
              </a:lnSpc>
              <a:spcBef>
                <a:spcPct val="20000"/>
              </a:spcBef>
              <a:buFont typeface="Wingdings" panose="05000000000000000000" pitchFamily="2" charset="2"/>
              <a:buChar char="l"/>
            </a:pPr>
            <a:r>
              <a:rPr lang="zh-CN" altLang="en-US"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企业领券前不强制订购服务，自由度更大。</a:t>
            </a:r>
            <a:endParaRPr lang="en-US" altLang="zh-CN"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517" name="矩形 7">
            <a:extLst>
              <a:ext uri="{FF2B5EF4-FFF2-40B4-BE49-F238E27FC236}">
                <a16:creationId xmlns:a16="http://schemas.microsoft.com/office/drawing/2014/main" id="{8F4ACBBA-BE1C-4F08-9D37-854BBEA633FC}"/>
              </a:ext>
            </a:extLst>
          </p:cNvPr>
          <p:cNvSpPr>
            <a:spLocks noChangeArrowheads="1"/>
          </p:cNvSpPr>
          <p:nvPr/>
        </p:nvSpPr>
        <p:spPr bwMode="auto">
          <a:xfrm>
            <a:off x="5495925" y="3175795"/>
            <a:ext cx="54991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20000"/>
              </a:lnSpc>
              <a:spcBef>
                <a:spcPct val="20000"/>
              </a:spcBef>
              <a:buFont typeface="Wingdings" panose="05000000000000000000" pitchFamily="2" charset="2"/>
              <a:buChar char="l"/>
            </a:pPr>
            <a:r>
              <a:rPr lang="zh-CN" altLang="en-US"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企业在平台上使用服务券之前，管理人员并不知道服务券的流向。</a:t>
            </a:r>
            <a:endParaRPr lang="en-US" altLang="zh-CN"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518" name="矩形 7">
            <a:extLst>
              <a:ext uri="{FF2B5EF4-FFF2-40B4-BE49-F238E27FC236}">
                <a16:creationId xmlns:a16="http://schemas.microsoft.com/office/drawing/2014/main" id="{B2557E84-3DC7-4886-9CD0-1ABB5993FC73}"/>
              </a:ext>
            </a:extLst>
          </p:cNvPr>
          <p:cNvSpPr>
            <a:spLocks noChangeArrowheads="1"/>
          </p:cNvSpPr>
          <p:nvPr/>
        </p:nvSpPr>
        <p:spPr bwMode="auto">
          <a:xfrm>
            <a:off x="5503863" y="3736975"/>
            <a:ext cx="54991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20000"/>
              </a:lnSpc>
              <a:spcBef>
                <a:spcPct val="20000"/>
              </a:spcBef>
              <a:buFont typeface="Wingdings" panose="05000000000000000000" pitchFamily="2" charset="2"/>
              <a:buChar char="l"/>
            </a:pPr>
            <a:r>
              <a:rPr lang="zh-CN" altLang="en-US"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兑现批次与发券批次不再对应。</a:t>
            </a:r>
            <a:endParaRPr lang="en-US" altLang="zh-CN"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矩形 7">
            <a:extLst>
              <a:ext uri="{FF2B5EF4-FFF2-40B4-BE49-F238E27FC236}">
                <a16:creationId xmlns:a16="http://schemas.microsoft.com/office/drawing/2014/main" id="{2CBB827B-C60F-494B-A0F2-8E28DC00628A}"/>
              </a:ext>
            </a:extLst>
          </p:cNvPr>
          <p:cNvSpPr>
            <a:spLocks noChangeArrowheads="1"/>
          </p:cNvSpPr>
          <p:nvPr/>
        </p:nvSpPr>
        <p:spPr bwMode="auto">
          <a:xfrm>
            <a:off x="5503863" y="4723607"/>
            <a:ext cx="54991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285750" indent="-285750" eaLnBrk="1" hangingPunct="1">
              <a:lnSpc>
                <a:spcPct val="120000"/>
              </a:lnSpc>
              <a:spcBef>
                <a:spcPct val="20000"/>
              </a:spcBef>
              <a:buFont typeface="Wingdings" panose="05000000000000000000" pitchFamily="2" charset="2"/>
              <a:buChar char="l"/>
            </a:pPr>
            <a:r>
              <a:rPr lang="zh-CN" altLang="en-US"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定向券总额占比</a:t>
            </a:r>
            <a:r>
              <a:rPr lang="en-US" altLang="zh-CN"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50%</a:t>
            </a:r>
            <a:r>
              <a:rPr lang="zh-CN" altLang="en-US"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8674" name="Oval 6">
            <a:extLst>
              <a:ext uri="{FF2B5EF4-FFF2-40B4-BE49-F238E27FC236}">
                <a16:creationId xmlns:a16="http://schemas.microsoft.com/office/drawing/2014/main" id="{D2BAD483-BA7D-4BF8-AC8D-BDFEF2B427DC}"/>
              </a:ext>
            </a:extLst>
          </p:cNvPr>
          <p:cNvGrpSpPr>
            <a:grpSpLocks/>
          </p:cNvGrpSpPr>
          <p:nvPr/>
        </p:nvGrpSpPr>
        <p:grpSpPr bwMode="auto">
          <a:xfrm>
            <a:off x="5016500" y="2541588"/>
            <a:ext cx="2085975" cy="2085975"/>
            <a:chOff x="0" y="0"/>
            <a:chExt cx="1314" cy="1314"/>
          </a:xfrm>
        </p:grpSpPr>
        <p:pic>
          <p:nvPicPr>
            <p:cNvPr id="28692" name="Oval 6">
              <a:extLst>
                <a:ext uri="{FF2B5EF4-FFF2-40B4-BE49-F238E27FC236}">
                  <a16:creationId xmlns:a16="http://schemas.microsoft.com/office/drawing/2014/main" id="{B553FD61-5B3D-4BB0-83CE-A9A25211015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14"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Text Box 4">
              <a:extLst>
                <a:ext uri="{FF2B5EF4-FFF2-40B4-BE49-F238E27FC236}">
                  <a16:creationId xmlns:a16="http://schemas.microsoft.com/office/drawing/2014/main" id="{FA229FC7-89CF-49E1-B8FC-A592724A5478}"/>
                </a:ext>
              </a:extLst>
            </p:cNvPr>
            <p:cNvSpPr txBox="1">
              <a:spLocks noChangeArrowheads="1"/>
            </p:cNvSpPr>
            <p:nvPr/>
          </p:nvSpPr>
          <p:spPr bwMode="auto">
            <a:xfrm>
              <a:off x="199" y="198"/>
              <a:ext cx="914"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grpSp>
      <p:grpSp>
        <p:nvGrpSpPr>
          <p:cNvPr id="28675" name="Oval 10">
            <a:extLst>
              <a:ext uri="{FF2B5EF4-FFF2-40B4-BE49-F238E27FC236}">
                <a16:creationId xmlns:a16="http://schemas.microsoft.com/office/drawing/2014/main" id="{93B358F7-89DA-4F46-A616-0C4453EDA4FB}"/>
              </a:ext>
            </a:extLst>
          </p:cNvPr>
          <p:cNvGrpSpPr>
            <a:grpSpLocks/>
          </p:cNvGrpSpPr>
          <p:nvPr/>
        </p:nvGrpSpPr>
        <p:grpSpPr bwMode="auto">
          <a:xfrm>
            <a:off x="1657350" y="2541588"/>
            <a:ext cx="2085975" cy="2085975"/>
            <a:chOff x="0" y="0"/>
            <a:chExt cx="1314" cy="1314"/>
          </a:xfrm>
        </p:grpSpPr>
        <p:pic>
          <p:nvPicPr>
            <p:cNvPr id="28690" name="Oval 10">
              <a:extLst>
                <a:ext uri="{FF2B5EF4-FFF2-40B4-BE49-F238E27FC236}">
                  <a16:creationId xmlns:a16="http://schemas.microsoft.com/office/drawing/2014/main" id="{1A51E107-B70F-40BC-B34C-BD625B55E15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14"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Text Box 7">
              <a:extLst>
                <a:ext uri="{FF2B5EF4-FFF2-40B4-BE49-F238E27FC236}">
                  <a16:creationId xmlns:a16="http://schemas.microsoft.com/office/drawing/2014/main" id="{0058ECA4-E241-41DA-8F7B-499F917277A0}"/>
                </a:ext>
              </a:extLst>
            </p:cNvPr>
            <p:cNvSpPr txBox="1">
              <a:spLocks noChangeArrowheads="1"/>
            </p:cNvSpPr>
            <p:nvPr/>
          </p:nvSpPr>
          <p:spPr bwMode="auto">
            <a:xfrm>
              <a:off x="197" y="198"/>
              <a:ext cx="915"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grpSp>
      <p:grpSp>
        <p:nvGrpSpPr>
          <p:cNvPr id="28676" name="Oval 13">
            <a:extLst>
              <a:ext uri="{FF2B5EF4-FFF2-40B4-BE49-F238E27FC236}">
                <a16:creationId xmlns:a16="http://schemas.microsoft.com/office/drawing/2014/main" id="{DA186434-60EE-4CB1-B28E-E58FCDD97630}"/>
              </a:ext>
            </a:extLst>
          </p:cNvPr>
          <p:cNvGrpSpPr>
            <a:grpSpLocks/>
          </p:cNvGrpSpPr>
          <p:nvPr/>
        </p:nvGrpSpPr>
        <p:grpSpPr bwMode="auto">
          <a:xfrm>
            <a:off x="8382000" y="2541588"/>
            <a:ext cx="2084388" cy="2085975"/>
            <a:chOff x="0" y="0"/>
            <a:chExt cx="1313" cy="1314"/>
          </a:xfrm>
        </p:grpSpPr>
        <p:pic>
          <p:nvPicPr>
            <p:cNvPr id="28688" name="Oval 13">
              <a:extLst>
                <a:ext uri="{FF2B5EF4-FFF2-40B4-BE49-F238E27FC236}">
                  <a16:creationId xmlns:a16="http://schemas.microsoft.com/office/drawing/2014/main" id="{49774E06-A10F-43B0-B34F-EE88899C9FE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13"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Text Box 10">
              <a:extLst>
                <a:ext uri="{FF2B5EF4-FFF2-40B4-BE49-F238E27FC236}">
                  <a16:creationId xmlns:a16="http://schemas.microsoft.com/office/drawing/2014/main" id="{EC87686F-F54F-4A09-B56D-55ADE638B62F}"/>
                </a:ext>
              </a:extLst>
            </p:cNvPr>
            <p:cNvSpPr txBox="1">
              <a:spLocks noChangeArrowheads="1"/>
            </p:cNvSpPr>
            <p:nvPr/>
          </p:nvSpPr>
          <p:spPr bwMode="auto">
            <a:xfrm>
              <a:off x="196" y="198"/>
              <a:ext cx="915"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grpSp>
      <p:sp>
        <p:nvSpPr>
          <p:cNvPr id="28677" name="Freeform 283">
            <a:extLst>
              <a:ext uri="{FF2B5EF4-FFF2-40B4-BE49-F238E27FC236}">
                <a16:creationId xmlns:a16="http://schemas.microsoft.com/office/drawing/2014/main" id="{9E70D942-08C7-4A7F-B6E7-B1A6C3BF49A4}"/>
              </a:ext>
            </a:extLst>
          </p:cNvPr>
          <p:cNvSpPr>
            <a:spLocks noEditPoints="1"/>
          </p:cNvSpPr>
          <p:nvPr/>
        </p:nvSpPr>
        <p:spPr bwMode="auto">
          <a:xfrm>
            <a:off x="2374900" y="2792413"/>
            <a:ext cx="617538" cy="617537"/>
          </a:xfrm>
          <a:custGeom>
            <a:avLst/>
            <a:gdLst>
              <a:gd name="T0" fmla="*/ 308769 w 288"/>
              <a:gd name="T1" fmla="*/ 0 h 288"/>
              <a:gd name="T2" fmla="*/ 0 w 288"/>
              <a:gd name="T3" fmla="*/ 308769 h 288"/>
              <a:gd name="T4" fmla="*/ 36452 w 288"/>
              <a:gd name="T5" fmla="*/ 454576 h 288"/>
              <a:gd name="T6" fmla="*/ 165106 w 288"/>
              <a:gd name="T7" fmla="*/ 583229 h 288"/>
              <a:gd name="T8" fmla="*/ 308769 w 288"/>
              <a:gd name="T9" fmla="*/ 617537 h 288"/>
              <a:gd name="T10" fmla="*/ 456721 w 288"/>
              <a:gd name="T11" fmla="*/ 581085 h 288"/>
              <a:gd name="T12" fmla="*/ 583230 w 288"/>
              <a:gd name="T13" fmla="*/ 450287 h 288"/>
              <a:gd name="T14" fmla="*/ 617538 w 288"/>
              <a:gd name="T15" fmla="*/ 308769 h 288"/>
              <a:gd name="T16" fmla="*/ 308769 w 288"/>
              <a:gd name="T17" fmla="*/ 0 h 288"/>
              <a:gd name="T18" fmla="*/ 531769 w 288"/>
              <a:gd name="T19" fmla="*/ 295903 h 288"/>
              <a:gd name="T20" fmla="*/ 461009 w 288"/>
              <a:gd name="T21" fmla="*/ 295903 h 288"/>
              <a:gd name="T22" fmla="*/ 461009 w 288"/>
              <a:gd name="T23" fmla="*/ 268028 h 288"/>
              <a:gd name="T24" fmla="*/ 531769 w 288"/>
              <a:gd name="T25" fmla="*/ 268028 h 288"/>
              <a:gd name="T26" fmla="*/ 531769 w 288"/>
              <a:gd name="T27" fmla="*/ 295903 h 288"/>
              <a:gd name="T28" fmla="*/ 454577 w 288"/>
              <a:gd name="T29" fmla="*/ 139375 h 288"/>
              <a:gd name="T30" fmla="*/ 473875 w 288"/>
              <a:gd name="T31" fmla="*/ 158673 h 288"/>
              <a:gd name="T32" fmla="*/ 424557 w 288"/>
              <a:gd name="T33" fmla="*/ 207990 h 288"/>
              <a:gd name="T34" fmla="*/ 405259 w 288"/>
              <a:gd name="T35" fmla="*/ 188692 h 288"/>
              <a:gd name="T36" fmla="*/ 454577 w 288"/>
              <a:gd name="T37" fmla="*/ 139375 h 288"/>
              <a:gd name="T38" fmla="*/ 293759 w 288"/>
              <a:gd name="T39" fmla="*/ 75048 h 288"/>
              <a:gd name="T40" fmla="*/ 323779 w 288"/>
              <a:gd name="T41" fmla="*/ 75048 h 288"/>
              <a:gd name="T42" fmla="*/ 323779 w 288"/>
              <a:gd name="T43" fmla="*/ 77192 h 288"/>
              <a:gd name="T44" fmla="*/ 323779 w 288"/>
              <a:gd name="T45" fmla="*/ 145807 h 288"/>
              <a:gd name="T46" fmla="*/ 293759 w 288"/>
              <a:gd name="T47" fmla="*/ 145807 h 288"/>
              <a:gd name="T48" fmla="*/ 293759 w 288"/>
              <a:gd name="T49" fmla="*/ 77192 h 288"/>
              <a:gd name="T50" fmla="*/ 293759 w 288"/>
              <a:gd name="T51" fmla="*/ 75048 h 288"/>
              <a:gd name="T52" fmla="*/ 85769 w 288"/>
              <a:gd name="T53" fmla="*/ 268028 h 288"/>
              <a:gd name="T54" fmla="*/ 156529 w 288"/>
              <a:gd name="T55" fmla="*/ 268028 h 288"/>
              <a:gd name="T56" fmla="*/ 156529 w 288"/>
              <a:gd name="T57" fmla="*/ 295903 h 288"/>
              <a:gd name="T58" fmla="*/ 85769 w 288"/>
              <a:gd name="T59" fmla="*/ 295903 h 288"/>
              <a:gd name="T60" fmla="*/ 85769 w 288"/>
              <a:gd name="T61" fmla="*/ 268028 h 288"/>
              <a:gd name="T62" fmla="*/ 192981 w 288"/>
              <a:gd name="T63" fmla="*/ 207990 h 288"/>
              <a:gd name="T64" fmla="*/ 141519 w 288"/>
              <a:gd name="T65" fmla="*/ 158673 h 288"/>
              <a:gd name="T66" fmla="*/ 162961 w 288"/>
              <a:gd name="T67" fmla="*/ 139375 h 288"/>
              <a:gd name="T68" fmla="*/ 212279 w 288"/>
              <a:gd name="T69" fmla="*/ 188692 h 288"/>
              <a:gd name="T70" fmla="*/ 192981 w 288"/>
              <a:gd name="T71" fmla="*/ 207990 h 288"/>
              <a:gd name="T72" fmla="*/ 300192 w 288"/>
              <a:gd name="T73" fmla="*/ 540345 h 288"/>
              <a:gd name="T74" fmla="*/ 283038 w 288"/>
              <a:gd name="T75" fmla="*/ 531768 h 288"/>
              <a:gd name="T76" fmla="*/ 278750 w 288"/>
              <a:gd name="T77" fmla="*/ 482451 h 288"/>
              <a:gd name="T78" fmla="*/ 300192 w 288"/>
              <a:gd name="T79" fmla="*/ 229432 h 288"/>
              <a:gd name="T80" fmla="*/ 321634 w 288"/>
              <a:gd name="T81" fmla="*/ 229432 h 288"/>
              <a:gd name="T82" fmla="*/ 343077 w 288"/>
              <a:gd name="T83" fmla="*/ 484595 h 288"/>
              <a:gd name="T84" fmla="*/ 336644 w 288"/>
              <a:gd name="T85" fmla="*/ 531768 h 288"/>
              <a:gd name="T86" fmla="*/ 323779 w 288"/>
              <a:gd name="T87" fmla="*/ 540345 h 288"/>
              <a:gd name="T88" fmla="*/ 300192 w 288"/>
              <a:gd name="T89" fmla="*/ 540345 h 2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8" h="288">
                <a:moveTo>
                  <a:pt x="144" y="0"/>
                </a:moveTo>
                <a:cubicBezTo>
                  <a:pt x="64" y="0"/>
                  <a:pt x="0" y="65"/>
                  <a:pt x="0" y="144"/>
                </a:cubicBezTo>
                <a:cubicBezTo>
                  <a:pt x="0" y="169"/>
                  <a:pt x="6" y="192"/>
                  <a:pt x="17" y="212"/>
                </a:cubicBezTo>
                <a:cubicBezTo>
                  <a:pt x="31" y="237"/>
                  <a:pt x="52" y="258"/>
                  <a:pt x="77" y="272"/>
                </a:cubicBezTo>
                <a:cubicBezTo>
                  <a:pt x="97" y="282"/>
                  <a:pt x="120" y="288"/>
                  <a:pt x="144" y="288"/>
                </a:cubicBezTo>
                <a:cubicBezTo>
                  <a:pt x="169" y="288"/>
                  <a:pt x="192" y="282"/>
                  <a:pt x="213" y="271"/>
                </a:cubicBezTo>
                <a:cubicBezTo>
                  <a:pt x="238" y="257"/>
                  <a:pt x="259" y="236"/>
                  <a:pt x="272" y="210"/>
                </a:cubicBezTo>
                <a:cubicBezTo>
                  <a:pt x="282" y="190"/>
                  <a:pt x="288" y="168"/>
                  <a:pt x="288" y="144"/>
                </a:cubicBezTo>
                <a:cubicBezTo>
                  <a:pt x="288" y="65"/>
                  <a:pt x="224" y="0"/>
                  <a:pt x="144" y="0"/>
                </a:cubicBezTo>
                <a:close/>
                <a:moveTo>
                  <a:pt x="248" y="138"/>
                </a:moveTo>
                <a:cubicBezTo>
                  <a:pt x="215" y="138"/>
                  <a:pt x="215" y="138"/>
                  <a:pt x="215" y="138"/>
                </a:cubicBezTo>
                <a:cubicBezTo>
                  <a:pt x="215" y="125"/>
                  <a:pt x="215" y="125"/>
                  <a:pt x="215" y="125"/>
                </a:cubicBezTo>
                <a:cubicBezTo>
                  <a:pt x="248" y="125"/>
                  <a:pt x="248" y="125"/>
                  <a:pt x="248" y="125"/>
                </a:cubicBezTo>
                <a:lnTo>
                  <a:pt x="248" y="138"/>
                </a:lnTo>
                <a:close/>
                <a:moveTo>
                  <a:pt x="212" y="65"/>
                </a:moveTo>
                <a:cubicBezTo>
                  <a:pt x="221" y="74"/>
                  <a:pt x="221" y="74"/>
                  <a:pt x="221" y="74"/>
                </a:cubicBezTo>
                <a:cubicBezTo>
                  <a:pt x="198" y="97"/>
                  <a:pt x="198" y="97"/>
                  <a:pt x="198" y="97"/>
                </a:cubicBezTo>
                <a:cubicBezTo>
                  <a:pt x="189" y="88"/>
                  <a:pt x="189" y="88"/>
                  <a:pt x="189" y="88"/>
                </a:cubicBezTo>
                <a:lnTo>
                  <a:pt x="212" y="65"/>
                </a:lnTo>
                <a:close/>
                <a:moveTo>
                  <a:pt x="137" y="35"/>
                </a:moveTo>
                <a:cubicBezTo>
                  <a:pt x="151" y="35"/>
                  <a:pt x="151" y="35"/>
                  <a:pt x="151" y="35"/>
                </a:cubicBezTo>
                <a:cubicBezTo>
                  <a:pt x="151" y="36"/>
                  <a:pt x="151" y="36"/>
                  <a:pt x="151" y="36"/>
                </a:cubicBezTo>
                <a:cubicBezTo>
                  <a:pt x="151" y="68"/>
                  <a:pt x="151" y="68"/>
                  <a:pt x="151" y="68"/>
                </a:cubicBezTo>
                <a:cubicBezTo>
                  <a:pt x="137" y="68"/>
                  <a:pt x="137" y="68"/>
                  <a:pt x="137" y="68"/>
                </a:cubicBezTo>
                <a:cubicBezTo>
                  <a:pt x="137" y="36"/>
                  <a:pt x="137" y="36"/>
                  <a:pt x="137" y="36"/>
                </a:cubicBezTo>
                <a:lnTo>
                  <a:pt x="137" y="35"/>
                </a:lnTo>
                <a:close/>
                <a:moveTo>
                  <a:pt x="40" y="125"/>
                </a:moveTo>
                <a:cubicBezTo>
                  <a:pt x="73" y="125"/>
                  <a:pt x="73" y="125"/>
                  <a:pt x="73" y="125"/>
                </a:cubicBezTo>
                <a:cubicBezTo>
                  <a:pt x="73" y="138"/>
                  <a:pt x="73" y="138"/>
                  <a:pt x="73" y="138"/>
                </a:cubicBezTo>
                <a:cubicBezTo>
                  <a:pt x="40" y="138"/>
                  <a:pt x="40" y="138"/>
                  <a:pt x="40" y="138"/>
                </a:cubicBezTo>
                <a:lnTo>
                  <a:pt x="40" y="125"/>
                </a:lnTo>
                <a:close/>
                <a:moveTo>
                  <a:pt x="90" y="97"/>
                </a:moveTo>
                <a:cubicBezTo>
                  <a:pt x="66" y="74"/>
                  <a:pt x="66" y="74"/>
                  <a:pt x="66" y="74"/>
                </a:cubicBezTo>
                <a:cubicBezTo>
                  <a:pt x="76" y="65"/>
                  <a:pt x="76" y="65"/>
                  <a:pt x="76" y="65"/>
                </a:cubicBezTo>
                <a:cubicBezTo>
                  <a:pt x="99" y="88"/>
                  <a:pt x="99" y="88"/>
                  <a:pt x="99" y="88"/>
                </a:cubicBezTo>
                <a:lnTo>
                  <a:pt x="90" y="97"/>
                </a:lnTo>
                <a:close/>
                <a:moveTo>
                  <a:pt x="140" y="252"/>
                </a:moveTo>
                <a:cubicBezTo>
                  <a:pt x="137" y="251"/>
                  <a:pt x="135" y="250"/>
                  <a:pt x="132" y="248"/>
                </a:cubicBezTo>
                <a:cubicBezTo>
                  <a:pt x="126" y="242"/>
                  <a:pt x="126" y="232"/>
                  <a:pt x="130" y="225"/>
                </a:cubicBezTo>
                <a:cubicBezTo>
                  <a:pt x="140" y="107"/>
                  <a:pt x="140" y="107"/>
                  <a:pt x="140" y="107"/>
                </a:cubicBezTo>
                <a:cubicBezTo>
                  <a:pt x="150" y="107"/>
                  <a:pt x="150" y="107"/>
                  <a:pt x="150" y="107"/>
                </a:cubicBezTo>
                <a:cubicBezTo>
                  <a:pt x="160" y="226"/>
                  <a:pt x="160" y="226"/>
                  <a:pt x="160" y="226"/>
                </a:cubicBezTo>
                <a:cubicBezTo>
                  <a:pt x="164" y="233"/>
                  <a:pt x="164" y="242"/>
                  <a:pt x="157" y="248"/>
                </a:cubicBezTo>
                <a:cubicBezTo>
                  <a:pt x="156" y="250"/>
                  <a:pt x="153" y="251"/>
                  <a:pt x="151" y="252"/>
                </a:cubicBezTo>
                <a:cubicBezTo>
                  <a:pt x="147" y="253"/>
                  <a:pt x="143" y="253"/>
                  <a:pt x="140" y="2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79" name="Freeform 382">
            <a:extLst>
              <a:ext uri="{FF2B5EF4-FFF2-40B4-BE49-F238E27FC236}">
                <a16:creationId xmlns:a16="http://schemas.microsoft.com/office/drawing/2014/main" id="{F2360172-AACC-43BD-A5BF-41AB924FE18A}"/>
              </a:ext>
            </a:extLst>
          </p:cNvPr>
          <p:cNvSpPr>
            <a:spLocks noEditPoints="1"/>
          </p:cNvSpPr>
          <p:nvPr/>
        </p:nvSpPr>
        <p:spPr bwMode="auto">
          <a:xfrm>
            <a:off x="9110662" y="2991029"/>
            <a:ext cx="617537" cy="309563"/>
          </a:xfrm>
          <a:custGeom>
            <a:avLst/>
            <a:gdLst>
              <a:gd name="T0" fmla="*/ 308769 w 288"/>
              <a:gd name="T1" fmla="*/ 219274 h 144"/>
              <a:gd name="T2" fmla="*/ 154384 w 288"/>
              <a:gd name="T3" fmla="*/ 309563 h 144"/>
              <a:gd name="T4" fmla="*/ 42885 w 288"/>
              <a:gd name="T5" fmla="*/ 266568 h 144"/>
              <a:gd name="T6" fmla="*/ 0 w 288"/>
              <a:gd name="T7" fmla="*/ 154782 h 144"/>
              <a:gd name="T8" fmla="*/ 42885 w 288"/>
              <a:gd name="T9" fmla="*/ 42995 h 144"/>
              <a:gd name="T10" fmla="*/ 154384 w 288"/>
              <a:gd name="T11" fmla="*/ 0 h 144"/>
              <a:gd name="T12" fmla="*/ 308769 w 288"/>
              <a:gd name="T13" fmla="*/ 90289 h 144"/>
              <a:gd name="T14" fmla="*/ 463153 w 288"/>
              <a:gd name="T15" fmla="*/ 0 h 144"/>
              <a:gd name="T16" fmla="*/ 574652 w 288"/>
              <a:gd name="T17" fmla="*/ 42995 h 144"/>
              <a:gd name="T18" fmla="*/ 617537 w 288"/>
              <a:gd name="T19" fmla="*/ 154782 h 144"/>
              <a:gd name="T20" fmla="*/ 574652 w 288"/>
              <a:gd name="T21" fmla="*/ 266568 h 144"/>
              <a:gd name="T22" fmla="*/ 465297 w 288"/>
              <a:gd name="T23" fmla="*/ 309563 h 144"/>
              <a:gd name="T24" fmla="*/ 308769 w 288"/>
              <a:gd name="T25" fmla="*/ 219274 h 144"/>
              <a:gd name="T26" fmla="*/ 259451 w 288"/>
              <a:gd name="T27" fmla="*/ 154782 h 144"/>
              <a:gd name="T28" fmla="*/ 156528 w 288"/>
              <a:gd name="T29" fmla="*/ 83840 h 144"/>
              <a:gd name="T30" fmla="*/ 107211 w 288"/>
              <a:gd name="T31" fmla="*/ 105337 h 144"/>
              <a:gd name="T32" fmla="*/ 85769 w 288"/>
              <a:gd name="T33" fmla="*/ 154782 h 144"/>
              <a:gd name="T34" fmla="*/ 107211 w 288"/>
              <a:gd name="T35" fmla="*/ 206375 h 144"/>
              <a:gd name="T36" fmla="*/ 156528 w 288"/>
              <a:gd name="T37" fmla="*/ 225723 h 144"/>
              <a:gd name="T38" fmla="*/ 259451 w 288"/>
              <a:gd name="T39" fmla="*/ 154782 h 144"/>
              <a:gd name="T40" fmla="*/ 358086 w 288"/>
              <a:gd name="T41" fmla="*/ 154782 h 144"/>
              <a:gd name="T42" fmla="*/ 461009 w 288"/>
              <a:gd name="T43" fmla="*/ 225723 h 144"/>
              <a:gd name="T44" fmla="*/ 510326 w 288"/>
              <a:gd name="T45" fmla="*/ 206375 h 144"/>
              <a:gd name="T46" fmla="*/ 529624 w 288"/>
              <a:gd name="T47" fmla="*/ 154782 h 144"/>
              <a:gd name="T48" fmla="*/ 510326 w 288"/>
              <a:gd name="T49" fmla="*/ 105337 h 144"/>
              <a:gd name="T50" fmla="*/ 461009 w 288"/>
              <a:gd name="T51" fmla="*/ 83840 h 144"/>
              <a:gd name="T52" fmla="*/ 358086 w 288"/>
              <a:gd name="T53" fmla="*/ 15478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8" h="144">
                <a:moveTo>
                  <a:pt x="144" y="102"/>
                </a:moveTo>
                <a:cubicBezTo>
                  <a:pt x="122" y="130"/>
                  <a:pt x="99" y="144"/>
                  <a:pt x="72" y="144"/>
                </a:cubicBezTo>
                <a:cubicBezTo>
                  <a:pt x="51" y="144"/>
                  <a:pt x="33" y="137"/>
                  <a:pt x="20" y="124"/>
                </a:cubicBezTo>
                <a:cubicBezTo>
                  <a:pt x="6" y="110"/>
                  <a:pt x="0" y="93"/>
                  <a:pt x="0" y="72"/>
                </a:cubicBezTo>
                <a:cubicBezTo>
                  <a:pt x="0" y="51"/>
                  <a:pt x="7" y="34"/>
                  <a:pt x="20" y="20"/>
                </a:cubicBezTo>
                <a:cubicBezTo>
                  <a:pt x="34" y="7"/>
                  <a:pt x="51" y="0"/>
                  <a:pt x="72" y="0"/>
                </a:cubicBezTo>
                <a:cubicBezTo>
                  <a:pt x="98" y="0"/>
                  <a:pt x="123" y="14"/>
                  <a:pt x="144" y="42"/>
                </a:cubicBezTo>
                <a:cubicBezTo>
                  <a:pt x="164" y="14"/>
                  <a:pt x="188" y="0"/>
                  <a:pt x="216" y="0"/>
                </a:cubicBezTo>
                <a:cubicBezTo>
                  <a:pt x="238" y="0"/>
                  <a:pt x="255" y="7"/>
                  <a:pt x="268" y="20"/>
                </a:cubicBezTo>
                <a:cubicBezTo>
                  <a:pt x="281" y="34"/>
                  <a:pt x="288" y="51"/>
                  <a:pt x="288" y="72"/>
                </a:cubicBezTo>
                <a:cubicBezTo>
                  <a:pt x="288" y="93"/>
                  <a:pt x="281" y="110"/>
                  <a:pt x="268" y="124"/>
                </a:cubicBezTo>
                <a:cubicBezTo>
                  <a:pt x="255" y="137"/>
                  <a:pt x="238" y="144"/>
                  <a:pt x="217" y="144"/>
                </a:cubicBezTo>
                <a:cubicBezTo>
                  <a:pt x="189" y="144"/>
                  <a:pt x="164" y="130"/>
                  <a:pt x="144" y="102"/>
                </a:cubicBezTo>
                <a:close/>
                <a:moveTo>
                  <a:pt x="121" y="72"/>
                </a:moveTo>
                <a:cubicBezTo>
                  <a:pt x="106" y="50"/>
                  <a:pt x="88" y="39"/>
                  <a:pt x="73" y="39"/>
                </a:cubicBezTo>
                <a:cubicBezTo>
                  <a:pt x="63" y="39"/>
                  <a:pt x="56" y="42"/>
                  <a:pt x="50" y="49"/>
                </a:cubicBezTo>
                <a:cubicBezTo>
                  <a:pt x="44" y="55"/>
                  <a:pt x="40" y="63"/>
                  <a:pt x="40" y="72"/>
                </a:cubicBezTo>
                <a:cubicBezTo>
                  <a:pt x="40" y="81"/>
                  <a:pt x="44" y="89"/>
                  <a:pt x="50" y="96"/>
                </a:cubicBezTo>
                <a:cubicBezTo>
                  <a:pt x="56" y="102"/>
                  <a:pt x="64" y="105"/>
                  <a:pt x="73" y="105"/>
                </a:cubicBezTo>
                <a:cubicBezTo>
                  <a:pt x="88" y="105"/>
                  <a:pt x="106" y="94"/>
                  <a:pt x="121" y="72"/>
                </a:cubicBezTo>
                <a:close/>
                <a:moveTo>
                  <a:pt x="167" y="72"/>
                </a:moveTo>
                <a:cubicBezTo>
                  <a:pt x="182" y="94"/>
                  <a:pt x="200" y="105"/>
                  <a:pt x="215" y="105"/>
                </a:cubicBezTo>
                <a:cubicBezTo>
                  <a:pt x="224" y="105"/>
                  <a:pt x="232" y="102"/>
                  <a:pt x="238" y="96"/>
                </a:cubicBezTo>
                <a:cubicBezTo>
                  <a:pt x="244" y="89"/>
                  <a:pt x="247" y="82"/>
                  <a:pt x="247" y="72"/>
                </a:cubicBezTo>
                <a:cubicBezTo>
                  <a:pt x="247" y="63"/>
                  <a:pt x="244" y="55"/>
                  <a:pt x="238" y="49"/>
                </a:cubicBezTo>
                <a:cubicBezTo>
                  <a:pt x="232" y="42"/>
                  <a:pt x="224" y="39"/>
                  <a:pt x="215" y="39"/>
                </a:cubicBezTo>
                <a:cubicBezTo>
                  <a:pt x="200" y="39"/>
                  <a:pt x="182" y="50"/>
                  <a:pt x="167" y="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80" name="TextBox 13">
            <a:extLst>
              <a:ext uri="{FF2B5EF4-FFF2-40B4-BE49-F238E27FC236}">
                <a16:creationId xmlns:a16="http://schemas.microsoft.com/office/drawing/2014/main" id="{4A9E3FF2-6CA1-4BF8-9EED-5304643E4AAD}"/>
              </a:ext>
            </a:extLst>
          </p:cNvPr>
          <p:cNvSpPr txBox="1">
            <a:spLocks noChangeArrowheads="1"/>
          </p:cNvSpPr>
          <p:nvPr/>
        </p:nvSpPr>
        <p:spPr bwMode="auto">
          <a:xfrm>
            <a:off x="2016125" y="3586163"/>
            <a:ext cx="1376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发放时间</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1" name="TextBox 13">
            <a:extLst>
              <a:ext uri="{FF2B5EF4-FFF2-40B4-BE49-F238E27FC236}">
                <a16:creationId xmlns:a16="http://schemas.microsoft.com/office/drawing/2014/main" id="{56518C95-EFFC-48A3-9B31-731C85EA8200}"/>
              </a:ext>
            </a:extLst>
          </p:cNvPr>
          <p:cNvSpPr txBox="1">
            <a:spLocks noChangeArrowheads="1"/>
          </p:cNvSpPr>
          <p:nvPr/>
        </p:nvSpPr>
        <p:spPr bwMode="auto">
          <a:xfrm>
            <a:off x="1981592" y="3871913"/>
            <a:ext cx="15525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12</a:t>
            </a: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月</a:t>
            </a:r>
            <a:r>
              <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18</a:t>
            </a: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日</a:t>
            </a:r>
            <a:r>
              <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-12</a:t>
            </a: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月</a:t>
            </a:r>
            <a:r>
              <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31</a:t>
            </a: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日</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2" name="TextBox 13">
            <a:extLst>
              <a:ext uri="{FF2B5EF4-FFF2-40B4-BE49-F238E27FC236}">
                <a16:creationId xmlns:a16="http://schemas.microsoft.com/office/drawing/2014/main" id="{E484C95D-A534-46DB-9902-41264DBE9A20}"/>
              </a:ext>
            </a:extLst>
          </p:cNvPr>
          <p:cNvSpPr txBox="1">
            <a:spLocks noChangeArrowheads="1"/>
          </p:cNvSpPr>
          <p:nvPr/>
        </p:nvSpPr>
        <p:spPr bwMode="auto">
          <a:xfrm>
            <a:off x="5380038" y="3586163"/>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发券金额</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3" name="TextBox 13">
            <a:extLst>
              <a:ext uri="{FF2B5EF4-FFF2-40B4-BE49-F238E27FC236}">
                <a16:creationId xmlns:a16="http://schemas.microsoft.com/office/drawing/2014/main" id="{581CAAE5-ADD1-4D6E-9335-0ABADA064E6E}"/>
              </a:ext>
            </a:extLst>
          </p:cNvPr>
          <p:cNvSpPr txBox="1">
            <a:spLocks noChangeArrowheads="1"/>
          </p:cNvSpPr>
          <p:nvPr/>
        </p:nvSpPr>
        <p:spPr bwMode="auto">
          <a:xfrm>
            <a:off x="5307797" y="3902697"/>
            <a:ext cx="15549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730</a:t>
            </a: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万元</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4" name="TextBox 13">
            <a:extLst>
              <a:ext uri="{FF2B5EF4-FFF2-40B4-BE49-F238E27FC236}">
                <a16:creationId xmlns:a16="http://schemas.microsoft.com/office/drawing/2014/main" id="{B64868B1-0F98-40B6-A39E-C0D5D5B11D98}"/>
              </a:ext>
            </a:extLst>
          </p:cNvPr>
          <p:cNvSpPr txBox="1">
            <a:spLocks noChangeArrowheads="1"/>
          </p:cNvSpPr>
          <p:nvPr/>
        </p:nvSpPr>
        <p:spPr bwMode="auto">
          <a:xfrm>
            <a:off x="8723313" y="3586163"/>
            <a:ext cx="13763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发放批次</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85" name="TextBox 13">
            <a:extLst>
              <a:ext uri="{FF2B5EF4-FFF2-40B4-BE49-F238E27FC236}">
                <a16:creationId xmlns:a16="http://schemas.microsoft.com/office/drawing/2014/main" id="{17F76DE7-87BB-429C-92BE-E9559B804118}"/>
              </a:ext>
            </a:extLst>
          </p:cNvPr>
          <p:cNvSpPr txBox="1">
            <a:spLocks noChangeArrowheads="1"/>
          </p:cNvSpPr>
          <p:nvPr/>
        </p:nvSpPr>
        <p:spPr bwMode="auto">
          <a:xfrm>
            <a:off x="8635206" y="3900229"/>
            <a:ext cx="15525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多批次发放</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 name="图形 2">
            <a:extLst>
              <a:ext uri="{FF2B5EF4-FFF2-40B4-BE49-F238E27FC236}">
                <a16:creationId xmlns:a16="http://schemas.microsoft.com/office/drawing/2014/main" id="{722BB352-1F9C-4169-9FA5-4BFB08BD3E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77763" y="2831363"/>
            <a:ext cx="560273" cy="5602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3556" name="Teardrop 12">
            <a:extLst>
              <a:ext uri="{FF2B5EF4-FFF2-40B4-BE49-F238E27FC236}">
                <a16:creationId xmlns:a16="http://schemas.microsoft.com/office/drawing/2014/main" id="{0DE67EAD-C31E-40DF-B343-7A9F6FCD7CC5}"/>
              </a:ext>
            </a:extLst>
          </p:cNvPr>
          <p:cNvGrpSpPr>
            <a:grpSpLocks/>
          </p:cNvGrpSpPr>
          <p:nvPr/>
        </p:nvGrpSpPr>
        <p:grpSpPr bwMode="auto">
          <a:xfrm>
            <a:off x="5980113" y="3810000"/>
            <a:ext cx="1676400" cy="1639888"/>
            <a:chOff x="0" y="0"/>
            <a:chExt cx="1056" cy="1033"/>
          </a:xfrm>
        </p:grpSpPr>
        <p:pic>
          <p:nvPicPr>
            <p:cNvPr id="23590" name="Teardrop 12">
              <a:extLst>
                <a:ext uri="{FF2B5EF4-FFF2-40B4-BE49-F238E27FC236}">
                  <a16:creationId xmlns:a16="http://schemas.microsoft.com/office/drawing/2014/main" id="{ACDAA813-7DC8-45F9-A267-C37AA6C02A3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5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1" name="Text Box 4">
              <a:extLst>
                <a:ext uri="{FF2B5EF4-FFF2-40B4-BE49-F238E27FC236}">
                  <a16:creationId xmlns:a16="http://schemas.microsoft.com/office/drawing/2014/main" id="{4C9BE506-3752-4EB0-8E3D-3ACA2762BC88}"/>
                </a:ext>
              </a:extLst>
            </p:cNvPr>
            <p:cNvSpPr txBox="1">
              <a:spLocks noChangeArrowheads="1"/>
            </p:cNvSpPr>
            <p:nvPr/>
          </p:nvSpPr>
          <p:spPr bwMode="auto">
            <a:xfrm rot="-5400000">
              <a:off x="168" y="150"/>
              <a:ext cx="716"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57" name="Teardrop 13">
            <a:extLst>
              <a:ext uri="{FF2B5EF4-FFF2-40B4-BE49-F238E27FC236}">
                <a16:creationId xmlns:a16="http://schemas.microsoft.com/office/drawing/2014/main" id="{011B39D4-D395-4F5F-8100-43DD27337CFF}"/>
              </a:ext>
            </a:extLst>
          </p:cNvPr>
          <p:cNvGrpSpPr>
            <a:grpSpLocks/>
          </p:cNvGrpSpPr>
          <p:nvPr/>
        </p:nvGrpSpPr>
        <p:grpSpPr bwMode="auto">
          <a:xfrm>
            <a:off x="5980113" y="2120900"/>
            <a:ext cx="1676400" cy="1639888"/>
            <a:chOff x="0" y="0"/>
            <a:chExt cx="1056" cy="1033"/>
          </a:xfrm>
        </p:grpSpPr>
        <p:pic>
          <p:nvPicPr>
            <p:cNvPr id="23588" name="Teardrop 13">
              <a:extLst>
                <a:ext uri="{FF2B5EF4-FFF2-40B4-BE49-F238E27FC236}">
                  <a16:creationId xmlns:a16="http://schemas.microsoft.com/office/drawing/2014/main" id="{7D846E0D-AEBE-4194-BEF3-99D1536459A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5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9" name="Text Box 7">
              <a:extLst>
                <a:ext uri="{FF2B5EF4-FFF2-40B4-BE49-F238E27FC236}">
                  <a16:creationId xmlns:a16="http://schemas.microsoft.com/office/drawing/2014/main" id="{81C419C3-E84B-4E07-B3F2-9AA289522997}"/>
                </a:ext>
              </a:extLst>
            </p:cNvPr>
            <p:cNvSpPr txBox="1">
              <a:spLocks noChangeArrowheads="1"/>
            </p:cNvSpPr>
            <p:nvPr/>
          </p:nvSpPr>
          <p:spPr bwMode="auto">
            <a:xfrm rot="10800000">
              <a:off x="160" y="158"/>
              <a:ext cx="73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58" name="Teardrop 14">
            <a:extLst>
              <a:ext uri="{FF2B5EF4-FFF2-40B4-BE49-F238E27FC236}">
                <a16:creationId xmlns:a16="http://schemas.microsoft.com/office/drawing/2014/main" id="{C7227F53-A3F9-4D74-9BDC-B9FE88A13732}"/>
              </a:ext>
            </a:extLst>
          </p:cNvPr>
          <p:cNvGrpSpPr>
            <a:grpSpLocks/>
          </p:cNvGrpSpPr>
          <p:nvPr/>
        </p:nvGrpSpPr>
        <p:grpSpPr bwMode="auto">
          <a:xfrm>
            <a:off x="4237038" y="3810000"/>
            <a:ext cx="1676400" cy="1639888"/>
            <a:chOff x="0" y="0"/>
            <a:chExt cx="1056" cy="1033"/>
          </a:xfrm>
        </p:grpSpPr>
        <p:pic>
          <p:nvPicPr>
            <p:cNvPr id="23586" name="Teardrop 14">
              <a:extLst>
                <a:ext uri="{FF2B5EF4-FFF2-40B4-BE49-F238E27FC236}">
                  <a16:creationId xmlns:a16="http://schemas.microsoft.com/office/drawing/2014/main" id="{587F0FED-5A0F-4649-8771-93ABE355C6B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5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7" name="Text Box 10">
              <a:extLst>
                <a:ext uri="{FF2B5EF4-FFF2-40B4-BE49-F238E27FC236}">
                  <a16:creationId xmlns:a16="http://schemas.microsoft.com/office/drawing/2014/main" id="{8F1B01C8-D062-4F84-BC0E-7515435C046C}"/>
                </a:ext>
              </a:extLst>
            </p:cNvPr>
            <p:cNvSpPr txBox="1">
              <a:spLocks noChangeArrowheads="1"/>
            </p:cNvSpPr>
            <p:nvPr/>
          </p:nvSpPr>
          <p:spPr bwMode="auto">
            <a:xfrm>
              <a:off x="158" y="158"/>
              <a:ext cx="733"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59" name="Teardrop 17">
            <a:extLst>
              <a:ext uri="{FF2B5EF4-FFF2-40B4-BE49-F238E27FC236}">
                <a16:creationId xmlns:a16="http://schemas.microsoft.com/office/drawing/2014/main" id="{A53139A4-2669-4FD8-AC5F-A3BA111DB183}"/>
              </a:ext>
            </a:extLst>
          </p:cNvPr>
          <p:cNvGrpSpPr>
            <a:grpSpLocks/>
          </p:cNvGrpSpPr>
          <p:nvPr/>
        </p:nvGrpSpPr>
        <p:grpSpPr bwMode="auto">
          <a:xfrm>
            <a:off x="4230688" y="2120900"/>
            <a:ext cx="1676400" cy="1639888"/>
            <a:chOff x="0" y="0"/>
            <a:chExt cx="1056" cy="1033"/>
          </a:xfrm>
        </p:grpSpPr>
        <p:pic>
          <p:nvPicPr>
            <p:cNvPr id="23584" name="Teardrop 17">
              <a:extLst>
                <a:ext uri="{FF2B5EF4-FFF2-40B4-BE49-F238E27FC236}">
                  <a16:creationId xmlns:a16="http://schemas.microsoft.com/office/drawing/2014/main" id="{88EDDC2B-AA35-469A-98FB-7D309324418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5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5" name="Text Box 13">
              <a:extLst>
                <a:ext uri="{FF2B5EF4-FFF2-40B4-BE49-F238E27FC236}">
                  <a16:creationId xmlns:a16="http://schemas.microsoft.com/office/drawing/2014/main" id="{61F9F33C-6780-44E6-AEDF-E19D343F58E1}"/>
                </a:ext>
              </a:extLst>
            </p:cNvPr>
            <p:cNvSpPr txBox="1">
              <a:spLocks noChangeArrowheads="1"/>
            </p:cNvSpPr>
            <p:nvPr/>
          </p:nvSpPr>
          <p:spPr bwMode="auto">
            <a:xfrm rot="5400000">
              <a:off x="166" y="148"/>
              <a:ext cx="717" cy="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60" name="Isosceles Triangle 20">
            <a:extLst>
              <a:ext uri="{FF2B5EF4-FFF2-40B4-BE49-F238E27FC236}">
                <a16:creationId xmlns:a16="http://schemas.microsoft.com/office/drawing/2014/main" id="{7D924A34-B85C-4A19-AE1B-FF8E5EDBBCDE}"/>
              </a:ext>
            </a:extLst>
          </p:cNvPr>
          <p:cNvGrpSpPr>
            <a:grpSpLocks/>
          </p:cNvGrpSpPr>
          <p:nvPr/>
        </p:nvGrpSpPr>
        <p:grpSpPr bwMode="auto">
          <a:xfrm>
            <a:off x="4029075" y="2828925"/>
            <a:ext cx="109538" cy="231775"/>
            <a:chOff x="0" y="0"/>
            <a:chExt cx="69" cy="146"/>
          </a:xfrm>
        </p:grpSpPr>
        <p:pic>
          <p:nvPicPr>
            <p:cNvPr id="23582" name="Isosceles Triangle 20">
              <a:extLst>
                <a:ext uri="{FF2B5EF4-FFF2-40B4-BE49-F238E27FC236}">
                  <a16:creationId xmlns:a16="http://schemas.microsoft.com/office/drawing/2014/main" id="{A33534DA-2D45-4C80-9B61-3D3AA63ED94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3" name="Text Box 16">
              <a:extLst>
                <a:ext uri="{FF2B5EF4-FFF2-40B4-BE49-F238E27FC236}">
                  <a16:creationId xmlns:a16="http://schemas.microsoft.com/office/drawing/2014/main" id="{6ED68C29-5769-47FD-BFD4-BFEC731CB0AB}"/>
                </a:ext>
              </a:extLst>
            </p:cNvPr>
            <p:cNvSpPr txBox="1">
              <a:spLocks noChangeArrowheads="1"/>
            </p:cNvSpPr>
            <p:nvPr/>
          </p:nvSpPr>
          <p:spPr bwMode="auto">
            <a:xfrm rot="-5400000">
              <a:off x="14" y="58"/>
              <a:ext cx="6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61" name="Isosceles Triangle 21">
            <a:extLst>
              <a:ext uri="{FF2B5EF4-FFF2-40B4-BE49-F238E27FC236}">
                <a16:creationId xmlns:a16="http://schemas.microsoft.com/office/drawing/2014/main" id="{086F3E00-A7FF-4207-B645-1ED9EB0CF67A}"/>
              </a:ext>
            </a:extLst>
          </p:cNvPr>
          <p:cNvGrpSpPr>
            <a:grpSpLocks/>
          </p:cNvGrpSpPr>
          <p:nvPr/>
        </p:nvGrpSpPr>
        <p:grpSpPr bwMode="auto">
          <a:xfrm>
            <a:off x="7759700" y="2828925"/>
            <a:ext cx="109538" cy="231775"/>
            <a:chOff x="0" y="0"/>
            <a:chExt cx="69" cy="146"/>
          </a:xfrm>
        </p:grpSpPr>
        <p:pic>
          <p:nvPicPr>
            <p:cNvPr id="23580" name="Isosceles Triangle 21">
              <a:extLst>
                <a:ext uri="{FF2B5EF4-FFF2-40B4-BE49-F238E27FC236}">
                  <a16:creationId xmlns:a16="http://schemas.microsoft.com/office/drawing/2014/main" id="{FDDA7BA0-441A-4723-8037-F6D03A2AE69E}"/>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1" name="Text Box 19">
              <a:extLst>
                <a:ext uri="{FF2B5EF4-FFF2-40B4-BE49-F238E27FC236}">
                  <a16:creationId xmlns:a16="http://schemas.microsoft.com/office/drawing/2014/main" id="{31DA6357-E261-4698-B7EE-84CD6921DEB3}"/>
                </a:ext>
              </a:extLst>
            </p:cNvPr>
            <p:cNvSpPr txBox="1">
              <a:spLocks noChangeArrowheads="1"/>
            </p:cNvSpPr>
            <p:nvPr/>
          </p:nvSpPr>
          <p:spPr bwMode="auto">
            <a:xfrm rot="5400000">
              <a:off x="-10" y="58"/>
              <a:ext cx="6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62" name="Isosceles Triangle 22">
            <a:extLst>
              <a:ext uri="{FF2B5EF4-FFF2-40B4-BE49-F238E27FC236}">
                <a16:creationId xmlns:a16="http://schemas.microsoft.com/office/drawing/2014/main" id="{61745FDB-B754-40F7-9C9C-B7DBFBDDFF96}"/>
              </a:ext>
            </a:extLst>
          </p:cNvPr>
          <p:cNvGrpSpPr>
            <a:grpSpLocks/>
          </p:cNvGrpSpPr>
          <p:nvPr/>
        </p:nvGrpSpPr>
        <p:grpSpPr bwMode="auto">
          <a:xfrm>
            <a:off x="4029075" y="4529138"/>
            <a:ext cx="109538" cy="231775"/>
            <a:chOff x="0" y="0"/>
            <a:chExt cx="69" cy="146"/>
          </a:xfrm>
        </p:grpSpPr>
        <p:pic>
          <p:nvPicPr>
            <p:cNvPr id="23578" name="Isosceles Triangle 22">
              <a:extLst>
                <a:ext uri="{FF2B5EF4-FFF2-40B4-BE49-F238E27FC236}">
                  <a16:creationId xmlns:a16="http://schemas.microsoft.com/office/drawing/2014/main" id="{9C3BFA60-7B1B-4879-AC5C-12C51235EC8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9" name="Text Box 22">
              <a:extLst>
                <a:ext uri="{FF2B5EF4-FFF2-40B4-BE49-F238E27FC236}">
                  <a16:creationId xmlns:a16="http://schemas.microsoft.com/office/drawing/2014/main" id="{D9B89872-9CB2-467F-98B1-8A2B799D4887}"/>
                </a:ext>
              </a:extLst>
            </p:cNvPr>
            <p:cNvSpPr txBox="1">
              <a:spLocks noChangeArrowheads="1"/>
            </p:cNvSpPr>
            <p:nvPr/>
          </p:nvSpPr>
          <p:spPr bwMode="auto">
            <a:xfrm rot="-5400000">
              <a:off x="14" y="59"/>
              <a:ext cx="6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63" name="Isosceles Triangle 23">
            <a:extLst>
              <a:ext uri="{FF2B5EF4-FFF2-40B4-BE49-F238E27FC236}">
                <a16:creationId xmlns:a16="http://schemas.microsoft.com/office/drawing/2014/main" id="{73E54785-CC93-4989-8A13-77FCCE751930}"/>
              </a:ext>
            </a:extLst>
          </p:cNvPr>
          <p:cNvGrpSpPr>
            <a:grpSpLocks/>
          </p:cNvGrpSpPr>
          <p:nvPr/>
        </p:nvGrpSpPr>
        <p:grpSpPr bwMode="auto">
          <a:xfrm>
            <a:off x="7759700" y="4529138"/>
            <a:ext cx="109538" cy="231775"/>
            <a:chOff x="0" y="0"/>
            <a:chExt cx="69" cy="146"/>
          </a:xfrm>
        </p:grpSpPr>
        <p:pic>
          <p:nvPicPr>
            <p:cNvPr id="23576" name="Isosceles Triangle 23">
              <a:extLst>
                <a:ext uri="{FF2B5EF4-FFF2-40B4-BE49-F238E27FC236}">
                  <a16:creationId xmlns:a16="http://schemas.microsoft.com/office/drawing/2014/main" id="{6CFCB7CD-1152-4DDB-BF87-4CDE43467CA0}"/>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7" name="Text Box 25">
              <a:extLst>
                <a:ext uri="{FF2B5EF4-FFF2-40B4-BE49-F238E27FC236}">
                  <a16:creationId xmlns:a16="http://schemas.microsoft.com/office/drawing/2014/main" id="{D2187300-A665-49A4-BEDC-611629CC188E}"/>
                </a:ext>
              </a:extLst>
            </p:cNvPr>
            <p:cNvSpPr txBox="1">
              <a:spLocks noChangeArrowheads="1"/>
            </p:cNvSpPr>
            <p:nvPr/>
          </p:nvSpPr>
          <p:spPr bwMode="auto">
            <a:xfrm rot="5400000">
              <a:off x="-10" y="59"/>
              <a:ext cx="6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564" name="文本框 29">
            <a:extLst>
              <a:ext uri="{FF2B5EF4-FFF2-40B4-BE49-F238E27FC236}">
                <a16:creationId xmlns:a16="http://schemas.microsoft.com/office/drawing/2014/main" id="{342FF6B5-27CB-459E-A577-ACA4B3D5DA0C}"/>
              </a:ext>
            </a:extLst>
          </p:cNvPr>
          <p:cNvSpPr txBox="1">
            <a:spLocks noChangeArrowheads="1"/>
          </p:cNvSpPr>
          <p:nvPr/>
        </p:nvSpPr>
        <p:spPr bwMode="auto">
          <a:xfrm>
            <a:off x="5168900" y="2841625"/>
            <a:ext cx="706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5" name="文本框 30">
            <a:extLst>
              <a:ext uri="{FF2B5EF4-FFF2-40B4-BE49-F238E27FC236}">
                <a16:creationId xmlns:a16="http://schemas.microsoft.com/office/drawing/2014/main" id="{D0307659-00B5-4DC6-B022-2D8E709F0A22}"/>
              </a:ext>
            </a:extLst>
          </p:cNvPr>
          <p:cNvSpPr txBox="1">
            <a:spLocks noChangeArrowheads="1"/>
          </p:cNvSpPr>
          <p:nvPr/>
        </p:nvSpPr>
        <p:spPr bwMode="auto">
          <a:xfrm>
            <a:off x="5926138" y="2835275"/>
            <a:ext cx="706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6" name="文本框 31">
            <a:extLst>
              <a:ext uri="{FF2B5EF4-FFF2-40B4-BE49-F238E27FC236}">
                <a16:creationId xmlns:a16="http://schemas.microsoft.com/office/drawing/2014/main" id="{3500F810-CBCD-4DD4-97A6-C5343831476B}"/>
              </a:ext>
            </a:extLst>
          </p:cNvPr>
          <p:cNvSpPr txBox="1">
            <a:spLocks noChangeArrowheads="1"/>
          </p:cNvSpPr>
          <p:nvPr/>
        </p:nvSpPr>
        <p:spPr bwMode="auto">
          <a:xfrm>
            <a:off x="5135563" y="3783013"/>
            <a:ext cx="704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7" name="文本框 32">
            <a:extLst>
              <a:ext uri="{FF2B5EF4-FFF2-40B4-BE49-F238E27FC236}">
                <a16:creationId xmlns:a16="http://schemas.microsoft.com/office/drawing/2014/main" id="{B94037BC-6107-417D-89F6-A10ABB8E12C6}"/>
              </a:ext>
            </a:extLst>
          </p:cNvPr>
          <p:cNvSpPr txBox="1">
            <a:spLocks noChangeArrowheads="1"/>
          </p:cNvSpPr>
          <p:nvPr/>
        </p:nvSpPr>
        <p:spPr bwMode="auto">
          <a:xfrm>
            <a:off x="5888038" y="3817938"/>
            <a:ext cx="706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6000" b="1" i="1">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6000" b="1" i="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8" name="TextBox 13@|17FFC:16777215|FBC:16777215|LFC:16777215|LBC:16777215">
            <a:extLst>
              <a:ext uri="{FF2B5EF4-FFF2-40B4-BE49-F238E27FC236}">
                <a16:creationId xmlns:a16="http://schemas.microsoft.com/office/drawing/2014/main" id="{87C5A648-C754-48A7-B628-2A4B309DB2D3}"/>
              </a:ext>
            </a:extLst>
          </p:cNvPr>
          <p:cNvSpPr txBox="1">
            <a:spLocks noChangeArrowheads="1"/>
          </p:cNvSpPr>
          <p:nvPr/>
        </p:nvSpPr>
        <p:spPr bwMode="auto">
          <a:xfrm>
            <a:off x="1722438" y="2593975"/>
            <a:ext cx="1295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工业互联网</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9" name="TextBox 13@|17FFC:16777215|FBC:16777215|LFC:16777215|LBC:16777215">
            <a:extLst>
              <a:ext uri="{FF2B5EF4-FFF2-40B4-BE49-F238E27FC236}">
                <a16:creationId xmlns:a16="http://schemas.microsoft.com/office/drawing/2014/main" id="{59F688EB-F916-45C7-8643-38C5D5CF2A4F}"/>
              </a:ext>
            </a:extLst>
          </p:cNvPr>
          <p:cNvSpPr txBox="1">
            <a:spLocks noChangeArrowheads="1"/>
          </p:cNvSpPr>
          <p:nvPr/>
        </p:nvSpPr>
        <p:spPr bwMode="auto">
          <a:xfrm>
            <a:off x="1727200" y="2916238"/>
            <a:ext cx="20542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1600"/>
              </a:lnSpc>
              <a:spcBef>
                <a:spcPct val="20000"/>
              </a:spcBef>
              <a:buFont typeface="Arial" panose="020B0604020202020204" pitchFamily="34" charset="0"/>
              <a:buNone/>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针对为工业场景人、机、物高效互联和先进信息技术应用于工业领域提供相关服务的企业给予优先支持。</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0" name="TextBox 13@|17FFC:16777215|FBC:16777215|LFC:16777215|LBC:16777215">
            <a:extLst>
              <a:ext uri="{FF2B5EF4-FFF2-40B4-BE49-F238E27FC236}">
                <a16:creationId xmlns:a16="http://schemas.microsoft.com/office/drawing/2014/main" id="{9DFA69CE-EC26-4309-905E-A6D45490BBC6}"/>
              </a:ext>
            </a:extLst>
          </p:cNvPr>
          <p:cNvSpPr txBox="1">
            <a:spLocks noChangeArrowheads="1"/>
          </p:cNvSpPr>
          <p:nvPr/>
        </p:nvSpPr>
        <p:spPr bwMode="auto">
          <a:xfrm>
            <a:off x="1722438" y="4424363"/>
            <a:ext cx="1295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产业扶贫领域</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1" name="TextBox 13@|17FFC:16777215|FBC:16777215|LFC:16777215|LBC:16777215">
            <a:extLst>
              <a:ext uri="{FF2B5EF4-FFF2-40B4-BE49-F238E27FC236}">
                <a16:creationId xmlns:a16="http://schemas.microsoft.com/office/drawing/2014/main" id="{1AF5B423-5983-44D1-85A8-606C421FC1B9}"/>
              </a:ext>
            </a:extLst>
          </p:cNvPr>
          <p:cNvSpPr txBox="1">
            <a:spLocks noChangeArrowheads="1"/>
          </p:cNvSpPr>
          <p:nvPr/>
        </p:nvSpPr>
        <p:spPr bwMode="auto">
          <a:xfrm>
            <a:off x="1727200" y="4746625"/>
            <a:ext cx="2054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重点支持促进贫困地区发展、增加贫困农户收入的扶贫产业。</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2" name="TextBox 13@|17FFC:16777215|FBC:16777215|LFC:16777215|LBC:16777215">
            <a:extLst>
              <a:ext uri="{FF2B5EF4-FFF2-40B4-BE49-F238E27FC236}">
                <a16:creationId xmlns:a16="http://schemas.microsoft.com/office/drawing/2014/main" id="{07AA4516-927E-41F9-9785-478B438B4B64}"/>
              </a:ext>
            </a:extLst>
          </p:cNvPr>
          <p:cNvSpPr txBox="1">
            <a:spLocks noChangeArrowheads="1"/>
          </p:cNvSpPr>
          <p:nvPr/>
        </p:nvSpPr>
        <p:spPr bwMode="auto">
          <a:xfrm>
            <a:off x="8235950" y="2593975"/>
            <a:ext cx="270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汽车机械零部件转型升级领域</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3" name="TextBox 13@|17FFC:16777215|FBC:16777215|LFC:16777215|LBC:16777215">
            <a:extLst>
              <a:ext uri="{FF2B5EF4-FFF2-40B4-BE49-F238E27FC236}">
                <a16:creationId xmlns:a16="http://schemas.microsoft.com/office/drawing/2014/main" id="{8E16763B-C79D-4DA6-8C9D-941B2935117C}"/>
              </a:ext>
            </a:extLst>
          </p:cNvPr>
          <p:cNvSpPr txBox="1">
            <a:spLocks noChangeArrowheads="1"/>
          </p:cNvSpPr>
          <p:nvPr/>
        </p:nvSpPr>
        <p:spPr bwMode="auto">
          <a:xfrm>
            <a:off x="8240713" y="2916238"/>
            <a:ext cx="270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重点支持汽车机械零部件转型升级过程中采购的中介服务。</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4" name="TextBox 13@|17FFC:16777215|FBC:16777215|LFC:16777215|LBC:16777215">
            <a:extLst>
              <a:ext uri="{FF2B5EF4-FFF2-40B4-BE49-F238E27FC236}">
                <a16:creationId xmlns:a16="http://schemas.microsoft.com/office/drawing/2014/main" id="{A504FE20-1B61-434F-BA09-E0C5BD50C2F1}"/>
              </a:ext>
            </a:extLst>
          </p:cNvPr>
          <p:cNvSpPr txBox="1">
            <a:spLocks noChangeArrowheads="1"/>
          </p:cNvSpPr>
          <p:nvPr/>
        </p:nvSpPr>
        <p:spPr bwMode="auto">
          <a:xfrm>
            <a:off x="8235949" y="4424363"/>
            <a:ext cx="25860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“专精特新”企业</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75" name="TextBox 13@|17FFC:16777215|FBC:16777215|LFC:16777215|LBC:16777215">
            <a:extLst>
              <a:ext uri="{FF2B5EF4-FFF2-40B4-BE49-F238E27FC236}">
                <a16:creationId xmlns:a16="http://schemas.microsoft.com/office/drawing/2014/main" id="{E241995D-9498-483B-BCF2-CEB3329BF8BA}"/>
              </a:ext>
            </a:extLst>
          </p:cNvPr>
          <p:cNvSpPr txBox="1">
            <a:spLocks noChangeArrowheads="1"/>
          </p:cNvSpPr>
          <p:nvPr/>
        </p:nvSpPr>
        <p:spPr bwMode="auto">
          <a:xfrm>
            <a:off x="8240713" y="4746625"/>
            <a:ext cx="2864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200" dirty="0">
                <a:solidFill>
                  <a:srgbClr val="FFFFFF"/>
                </a:solidFill>
                <a:latin typeface="Arial" panose="020B0604020202020204" pitchFamily="34" charset="0"/>
                <a:ea typeface="微软雅黑" panose="020B0503020204020204" pitchFamily="34" charset="-122"/>
                <a:sym typeface="Arial" panose="020B0604020202020204" pitchFamily="34" charset="0"/>
              </a:rPr>
              <a:t>对于新一代信息技术、高端装备制造、新能源、新材料、生物医药等中高端产业，科技含量高、设备工艺先进、管理体系完善、市场竞争力强的企业。</a:t>
            </a:r>
            <a:endParaRPr lang="en-US" altLang="zh-CN" sz="12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5" name="图片 114">
            <a:extLst>
              <a:ext uri="{FF2B5EF4-FFF2-40B4-BE49-F238E27FC236}">
                <a16:creationId xmlns:a16="http://schemas.microsoft.com/office/drawing/2014/main" id="{77F174D8-4D1C-4132-BDDB-0DF02B3F9D8D}"/>
              </a:ext>
            </a:extLst>
          </p:cNvPr>
          <p:cNvPicPr>
            <a:picLocks noChangeAspect="1"/>
          </p:cNvPicPr>
          <p:nvPr/>
        </p:nvPicPr>
        <p:blipFill rotWithShape="1">
          <a:blip r:embed="rId4"/>
          <a:srcRect b="39955"/>
          <a:stretch/>
        </p:blipFill>
        <p:spPr>
          <a:xfrm>
            <a:off x="5273680" y="1156697"/>
            <a:ext cx="1737016" cy="899224"/>
          </a:xfrm>
          <a:prstGeom prst="rect">
            <a:avLst/>
          </a:prstGeom>
        </p:spPr>
      </p:pic>
      <p:pic>
        <p:nvPicPr>
          <p:cNvPr id="3" name="图形 2">
            <a:extLst>
              <a:ext uri="{FF2B5EF4-FFF2-40B4-BE49-F238E27FC236}">
                <a16:creationId xmlns:a16="http://schemas.microsoft.com/office/drawing/2014/main" id="{E14EB6AC-E8EE-4BD8-98F3-2A80C49925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85204" y="1412225"/>
            <a:ext cx="505809" cy="505809"/>
          </a:xfrm>
          <a:prstGeom prst="rect">
            <a:avLst/>
          </a:prstGeom>
        </p:spPr>
      </p:pic>
      <p:grpSp>
        <p:nvGrpSpPr>
          <p:cNvPr id="70" name="组合 69">
            <a:extLst>
              <a:ext uri="{FF2B5EF4-FFF2-40B4-BE49-F238E27FC236}">
                <a16:creationId xmlns:a16="http://schemas.microsoft.com/office/drawing/2014/main" id="{05F2E276-9C9D-42B8-969E-7BF85CAB9F37}"/>
              </a:ext>
            </a:extLst>
          </p:cNvPr>
          <p:cNvGrpSpPr/>
          <p:nvPr/>
        </p:nvGrpSpPr>
        <p:grpSpPr>
          <a:xfrm>
            <a:off x="4738982" y="3909543"/>
            <a:ext cx="1909763" cy="1981200"/>
            <a:chOff x="4767263" y="3711576"/>
            <a:chExt cx="1909763" cy="1981200"/>
          </a:xfrm>
        </p:grpSpPr>
        <p:sp>
          <p:nvSpPr>
            <p:cNvPr id="71" name="Freeform 6">
              <a:extLst>
                <a:ext uri="{FF2B5EF4-FFF2-40B4-BE49-F238E27FC236}">
                  <a16:creationId xmlns:a16="http://schemas.microsoft.com/office/drawing/2014/main" id="{0F4CA373-D22C-4C65-B3D4-8445DEA153FD}"/>
                </a:ext>
              </a:extLst>
            </p:cNvPr>
            <p:cNvSpPr>
              <a:spLocks/>
            </p:cNvSpPr>
            <p:nvPr/>
          </p:nvSpPr>
          <p:spPr bwMode="auto">
            <a:xfrm>
              <a:off x="5246688" y="3711576"/>
              <a:ext cx="479425" cy="863600"/>
            </a:xfrm>
            <a:custGeom>
              <a:avLst/>
              <a:gdLst>
                <a:gd name="T0" fmla="*/ 0 w 302"/>
                <a:gd name="T1" fmla="*/ 173 h 544"/>
                <a:gd name="T2" fmla="*/ 0 w 302"/>
                <a:gd name="T3" fmla="*/ 544 h 544"/>
                <a:gd name="T4" fmla="*/ 302 w 302"/>
                <a:gd name="T5" fmla="*/ 370 h 544"/>
                <a:gd name="T6" fmla="*/ 302 w 302"/>
                <a:gd name="T7" fmla="*/ 0 h 544"/>
                <a:gd name="T8" fmla="*/ 0 w 302"/>
                <a:gd name="T9" fmla="*/ 173 h 544"/>
              </a:gdLst>
              <a:ahLst/>
              <a:cxnLst>
                <a:cxn ang="0">
                  <a:pos x="T0" y="T1"/>
                </a:cxn>
                <a:cxn ang="0">
                  <a:pos x="T2" y="T3"/>
                </a:cxn>
                <a:cxn ang="0">
                  <a:pos x="T4" y="T5"/>
                </a:cxn>
                <a:cxn ang="0">
                  <a:pos x="T6" y="T7"/>
                </a:cxn>
                <a:cxn ang="0">
                  <a:pos x="T8" y="T9"/>
                </a:cxn>
              </a:cxnLst>
              <a:rect l="0" t="0" r="r" b="b"/>
              <a:pathLst>
                <a:path w="302" h="544">
                  <a:moveTo>
                    <a:pt x="0" y="173"/>
                  </a:moveTo>
                  <a:lnTo>
                    <a:pt x="0" y="544"/>
                  </a:lnTo>
                  <a:lnTo>
                    <a:pt x="302" y="370"/>
                  </a:lnTo>
                  <a:lnTo>
                    <a:pt x="302" y="0"/>
                  </a:lnTo>
                  <a:lnTo>
                    <a:pt x="0" y="173"/>
                  </a:lnTo>
                  <a:close/>
                </a:path>
              </a:pathLst>
            </a:custGeom>
            <a:solidFill>
              <a:srgbClr val="2A777F"/>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zh-CN" altLang="en-US">
                <a:solidFill>
                  <a:prstClr val="black"/>
                </a:solidFill>
                <a:latin typeface="Calibri"/>
              </a:endParaRPr>
            </a:p>
          </p:txBody>
        </p:sp>
        <p:sp>
          <p:nvSpPr>
            <p:cNvPr id="72" name="Freeform 7">
              <a:extLst>
                <a:ext uri="{FF2B5EF4-FFF2-40B4-BE49-F238E27FC236}">
                  <a16:creationId xmlns:a16="http://schemas.microsoft.com/office/drawing/2014/main" id="{C6873E4D-98D2-46E3-8977-88604EC7C000}"/>
                </a:ext>
              </a:extLst>
            </p:cNvPr>
            <p:cNvSpPr>
              <a:spLocks/>
            </p:cNvSpPr>
            <p:nvPr/>
          </p:nvSpPr>
          <p:spPr bwMode="auto">
            <a:xfrm>
              <a:off x="6199188" y="4843463"/>
              <a:ext cx="477838" cy="849313"/>
            </a:xfrm>
            <a:custGeom>
              <a:avLst/>
              <a:gdLst>
                <a:gd name="T0" fmla="*/ 0 w 301"/>
                <a:gd name="T1" fmla="*/ 169 h 535"/>
                <a:gd name="T2" fmla="*/ 297 w 301"/>
                <a:gd name="T3" fmla="*/ 0 h 535"/>
                <a:gd name="T4" fmla="*/ 301 w 301"/>
                <a:gd name="T5" fmla="*/ 361 h 535"/>
                <a:gd name="T6" fmla="*/ 0 w 301"/>
                <a:gd name="T7" fmla="*/ 535 h 535"/>
                <a:gd name="T8" fmla="*/ 0 w 301"/>
                <a:gd name="T9" fmla="*/ 169 h 535"/>
              </a:gdLst>
              <a:ahLst/>
              <a:cxnLst>
                <a:cxn ang="0">
                  <a:pos x="T0" y="T1"/>
                </a:cxn>
                <a:cxn ang="0">
                  <a:pos x="T2" y="T3"/>
                </a:cxn>
                <a:cxn ang="0">
                  <a:pos x="T4" y="T5"/>
                </a:cxn>
                <a:cxn ang="0">
                  <a:pos x="T6" y="T7"/>
                </a:cxn>
                <a:cxn ang="0">
                  <a:pos x="T8" y="T9"/>
                </a:cxn>
              </a:cxnLst>
              <a:rect l="0" t="0" r="r" b="b"/>
              <a:pathLst>
                <a:path w="301" h="535">
                  <a:moveTo>
                    <a:pt x="0" y="169"/>
                  </a:moveTo>
                  <a:lnTo>
                    <a:pt x="297" y="0"/>
                  </a:lnTo>
                  <a:lnTo>
                    <a:pt x="301" y="361"/>
                  </a:lnTo>
                  <a:lnTo>
                    <a:pt x="0" y="535"/>
                  </a:lnTo>
                  <a:lnTo>
                    <a:pt x="0" y="169"/>
                  </a:lnTo>
                  <a:close/>
                </a:path>
              </a:pathLst>
            </a:custGeom>
            <a:solidFill>
              <a:srgbClr val="2A777F"/>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zh-CN" altLang="en-US">
                <a:solidFill>
                  <a:prstClr val="black"/>
                </a:solidFill>
                <a:latin typeface="Calibri"/>
              </a:endParaRPr>
            </a:p>
          </p:txBody>
        </p:sp>
        <p:sp>
          <p:nvSpPr>
            <p:cNvPr id="73" name="Freeform 8">
              <a:extLst>
                <a:ext uri="{FF2B5EF4-FFF2-40B4-BE49-F238E27FC236}">
                  <a16:creationId xmlns:a16="http://schemas.microsoft.com/office/drawing/2014/main" id="{EA31F7E7-C90C-40A5-80AD-D539015DF89F}"/>
                </a:ext>
              </a:extLst>
            </p:cNvPr>
            <p:cNvSpPr>
              <a:spLocks/>
            </p:cNvSpPr>
            <p:nvPr/>
          </p:nvSpPr>
          <p:spPr bwMode="auto">
            <a:xfrm>
              <a:off x="4767263" y="3711576"/>
              <a:ext cx="1431925" cy="1981200"/>
            </a:xfrm>
            <a:custGeom>
              <a:avLst/>
              <a:gdLst>
                <a:gd name="T0" fmla="*/ 0 w 902"/>
                <a:gd name="T1" fmla="*/ 0 h 1248"/>
                <a:gd name="T2" fmla="*/ 302 w 902"/>
                <a:gd name="T3" fmla="*/ 173 h 1248"/>
                <a:gd name="T4" fmla="*/ 302 w 902"/>
                <a:gd name="T5" fmla="*/ 544 h 1248"/>
                <a:gd name="T6" fmla="*/ 902 w 902"/>
                <a:gd name="T7" fmla="*/ 882 h 1248"/>
                <a:gd name="T8" fmla="*/ 902 w 902"/>
                <a:gd name="T9" fmla="*/ 1248 h 1248"/>
                <a:gd name="T10" fmla="*/ 5 w 902"/>
                <a:gd name="T11" fmla="*/ 731 h 1248"/>
                <a:gd name="T12" fmla="*/ 0 w 902"/>
                <a:gd name="T13" fmla="*/ 0 h 1248"/>
              </a:gdLst>
              <a:ahLst/>
              <a:cxnLst>
                <a:cxn ang="0">
                  <a:pos x="T0" y="T1"/>
                </a:cxn>
                <a:cxn ang="0">
                  <a:pos x="T2" y="T3"/>
                </a:cxn>
                <a:cxn ang="0">
                  <a:pos x="T4" y="T5"/>
                </a:cxn>
                <a:cxn ang="0">
                  <a:pos x="T6" y="T7"/>
                </a:cxn>
                <a:cxn ang="0">
                  <a:pos x="T8" y="T9"/>
                </a:cxn>
                <a:cxn ang="0">
                  <a:pos x="T10" y="T11"/>
                </a:cxn>
                <a:cxn ang="0">
                  <a:pos x="T12" y="T13"/>
                </a:cxn>
              </a:cxnLst>
              <a:rect l="0" t="0" r="r" b="b"/>
              <a:pathLst>
                <a:path w="902" h="1248">
                  <a:moveTo>
                    <a:pt x="0" y="0"/>
                  </a:moveTo>
                  <a:lnTo>
                    <a:pt x="302" y="173"/>
                  </a:lnTo>
                  <a:lnTo>
                    <a:pt x="302" y="544"/>
                  </a:lnTo>
                  <a:lnTo>
                    <a:pt x="902" y="882"/>
                  </a:lnTo>
                  <a:lnTo>
                    <a:pt x="902" y="1248"/>
                  </a:lnTo>
                  <a:lnTo>
                    <a:pt x="5" y="731"/>
                  </a:lnTo>
                  <a:lnTo>
                    <a:pt x="0" y="0"/>
                  </a:lnTo>
                  <a:close/>
                </a:path>
              </a:pathLst>
            </a:custGeom>
            <a:solidFill>
              <a:srgbClr val="57BEC9"/>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zh-CN" altLang="en-US">
                <a:solidFill>
                  <a:prstClr val="black"/>
                </a:solidFill>
                <a:latin typeface="Calibri"/>
              </a:endParaRPr>
            </a:p>
          </p:txBody>
        </p:sp>
        <p:sp>
          <p:nvSpPr>
            <p:cNvPr id="74" name="Freeform 9">
              <a:extLst>
                <a:ext uri="{FF2B5EF4-FFF2-40B4-BE49-F238E27FC236}">
                  <a16:creationId xmlns:a16="http://schemas.microsoft.com/office/drawing/2014/main" id="{454ECB4C-05E1-4FB3-A868-14D494821469}"/>
                </a:ext>
              </a:extLst>
            </p:cNvPr>
            <p:cNvSpPr>
              <a:spLocks/>
            </p:cNvSpPr>
            <p:nvPr/>
          </p:nvSpPr>
          <p:spPr bwMode="auto">
            <a:xfrm>
              <a:off x="5254625" y="4298951"/>
              <a:ext cx="1416050" cy="812800"/>
            </a:xfrm>
            <a:custGeom>
              <a:avLst/>
              <a:gdLst>
                <a:gd name="T0" fmla="*/ 293 w 892"/>
                <a:gd name="T1" fmla="*/ 0 h 512"/>
                <a:gd name="T2" fmla="*/ 892 w 892"/>
                <a:gd name="T3" fmla="*/ 343 h 512"/>
                <a:gd name="T4" fmla="*/ 595 w 892"/>
                <a:gd name="T5" fmla="*/ 512 h 512"/>
                <a:gd name="T6" fmla="*/ 0 w 892"/>
                <a:gd name="T7" fmla="*/ 174 h 512"/>
                <a:gd name="T8" fmla="*/ 293 w 892"/>
                <a:gd name="T9" fmla="*/ 0 h 512"/>
              </a:gdLst>
              <a:ahLst/>
              <a:cxnLst>
                <a:cxn ang="0">
                  <a:pos x="T0" y="T1"/>
                </a:cxn>
                <a:cxn ang="0">
                  <a:pos x="T2" y="T3"/>
                </a:cxn>
                <a:cxn ang="0">
                  <a:pos x="T4" y="T5"/>
                </a:cxn>
                <a:cxn ang="0">
                  <a:pos x="T6" y="T7"/>
                </a:cxn>
                <a:cxn ang="0">
                  <a:pos x="T8" y="T9"/>
                </a:cxn>
              </a:cxnLst>
              <a:rect l="0" t="0" r="r" b="b"/>
              <a:pathLst>
                <a:path w="892" h="512">
                  <a:moveTo>
                    <a:pt x="293" y="0"/>
                  </a:moveTo>
                  <a:lnTo>
                    <a:pt x="892" y="343"/>
                  </a:lnTo>
                  <a:lnTo>
                    <a:pt x="595" y="512"/>
                  </a:lnTo>
                  <a:lnTo>
                    <a:pt x="0" y="174"/>
                  </a:lnTo>
                  <a:lnTo>
                    <a:pt x="293" y="0"/>
                  </a:lnTo>
                  <a:close/>
                </a:path>
              </a:pathLst>
            </a:custGeom>
            <a:solidFill>
              <a:srgbClr val="7FD2E5"/>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zh-CN" altLang="en-US">
                <a:solidFill>
                  <a:prstClr val="black"/>
                </a:solidFill>
                <a:latin typeface="Calibri"/>
              </a:endParaRPr>
            </a:p>
          </p:txBody>
        </p:sp>
      </p:grpSp>
      <p:grpSp>
        <p:nvGrpSpPr>
          <p:cNvPr id="75" name="组合 74">
            <a:extLst>
              <a:ext uri="{FF2B5EF4-FFF2-40B4-BE49-F238E27FC236}">
                <a16:creationId xmlns:a16="http://schemas.microsoft.com/office/drawing/2014/main" id="{FAB39F00-57DC-4A7E-9DD6-EB6850570BFA}"/>
              </a:ext>
            </a:extLst>
          </p:cNvPr>
          <p:cNvGrpSpPr/>
          <p:nvPr/>
        </p:nvGrpSpPr>
        <p:grpSpPr>
          <a:xfrm>
            <a:off x="6162969" y="3060230"/>
            <a:ext cx="1422400" cy="2554288"/>
            <a:chOff x="6191250" y="2862263"/>
            <a:chExt cx="1422400" cy="2554288"/>
          </a:xfrm>
        </p:grpSpPr>
        <p:sp>
          <p:nvSpPr>
            <p:cNvPr id="76" name="Freeform 5">
              <a:extLst>
                <a:ext uri="{FF2B5EF4-FFF2-40B4-BE49-F238E27FC236}">
                  <a16:creationId xmlns:a16="http://schemas.microsoft.com/office/drawing/2014/main" id="{79D56BC3-6BC2-4AFE-BA29-82B7954D1085}"/>
                </a:ext>
              </a:extLst>
            </p:cNvPr>
            <p:cNvSpPr>
              <a:spLocks/>
            </p:cNvSpPr>
            <p:nvPr/>
          </p:nvSpPr>
          <p:spPr bwMode="auto">
            <a:xfrm>
              <a:off x="6670675" y="3144838"/>
              <a:ext cx="479425" cy="1430338"/>
            </a:xfrm>
            <a:custGeom>
              <a:avLst/>
              <a:gdLst>
                <a:gd name="T0" fmla="*/ 302 w 302"/>
                <a:gd name="T1" fmla="*/ 901 h 901"/>
                <a:gd name="T2" fmla="*/ 4 w 302"/>
                <a:gd name="T3" fmla="*/ 727 h 901"/>
                <a:gd name="T4" fmla="*/ 0 w 302"/>
                <a:gd name="T5" fmla="*/ 0 h 901"/>
                <a:gd name="T6" fmla="*/ 297 w 302"/>
                <a:gd name="T7" fmla="*/ 169 h 901"/>
                <a:gd name="T8" fmla="*/ 302 w 302"/>
                <a:gd name="T9" fmla="*/ 901 h 901"/>
              </a:gdLst>
              <a:ahLst/>
              <a:cxnLst>
                <a:cxn ang="0">
                  <a:pos x="T0" y="T1"/>
                </a:cxn>
                <a:cxn ang="0">
                  <a:pos x="T2" y="T3"/>
                </a:cxn>
                <a:cxn ang="0">
                  <a:pos x="T4" y="T5"/>
                </a:cxn>
                <a:cxn ang="0">
                  <a:pos x="T6" y="T7"/>
                </a:cxn>
                <a:cxn ang="0">
                  <a:pos x="T8" y="T9"/>
                </a:cxn>
              </a:cxnLst>
              <a:rect l="0" t="0" r="r" b="b"/>
              <a:pathLst>
                <a:path w="302" h="901">
                  <a:moveTo>
                    <a:pt x="302" y="901"/>
                  </a:moveTo>
                  <a:lnTo>
                    <a:pt x="4" y="727"/>
                  </a:lnTo>
                  <a:lnTo>
                    <a:pt x="0" y="0"/>
                  </a:lnTo>
                  <a:lnTo>
                    <a:pt x="297" y="169"/>
                  </a:lnTo>
                  <a:lnTo>
                    <a:pt x="302" y="901"/>
                  </a:lnTo>
                  <a:close/>
                </a:path>
              </a:pathLst>
            </a:custGeom>
            <a:solidFill>
              <a:srgbClr val="70AD47">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7" name="Freeform 10">
              <a:extLst>
                <a:ext uri="{FF2B5EF4-FFF2-40B4-BE49-F238E27FC236}">
                  <a16:creationId xmlns:a16="http://schemas.microsoft.com/office/drawing/2014/main" id="{0D6E77F4-95C5-4EA6-B2C4-DC0472EABE7D}"/>
                </a:ext>
              </a:extLst>
            </p:cNvPr>
            <p:cNvSpPr>
              <a:spLocks/>
            </p:cNvSpPr>
            <p:nvPr/>
          </p:nvSpPr>
          <p:spPr bwMode="auto">
            <a:xfrm>
              <a:off x="6191250" y="4298951"/>
              <a:ext cx="958850" cy="544513"/>
            </a:xfrm>
            <a:custGeom>
              <a:avLst/>
              <a:gdLst>
                <a:gd name="T0" fmla="*/ 306 w 604"/>
                <a:gd name="T1" fmla="*/ 0 h 343"/>
                <a:gd name="T2" fmla="*/ 0 w 604"/>
                <a:gd name="T3" fmla="*/ 169 h 343"/>
                <a:gd name="T4" fmla="*/ 302 w 604"/>
                <a:gd name="T5" fmla="*/ 343 h 343"/>
                <a:gd name="T6" fmla="*/ 604 w 604"/>
                <a:gd name="T7" fmla="*/ 174 h 343"/>
                <a:gd name="T8" fmla="*/ 306 w 604"/>
                <a:gd name="T9" fmla="*/ 0 h 343"/>
              </a:gdLst>
              <a:ahLst/>
              <a:cxnLst>
                <a:cxn ang="0">
                  <a:pos x="T0" y="T1"/>
                </a:cxn>
                <a:cxn ang="0">
                  <a:pos x="T2" y="T3"/>
                </a:cxn>
                <a:cxn ang="0">
                  <a:pos x="T4" y="T5"/>
                </a:cxn>
                <a:cxn ang="0">
                  <a:pos x="T6" y="T7"/>
                </a:cxn>
                <a:cxn ang="0">
                  <a:pos x="T8" y="T9"/>
                </a:cxn>
              </a:cxnLst>
              <a:rect l="0" t="0" r="r" b="b"/>
              <a:pathLst>
                <a:path w="604" h="343">
                  <a:moveTo>
                    <a:pt x="306" y="0"/>
                  </a:moveTo>
                  <a:lnTo>
                    <a:pt x="0" y="169"/>
                  </a:lnTo>
                  <a:lnTo>
                    <a:pt x="302" y="343"/>
                  </a:lnTo>
                  <a:lnTo>
                    <a:pt x="604" y="174"/>
                  </a:lnTo>
                  <a:lnTo>
                    <a:pt x="306" y="0"/>
                  </a:lnTo>
                  <a:close/>
                </a:path>
              </a:pathLst>
            </a:custGeom>
            <a:solidFill>
              <a:srgbClr val="70AD47">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8" name="Freeform 11">
              <a:extLst>
                <a:ext uri="{FF2B5EF4-FFF2-40B4-BE49-F238E27FC236}">
                  <a16:creationId xmlns:a16="http://schemas.microsoft.com/office/drawing/2014/main" id="{998CCC85-A14C-4723-BE82-0744EFD6DEE7}"/>
                </a:ext>
              </a:extLst>
            </p:cNvPr>
            <p:cNvSpPr>
              <a:spLocks/>
            </p:cNvSpPr>
            <p:nvPr/>
          </p:nvSpPr>
          <p:spPr bwMode="auto">
            <a:xfrm>
              <a:off x="6670675" y="2862263"/>
              <a:ext cx="936625" cy="550863"/>
            </a:xfrm>
            <a:custGeom>
              <a:avLst/>
              <a:gdLst>
                <a:gd name="T0" fmla="*/ 0 w 590"/>
                <a:gd name="T1" fmla="*/ 178 h 347"/>
                <a:gd name="T2" fmla="*/ 297 w 590"/>
                <a:gd name="T3" fmla="*/ 0 h 347"/>
                <a:gd name="T4" fmla="*/ 590 w 590"/>
                <a:gd name="T5" fmla="*/ 173 h 347"/>
                <a:gd name="T6" fmla="*/ 297 w 590"/>
                <a:gd name="T7" fmla="*/ 347 h 347"/>
                <a:gd name="T8" fmla="*/ 0 w 590"/>
                <a:gd name="T9" fmla="*/ 178 h 347"/>
              </a:gdLst>
              <a:ahLst/>
              <a:cxnLst>
                <a:cxn ang="0">
                  <a:pos x="T0" y="T1"/>
                </a:cxn>
                <a:cxn ang="0">
                  <a:pos x="T2" y="T3"/>
                </a:cxn>
                <a:cxn ang="0">
                  <a:pos x="T4" y="T5"/>
                </a:cxn>
                <a:cxn ang="0">
                  <a:pos x="T6" y="T7"/>
                </a:cxn>
                <a:cxn ang="0">
                  <a:pos x="T8" y="T9"/>
                </a:cxn>
              </a:cxnLst>
              <a:rect l="0" t="0" r="r" b="b"/>
              <a:pathLst>
                <a:path w="590" h="347">
                  <a:moveTo>
                    <a:pt x="0" y="178"/>
                  </a:moveTo>
                  <a:lnTo>
                    <a:pt x="297" y="0"/>
                  </a:lnTo>
                  <a:lnTo>
                    <a:pt x="590" y="173"/>
                  </a:lnTo>
                  <a:lnTo>
                    <a:pt x="297" y="347"/>
                  </a:lnTo>
                  <a:lnTo>
                    <a:pt x="0" y="178"/>
                  </a:lnTo>
                  <a:close/>
                </a:path>
              </a:pathLst>
            </a:custGeom>
            <a:solidFill>
              <a:srgbClr val="70AD47">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79" name="Freeform 12">
              <a:extLst>
                <a:ext uri="{FF2B5EF4-FFF2-40B4-BE49-F238E27FC236}">
                  <a16:creationId xmlns:a16="http://schemas.microsoft.com/office/drawing/2014/main" id="{B6A68D9E-EAF1-4454-9F3D-C2EFD39479AC}"/>
                </a:ext>
              </a:extLst>
            </p:cNvPr>
            <p:cNvSpPr>
              <a:spLocks/>
            </p:cNvSpPr>
            <p:nvPr/>
          </p:nvSpPr>
          <p:spPr bwMode="auto">
            <a:xfrm>
              <a:off x="6670675" y="3136901"/>
              <a:ext cx="942975" cy="2279650"/>
            </a:xfrm>
            <a:custGeom>
              <a:avLst/>
              <a:gdLst>
                <a:gd name="T0" fmla="*/ 594 w 594"/>
                <a:gd name="T1" fmla="*/ 1093 h 1436"/>
                <a:gd name="T2" fmla="*/ 4 w 594"/>
                <a:gd name="T3" fmla="*/ 1436 h 1436"/>
                <a:gd name="T4" fmla="*/ 0 w 594"/>
                <a:gd name="T5" fmla="*/ 1075 h 1436"/>
                <a:gd name="T6" fmla="*/ 302 w 594"/>
                <a:gd name="T7" fmla="*/ 906 h 1436"/>
                <a:gd name="T8" fmla="*/ 297 w 594"/>
                <a:gd name="T9" fmla="*/ 174 h 1436"/>
                <a:gd name="T10" fmla="*/ 590 w 594"/>
                <a:gd name="T11" fmla="*/ 0 h 1436"/>
                <a:gd name="T12" fmla="*/ 594 w 594"/>
                <a:gd name="T13" fmla="*/ 1093 h 1436"/>
              </a:gdLst>
              <a:ahLst/>
              <a:cxnLst>
                <a:cxn ang="0">
                  <a:pos x="T0" y="T1"/>
                </a:cxn>
                <a:cxn ang="0">
                  <a:pos x="T2" y="T3"/>
                </a:cxn>
                <a:cxn ang="0">
                  <a:pos x="T4" y="T5"/>
                </a:cxn>
                <a:cxn ang="0">
                  <a:pos x="T6" y="T7"/>
                </a:cxn>
                <a:cxn ang="0">
                  <a:pos x="T8" y="T9"/>
                </a:cxn>
                <a:cxn ang="0">
                  <a:pos x="T10" y="T11"/>
                </a:cxn>
                <a:cxn ang="0">
                  <a:pos x="T12" y="T13"/>
                </a:cxn>
              </a:cxnLst>
              <a:rect l="0" t="0" r="r" b="b"/>
              <a:pathLst>
                <a:path w="594" h="1436">
                  <a:moveTo>
                    <a:pt x="594" y="1093"/>
                  </a:moveTo>
                  <a:lnTo>
                    <a:pt x="4" y="1436"/>
                  </a:lnTo>
                  <a:lnTo>
                    <a:pt x="0" y="1075"/>
                  </a:lnTo>
                  <a:lnTo>
                    <a:pt x="302" y="906"/>
                  </a:lnTo>
                  <a:lnTo>
                    <a:pt x="297" y="174"/>
                  </a:lnTo>
                  <a:lnTo>
                    <a:pt x="590" y="0"/>
                  </a:lnTo>
                  <a:lnTo>
                    <a:pt x="594" y="1093"/>
                  </a:lnTo>
                  <a:close/>
                </a:path>
              </a:pathLst>
            </a:custGeom>
            <a:solidFill>
              <a:srgbClr val="70AD4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pSp>
      <p:grpSp>
        <p:nvGrpSpPr>
          <p:cNvPr id="80" name="组合 79">
            <a:extLst>
              <a:ext uri="{FF2B5EF4-FFF2-40B4-BE49-F238E27FC236}">
                <a16:creationId xmlns:a16="http://schemas.microsoft.com/office/drawing/2014/main" id="{96BE4180-6B0B-4378-9C9B-A974C2AA7B6D}"/>
              </a:ext>
            </a:extLst>
          </p:cNvPr>
          <p:cNvGrpSpPr/>
          <p:nvPr/>
        </p:nvGrpSpPr>
        <p:grpSpPr>
          <a:xfrm>
            <a:off x="4738982" y="2515718"/>
            <a:ext cx="2374900" cy="1668463"/>
            <a:chOff x="4767263" y="2317751"/>
            <a:chExt cx="2374900" cy="1668463"/>
          </a:xfrm>
        </p:grpSpPr>
        <p:sp>
          <p:nvSpPr>
            <p:cNvPr id="81" name="Freeform 14">
              <a:extLst>
                <a:ext uri="{FF2B5EF4-FFF2-40B4-BE49-F238E27FC236}">
                  <a16:creationId xmlns:a16="http://schemas.microsoft.com/office/drawing/2014/main" id="{37E9BD6F-087A-4E83-8B75-D2E9201EE97E}"/>
                </a:ext>
              </a:extLst>
            </p:cNvPr>
            <p:cNvSpPr>
              <a:spLocks/>
            </p:cNvSpPr>
            <p:nvPr/>
          </p:nvSpPr>
          <p:spPr bwMode="auto">
            <a:xfrm>
              <a:off x="4767263" y="3136901"/>
              <a:ext cx="487363" cy="849313"/>
            </a:xfrm>
            <a:custGeom>
              <a:avLst/>
              <a:gdLst>
                <a:gd name="T0" fmla="*/ 5 w 307"/>
                <a:gd name="T1" fmla="*/ 0 h 535"/>
                <a:gd name="T2" fmla="*/ 298 w 307"/>
                <a:gd name="T3" fmla="*/ 170 h 535"/>
                <a:gd name="T4" fmla="*/ 307 w 307"/>
                <a:gd name="T5" fmla="*/ 535 h 535"/>
                <a:gd name="T6" fmla="*/ 0 w 307"/>
                <a:gd name="T7" fmla="*/ 362 h 535"/>
                <a:gd name="T8" fmla="*/ 5 w 307"/>
                <a:gd name="T9" fmla="*/ 0 h 535"/>
              </a:gdLst>
              <a:ahLst/>
              <a:cxnLst>
                <a:cxn ang="0">
                  <a:pos x="T0" y="T1"/>
                </a:cxn>
                <a:cxn ang="0">
                  <a:pos x="T2" y="T3"/>
                </a:cxn>
                <a:cxn ang="0">
                  <a:pos x="T4" y="T5"/>
                </a:cxn>
                <a:cxn ang="0">
                  <a:pos x="T6" y="T7"/>
                </a:cxn>
                <a:cxn ang="0">
                  <a:pos x="T8" y="T9"/>
                </a:cxn>
              </a:cxnLst>
              <a:rect l="0" t="0" r="r" b="b"/>
              <a:pathLst>
                <a:path w="307" h="535">
                  <a:moveTo>
                    <a:pt x="5" y="0"/>
                  </a:moveTo>
                  <a:lnTo>
                    <a:pt x="298" y="170"/>
                  </a:lnTo>
                  <a:lnTo>
                    <a:pt x="307" y="535"/>
                  </a:lnTo>
                  <a:lnTo>
                    <a:pt x="0" y="362"/>
                  </a:lnTo>
                  <a:lnTo>
                    <a:pt x="5" y="0"/>
                  </a:ln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pSp>
          <p:nvGrpSpPr>
            <p:cNvPr id="82" name="组合 81">
              <a:extLst>
                <a:ext uri="{FF2B5EF4-FFF2-40B4-BE49-F238E27FC236}">
                  <a16:creationId xmlns:a16="http://schemas.microsoft.com/office/drawing/2014/main" id="{F746613A-E4BA-4EC0-A028-09303EF408A3}"/>
                </a:ext>
              </a:extLst>
            </p:cNvPr>
            <p:cNvGrpSpPr/>
            <p:nvPr/>
          </p:nvGrpSpPr>
          <p:grpSpPr>
            <a:xfrm>
              <a:off x="4775200" y="2317751"/>
              <a:ext cx="2366963" cy="1668462"/>
              <a:chOff x="4775200" y="2317751"/>
              <a:chExt cx="2366963" cy="1668462"/>
            </a:xfrm>
          </p:grpSpPr>
          <p:sp>
            <p:nvSpPr>
              <p:cNvPr id="83" name="Freeform 13">
                <a:extLst>
                  <a:ext uri="{FF2B5EF4-FFF2-40B4-BE49-F238E27FC236}">
                    <a16:creationId xmlns:a16="http://schemas.microsoft.com/office/drawing/2014/main" id="{DEA4838E-1FB9-480B-B366-D555B56358B8}"/>
                  </a:ext>
                </a:extLst>
              </p:cNvPr>
              <p:cNvSpPr>
                <a:spLocks/>
              </p:cNvSpPr>
              <p:nvPr/>
            </p:nvSpPr>
            <p:spPr bwMode="auto">
              <a:xfrm>
                <a:off x="6183313" y="2862263"/>
                <a:ext cx="487363" cy="849313"/>
              </a:xfrm>
              <a:custGeom>
                <a:avLst/>
                <a:gdLst>
                  <a:gd name="T0" fmla="*/ 307 w 307"/>
                  <a:gd name="T1" fmla="*/ 535 h 535"/>
                  <a:gd name="T2" fmla="*/ 0 w 307"/>
                  <a:gd name="T3" fmla="*/ 361 h 535"/>
                  <a:gd name="T4" fmla="*/ 0 w 307"/>
                  <a:gd name="T5" fmla="*/ 0 h 535"/>
                  <a:gd name="T6" fmla="*/ 307 w 307"/>
                  <a:gd name="T7" fmla="*/ 178 h 535"/>
                  <a:gd name="T8" fmla="*/ 307 w 307"/>
                  <a:gd name="T9" fmla="*/ 535 h 535"/>
                </a:gdLst>
                <a:ahLst/>
                <a:cxnLst>
                  <a:cxn ang="0">
                    <a:pos x="T0" y="T1"/>
                  </a:cxn>
                  <a:cxn ang="0">
                    <a:pos x="T2" y="T3"/>
                  </a:cxn>
                  <a:cxn ang="0">
                    <a:pos x="T4" y="T5"/>
                  </a:cxn>
                  <a:cxn ang="0">
                    <a:pos x="T6" y="T7"/>
                  </a:cxn>
                  <a:cxn ang="0">
                    <a:pos x="T8" y="T9"/>
                  </a:cxn>
                </a:cxnLst>
                <a:rect l="0" t="0" r="r" b="b"/>
                <a:pathLst>
                  <a:path w="307" h="535">
                    <a:moveTo>
                      <a:pt x="307" y="535"/>
                    </a:moveTo>
                    <a:lnTo>
                      <a:pt x="0" y="361"/>
                    </a:lnTo>
                    <a:lnTo>
                      <a:pt x="0" y="0"/>
                    </a:lnTo>
                    <a:lnTo>
                      <a:pt x="307" y="178"/>
                    </a:lnTo>
                    <a:lnTo>
                      <a:pt x="307" y="535"/>
                    </a:ln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84" name="Freeform 15">
                <a:extLst>
                  <a:ext uri="{FF2B5EF4-FFF2-40B4-BE49-F238E27FC236}">
                    <a16:creationId xmlns:a16="http://schemas.microsoft.com/office/drawing/2014/main" id="{D637FB85-334D-4B22-8C49-DEECE377B63C}"/>
                  </a:ext>
                </a:extLst>
              </p:cNvPr>
              <p:cNvSpPr>
                <a:spLocks/>
              </p:cNvSpPr>
              <p:nvPr/>
            </p:nvSpPr>
            <p:spPr bwMode="auto">
              <a:xfrm>
                <a:off x="4775200" y="2317751"/>
                <a:ext cx="2366963" cy="1089025"/>
              </a:xfrm>
              <a:custGeom>
                <a:avLst/>
                <a:gdLst>
                  <a:gd name="T0" fmla="*/ 1491 w 1491"/>
                  <a:gd name="T1" fmla="*/ 343 h 686"/>
                  <a:gd name="T2" fmla="*/ 1194 w 1491"/>
                  <a:gd name="T3" fmla="*/ 521 h 686"/>
                  <a:gd name="T4" fmla="*/ 887 w 1491"/>
                  <a:gd name="T5" fmla="*/ 343 h 686"/>
                  <a:gd name="T6" fmla="*/ 293 w 1491"/>
                  <a:gd name="T7" fmla="*/ 686 h 686"/>
                  <a:gd name="T8" fmla="*/ 0 w 1491"/>
                  <a:gd name="T9" fmla="*/ 516 h 686"/>
                  <a:gd name="T10" fmla="*/ 892 w 1491"/>
                  <a:gd name="T11" fmla="*/ 0 h 686"/>
                  <a:gd name="T12" fmla="*/ 1491 w 1491"/>
                  <a:gd name="T13" fmla="*/ 343 h 686"/>
                </a:gdLst>
                <a:ahLst/>
                <a:cxnLst>
                  <a:cxn ang="0">
                    <a:pos x="T0" y="T1"/>
                  </a:cxn>
                  <a:cxn ang="0">
                    <a:pos x="T2" y="T3"/>
                  </a:cxn>
                  <a:cxn ang="0">
                    <a:pos x="T4" y="T5"/>
                  </a:cxn>
                  <a:cxn ang="0">
                    <a:pos x="T6" y="T7"/>
                  </a:cxn>
                  <a:cxn ang="0">
                    <a:pos x="T8" y="T9"/>
                  </a:cxn>
                  <a:cxn ang="0">
                    <a:pos x="T10" y="T11"/>
                  </a:cxn>
                  <a:cxn ang="0">
                    <a:pos x="T12" y="T13"/>
                  </a:cxn>
                </a:cxnLst>
                <a:rect l="0" t="0" r="r" b="b"/>
                <a:pathLst>
                  <a:path w="1491" h="686">
                    <a:moveTo>
                      <a:pt x="1491" y="343"/>
                    </a:moveTo>
                    <a:lnTo>
                      <a:pt x="1194" y="521"/>
                    </a:lnTo>
                    <a:lnTo>
                      <a:pt x="887" y="343"/>
                    </a:lnTo>
                    <a:lnTo>
                      <a:pt x="293" y="686"/>
                    </a:lnTo>
                    <a:lnTo>
                      <a:pt x="0" y="516"/>
                    </a:lnTo>
                    <a:lnTo>
                      <a:pt x="892" y="0"/>
                    </a:lnTo>
                    <a:lnTo>
                      <a:pt x="1491" y="343"/>
                    </a:ln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sp>
            <p:nvSpPr>
              <p:cNvPr id="85" name="Freeform 16">
                <a:extLst>
                  <a:ext uri="{FF2B5EF4-FFF2-40B4-BE49-F238E27FC236}">
                    <a16:creationId xmlns:a16="http://schemas.microsoft.com/office/drawing/2014/main" id="{382B5E6A-EBD4-42F0-9883-8110BAFAEF28}"/>
                  </a:ext>
                </a:extLst>
              </p:cNvPr>
              <p:cNvSpPr>
                <a:spLocks/>
              </p:cNvSpPr>
              <p:nvPr/>
            </p:nvSpPr>
            <p:spPr bwMode="auto">
              <a:xfrm>
                <a:off x="5240338" y="2862263"/>
                <a:ext cx="942975" cy="1123950"/>
              </a:xfrm>
              <a:custGeom>
                <a:avLst/>
                <a:gdLst>
                  <a:gd name="T0" fmla="*/ 0 w 594"/>
                  <a:gd name="T1" fmla="*/ 343 h 708"/>
                  <a:gd name="T2" fmla="*/ 594 w 594"/>
                  <a:gd name="T3" fmla="*/ 0 h 708"/>
                  <a:gd name="T4" fmla="*/ 594 w 594"/>
                  <a:gd name="T5" fmla="*/ 361 h 708"/>
                  <a:gd name="T6" fmla="*/ 4 w 594"/>
                  <a:gd name="T7" fmla="*/ 708 h 708"/>
                  <a:gd name="T8" fmla="*/ 0 w 594"/>
                  <a:gd name="T9" fmla="*/ 343 h 708"/>
                </a:gdLst>
                <a:ahLst/>
                <a:cxnLst>
                  <a:cxn ang="0">
                    <a:pos x="T0" y="T1"/>
                  </a:cxn>
                  <a:cxn ang="0">
                    <a:pos x="T2" y="T3"/>
                  </a:cxn>
                  <a:cxn ang="0">
                    <a:pos x="T4" y="T5"/>
                  </a:cxn>
                  <a:cxn ang="0">
                    <a:pos x="T6" y="T7"/>
                  </a:cxn>
                  <a:cxn ang="0">
                    <a:pos x="T8" y="T9"/>
                  </a:cxn>
                </a:cxnLst>
                <a:rect l="0" t="0" r="r" b="b"/>
                <a:pathLst>
                  <a:path w="594" h="708">
                    <a:moveTo>
                      <a:pt x="0" y="343"/>
                    </a:moveTo>
                    <a:lnTo>
                      <a:pt x="594" y="0"/>
                    </a:lnTo>
                    <a:lnTo>
                      <a:pt x="594" y="361"/>
                    </a:lnTo>
                    <a:lnTo>
                      <a:pt x="4" y="708"/>
                    </a:lnTo>
                    <a:lnTo>
                      <a:pt x="0" y="343"/>
                    </a:lnTo>
                    <a:close/>
                  </a:path>
                </a:pathLst>
              </a:custGeom>
              <a:solidFill>
                <a:sysClr val="window" lastClr="FFFFFF">
                  <a:lumMod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endParaRPr>
              </a:p>
            </p:txBody>
          </p:sp>
        </p:grpSp>
      </p:grpSp>
      <p:grpSp>
        <p:nvGrpSpPr>
          <p:cNvPr id="86" name="组合 85">
            <a:extLst>
              <a:ext uri="{FF2B5EF4-FFF2-40B4-BE49-F238E27FC236}">
                <a16:creationId xmlns:a16="http://schemas.microsoft.com/office/drawing/2014/main" id="{DC9510E7-6FAC-4A5D-BDD2-87D0C5299FC8}"/>
              </a:ext>
            </a:extLst>
          </p:cNvPr>
          <p:cNvGrpSpPr/>
          <p:nvPr/>
        </p:nvGrpSpPr>
        <p:grpSpPr>
          <a:xfrm>
            <a:off x="7010696" y="2046781"/>
            <a:ext cx="2160245" cy="805486"/>
            <a:chOff x="7038977" y="1848814"/>
            <a:chExt cx="2160245" cy="805486"/>
          </a:xfrm>
        </p:grpSpPr>
        <p:cxnSp>
          <p:nvCxnSpPr>
            <p:cNvPr id="87" name="连接符: 肘形 86">
              <a:extLst>
                <a:ext uri="{FF2B5EF4-FFF2-40B4-BE49-F238E27FC236}">
                  <a16:creationId xmlns:a16="http://schemas.microsoft.com/office/drawing/2014/main" id="{B36E718C-B32E-4302-95EF-FC4A52166A1B}"/>
                </a:ext>
              </a:extLst>
            </p:cNvPr>
            <p:cNvCxnSpPr/>
            <p:nvPr/>
          </p:nvCxnSpPr>
          <p:spPr>
            <a:xfrm flipV="1">
              <a:off x="7038977" y="1968500"/>
              <a:ext cx="1920874" cy="685800"/>
            </a:xfrm>
            <a:prstGeom prst="bentConnector3">
              <a:avLst/>
            </a:prstGeom>
            <a:noFill/>
            <a:ln w="6350" cap="flat" cmpd="sng" algn="ctr">
              <a:solidFill>
                <a:srgbClr val="5B9BD5"/>
              </a:solidFill>
              <a:prstDash val="solid"/>
              <a:miter lim="800000"/>
            </a:ln>
            <a:effectLst/>
          </p:spPr>
        </p:cxnSp>
        <p:grpSp>
          <p:nvGrpSpPr>
            <p:cNvPr id="88" name="组合 87">
              <a:extLst>
                <a:ext uri="{FF2B5EF4-FFF2-40B4-BE49-F238E27FC236}">
                  <a16:creationId xmlns:a16="http://schemas.microsoft.com/office/drawing/2014/main" id="{A8376497-F4A3-48AB-9F41-435FA7402C06}"/>
                </a:ext>
              </a:extLst>
            </p:cNvPr>
            <p:cNvGrpSpPr/>
            <p:nvPr/>
          </p:nvGrpSpPr>
          <p:grpSpPr>
            <a:xfrm>
              <a:off x="8959851" y="1848814"/>
              <a:ext cx="239371" cy="239371"/>
              <a:chOff x="692720" y="2438979"/>
              <a:chExt cx="108000" cy="108000"/>
            </a:xfrm>
          </p:grpSpPr>
          <p:sp>
            <p:nvSpPr>
              <p:cNvPr id="89" name="椭圆 88">
                <a:extLst>
                  <a:ext uri="{FF2B5EF4-FFF2-40B4-BE49-F238E27FC236}">
                    <a16:creationId xmlns:a16="http://schemas.microsoft.com/office/drawing/2014/main" id="{F7561990-2489-4B97-9AF6-1E701F63C849}"/>
                  </a:ext>
                </a:extLst>
              </p:cNvPr>
              <p:cNvSpPr/>
              <p:nvPr/>
            </p:nvSpPr>
            <p:spPr>
              <a:xfrm>
                <a:off x="692720" y="2438979"/>
                <a:ext cx="108000" cy="108000"/>
              </a:xfrm>
              <a:prstGeom prst="ellipse">
                <a:avLst/>
              </a:prstGeom>
              <a:gradFill flip="none" rotWithShape="1">
                <a:gsLst>
                  <a:gs pos="100000">
                    <a:srgbClr val="FCFCFC"/>
                  </a:gs>
                  <a:gs pos="0">
                    <a:srgbClr val="CCCCCC"/>
                  </a:gs>
                </a:gsLst>
                <a:lin ang="7200000" scaled="0"/>
                <a:tileRect/>
              </a:gradFill>
              <a:ln w="9525"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0" name="椭圆 89">
                <a:extLst>
                  <a:ext uri="{FF2B5EF4-FFF2-40B4-BE49-F238E27FC236}">
                    <a16:creationId xmlns:a16="http://schemas.microsoft.com/office/drawing/2014/main" id="{28445031-2CA5-416A-8E5D-2F3FDB4040CC}"/>
                  </a:ext>
                </a:extLst>
              </p:cNvPr>
              <p:cNvSpPr/>
              <p:nvPr/>
            </p:nvSpPr>
            <p:spPr>
              <a:xfrm>
                <a:off x="725710" y="2471969"/>
                <a:ext cx="42017" cy="42017"/>
              </a:xfrm>
              <a:prstGeom prst="ellipse">
                <a:avLst/>
              </a:prstGeom>
              <a:gradFill flip="none" rotWithShape="1">
                <a:gsLst>
                  <a:gs pos="0">
                    <a:srgbClr val="0DB4EF"/>
                  </a:gs>
                  <a:gs pos="100000">
                    <a:srgbClr val="96CA54"/>
                  </a:gs>
                </a:gsLst>
                <a:path path="circle">
                  <a:fillToRect l="50000" t="50000" r="50000" b="50000"/>
                </a:path>
                <a:tileRect/>
              </a:gradFill>
              <a:ln w="12700" cap="flat" cmpd="sng" algn="ctr">
                <a:noFill/>
                <a:prstDash val="solid"/>
                <a:miter lim="800000"/>
              </a:ln>
              <a:effectLst>
                <a:innerShdw blurRad="50800" dist="25400" dir="18900000">
                  <a:prstClr val="black">
                    <a:alpha val="3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91" name="组合 90">
            <a:extLst>
              <a:ext uri="{FF2B5EF4-FFF2-40B4-BE49-F238E27FC236}">
                <a16:creationId xmlns:a16="http://schemas.microsoft.com/office/drawing/2014/main" id="{638EBC73-E270-4045-BD17-E25D072E6744}"/>
              </a:ext>
            </a:extLst>
          </p:cNvPr>
          <p:cNvGrpSpPr/>
          <p:nvPr/>
        </p:nvGrpSpPr>
        <p:grpSpPr>
          <a:xfrm>
            <a:off x="7744119" y="4773143"/>
            <a:ext cx="1859961" cy="1237285"/>
            <a:chOff x="7772400" y="4575176"/>
            <a:chExt cx="1859961" cy="1237285"/>
          </a:xfrm>
        </p:grpSpPr>
        <p:cxnSp>
          <p:nvCxnSpPr>
            <p:cNvPr id="92" name="连接符: 肘形 91">
              <a:extLst>
                <a:ext uri="{FF2B5EF4-FFF2-40B4-BE49-F238E27FC236}">
                  <a16:creationId xmlns:a16="http://schemas.microsoft.com/office/drawing/2014/main" id="{463E5B3B-4174-4B13-9836-3E6261DC2973}"/>
                </a:ext>
              </a:extLst>
            </p:cNvPr>
            <p:cNvCxnSpPr/>
            <p:nvPr/>
          </p:nvCxnSpPr>
          <p:spPr>
            <a:xfrm>
              <a:off x="7772400" y="4575176"/>
              <a:ext cx="1638300" cy="1117600"/>
            </a:xfrm>
            <a:prstGeom prst="bentConnector3">
              <a:avLst/>
            </a:prstGeom>
            <a:noFill/>
            <a:ln w="6350" cap="flat" cmpd="sng" algn="ctr">
              <a:solidFill>
                <a:srgbClr val="5B9BD5"/>
              </a:solidFill>
              <a:prstDash val="solid"/>
              <a:miter lim="800000"/>
            </a:ln>
            <a:effectLst/>
          </p:spPr>
        </p:cxnSp>
        <p:grpSp>
          <p:nvGrpSpPr>
            <p:cNvPr id="93" name="组合 92">
              <a:extLst>
                <a:ext uri="{FF2B5EF4-FFF2-40B4-BE49-F238E27FC236}">
                  <a16:creationId xmlns:a16="http://schemas.microsoft.com/office/drawing/2014/main" id="{B0A5A2CF-17E2-44F3-8E22-96EDE1FFD060}"/>
                </a:ext>
              </a:extLst>
            </p:cNvPr>
            <p:cNvGrpSpPr/>
            <p:nvPr/>
          </p:nvGrpSpPr>
          <p:grpSpPr>
            <a:xfrm>
              <a:off x="9392990" y="5573090"/>
              <a:ext cx="239371" cy="239371"/>
              <a:chOff x="692720" y="2438979"/>
              <a:chExt cx="108000" cy="108000"/>
            </a:xfrm>
          </p:grpSpPr>
          <p:sp>
            <p:nvSpPr>
              <p:cNvPr id="94" name="椭圆 93">
                <a:extLst>
                  <a:ext uri="{FF2B5EF4-FFF2-40B4-BE49-F238E27FC236}">
                    <a16:creationId xmlns:a16="http://schemas.microsoft.com/office/drawing/2014/main" id="{A432B4BA-F0D5-40DD-A142-F1ADA4F34A8E}"/>
                  </a:ext>
                </a:extLst>
              </p:cNvPr>
              <p:cNvSpPr/>
              <p:nvPr/>
            </p:nvSpPr>
            <p:spPr>
              <a:xfrm>
                <a:off x="692720" y="2438979"/>
                <a:ext cx="108000" cy="108000"/>
              </a:xfrm>
              <a:prstGeom prst="ellipse">
                <a:avLst/>
              </a:prstGeom>
              <a:gradFill flip="none" rotWithShape="1">
                <a:gsLst>
                  <a:gs pos="100000">
                    <a:srgbClr val="FCFCFC"/>
                  </a:gs>
                  <a:gs pos="0">
                    <a:srgbClr val="CCCCCC"/>
                  </a:gs>
                </a:gsLst>
                <a:lin ang="7200000" scaled="0"/>
                <a:tileRect/>
              </a:gradFill>
              <a:ln w="9525"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5" name="椭圆 94">
                <a:extLst>
                  <a:ext uri="{FF2B5EF4-FFF2-40B4-BE49-F238E27FC236}">
                    <a16:creationId xmlns:a16="http://schemas.microsoft.com/office/drawing/2014/main" id="{8C042BA2-7602-44B6-9F25-1474257D8B59}"/>
                  </a:ext>
                </a:extLst>
              </p:cNvPr>
              <p:cNvSpPr/>
              <p:nvPr/>
            </p:nvSpPr>
            <p:spPr>
              <a:xfrm>
                <a:off x="725710" y="2471969"/>
                <a:ext cx="42017" cy="42017"/>
              </a:xfrm>
              <a:prstGeom prst="ellipse">
                <a:avLst/>
              </a:prstGeom>
              <a:gradFill flip="none" rotWithShape="1">
                <a:gsLst>
                  <a:gs pos="0">
                    <a:srgbClr val="0DB4EF"/>
                  </a:gs>
                  <a:gs pos="100000">
                    <a:srgbClr val="96CA54"/>
                  </a:gs>
                </a:gsLst>
                <a:path path="circle">
                  <a:fillToRect l="50000" t="50000" r="50000" b="50000"/>
                </a:path>
                <a:tileRect/>
              </a:gradFill>
              <a:ln w="12700" cap="flat" cmpd="sng" algn="ctr">
                <a:noFill/>
                <a:prstDash val="solid"/>
                <a:miter lim="800000"/>
              </a:ln>
              <a:effectLst>
                <a:innerShdw blurRad="50800" dist="25400" dir="18900000">
                  <a:prstClr val="black">
                    <a:alpha val="3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96" name="组合 95">
            <a:extLst>
              <a:ext uri="{FF2B5EF4-FFF2-40B4-BE49-F238E27FC236}">
                <a16:creationId xmlns:a16="http://schemas.microsoft.com/office/drawing/2014/main" id="{20B103C4-FCFF-4A1D-9172-28ED795DBF09}"/>
              </a:ext>
            </a:extLst>
          </p:cNvPr>
          <p:cNvGrpSpPr/>
          <p:nvPr/>
        </p:nvGrpSpPr>
        <p:grpSpPr>
          <a:xfrm>
            <a:off x="2704146" y="3484886"/>
            <a:ext cx="2131673" cy="1824833"/>
            <a:chOff x="2732427" y="3286919"/>
            <a:chExt cx="2131673" cy="1824833"/>
          </a:xfrm>
        </p:grpSpPr>
        <p:cxnSp>
          <p:nvCxnSpPr>
            <p:cNvPr id="97" name="连接符: 肘形 96">
              <a:extLst>
                <a:ext uri="{FF2B5EF4-FFF2-40B4-BE49-F238E27FC236}">
                  <a16:creationId xmlns:a16="http://schemas.microsoft.com/office/drawing/2014/main" id="{AD197624-8BC1-490D-BBE5-646C13DC1912}"/>
                </a:ext>
              </a:extLst>
            </p:cNvPr>
            <p:cNvCxnSpPr/>
            <p:nvPr/>
          </p:nvCxnSpPr>
          <p:spPr>
            <a:xfrm rot="10800000">
              <a:off x="2971800" y="3413127"/>
              <a:ext cx="1892300" cy="1698625"/>
            </a:xfrm>
            <a:prstGeom prst="bentConnector3">
              <a:avLst/>
            </a:prstGeom>
            <a:noFill/>
            <a:ln w="6350" cap="flat" cmpd="sng" algn="ctr">
              <a:solidFill>
                <a:srgbClr val="5B9BD5"/>
              </a:solidFill>
              <a:prstDash val="solid"/>
              <a:miter lim="800000"/>
            </a:ln>
            <a:effectLst/>
          </p:spPr>
        </p:cxnSp>
        <p:grpSp>
          <p:nvGrpSpPr>
            <p:cNvPr id="98" name="组合 97">
              <a:extLst>
                <a:ext uri="{FF2B5EF4-FFF2-40B4-BE49-F238E27FC236}">
                  <a16:creationId xmlns:a16="http://schemas.microsoft.com/office/drawing/2014/main" id="{FD1697DB-DE73-4ED7-9083-6C4522E7E00A}"/>
                </a:ext>
              </a:extLst>
            </p:cNvPr>
            <p:cNvGrpSpPr/>
            <p:nvPr/>
          </p:nvGrpSpPr>
          <p:grpSpPr>
            <a:xfrm>
              <a:off x="2732427" y="3286919"/>
              <a:ext cx="239371" cy="239371"/>
              <a:chOff x="692720" y="2438979"/>
              <a:chExt cx="108000" cy="108000"/>
            </a:xfrm>
          </p:grpSpPr>
          <p:sp>
            <p:nvSpPr>
              <p:cNvPr id="99" name="椭圆 98">
                <a:extLst>
                  <a:ext uri="{FF2B5EF4-FFF2-40B4-BE49-F238E27FC236}">
                    <a16:creationId xmlns:a16="http://schemas.microsoft.com/office/drawing/2014/main" id="{7FC42DFE-5163-4427-86A0-FFA56C7D0A6C}"/>
                  </a:ext>
                </a:extLst>
              </p:cNvPr>
              <p:cNvSpPr/>
              <p:nvPr/>
            </p:nvSpPr>
            <p:spPr>
              <a:xfrm>
                <a:off x="692720" y="2438979"/>
                <a:ext cx="108000" cy="108000"/>
              </a:xfrm>
              <a:prstGeom prst="ellipse">
                <a:avLst/>
              </a:prstGeom>
              <a:gradFill flip="none" rotWithShape="1">
                <a:gsLst>
                  <a:gs pos="100000">
                    <a:srgbClr val="FCFCFC"/>
                  </a:gs>
                  <a:gs pos="0">
                    <a:srgbClr val="CCCCCC"/>
                  </a:gs>
                </a:gsLst>
                <a:lin ang="7200000" scaled="0"/>
                <a:tileRect/>
              </a:gradFill>
              <a:ln w="9525"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0" name="椭圆 99">
                <a:extLst>
                  <a:ext uri="{FF2B5EF4-FFF2-40B4-BE49-F238E27FC236}">
                    <a16:creationId xmlns:a16="http://schemas.microsoft.com/office/drawing/2014/main" id="{985CEB37-F2CE-46A0-8BC5-E9126BE3FA7C}"/>
                  </a:ext>
                </a:extLst>
              </p:cNvPr>
              <p:cNvSpPr/>
              <p:nvPr/>
            </p:nvSpPr>
            <p:spPr>
              <a:xfrm>
                <a:off x="725710" y="2471969"/>
                <a:ext cx="42017" cy="42017"/>
              </a:xfrm>
              <a:prstGeom prst="ellipse">
                <a:avLst/>
              </a:prstGeom>
              <a:gradFill flip="none" rotWithShape="1">
                <a:gsLst>
                  <a:gs pos="0">
                    <a:srgbClr val="0DB4EF"/>
                  </a:gs>
                  <a:gs pos="100000">
                    <a:srgbClr val="96CA54"/>
                  </a:gs>
                </a:gsLst>
                <a:path path="circle">
                  <a:fillToRect l="50000" t="50000" r="50000" b="50000"/>
                </a:path>
                <a:tileRect/>
              </a:gradFill>
              <a:ln w="12700" cap="flat" cmpd="sng" algn="ctr">
                <a:noFill/>
                <a:prstDash val="solid"/>
                <a:miter lim="800000"/>
              </a:ln>
              <a:effectLst>
                <a:innerShdw blurRad="50800" dist="25400" dir="18900000">
                  <a:prstClr val="black">
                    <a:alpha val="3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01" name="组合 100">
            <a:extLst>
              <a:ext uri="{FF2B5EF4-FFF2-40B4-BE49-F238E27FC236}">
                <a16:creationId xmlns:a16="http://schemas.microsoft.com/office/drawing/2014/main" id="{A020D038-6DB8-4EB7-9BB9-DE3BACE70384}"/>
              </a:ext>
            </a:extLst>
          </p:cNvPr>
          <p:cNvGrpSpPr/>
          <p:nvPr/>
        </p:nvGrpSpPr>
        <p:grpSpPr>
          <a:xfrm>
            <a:off x="1557999" y="3060230"/>
            <a:ext cx="2185214" cy="1203701"/>
            <a:chOff x="1586280" y="2862263"/>
            <a:chExt cx="2185214" cy="1203701"/>
          </a:xfrm>
        </p:grpSpPr>
        <p:sp>
          <p:nvSpPr>
            <p:cNvPr id="102" name="矩形 101">
              <a:extLst>
                <a:ext uri="{FF2B5EF4-FFF2-40B4-BE49-F238E27FC236}">
                  <a16:creationId xmlns:a16="http://schemas.microsoft.com/office/drawing/2014/main" id="{3636A5B2-596E-472B-BE3C-A221659F1308}"/>
                </a:ext>
              </a:extLst>
            </p:cNvPr>
            <p:cNvSpPr/>
            <p:nvPr/>
          </p:nvSpPr>
          <p:spPr>
            <a:xfrm>
              <a:off x="2463705" y="2862263"/>
              <a:ext cx="1107996" cy="348813"/>
            </a:xfrm>
            <a:prstGeom prst="rect">
              <a:avLst/>
            </a:prstGeom>
          </p:spPr>
          <p:txBody>
            <a:bodyPr wrap="none">
              <a:spAutoFit/>
            </a:bodyPr>
            <a:lstStyle/>
            <a:p>
              <a:pPr algn="ctr" defTabSz="342813" eaLnBrk="1" fontAlgn="auto" hangingPunct="1">
                <a:lnSpc>
                  <a:spcPts val="2000"/>
                </a:lnSpc>
                <a:spcBef>
                  <a:spcPts val="0"/>
                </a:spcBef>
                <a:spcAft>
                  <a:spcPts val="0"/>
                </a:spcAft>
                <a:defRPr/>
              </a:pPr>
              <a:r>
                <a:rPr lang="zh-CN" altLang="en-US" b="1" kern="0" dirty="0">
                  <a:solidFill>
                    <a:prstClr val="white"/>
                  </a:solidFill>
                  <a:latin typeface="微软雅黑" panose="020B0503020204020204" pitchFamily="34" charset="-122"/>
                  <a:ea typeface="微软雅黑" panose="020B0503020204020204" pitchFamily="34" charset="-122"/>
                </a:rPr>
                <a:t>服务中心</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03" name="文本框 102">
              <a:extLst>
                <a:ext uri="{FF2B5EF4-FFF2-40B4-BE49-F238E27FC236}">
                  <a16:creationId xmlns:a16="http://schemas.microsoft.com/office/drawing/2014/main" id="{6E657337-9584-4D66-9C34-68DB324A3D3B}"/>
                </a:ext>
              </a:extLst>
            </p:cNvPr>
            <p:cNvSpPr txBox="1"/>
            <p:nvPr/>
          </p:nvSpPr>
          <p:spPr>
            <a:xfrm>
              <a:off x="1586280" y="3604299"/>
              <a:ext cx="2185214" cy="461665"/>
            </a:xfrm>
            <a:prstGeom prst="rect">
              <a:avLst/>
            </a:prstGeom>
            <a:noFill/>
          </p:spPr>
          <p:txBody>
            <a:bodyPr wrap="none" rtlCol="0">
              <a:spAutoFit/>
            </a:bodyPr>
            <a:lstStyle/>
            <a:p>
              <a:pPr eaLnBrk="1" fontAlgn="auto" hangingPunct="1">
                <a:spcBef>
                  <a:spcPts val="0"/>
                </a:spcBef>
                <a:spcAft>
                  <a:spcPts val="0"/>
                </a:spcAft>
              </a:pPr>
              <a:r>
                <a:rPr lang="zh-CN" altLang="en-US" sz="1200" dirty="0">
                  <a:solidFill>
                    <a:prstClr val="white"/>
                  </a:solidFill>
                  <a:latin typeface="微软雅黑" panose="020B0503020204020204" pitchFamily="34" charset="-122"/>
                  <a:ea typeface="微软雅黑" panose="020B0503020204020204" pitchFamily="34" charset="-122"/>
                </a:rPr>
                <a:t>制定政策。</a:t>
              </a:r>
              <a:endParaRPr lang="en-US" altLang="zh-CN" sz="1200" dirty="0">
                <a:solidFill>
                  <a:prstClr val="white"/>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pPr>
              <a:r>
                <a:rPr lang="zh-CN" altLang="en-US" sz="1200" dirty="0">
                  <a:solidFill>
                    <a:prstClr val="white"/>
                  </a:solidFill>
                  <a:latin typeface="微软雅黑" panose="020B0503020204020204" pitchFamily="34" charset="-122"/>
                  <a:ea typeface="微软雅黑" panose="020B0503020204020204" pitchFamily="34" charset="-122"/>
                </a:rPr>
                <a:t>制券、发券、兑现管理机构。</a:t>
              </a:r>
              <a:endParaRPr lang="en-US" altLang="zh-CN" sz="1200" dirty="0">
                <a:solidFill>
                  <a:prstClr val="white"/>
                </a:solidFill>
                <a:latin typeface="微软雅黑" panose="020B0503020204020204" pitchFamily="34" charset="-122"/>
                <a:ea typeface="微软雅黑" panose="020B0503020204020204" pitchFamily="34" charset="-122"/>
              </a:endParaRPr>
            </a:p>
          </p:txBody>
        </p:sp>
      </p:grpSp>
      <p:grpSp>
        <p:nvGrpSpPr>
          <p:cNvPr id="104" name="组合 103">
            <a:extLst>
              <a:ext uri="{FF2B5EF4-FFF2-40B4-BE49-F238E27FC236}">
                <a16:creationId xmlns:a16="http://schemas.microsoft.com/office/drawing/2014/main" id="{6FFBDE08-0E8F-4398-870C-C4BDA3C0DB8F}"/>
              </a:ext>
            </a:extLst>
          </p:cNvPr>
          <p:cNvGrpSpPr/>
          <p:nvPr/>
        </p:nvGrpSpPr>
        <p:grpSpPr>
          <a:xfrm>
            <a:off x="8782343" y="4750125"/>
            <a:ext cx="2646878" cy="844644"/>
            <a:chOff x="8709024" y="4396800"/>
            <a:chExt cx="2646878" cy="844644"/>
          </a:xfrm>
        </p:grpSpPr>
        <p:sp>
          <p:nvSpPr>
            <p:cNvPr id="105" name="矩形 104">
              <a:extLst>
                <a:ext uri="{FF2B5EF4-FFF2-40B4-BE49-F238E27FC236}">
                  <a16:creationId xmlns:a16="http://schemas.microsoft.com/office/drawing/2014/main" id="{EF945F25-D04C-4266-B912-9CFA889CDF9E}"/>
                </a:ext>
              </a:extLst>
            </p:cNvPr>
            <p:cNvSpPr/>
            <p:nvPr/>
          </p:nvSpPr>
          <p:spPr>
            <a:xfrm>
              <a:off x="8847530" y="4396800"/>
              <a:ext cx="1569661" cy="348813"/>
            </a:xfrm>
            <a:prstGeom prst="rect">
              <a:avLst/>
            </a:prstGeom>
          </p:spPr>
          <p:txBody>
            <a:bodyPr wrap="none">
              <a:spAutoFit/>
            </a:bodyPr>
            <a:lstStyle/>
            <a:p>
              <a:pPr algn="ctr" defTabSz="342813" eaLnBrk="1" fontAlgn="auto" hangingPunct="1">
                <a:lnSpc>
                  <a:spcPts val="2000"/>
                </a:lnSpc>
                <a:spcBef>
                  <a:spcPts val="0"/>
                </a:spcBef>
                <a:spcAft>
                  <a:spcPts val="0"/>
                </a:spcAft>
                <a:defRPr/>
              </a:pPr>
              <a:r>
                <a:rPr lang="zh-CN" altLang="en-US" b="1" kern="0" dirty="0">
                  <a:solidFill>
                    <a:prstClr val="white"/>
                  </a:solidFill>
                  <a:latin typeface="微软雅黑" panose="020B0503020204020204" pitchFamily="34" charset="-122"/>
                  <a:ea typeface="微软雅黑" panose="020B0503020204020204" pitchFamily="34" charset="-122"/>
                </a:rPr>
                <a:t>签约服务机构</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06" name="文本框 105">
              <a:extLst>
                <a:ext uri="{FF2B5EF4-FFF2-40B4-BE49-F238E27FC236}">
                  <a16:creationId xmlns:a16="http://schemas.microsoft.com/office/drawing/2014/main" id="{6D12D706-27B8-44A6-834E-2C3ED1D88C71}"/>
                </a:ext>
              </a:extLst>
            </p:cNvPr>
            <p:cNvSpPr txBox="1"/>
            <p:nvPr/>
          </p:nvSpPr>
          <p:spPr>
            <a:xfrm>
              <a:off x="8709024" y="4779779"/>
              <a:ext cx="2646878" cy="461665"/>
            </a:xfrm>
            <a:prstGeom prst="rect">
              <a:avLst/>
            </a:prstGeom>
            <a:noFill/>
          </p:spPr>
          <p:txBody>
            <a:bodyPr wrap="none" rtlCol="0">
              <a:spAutoFit/>
            </a:bodyPr>
            <a:lstStyle/>
            <a:p>
              <a:pPr eaLnBrk="1" fontAlgn="auto" hangingPunct="1">
                <a:spcBef>
                  <a:spcPts val="0"/>
                </a:spcBef>
                <a:spcAft>
                  <a:spcPts val="0"/>
                </a:spcAft>
              </a:pPr>
              <a:r>
                <a:rPr lang="zh-CN" altLang="en-US" sz="1200" dirty="0">
                  <a:solidFill>
                    <a:prstClr val="white"/>
                  </a:solidFill>
                  <a:latin typeface="微软雅黑" panose="020B0503020204020204" pitchFamily="34" charset="-122"/>
                  <a:ea typeface="微软雅黑" panose="020B0503020204020204" pitchFamily="34" charset="-122"/>
                </a:rPr>
                <a:t>经认定以后，在平台发布服务产品。</a:t>
              </a:r>
              <a:endParaRPr lang="en-US" altLang="zh-CN" sz="1200" dirty="0">
                <a:solidFill>
                  <a:prstClr val="white"/>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pPr>
              <a:r>
                <a:rPr lang="zh-CN" altLang="en-US" sz="1200" dirty="0">
                  <a:solidFill>
                    <a:prstClr val="white"/>
                  </a:solidFill>
                  <a:latin typeface="微软雅黑" panose="020B0503020204020204" pitchFamily="34" charset="-122"/>
                  <a:ea typeface="微软雅黑" panose="020B0503020204020204" pitchFamily="34" charset="-122"/>
                </a:rPr>
                <a:t>接收服务补贴券。</a:t>
              </a:r>
              <a:endParaRPr lang="zh-CN" altLang="en-US" sz="1200" dirty="0">
                <a:solidFill>
                  <a:prstClr val="black"/>
                </a:solidFill>
                <a:latin typeface="Calibri"/>
              </a:endParaRPr>
            </a:p>
          </p:txBody>
        </p:sp>
      </p:grpSp>
      <p:grpSp>
        <p:nvGrpSpPr>
          <p:cNvPr id="107" name="组合 106">
            <a:extLst>
              <a:ext uri="{FF2B5EF4-FFF2-40B4-BE49-F238E27FC236}">
                <a16:creationId xmlns:a16="http://schemas.microsoft.com/office/drawing/2014/main" id="{AA2C3E91-1F23-4FCA-BEB1-E77E72437C82}"/>
              </a:ext>
            </a:extLst>
          </p:cNvPr>
          <p:cNvGrpSpPr/>
          <p:nvPr/>
        </p:nvGrpSpPr>
        <p:grpSpPr>
          <a:xfrm>
            <a:off x="8174478" y="2352829"/>
            <a:ext cx="2274982" cy="844644"/>
            <a:chOff x="8202759" y="2154862"/>
            <a:chExt cx="2274982" cy="844644"/>
          </a:xfrm>
        </p:grpSpPr>
        <p:sp>
          <p:nvSpPr>
            <p:cNvPr id="108" name="矩形 107">
              <a:extLst>
                <a:ext uri="{FF2B5EF4-FFF2-40B4-BE49-F238E27FC236}">
                  <a16:creationId xmlns:a16="http://schemas.microsoft.com/office/drawing/2014/main" id="{319ED46B-7188-46B7-84FC-FCA708287427}"/>
                </a:ext>
              </a:extLst>
            </p:cNvPr>
            <p:cNvSpPr/>
            <p:nvPr/>
          </p:nvSpPr>
          <p:spPr>
            <a:xfrm>
              <a:off x="8572098" y="2154862"/>
              <a:ext cx="1107996" cy="348813"/>
            </a:xfrm>
            <a:prstGeom prst="rect">
              <a:avLst/>
            </a:prstGeom>
          </p:spPr>
          <p:txBody>
            <a:bodyPr wrap="none">
              <a:spAutoFit/>
            </a:bodyPr>
            <a:lstStyle/>
            <a:p>
              <a:pPr algn="ctr" defTabSz="342813" eaLnBrk="1" fontAlgn="auto" hangingPunct="1">
                <a:lnSpc>
                  <a:spcPts val="2000"/>
                </a:lnSpc>
                <a:spcBef>
                  <a:spcPts val="0"/>
                </a:spcBef>
                <a:spcAft>
                  <a:spcPts val="0"/>
                </a:spcAft>
                <a:defRPr/>
              </a:pPr>
              <a:r>
                <a:rPr lang="zh-CN" altLang="en-US" b="1" kern="0" dirty="0">
                  <a:solidFill>
                    <a:prstClr val="white"/>
                  </a:solidFill>
                  <a:latin typeface="微软雅黑" panose="020B0503020204020204" pitchFamily="34" charset="-122"/>
                  <a:ea typeface="微软雅黑" panose="020B0503020204020204" pitchFamily="34" charset="-122"/>
                </a:rPr>
                <a:t>小微企业</a:t>
              </a:r>
              <a:endParaRPr lang="en-US" altLang="zh-CN" b="1" kern="0" dirty="0">
                <a:solidFill>
                  <a:prstClr val="white"/>
                </a:solidFill>
                <a:latin typeface="微软雅黑" panose="020B0503020204020204" pitchFamily="34" charset="-122"/>
                <a:ea typeface="微软雅黑" panose="020B0503020204020204" pitchFamily="34" charset="-122"/>
              </a:endParaRPr>
            </a:p>
          </p:txBody>
        </p:sp>
        <p:sp>
          <p:nvSpPr>
            <p:cNvPr id="109" name="文本框 108">
              <a:extLst>
                <a:ext uri="{FF2B5EF4-FFF2-40B4-BE49-F238E27FC236}">
                  <a16:creationId xmlns:a16="http://schemas.microsoft.com/office/drawing/2014/main" id="{A069F03E-4C69-4986-9F5A-942EA085C573}"/>
                </a:ext>
              </a:extLst>
            </p:cNvPr>
            <p:cNvSpPr txBox="1"/>
            <p:nvPr/>
          </p:nvSpPr>
          <p:spPr>
            <a:xfrm>
              <a:off x="8202759" y="2537841"/>
              <a:ext cx="2274982" cy="461665"/>
            </a:xfrm>
            <a:prstGeom prst="rect">
              <a:avLst/>
            </a:prstGeom>
            <a:noFill/>
          </p:spPr>
          <p:txBody>
            <a:bodyPr wrap="none" rtlCol="0">
              <a:spAutoFit/>
            </a:bodyPr>
            <a:lstStyle/>
            <a:p>
              <a:pPr eaLnBrk="1" fontAlgn="auto" hangingPunct="1">
                <a:spcBef>
                  <a:spcPts val="0"/>
                </a:spcBef>
                <a:spcAft>
                  <a:spcPts val="0"/>
                </a:spcAft>
              </a:pPr>
              <a:r>
                <a:rPr lang="zh-CN" altLang="en-US" sz="1200" dirty="0">
                  <a:solidFill>
                    <a:prstClr val="white"/>
                  </a:solidFill>
                  <a:latin typeface="微软雅黑" panose="020B0503020204020204" pitchFamily="34" charset="-122"/>
                  <a:ea typeface="微软雅黑" panose="020B0503020204020204" pitchFamily="34" charset="-122"/>
                </a:rPr>
                <a:t>全市范围成立时间达到</a:t>
              </a:r>
              <a:r>
                <a:rPr lang="en-US" altLang="zh-CN" sz="1200" dirty="0">
                  <a:solidFill>
                    <a:prstClr val="white"/>
                  </a:solidFill>
                  <a:latin typeface="微软雅黑" panose="020B0503020204020204" pitchFamily="34" charset="-122"/>
                  <a:ea typeface="微软雅黑" panose="020B0503020204020204" pitchFamily="34" charset="-122"/>
                </a:rPr>
                <a:t>1</a:t>
              </a:r>
              <a:r>
                <a:rPr lang="zh-CN" altLang="en-US" sz="1200" dirty="0">
                  <a:solidFill>
                    <a:prstClr val="white"/>
                  </a:solidFill>
                  <a:latin typeface="微软雅黑" panose="020B0503020204020204" pitchFamily="34" charset="-122"/>
                  <a:ea typeface="微软雅黑" panose="020B0503020204020204" pitchFamily="34" charset="-122"/>
                </a:rPr>
                <a:t>年以上</a:t>
              </a:r>
              <a:endParaRPr lang="en-US" altLang="zh-CN" sz="1200" dirty="0">
                <a:solidFill>
                  <a:prstClr val="white"/>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pPr>
              <a:r>
                <a:rPr lang="zh-CN" altLang="en-US" sz="1200" dirty="0">
                  <a:solidFill>
                    <a:prstClr val="white"/>
                  </a:solidFill>
                  <a:latin typeface="微软雅黑" panose="020B0503020204020204" pitchFamily="34" charset="-122"/>
                  <a:ea typeface="微软雅黑" panose="020B0503020204020204" pitchFamily="34" charset="-122"/>
                </a:rPr>
                <a:t>正常经营的小微企业</a:t>
              </a:r>
              <a:endParaRPr lang="zh-CN" altLang="en-US" sz="1200" dirty="0">
                <a:solidFill>
                  <a:prstClr val="black"/>
                </a:solidFill>
                <a:latin typeface="Calibri"/>
              </a:endParaRPr>
            </a:p>
          </p:txBody>
        </p:sp>
      </p:grpSp>
      <p:cxnSp>
        <p:nvCxnSpPr>
          <p:cNvPr id="110" name="直接连接符 109">
            <a:extLst>
              <a:ext uri="{FF2B5EF4-FFF2-40B4-BE49-F238E27FC236}">
                <a16:creationId xmlns:a16="http://schemas.microsoft.com/office/drawing/2014/main" id="{544A404A-A353-40F6-BD40-94233398AD37}"/>
              </a:ext>
            </a:extLst>
          </p:cNvPr>
          <p:cNvCxnSpPr>
            <a:cxnSpLocks/>
          </p:cNvCxnSpPr>
          <p:nvPr/>
        </p:nvCxnSpPr>
        <p:spPr>
          <a:xfrm>
            <a:off x="6155032" y="2013717"/>
            <a:ext cx="1" cy="2044257"/>
          </a:xfrm>
          <a:prstGeom prst="line">
            <a:avLst/>
          </a:prstGeom>
          <a:noFill/>
          <a:ln w="6350" cap="flat" cmpd="sng" algn="ctr">
            <a:solidFill>
              <a:srgbClr val="5B9BD5"/>
            </a:solidFill>
            <a:prstDash val="solid"/>
            <a:miter lim="800000"/>
          </a:ln>
          <a:effectLst/>
        </p:spPr>
      </p:cxnSp>
      <p:grpSp>
        <p:nvGrpSpPr>
          <p:cNvPr id="111" name="组合 110">
            <a:extLst>
              <a:ext uri="{FF2B5EF4-FFF2-40B4-BE49-F238E27FC236}">
                <a16:creationId xmlns:a16="http://schemas.microsoft.com/office/drawing/2014/main" id="{AA00309B-2EBD-464C-BD82-BA499817DCFC}"/>
              </a:ext>
            </a:extLst>
          </p:cNvPr>
          <p:cNvGrpSpPr/>
          <p:nvPr/>
        </p:nvGrpSpPr>
        <p:grpSpPr>
          <a:xfrm>
            <a:off x="6037396" y="4005226"/>
            <a:ext cx="239371" cy="239371"/>
            <a:chOff x="692720" y="2438979"/>
            <a:chExt cx="108000" cy="108000"/>
          </a:xfrm>
        </p:grpSpPr>
        <p:sp>
          <p:nvSpPr>
            <p:cNvPr id="112" name="椭圆 111">
              <a:extLst>
                <a:ext uri="{FF2B5EF4-FFF2-40B4-BE49-F238E27FC236}">
                  <a16:creationId xmlns:a16="http://schemas.microsoft.com/office/drawing/2014/main" id="{5CD820CB-E219-4698-89B3-0456B3A174BB}"/>
                </a:ext>
              </a:extLst>
            </p:cNvPr>
            <p:cNvSpPr/>
            <p:nvPr/>
          </p:nvSpPr>
          <p:spPr>
            <a:xfrm>
              <a:off x="692720" y="2438979"/>
              <a:ext cx="108000" cy="108000"/>
            </a:xfrm>
            <a:prstGeom prst="ellipse">
              <a:avLst/>
            </a:prstGeom>
            <a:gradFill flip="none" rotWithShape="1">
              <a:gsLst>
                <a:gs pos="100000">
                  <a:srgbClr val="FCFCFC"/>
                </a:gs>
                <a:gs pos="0">
                  <a:srgbClr val="CCCCCC"/>
                </a:gs>
              </a:gsLst>
              <a:lin ang="7200000" scaled="0"/>
              <a:tileRect/>
            </a:gradFill>
            <a:ln w="9525"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3" name="椭圆 112">
              <a:extLst>
                <a:ext uri="{FF2B5EF4-FFF2-40B4-BE49-F238E27FC236}">
                  <a16:creationId xmlns:a16="http://schemas.microsoft.com/office/drawing/2014/main" id="{98F4DAB1-7020-455D-8E37-049F0DED3A85}"/>
                </a:ext>
              </a:extLst>
            </p:cNvPr>
            <p:cNvSpPr/>
            <p:nvPr/>
          </p:nvSpPr>
          <p:spPr>
            <a:xfrm>
              <a:off x="725710" y="2471969"/>
              <a:ext cx="42017" cy="42017"/>
            </a:xfrm>
            <a:prstGeom prst="ellipse">
              <a:avLst/>
            </a:prstGeom>
            <a:gradFill flip="none" rotWithShape="1">
              <a:gsLst>
                <a:gs pos="0">
                  <a:srgbClr val="0DB4EF"/>
                </a:gs>
                <a:gs pos="100000">
                  <a:srgbClr val="96CA54"/>
                </a:gs>
              </a:gsLst>
              <a:path path="circle">
                <a:fillToRect l="50000" t="50000" r="50000" b="50000"/>
              </a:path>
              <a:tileRect/>
            </a:gradFill>
            <a:ln w="12700" cap="flat" cmpd="sng" algn="ctr">
              <a:noFill/>
              <a:prstDash val="solid"/>
              <a:miter lim="800000"/>
            </a:ln>
            <a:effectLst>
              <a:innerShdw blurRad="50800" dist="25400" dir="18900000">
                <a:prstClr val="black">
                  <a:alpha val="3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1"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B5DC862B-229E-468C-9B5D-C6146E2A16D9}"/>
              </a:ext>
            </a:extLst>
          </p:cNvPr>
          <p:cNvSpPr/>
          <p:nvPr/>
        </p:nvSpPr>
        <p:spPr>
          <a:xfrm rot="21233659">
            <a:off x="5315693" y="1397527"/>
            <a:ext cx="806837" cy="306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FD4C67C6-D804-46D5-926C-069CD37E820C}"/>
              </a:ext>
            </a:extLst>
          </p:cNvPr>
          <p:cNvSpPr/>
          <p:nvPr/>
        </p:nvSpPr>
        <p:spPr>
          <a:xfrm rot="21233659">
            <a:off x="5071033" y="1210870"/>
            <a:ext cx="1065503" cy="535083"/>
          </a:xfrm>
          <a:custGeom>
            <a:avLst/>
            <a:gdLst>
              <a:gd name="connsiteX0" fmla="*/ 182422 w 2618509"/>
              <a:gd name="connsiteY0" fmla="*/ 0 h 1094509"/>
              <a:gd name="connsiteX1" fmla="*/ 2436087 w 2618509"/>
              <a:gd name="connsiteY1" fmla="*/ 0 h 1094509"/>
              <a:gd name="connsiteX2" fmla="*/ 2618509 w 2618509"/>
              <a:gd name="connsiteY2" fmla="*/ 182422 h 1094509"/>
              <a:gd name="connsiteX3" fmla="*/ 2618509 w 2618509"/>
              <a:gd name="connsiteY3" fmla="*/ 311727 h 1094509"/>
              <a:gd name="connsiteX4" fmla="*/ 2403764 w 2618509"/>
              <a:gd name="connsiteY4" fmla="*/ 526472 h 1094509"/>
              <a:gd name="connsiteX5" fmla="*/ 2618509 w 2618509"/>
              <a:gd name="connsiteY5" fmla="*/ 741217 h 1094509"/>
              <a:gd name="connsiteX6" fmla="*/ 2618509 w 2618509"/>
              <a:gd name="connsiteY6" fmla="*/ 912087 h 1094509"/>
              <a:gd name="connsiteX7" fmla="*/ 2436087 w 2618509"/>
              <a:gd name="connsiteY7" fmla="*/ 1094509 h 1094509"/>
              <a:gd name="connsiteX8" fmla="*/ 182422 w 2618509"/>
              <a:gd name="connsiteY8" fmla="*/ 1094509 h 1094509"/>
              <a:gd name="connsiteX9" fmla="*/ 0 w 2618509"/>
              <a:gd name="connsiteY9" fmla="*/ 912087 h 1094509"/>
              <a:gd name="connsiteX10" fmla="*/ 0 w 2618509"/>
              <a:gd name="connsiteY10" fmla="*/ 775854 h 1094509"/>
              <a:gd name="connsiteX11" fmla="*/ 214745 w 2618509"/>
              <a:gd name="connsiteY11" fmla="*/ 561109 h 1094509"/>
              <a:gd name="connsiteX12" fmla="*/ 0 w 2618509"/>
              <a:gd name="connsiteY12" fmla="*/ 346364 h 1094509"/>
              <a:gd name="connsiteX13" fmla="*/ 0 w 2618509"/>
              <a:gd name="connsiteY13" fmla="*/ 182422 h 1094509"/>
              <a:gd name="connsiteX14" fmla="*/ 182422 w 2618509"/>
              <a:gd name="connsiteY14" fmla="*/ 0 h 10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8509" h="1094509">
                <a:moveTo>
                  <a:pt x="182422" y="0"/>
                </a:moveTo>
                <a:lnTo>
                  <a:pt x="2436087" y="0"/>
                </a:lnTo>
                <a:cubicBezTo>
                  <a:pt x="2536836" y="0"/>
                  <a:pt x="2618509" y="81673"/>
                  <a:pt x="2618509" y="182422"/>
                </a:cubicBezTo>
                <a:lnTo>
                  <a:pt x="2618509" y="311727"/>
                </a:lnTo>
                <a:cubicBezTo>
                  <a:pt x="2499909" y="311727"/>
                  <a:pt x="2403764" y="407872"/>
                  <a:pt x="2403764" y="526472"/>
                </a:cubicBezTo>
                <a:cubicBezTo>
                  <a:pt x="2403764" y="645072"/>
                  <a:pt x="2499909" y="741217"/>
                  <a:pt x="2618509" y="741217"/>
                </a:cubicBezTo>
                <a:lnTo>
                  <a:pt x="2618509" y="912087"/>
                </a:lnTo>
                <a:cubicBezTo>
                  <a:pt x="2618509" y="1012836"/>
                  <a:pt x="2536836" y="1094509"/>
                  <a:pt x="2436087" y="1094509"/>
                </a:cubicBezTo>
                <a:lnTo>
                  <a:pt x="182422" y="1094509"/>
                </a:lnTo>
                <a:cubicBezTo>
                  <a:pt x="81673" y="1094509"/>
                  <a:pt x="0" y="1012836"/>
                  <a:pt x="0" y="912087"/>
                </a:cubicBezTo>
                <a:lnTo>
                  <a:pt x="0" y="775854"/>
                </a:lnTo>
                <a:cubicBezTo>
                  <a:pt x="118600" y="775854"/>
                  <a:pt x="214745" y="679709"/>
                  <a:pt x="214745" y="561109"/>
                </a:cubicBezTo>
                <a:cubicBezTo>
                  <a:pt x="214745" y="442509"/>
                  <a:pt x="118600" y="346364"/>
                  <a:pt x="0" y="346364"/>
                </a:cubicBezTo>
                <a:lnTo>
                  <a:pt x="0" y="182422"/>
                </a:lnTo>
                <a:cubicBezTo>
                  <a:pt x="0" y="81673"/>
                  <a:pt x="81673" y="0"/>
                  <a:pt x="182422" y="0"/>
                </a:cubicBezTo>
                <a:close/>
              </a:path>
            </a:pathLst>
          </a:custGeom>
          <a:solidFill>
            <a:srgbClr val="88C8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p>
        </p:txBody>
      </p:sp>
      <p:sp>
        <p:nvSpPr>
          <p:cNvPr id="13" name="文本框 12">
            <a:extLst>
              <a:ext uri="{FF2B5EF4-FFF2-40B4-BE49-F238E27FC236}">
                <a16:creationId xmlns:a16="http://schemas.microsoft.com/office/drawing/2014/main" id="{573162F1-9E62-483B-90A2-4DF68F8ADD13}"/>
              </a:ext>
            </a:extLst>
          </p:cNvPr>
          <p:cNvSpPr txBox="1"/>
          <p:nvPr/>
        </p:nvSpPr>
        <p:spPr>
          <a:xfrm rot="21233659">
            <a:off x="5213999" y="1363140"/>
            <a:ext cx="743338" cy="213922"/>
          </a:xfrm>
          <a:prstGeom prst="rect">
            <a:avLst/>
          </a:prstGeom>
          <a:solidFill>
            <a:schemeClr val="bg1"/>
          </a:solidFill>
        </p:spPr>
        <p:txBody>
          <a:bodyPr wrap="square" rtlCol="0">
            <a:spAutoFit/>
          </a:bodyPr>
          <a:lstStyle/>
          <a:p>
            <a:pPr algn="ctr"/>
            <a:r>
              <a:rPr lang="zh-CN" altLang="en-US" sz="1100" b="1" spc="300" dirty="0">
                <a:latin typeface="微软雅黑" panose="020B0503020204020204" pitchFamily="34" charset="-122"/>
                <a:ea typeface="微软雅黑" panose="020B0503020204020204" pitchFamily="34" charset="-122"/>
              </a:rPr>
              <a:t>服务券</a:t>
            </a:r>
          </a:p>
        </p:txBody>
      </p:sp>
      <p:cxnSp>
        <p:nvCxnSpPr>
          <p:cNvPr id="14" name="直接连接符 13">
            <a:extLst>
              <a:ext uri="{FF2B5EF4-FFF2-40B4-BE49-F238E27FC236}">
                <a16:creationId xmlns:a16="http://schemas.microsoft.com/office/drawing/2014/main" id="{0AB902DA-0849-424A-9022-0D80EEA71DE6}"/>
              </a:ext>
            </a:extLst>
          </p:cNvPr>
          <p:cNvCxnSpPr>
            <a:cxnSpLocks/>
          </p:cNvCxnSpPr>
          <p:nvPr/>
        </p:nvCxnSpPr>
        <p:spPr>
          <a:xfrm>
            <a:off x="5978571" y="1163843"/>
            <a:ext cx="52679" cy="507113"/>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F8DD019C-D5BC-46C5-AB2D-6897C3FCE280}"/>
              </a:ext>
            </a:extLst>
          </p:cNvPr>
          <p:cNvGrpSpPr/>
          <p:nvPr/>
        </p:nvGrpSpPr>
        <p:grpSpPr>
          <a:xfrm rot="19974402">
            <a:off x="5302780" y="1407659"/>
            <a:ext cx="1015145" cy="526592"/>
            <a:chOff x="5235910" y="2804802"/>
            <a:chExt cx="1336340" cy="624198"/>
          </a:xfrm>
        </p:grpSpPr>
        <p:sp>
          <p:nvSpPr>
            <p:cNvPr id="16" name="任意多边形: 形状 15">
              <a:extLst>
                <a:ext uri="{FF2B5EF4-FFF2-40B4-BE49-F238E27FC236}">
                  <a16:creationId xmlns:a16="http://schemas.microsoft.com/office/drawing/2014/main" id="{A61116FE-2F4E-461A-8ED7-6C103BF8759A}"/>
                </a:ext>
              </a:extLst>
            </p:cNvPr>
            <p:cNvSpPr/>
            <p:nvPr/>
          </p:nvSpPr>
          <p:spPr>
            <a:xfrm>
              <a:off x="5235910" y="2804803"/>
              <a:ext cx="1336340" cy="624197"/>
            </a:xfrm>
            <a:custGeom>
              <a:avLst/>
              <a:gdLst>
                <a:gd name="connsiteX0" fmla="*/ 182422 w 2618509"/>
                <a:gd name="connsiteY0" fmla="*/ 0 h 1094509"/>
                <a:gd name="connsiteX1" fmla="*/ 2436087 w 2618509"/>
                <a:gd name="connsiteY1" fmla="*/ 0 h 1094509"/>
                <a:gd name="connsiteX2" fmla="*/ 2618509 w 2618509"/>
                <a:gd name="connsiteY2" fmla="*/ 182422 h 1094509"/>
                <a:gd name="connsiteX3" fmla="*/ 2618509 w 2618509"/>
                <a:gd name="connsiteY3" fmla="*/ 311727 h 1094509"/>
                <a:gd name="connsiteX4" fmla="*/ 2403764 w 2618509"/>
                <a:gd name="connsiteY4" fmla="*/ 526472 h 1094509"/>
                <a:gd name="connsiteX5" fmla="*/ 2618509 w 2618509"/>
                <a:gd name="connsiteY5" fmla="*/ 741217 h 1094509"/>
                <a:gd name="connsiteX6" fmla="*/ 2618509 w 2618509"/>
                <a:gd name="connsiteY6" fmla="*/ 912087 h 1094509"/>
                <a:gd name="connsiteX7" fmla="*/ 2436087 w 2618509"/>
                <a:gd name="connsiteY7" fmla="*/ 1094509 h 1094509"/>
                <a:gd name="connsiteX8" fmla="*/ 182422 w 2618509"/>
                <a:gd name="connsiteY8" fmla="*/ 1094509 h 1094509"/>
                <a:gd name="connsiteX9" fmla="*/ 0 w 2618509"/>
                <a:gd name="connsiteY9" fmla="*/ 912087 h 1094509"/>
                <a:gd name="connsiteX10" fmla="*/ 0 w 2618509"/>
                <a:gd name="connsiteY10" fmla="*/ 775854 h 1094509"/>
                <a:gd name="connsiteX11" fmla="*/ 214745 w 2618509"/>
                <a:gd name="connsiteY11" fmla="*/ 561109 h 1094509"/>
                <a:gd name="connsiteX12" fmla="*/ 0 w 2618509"/>
                <a:gd name="connsiteY12" fmla="*/ 346364 h 1094509"/>
                <a:gd name="connsiteX13" fmla="*/ 0 w 2618509"/>
                <a:gd name="connsiteY13" fmla="*/ 182422 h 1094509"/>
                <a:gd name="connsiteX14" fmla="*/ 182422 w 2618509"/>
                <a:gd name="connsiteY14" fmla="*/ 0 h 109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8509" h="1094509">
                  <a:moveTo>
                    <a:pt x="182422" y="0"/>
                  </a:moveTo>
                  <a:lnTo>
                    <a:pt x="2436087" y="0"/>
                  </a:lnTo>
                  <a:cubicBezTo>
                    <a:pt x="2536836" y="0"/>
                    <a:pt x="2618509" y="81673"/>
                    <a:pt x="2618509" y="182422"/>
                  </a:cubicBezTo>
                  <a:lnTo>
                    <a:pt x="2618509" y="311727"/>
                  </a:lnTo>
                  <a:cubicBezTo>
                    <a:pt x="2499909" y="311727"/>
                    <a:pt x="2403764" y="407872"/>
                    <a:pt x="2403764" y="526472"/>
                  </a:cubicBezTo>
                  <a:cubicBezTo>
                    <a:pt x="2403764" y="645072"/>
                    <a:pt x="2499909" y="741217"/>
                    <a:pt x="2618509" y="741217"/>
                  </a:cubicBezTo>
                  <a:lnTo>
                    <a:pt x="2618509" y="912087"/>
                  </a:lnTo>
                  <a:cubicBezTo>
                    <a:pt x="2618509" y="1012836"/>
                    <a:pt x="2536836" y="1094509"/>
                    <a:pt x="2436087" y="1094509"/>
                  </a:cubicBezTo>
                  <a:lnTo>
                    <a:pt x="182422" y="1094509"/>
                  </a:lnTo>
                  <a:cubicBezTo>
                    <a:pt x="81673" y="1094509"/>
                    <a:pt x="0" y="1012836"/>
                    <a:pt x="0" y="912087"/>
                  </a:cubicBezTo>
                  <a:lnTo>
                    <a:pt x="0" y="775854"/>
                  </a:lnTo>
                  <a:cubicBezTo>
                    <a:pt x="118600" y="775854"/>
                    <a:pt x="214745" y="679709"/>
                    <a:pt x="214745" y="561109"/>
                  </a:cubicBezTo>
                  <a:cubicBezTo>
                    <a:pt x="214745" y="442509"/>
                    <a:pt x="118600" y="346364"/>
                    <a:pt x="0" y="346364"/>
                  </a:cubicBezTo>
                  <a:lnTo>
                    <a:pt x="0" y="182422"/>
                  </a:lnTo>
                  <a:cubicBezTo>
                    <a:pt x="0" y="81673"/>
                    <a:pt x="81673" y="0"/>
                    <a:pt x="1824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矩形 16">
              <a:extLst>
                <a:ext uri="{FF2B5EF4-FFF2-40B4-BE49-F238E27FC236}">
                  <a16:creationId xmlns:a16="http://schemas.microsoft.com/office/drawing/2014/main" id="{8D068801-710F-421E-A78F-125131DA73CE}"/>
                </a:ext>
              </a:extLst>
            </p:cNvPr>
            <p:cNvSpPr/>
            <p:nvPr/>
          </p:nvSpPr>
          <p:spPr>
            <a:xfrm>
              <a:off x="5424114" y="2981834"/>
              <a:ext cx="872411" cy="270133"/>
            </a:xfrm>
            <a:prstGeom prst="rect">
              <a:avLst/>
            </a:prstGeom>
            <a:solidFill>
              <a:srgbClr val="FD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67C77DCE-93C5-4D4A-8126-12C32CAF5487}"/>
                </a:ext>
              </a:extLst>
            </p:cNvPr>
            <p:cNvSpPr txBox="1"/>
            <p:nvPr/>
          </p:nvSpPr>
          <p:spPr>
            <a:xfrm>
              <a:off x="5409453" y="2967941"/>
              <a:ext cx="954496" cy="310100"/>
            </a:xfrm>
            <a:prstGeom prst="rect">
              <a:avLst/>
            </a:prstGeom>
            <a:noFill/>
          </p:spPr>
          <p:txBody>
            <a:bodyPr wrap="square" rtlCol="0">
              <a:spAutoFit/>
            </a:bodyPr>
            <a:lstStyle>
              <a:defPPr>
                <a:defRPr lang="zh-CN"/>
              </a:defPPr>
              <a:lvl1pPr algn="ctr">
                <a:defRPr sz="1400" b="1" spc="300">
                  <a:latin typeface="微软雅黑" panose="020B0503020204020204" pitchFamily="34" charset="-122"/>
                  <a:ea typeface="微软雅黑" panose="020B0503020204020204" pitchFamily="34" charset="-122"/>
                </a:defRPr>
              </a:lvl1pPr>
            </a:lstStyle>
            <a:p>
              <a:r>
                <a:rPr lang="zh-CN" altLang="en-US" sz="1100" dirty="0"/>
                <a:t>服务券</a:t>
              </a:r>
            </a:p>
          </p:txBody>
        </p:sp>
        <p:cxnSp>
          <p:nvCxnSpPr>
            <p:cNvPr id="19" name="直接连接符 18">
              <a:extLst>
                <a:ext uri="{FF2B5EF4-FFF2-40B4-BE49-F238E27FC236}">
                  <a16:creationId xmlns:a16="http://schemas.microsoft.com/office/drawing/2014/main" id="{FC133DDA-AEE0-46F8-9C4C-00D0027B3BF2}"/>
                </a:ext>
              </a:extLst>
            </p:cNvPr>
            <p:cNvCxnSpPr>
              <a:cxnSpLocks/>
            </p:cNvCxnSpPr>
            <p:nvPr/>
          </p:nvCxnSpPr>
          <p:spPr>
            <a:xfrm>
              <a:off x="6373178" y="2804802"/>
              <a:ext cx="0" cy="624198"/>
            </a:xfrm>
            <a:prstGeom prst="line">
              <a:avLst/>
            </a:prstGeom>
            <a:ln w="25400">
              <a:solidFill>
                <a:srgbClr val="FDDC00"/>
              </a:solidFill>
              <a:prstDash val="sysDash"/>
            </a:ln>
          </p:spPr>
          <p:style>
            <a:lnRef idx="1">
              <a:schemeClr val="accent1"/>
            </a:lnRef>
            <a:fillRef idx="0">
              <a:schemeClr val="accent1"/>
            </a:fillRef>
            <a:effectRef idx="0">
              <a:schemeClr val="accent1"/>
            </a:effectRef>
            <a:fontRef idx="minor">
              <a:schemeClr val="tx1"/>
            </a:fontRef>
          </p:style>
        </p:cxnSp>
      </p:grpSp>
      <p:sp>
        <p:nvSpPr>
          <p:cNvPr id="20" name="矩形: 圆角 19">
            <a:extLst>
              <a:ext uri="{FF2B5EF4-FFF2-40B4-BE49-F238E27FC236}">
                <a16:creationId xmlns:a16="http://schemas.microsoft.com/office/drawing/2014/main" id="{2C35EE4A-E189-4C57-B70E-FBD0468F0147}"/>
              </a:ext>
            </a:extLst>
          </p:cNvPr>
          <p:cNvSpPr/>
          <p:nvPr/>
        </p:nvSpPr>
        <p:spPr>
          <a:xfrm>
            <a:off x="5026973" y="2187396"/>
            <a:ext cx="1548299" cy="426249"/>
          </a:xfrm>
          <a:prstGeom prst="roundRect">
            <a:avLst/>
          </a:prstGeom>
          <a:solidFill>
            <a:srgbClr val="57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5F55F561-C45D-4F0B-86A5-2DCBF28F4DAB}"/>
              </a:ext>
            </a:extLst>
          </p:cNvPr>
          <p:cNvSpPr txBox="1"/>
          <p:nvPr/>
        </p:nvSpPr>
        <p:spPr>
          <a:xfrm>
            <a:off x="5179283" y="2227932"/>
            <a:ext cx="1548299" cy="307777"/>
          </a:xfrm>
          <a:prstGeom prst="rect">
            <a:avLst/>
          </a:prstGeom>
          <a:noFill/>
        </p:spPr>
        <p:txBody>
          <a:bodyPr wrap="square" rtlCol="0">
            <a:spAutoFit/>
          </a:bodyPr>
          <a:lstStyle/>
          <a:p>
            <a:r>
              <a:rPr lang="zh-CN" altLang="en-US" sz="1400" spc="300" dirty="0">
                <a:solidFill>
                  <a:schemeClr val="bg1"/>
                </a:solidFill>
                <a:latin typeface="方正粗黑宋简体" panose="02000000000000000000" pitchFamily="2" charset="-122"/>
                <a:ea typeface="方正粗黑宋简体" panose="02000000000000000000" pitchFamily="2" charset="-122"/>
              </a:rPr>
              <a:t>服务补贴券</a:t>
            </a:r>
          </a:p>
        </p:txBody>
      </p:sp>
      <p:sp>
        <p:nvSpPr>
          <p:cNvPr id="22" name="矩形: 圆角 21">
            <a:extLst>
              <a:ext uri="{FF2B5EF4-FFF2-40B4-BE49-F238E27FC236}">
                <a16:creationId xmlns:a16="http://schemas.microsoft.com/office/drawing/2014/main" id="{9E74067F-34B0-42EB-9341-9D7C10B401D4}"/>
              </a:ext>
            </a:extLst>
          </p:cNvPr>
          <p:cNvSpPr/>
          <p:nvPr/>
        </p:nvSpPr>
        <p:spPr>
          <a:xfrm>
            <a:off x="5160014" y="4843112"/>
            <a:ext cx="1415381" cy="426249"/>
          </a:xfrm>
          <a:prstGeom prst="roundRect">
            <a:avLst/>
          </a:prstGeom>
          <a:solidFill>
            <a:srgbClr val="57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213EB7FC-A84A-425C-8DE9-D6C29BF34152}"/>
              </a:ext>
            </a:extLst>
          </p:cNvPr>
          <p:cNvSpPr txBox="1"/>
          <p:nvPr/>
        </p:nvSpPr>
        <p:spPr>
          <a:xfrm>
            <a:off x="5393605" y="4883752"/>
            <a:ext cx="1181790" cy="307777"/>
          </a:xfrm>
          <a:prstGeom prst="rect">
            <a:avLst/>
          </a:prstGeom>
          <a:noFill/>
        </p:spPr>
        <p:txBody>
          <a:bodyPr wrap="square" rtlCol="0">
            <a:spAutoFit/>
          </a:bodyPr>
          <a:lstStyle/>
          <a:p>
            <a:r>
              <a:rPr lang="zh-CN" altLang="en-US" sz="1400" spc="300" dirty="0">
                <a:solidFill>
                  <a:schemeClr val="bg1"/>
                </a:solidFill>
                <a:latin typeface="方正粗黑宋简体" panose="02000000000000000000" pitchFamily="2" charset="-122"/>
                <a:ea typeface="方正粗黑宋简体" panose="02000000000000000000" pitchFamily="2" charset="-122"/>
              </a:rPr>
              <a:t>服务中心</a:t>
            </a:r>
          </a:p>
        </p:txBody>
      </p:sp>
      <p:sp>
        <p:nvSpPr>
          <p:cNvPr id="24" name="矩形: 圆角 23">
            <a:extLst>
              <a:ext uri="{FF2B5EF4-FFF2-40B4-BE49-F238E27FC236}">
                <a16:creationId xmlns:a16="http://schemas.microsoft.com/office/drawing/2014/main" id="{A29621C1-EF50-460F-B048-10C8B1D5AA10}"/>
              </a:ext>
            </a:extLst>
          </p:cNvPr>
          <p:cNvSpPr/>
          <p:nvPr/>
        </p:nvSpPr>
        <p:spPr>
          <a:xfrm>
            <a:off x="9250392" y="4827599"/>
            <a:ext cx="1360934" cy="426249"/>
          </a:xfrm>
          <a:prstGeom prst="roundRect">
            <a:avLst/>
          </a:prstGeom>
          <a:solidFill>
            <a:srgbClr val="57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32D09262-C0B0-4044-B840-9195D0EF74ED}"/>
              </a:ext>
            </a:extLst>
          </p:cNvPr>
          <p:cNvSpPr txBox="1"/>
          <p:nvPr/>
        </p:nvSpPr>
        <p:spPr>
          <a:xfrm>
            <a:off x="9436808" y="4890008"/>
            <a:ext cx="1181790" cy="307777"/>
          </a:xfrm>
          <a:prstGeom prst="rect">
            <a:avLst/>
          </a:prstGeom>
          <a:noFill/>
        </p:spPr>
        <p:txBody>
          <a:bodyPr wrap="square" rtlCol="0">
            <a:spAutoFit/>
          </a:bodyPr>
          <a:lstStyle/>
          <a:p>
            <a:r>
              <a:rPr lang="zh-CN" altLang="en-US" sz="1400" spc="300" dirty="0">
                <a:solidFill>
                  <a:schemeClr val="bg1"/>
                </a:solidFill>
                <a:latin typeface="方正粗黑宋简体" panose="02000000000000000000" pitchFamily="2" charset="-122"/>
                <a:ea typeface="方正粗黑宋简体" panose="02000000000000000000" pitchFamily="2" charset="-122"/>
              </a:rPr>
              <a:t>服务机构</a:t>
            </a:r>
          </a:p>
        </p:txBody>
      </p:sp>
      <p:grpSp>
        <p:nvGrpSpPr>
          <p:cNvPr id="26" name="组合 25">
            <a:extLst>
              <a:ext uri="{FF2B5EF4-FFF2-40B4-BE49-F238E27FC236}">
                <a16:creationId xmlns:a16="http://schemas.microsoft.com/office/drawing/2014/main" id="{45CAB3B5-2201-4114-82C4-48702A59ED67}"/>
              </a:ext>
            </a:extLst>
          </p:cNvPr>
          <p:cNvGrpSpPr/>
          <p:nvPr/>
        </p:nvGrpSpPr>
        <p:grpSpPr>
          <a:xfrm>
            <a:off x="8601258" y="2617427"/>
            <a:ext cx="2489726" cy="2035514"/>
            <a:chOff x="8530683" y="1425923"/>
            <a:chExt cx="2489726" cy="2035514"/>
          </a:xfrm>
        </p:grpSpPr>
        <p:sp>
          <p:nvSpPr>
            <p:cNvPr id="27" name="对话气泡: 椭圆形 26">
              <a:extLst>
                <a:ext uri="{FF2B5EF4-FFF2-40B4-BE49-F238E27FC236}">
                  <a16:creationId xmlns:a16="http://schemas.microsoft.com/office/drawing/2014/main" id="{E9BFAF79-656B-49B1-82D5-6B674840C504}"/>
                </a:ext>
              </a:extLst>
            </p:cNvPr>
            <p:cNvSpPr/>
            <p:nvPr/>
          </p:nvSpPr>
          <p:spPr>
            <a:xfrm>
              <a:off x="9392144" y="1425923"/>
              <a:ext cx="476812" cy="426249"/>
            </a:xfrm>
            <a:prstGeom prst="wedgeEllipseCallout">
              <a:avLst>
                <a:gd name="adj1" fmla="val -22964"/>
                <a:gd name="adj2" fmla="val 733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对话气泡: 椭圆形 27">
              <a:extLst>
                <a:ext uri="{FF2B5EF4-FFF2-40B4-BE49-F238E27FC236}">
                  <a16:creationId xmlns:a16="http://schemas.microsoft.com/office/drawing/2014/main" id="{0ADAC9A6-6B23-4A16-880E-D6061D13BF29}"/>
                </a:ext>
              </a:extLst>
            </p:cNvPr>
            <p:cNvSpPr/>
            <p:nvPr/>
          </p:nvSpPr>
          <p:spPr>
            <a:xfrm rot="21180083">
              <a:off x="10045836" y="1603274"/>
              <a:ext cx="427672" cy="429449"/>
            </a:xfrm>
            <a:prstGeom prst="wedgeEllipseCallout">
              <a:avLst>
                <a:gd name="adj1" fmla="val -34070"/>
                <a:gd name="adj2" fmla="val 728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对话气泡: 椭圆形 28">
              <a:extLst>
                <a:ext uri="{FF2B5EF4-FFF2-40B4-BE49-F238E27FC236}">
                  <a16:creationId xmlns:a16="http://schemas.microsoft.com/office/drawing/2014/main" id="{B2FA876E-4AC7-4AF7-B6B8-1C531BEE8092}"/>
                </a:ext>
              </a:extLst>
            </p:cNvPr>
            <p:cNvSpPr/>
            <p:nvPr/>
          </p:nvSpPr>
          <p:spPr>
            <a:xfrm rot="20462227">
              <a:off x="8897501" y="1591372"/>
              <a:ext cx="492153" cy="521600"/>
            </a:xfrm>
            <a:prstGeom prst="wedgeEllipseCallout">
              <a:avLst>
                <a:gd name="adj1" fmla="val -33636"/>
                <a:gd name="adj2" fmla="val 7383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对话气泡: 椭圆形 29">
              <a:extLst>
                <a:ext uri="{FF2B5EF4-FFF2-40B4-BE49-F238E27FC236}">
                  <a16:creationId xmlns:a16="http://schemas.microsoft.com/office/drawing/2014/main" id="{8A80AB26-2456-4285-876B-D2B9FC9F4505}"/>
                </a:ext>
              </a:extLst>
            </p:cNvPr>
            <p:cNvSpPr/>
            <p:nvPr/>
          </p:nvSpPr>
          <p:spPr>
            <a:xfrm rot="20462227">
              <a:off x="10066175" y="2821457"/>
              <a:ext cx="534838" cy="450709"/>
            </a:xfrm>
            <a:prstGeom prst="wedgeEllipseCallout">
              <a:avLst>
                <a:gd name="adj1" fmla="val -40820"/>
                <a:gd name="adj2" fmla="val 6166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对话气泡: 椭圆形 30">
              <a:extLst>
                <a:ext uri="{FF2B5EF4-FFF2-40B4-BE49-F238E27FC236}">
                  <a16:creationId xmlns:a16="http://schemas.microsoft.com/office/drawing/2014/main" id="{CB2F0252-C0CA-4F79-8E16-E531B27F93F8}"/>
                </a:ext>
              </a:extLst>
            </p:cNvPr>
            <p:cNvSpPr/>
            <p:nvPr/>
          </p:nvSpPr>
          <p:spPr>
            <a:xfrm rot="20462227">
              <a:off x="9122954" y="2215283"/>
              <a:ext cx="481895" cy="450709"/>
            </a:xfrm>
            <a:prstGeom prst="wedgeEllipseCallout">
              <a:avLst>
                <a:gd name="adj1" fmla="val -28517"/>
                <a:gd name="adj2" fmla="val 7472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对话气泡: 椭圆形 31">
              <a:extLst>
                <a:ext uri="{FF2B5EF4-FFF2-40B4-BE49-F238E27FC236}">
                  <a16:creationId xmlns:a16="http://schemas.microsoft.com/office/drawing/2014/main" id="{19881BD4-E6B9-46C2-932E-0A3A175C1079}"/>
                </a:ext>
              </a:extLst>
            </p:cNvPr>
            <p:cNvSpPr/>
            <p:nvPr/>
          </p:nvSpPr>
          <p:spPr>
            <a:xfrm rot="21180083">
              <a:off x="10296230" y="2164910"/>
              <a:ext cx="517056" cy="429449"/>
            </a:xfrm>
            <a:prstGeom prst="wedgeEllipseCallout">
              <a:avLst>
                <a:gd name="adj1" fmla="val -34070"/>
                <a:gd name="adj2" fmla="val 728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对话气泡: 椭圆形 32">
              <a:extLst>
                <a:ext uri="{FF2B5EF4-FFF2-40B4-BE49-F238E27FC236}">
                  <a16:creationId xmlns:a16="http://schemas.microsoft.com/office/drawing/2014/main" id="{A868AAB7-1B7C-4D39-9965-17ED83E6A0A7}"/>
                </a:ext>
              </a:extLst>
            </p:cNvPr>
            <p:cNvSpPr/>
            <p:nvPr/>
          </p:nvSpPr>
          <p:spPr>
            <a:xfrm rot="20462227">
              <a:off x="8530683" y="2316337"/>
              <a:ext cx="481895" cy="450709"/>
            </a:xfrm>
            <a:prstGeom prst="wedgeEllipseCallout">
              <a:avLst>
                <a:gd name="adj1" fmla="val 16842"/>
                <a:gd name="adj2" fmla="val 723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对话气泡: 椭圆形 33">
              <a:extLst>
                <a:ext uri="{FF2B5EF4-FFF2-40B4-BE49-F238E27FC236}">
                  <a16:creationId xmlns:a16="http://schemas.microsoft.com/office/drawing/2014/main" id="{66F7AA82-5141-4394-857D-AFBFCDAD023E}"/>
                </a:ext>
              </a:extLst>
            </p:cNvPr>
            <p:cNvSpPr/>
            <p:nvPr/>
          </p:nvSpPr>
          <p:spPr>
            <a:xfrm rot="20462227">
              <a:off x="9551466" y="2475825"/>
              <a:ext cx="534838" cy="450709"/>
            </a:xfrm>
            <a:prstGeom prst="wedgeEllipseCallout">
              <a:avLst>
                <a:gd name="adj1" fmla="val 10114"/>
                <a:gd name="adj2" fmla="val 793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对话气泡: 椭圆形 34">
              <a:extLst>
                <a:ext uri="{FF2B5EF4-FFF2-40B4-BE49-F238E27FC236}">
                  <a16:creationId xmlns:a16="http://schemas.microsoft.com/office/drawing/2014/main" id="{1A4BB3A4-05A4-4F40-8A6F-4631C3986776}"/>
                </a:ext>
              </a:extLst>
            </p:cNvPr>
            <p:cNvSpPr/>
            <p:nvPr/>
          </p:nvSpPr>
          <p:spPr>
            <a:xfrm rot="20462227">
              <a:off x="9610979" y="1925946"/>
              <a:ext cx="515953" cy="505675"/>
            </a:xfrm>
            <a:prstGeom prst="wedgeEllipseCallout">
              <a:avLst>
                <a:gd name="adj1" fmla="val 23778"/>
                <a:gd name="adj2" fmla="val 8006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对话气泡: 椭圆形 35">
              <a:extLst>
                <a:ext uri="{FF2B5EF4-FFF2-40B4-BE49-F238E27FC236}">
                  <a16:creationId xmlns:a16="http://schemas.microsoft.com/office/drawing/2014/main" id="{7E00F188-594B-4EF6-BB99-00F63A1D44C0}"/>
                </a:ext>
              </a:extLst>
            </p:cNvPr>
            <p:cNvSpPr/>
            <p:nvPr/>
          </p:nvSpPr>
          <p:spPr>
            <a:xfrm rot="20981976">
              <a:off x="8967161" y="2873413"/>
              <a:ext cx="498774" cy="370863"/>
            </a:xfrm>
            <a:prstGeom prst="wedgeEllipseCallout">
              <a:avLst>
                <a:gd name="adj1" fmla="val 10114"/>
                <a:gd name="adj2" fmla="val 79378"/>
              </a:avLst>
            </a:prstGeom>
            <a:solidFill>
              <a:srgbClr val="2CD8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对话气泡: 椭圆形 36">
              <a:extLst>
                <a:ext uri="{FF2B5EF4-FFF2-40B4-BE49-F238E27FC236}">
                  <a16:creationId xmlns:a16="http://schemas.microsoft.com/office/drawing/2014/main" id="{D27C02C9-ADCD-4DF1-88B9-C38C59F183A3}"/>
                </a:ext>
              </a:extLst>
            </p:cNvPr>
            <p:cNvSpPr/>
            <p:nvPr/>
          </p:nvSpPr>
          <p:spPr>
            <a:xfrm rot="19036736">
              <a:off x="9481082" y="3031988"/>
              <a:ext cx="427672" cy="429449"/>
            </a:xfrm>
            <a:prstGeom prst="wedgeEllipseCallout">
              <a:avLst>
                <a:gd name="adj1" fmla="val -34070"/>
                <a:gd name="adj2" fmla="val 728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对话气泡: 椭圆形 37">
              <a:extLst>
                <a:ext uri="{FF2B5EF4-FFF2-40B4-BE49-F238E27FC236}">
                  <a16:creationId xmlns:a16="http://schemas.microsoft.com/office/drawing/2014/main" id="{74A25123-7C40-4F7D-A472-1FF7BD1BB7DB}"/>
                </a:ext>
              </a:extLst>
            </p:cNvPr>
            <p:cNvSpPr/>
            <p:nvPr/>
          </p:nvSpPr>
          <p:spPr>
            <a:xfrm rot="21180083">
              <a:off x="10654637" y="2583745"/>
              <a:ext cx="365772" cy="328387"/>
            </a:xfrm>
            <a:prstGeom prst="wedgeEllipseCallout">
              <a:avLst>
                <a:gd name="adj1" fmla="val -34070"/>
                <a:gd name="adj2" fmla="val 728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形 38">
              <a:extLst>
                <a:ext uri="{FF2B5EF4-FFF2-40B4-BE49-F238E27FC236}">
                  <a16:creationId xmlns:a16="http://schemas.microsoft.com/office/drawing/2014/main" id="{1F821DE5-03AA-42C8-9FA9-8EC856E096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74481" y="1674371"/>
              <a:ext cx="355308" cy="355308"/>
            </a:xfrm>
            <a:prstGeom prst="rect">
              <a:avLst/>
            </a:prstGeom>
          </p:spPr>
        </p:pic>
        <p:pic>
          <p:nvPicPr>
            <p:cNvPr id="40" name="图形 39">
              <a:extLst>
                <a:ext uri="{FF2B5EF4-FFF2-40B4-BE49-F238E27FC236}">
                  <a16:creationId xmlns:a16="http://schemas.microsoft.com/office/drawing/2014/main" id="{FAE582B0-EC27-40C9-84AC-EB03B1ACE8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91455" y="2889823"/>
              <a:ext cx="306623" cy="306623"/>
            </a:xfrm>
            <a:prstGeom prst="rect">
              <a:avLst/>
            </a:prstGeom>
          </p:spPr>
        </p:pic>
        <p:pic>
          <p:nvPicPr>
            <p:cNvPr id="41" name="图形 40">
              <a:extLst>
                <a:ext uri="{FF2B5EF4-FFF2-40B4-BE49-F238E27FC236}">
                  <a16:creationId xmlns:a16="http://schemas.microsoft.com/office/drawing/2014/main" id="{AC031C51-6667-4F1B-8EDD-AE7AEA9EFA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83221" y="1998408"/>
              <a:ext cx="388316" cy="388316"/>
            </a:xfrm>
            <a:prstGeom prst="rect">
              <a:avLst/>
            </a:prstGeom>
          </p:spPr>
        </p:pic>
        <p:pic>
          <p:nvPicPr>
            <p:cNvPr id="42" name="图形 41">
              <a:extLst>
                <a:ext uri="{FF2B5EF4-FFF2-40B4-BE49-F238E27FC236}">
                  <a16:creationId xmlns:a16="http://schemas.microsoft.com/office/drawing/2014/main" id="{C6BE52BF-A56B-4733-BA43-3F85882F3E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26864" y="1676608"/>
              <a:ext cx="256461" cy="256461"/>
            </a:xfrm>
            <a:prstGeom prst="rect">
              <a:avLst/>
            </a:prstGeom>
          </p:spPr>
        </p:pic>
        <p:sp>
          <p:nvSpPr>
            <p:cNvPr id="43" name="Freeform 79">
              <a:extLst>
                <a:ext uri="{FF2B5EF4-FFF2-40B4-BE49-F238E27FC236}">
                  <a16:creationId xmlns:a16="http://schemas.microsoft.com/office/drawing/2014/main" id="{06223175-CFEB-4187-8DA2-3E53BE930FD0}"/>
                </a:ext>
              </a:extLst>
            </p:cNvPr>
            <p:cNvSpPr>
              <a:spLocks noEditPoints="1"/>
            </p:cNvSpPr>
            <p:nvPr/>
          </p:nvSpPr>
          <p:spPr bwMode="auto">
            <a:xfrm>
              <a:off x="9559179" y="3120549"/>
              <a:ext cx="259103" cy="235165"/>
            </a:xfrm>
            <a:custGeom>
              <a:avLst/>
              <a:gdLst>
                <a:gd name="T0" fmla="*/ 112 w 200"/>
                <a:gd name="T1" fmla="*/ 21 h 200"/>
                <a:gd name="T2" fmla="*/ 118 w 200"/>
                <a:gd name="T3" fmla="*/ 29 h 200"/>
                <a:gd name="T4" fmla="*/ 143 w 200"/>
                <a:gd name="T5" fmla="*/ 40 h 200"/>
                <a:gd name="T6" fmla="*/ 157 w 200"/>
                <a:gd name="T7" fmla="*/ 26 h 200"/>
                <a:gd name="T8" fmla="*/ 164 w 200"/>
                <a:gd name="T9" fmla="*/ 53 h 200"/>
                <a:gd name="T10" fmla="*/ 163 w 200"/>
                <a:gd name="T11" fmla="*/ 62 h 200"/>
                <a:gd name="T12" fmla="*/ 172 w 200"/>
                <a:gd name="T13" fmla="*/ 88 h 200"/>
                <a:gd name="T14" fmla="*/ 192 w 200"/>
                <a:gd name="T15" fmla="*/ 88 h 200"/>
                <a:gd name="T16" fmla="*/ 177 w 200"/>
                <a:gd name="T17" fmla="*/ 112 h 200"/>
                <a:gd name="T18" fmla="*/ 170 w 200"/>
                <a:gd name="T19" fmla="*/ 117 h 200"/>
                <a:gd name="T20" fmla="*/ 159 w 200"/>
                <a:gd name="T21" fmla="*/ 141 h 200"/>
                <a:gd name="T22" fmla="*/ 174 w 200"/>
                <a:gd name="T23" fmla="*/ 156 h 200"/>
                <a:gd name="T24" fmla="*/ 146 w 200"/>
                <a:gd name="T25" fmla="*/ 162 h 200"/>
                <a:gd name="T26" fmla="*/ 136 w 200"/>
                <a:gd name="T27" fmla="*/ 161 h 200"/>
                <a:gd name="T28" fmla="*/ 112 w 200"/>
                <a:gd name="T29" fmla="*/ 169 h 200"/>
                <a:gd name="T30" fmla="*/ 112 w 200"/>
                <a:gd name="T31" fmla="*/ 192 h 200"/>
                <a:gd name="T32" fmla="*/ 88 w 200"/>
                <a:gd name="T33" fmla="*/ 176 h 200"/>
                <a:gd name="T34" fmla="*/ 82 w 200"/>
                <a:gd name="T35" fmla="*/ 168 h 200"/>
                <a:gd name="T36" fmla="*/ 59 w 200"/>
                <a:gd name="T37" fmla="*/ 158 h 200"/>
                <a:gd name="T38" fmla="*/ 44 w 200"/>
                <a:gd name="T39" fmla="*/ 173 h 200"/>
                <a:gd name="T40" fmla="*/ 38 w 200"/>
                <a:gd name="T41" fmla="*/ 145 h 200"/>
                <a:gd name="T42" fmla="*/ 39 w 200"/>
                <a:gd name="T43" fmla="*/ 135 h 200"/>
                <a:gd name="T44" fmla="*/ 29 w 200"/>
                <a:gd name="T45" fmla="*/ 112 h 200"/>
                <a:gd name="T46" fmla="*/ 8 w 200"/>
                <a:gd name="T47" fmla="*/ 112 h 200"/>
                <a:gd name="T48" fmla="*/ 23 w 200"/>
                <a:gd name="T49" fmla="*/ 88 h 200"/>
                <a:gd name="T50" fmla="*/ 30 w 200"/>
                <a:gd name="T51" fmla="*/ 81 h 200"/>
                <a:gd name="T52" fmla="*/ 41 w 200"/>
                <a:gd name="T53" fmla="*/ 57 h 200"/>
                <a:gd name="T54" fmla="*/ 27 w 200"/>
                <a:gd name="T55" fmla="*/ 43 h 200"/>
                <a:gd name="T56" fmla="*/ 53 w 200"/>
                <a:gd name="T57" fmla="*/ 36 h 200"/>
                <a:gd name="T58" fmla="*/ 63 w 200"/>
                <a:gd name="T59" fmla="*/ 37 h 200"/>
                <a:gd name="T60" fmla="*/ 88 w 200"/>
                <a:gd name="T61" fmla="*/ 27 h 200"/>
                <a:gd name="T62" fmla="*/ 88 w 200"/>
                <a:gd name="T63" fmla="*/ 8 h 200"/>
                <a:gd name="T64" fmla="*/ 100 w 200"/>
                <a:gd name="T65" fmla="*/ 136 h 200"/>
                <a:gd name="T66" fmla="*/ 100 w 200"/>
                <a:gd name="T67" fmla="*/ 64 h 200"/>
                <a:gd name="T68" fmla="*/ 100 w 200"/>
                <a:gd name="T69" fmla="*/ 136 h 200"/>
                <a:gd name="T70" fmla="*/ 80 w 200"/>
                <a:gd name="T71" fmla="*/ 0 h 200"/>
                <a:gd name="T72" fmla="*/ 59 w 200"/>
                <a:gd name="T73" fmla="*/ 30 h 200"/>
                <a:gd name="T74" fmla="*/ 16 w 200"/>
                <a:gd name="T75" fmla="*/ 43 h 200"/>
                <a:gd name="T76" fmla="*/ 23 w 200"/>
                <a:gd name="T77" fmla="*/ 80 h 200"/>
                <a:gd name="T78" fmla="*/ 0 w 200"/>
                <a:gd name="T79" fmla="*/ 120 h 200"/>
                <a:gd name="T80" fmla="*/ 32 w 200"/>
                <a:gd name="T81" fmla="*/ 140 h 200"/>
                <a:gd name="T82" fmla="*/ 44 w 200"/>
                <a:gd name="T83" fmla="*/ 184 h 200"/>
                <a:gd name="T84" fmla="*/ 80 w 200"/>
                <a:gd name="T85" fmla="*/ 176 h 200"/>
                <a:gd name="T86" fmla="*/ 120 w 200"/>
                <a:gd name="T87" fmla="*/ 200 h 200"/>
                <a:gd name="T88" fmla="*/ 140 w 200"/>
                <a:gd name="T89" fmla="*/ 168 h 200"/>
                <a:gd name="T90" fmla="*/ 185 w 200"/>
                <a:gd name="T91" fmla="*/ 156 h 200"/>
                <a:gd name="T92" fmla="*/ 177 w 200"/>
                <a:gd name="T93" fmla="*/ 120 h 200"/>
                <a:gd name="T94" fmla="*/ 200 w 200"/>
                <a:gd name="T95" fmla="*/ 80 h 200"/>
                <a:gd name="T96" fmla="*/ 170 w 200"/>
                <a:gd name="T97" fmla="*/ 58 h 200"/>
                <a:gd name="T98" fmla="*/ 157 w 200"/>
                <a:gd name="T99" fmla="*/ 15 h 200"/>
                <a:gd name="T100" fmla="*/ 120 w 200"/>
                <a:gd name="T101" fmla="*/ 21 h 200"/>
                <a:gd name="T102" fmla="*/ 100 w 200"/>
                <a:gd name="T103" fmla="*/ 128 h 200"/>
                <a:gd name="T104" fmla="*/ 100 w 200"/>
                <a:gd name="T105" fmla="*/ 72 h 200"/>
                <a:gd name="T106" fmla="*/ 100 w 200"/>
                <a:gd name="T107"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cubicBezTo>
                    <a:pt x="120" y="0"/>
                    <a:pt x="120" y="0"/>
                    <a:pt x="120" y="0"/>
                  </a:cubicBez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54">
              <a:extLst>
                <a:ext uri="{FF2B5EF4-FFF2-40B4-BE49-F238E27FC236}">
                  <a16:creationId xmlns:a16="http://schemas.microsoft.com/office/drawing/2014/main" id="{4CF0832D-F1F0-4BED-BAF1-3AC8D88F337C}"/>
                </a:ext>
              </a:extLst>
            </p:cNvPr>
            <p:cNvSpPr>
              <a:spLocks noEditPoints="1"/>
            </p:cNvSpPr>
            <p:nvPr/>
          </p:nvSpPr>
          <p:spPr bwMode="auto">
            <a:xfrm>
              <a:off x="8640888" y="2353397"/>
              <a:ext cx="225859" cy="296667"/>
            </a:xfrm>
            <a:custGeom>
              <a:avLst/>
              <a:gdLst>
                <a:gd name="T0" fmla="*/ 136 w 160"/>
                <a:gd name="T1" fmla="*/ 100 h 208"/>
                <a:gd name="T2" fmla="*/ 132 w 160"/>
                <a:gd name="T3" fmla="*/ 100 h 208"/>
                <a:gd name="T4" fmla="*/ 124 w 160"/>
                <a:gd name="T5" fmla="*/ 100 h 208"/>
                <a:gd name="T6" fmla="*/ 118 w 160"/>
                <a:gd name="T7" fmla="*/ 100 h 208"/>
                <a:gd name="T8" fmla="*/ 36 w 160"/>
                <a:gd name="T9" fmla="*/ 100 h 208"/>
                <a:gd name="T10" fmla="*/ 36 w 160"/>
                <a:gd name="T11" fmla="*/ 52 h 208"/>
                <a:gd name="T12" fmla="*/ 80 w 160"/>
                <a:gd name="T13" fmla="*/ 8 h 208"/>
                <a:gd name="T14" fmla="*/ 124 w 160"/>
                <a:gd name="T15" fmla="*/ 52 h 208"/>
                <a:gd name="T16" fmla="*/ 124 w 160"/>
                <a:gd name="T17" fmla="*/ 68 h 208"/>
                <a:gd name="T18" fmla="*/ 132 w 160"/>
                <a:gd name="T19" fmla="*/ 68 h 208"/>
                <a:gd name="T20" fmla="*/ 132 w 160"/>
                <a:gd name="T21" fmla="*/ 52 h 208"/>
                <a:gd name="T22" fmla="*/ 80 w 160"/>
                <a:gd name="T23" fmla="*/ 0 h 208"/>
                <a:gd name="T24" fmla="*/ 28 w 160"/>
                <a:gd name="T25" fmla="*/ 52 h 208"/>
                <a:gd name="T26" fmla="*/ 28 w 160"/>
                <a:gd name="T27" fmla="*/ 100 h 208"/>
                <a:gd name="T28" fmla="*/ 0 w 160"/>
                <a:gd name="T29" fmla="*/ 100 h 208"/>
                <a:gd name="T30" fmla="*/ 0 w 160"/>
                <a:gd name="T31" fmla="*/ 208 h 208"/>
                <a:gd name="T32" fmla="*/ 160 w 160"/>
                <a:gd name="T33" fmla="*/ 208 h 208"/>
                <a:gd name="T34" fmla="*/ 160 w 160"/>
                <a:gd name="T35" fmla="*/ 100 h 208"/>
                <a:gd name="T36" fmla="*/ 136 w 160"/>
                <a:gd name="T37" fmla="*/ 100 h 208"/>
                <a:gd name="T38" fmla="*/ 152 w 160"/>
                <a:gd name="T39" fmla="*/ 200 h 208"/>
                <a:gd name="T40" fmla="*/ 8 w 160"/>
                <a:gd name="T41" fmla="*/ 200 h 208"/>
                <a:gd name="T42" fmla="*/ 8 w 160"/>
                <a:gd name="T43" fmla="*/ 108 h 208"/>
                <a:gd name="T44" fmla="*/ 152 w 160"/>
                <a:gd name="T45" fmla="*/ 108 h 208"/>
                <a:gd name="T46" fmla="*/ 152 w 160"/>
                <a:gd name="T47"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08">
                  <a:moveTo>
                    <a:pt x="136" y="100"/>
                  </a:moveTo>
                  <a:cubicBezTo>
                    <a:pt x="132" y="100"/>
                    <a:pt x="132" y="100"/>
                    <a:pt x="132" y="100"/>
                  </a:cubicBezTo>
                  <a:cubicBezTo>
                    <a:pt x="124" y="100"/>
                    <a:pt x="124" y="100"/>
                    <a:pt x="124" y="100"/>
                  </a:cubicBezTo>
                  <a:cubicBezTo>
                    <a:pt x="118" y="100"/>
                    <a:pt x="118" y="100"/>
                    <a:pt x="118" y="100"/>
                  </a:cubicBezTo>
                  <a:cubicBezTo>
                    <a:pt x="36" y="100"/>
                    <a:pt x="36" y="100"/>
                    <a:pt x="36" y="100"/>
                  </a:cubicBezTo>
                  <a:cubicBezTo>
                    <a:pt x="36" y="52"/>
                    <a:pt x="36" y="52"/>
                    <a:pt x="36" y="52"/>
                  </a:cubicBezTo>
                  <a:cubicBezTo>
                    <a:pt x="36" y="27"/>
                    <a:pt x="56" y="8"/>
                    <a:pt x="80" y="8"/>
                  </a:cubicBezTo>
                  <a:cubicBezTo>
                    <a:pt x="105" y="8"/>
                    <a:pt x="124" y="27"/>
                    <a:pt x="124" y="52"/>
                  </a:cubicBezTo>
                  <a:cubicBezTo>
                    <a:pt x="124" y="68"/>
                    <a:pt x="124" y="68"/>
                    <a:pt x="124" y="68"/>
                  </a:cubicBezTo>
                  <a:cubicBezTo>
                    <a:pt x="132" y="68"/>
                    <a:pt x="132" y="68"/>
                    <a:pt x="132" y="68"/>
                  </a:cubicBezTo>
                  <a:cubicBezTo>
                    <a:pt x="132" y="52"/>
                    <a:pt x="132" y="52"/>
                    <a:pt x="132" y="52"/>
                  </a:cubicBezTo>
                  <a:cubicBezTo>
                    <a:pt x="132" y="23"/>
                    <a:pt x="109" y="0"/>
                    <a:pt x="80" y="0"/>
                  </a:cubicBezTo>
                  <a:cubicBezTo>
                    <a:pt x="52" y="0"/>
                    <a:pt x="28" y="23"/>
                    <a:pt x="28" y="52"/>
                  </a:cubicBezTo>
                  <a:cubicBezTo>
                    <a:pt x="28" y="100"/>
                    <a:pt x="28" y="100"/>
                    <a:pt x="28" y="100"/>
                  </a:cubicBezTo>
                  <a:cubicBezTo>
                    <a:pt x="0" y="100"/>
                    <a:pt x="0" y="100"/>
                    <a:pt x="0" y="100"/>
                  </a:cubicBezTo>
                  <a:cubicBezTo>
                    <a:pt x="0" y="208"/>
                    <a:pt x="0" y="208"/>
                    <a:pt x="0" y="208"/>
                  </a:cubicBezTo>
                  <a:cubicBezTo>
                    <a:pt x="160" y="208"/>
                    <a:pt x="160" y="208"/>
                    <a:pt x="160" y="208"/>
                  </a:cubicBezTo>
                  <a:cubicBezTo>
                    <a:pt x="160" y="100"/>
                    <a:pt x="160" y="100"/>
                    <a:pt x="160" y="100"/>
                  </a:cubicBezTo>
                  <a:lnTo>
                    <a:pt x="136" y="100"/>
                  </a:lnTo>
                  <a:close/>
                  <a:moveTo>
                    <a:pt x="152" y="200"/>
                  </a:moveTo>
                  <a:cubicBezTo>
                    <a:pt x="8" y="200"/>
                    <a:pt x="8" y="200"/>
                    <a:pt x="8" y="200"/>
                  </a:cubicBezTo>
                  <a:cubicBezTo>
                    <a:pt x="8" y="108"/>
                    <a:pt x="8" y="108"/>
                    <a:pt x="8" y="108"/>
                  </a:cubicBezTo>
                  <a:cubicBezTo>
                    <a:pt x="152" y="108"/>
                    <a:pt x="152" y="108"/>
                    <a:pt x="152" y="108"/>
                  </a:cubicBezTo>
                  <a:lnTo>
                    <a:pt x="152" y="200"/>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45" name="组合 44">
              <a:extLst>
                <a:ext uri="{FF2B5EF4-FFF2-40B4-BE49-F238E27FC236}">
                  <a16:creationId xmlns:a16="http://schemas.microsoft.com/office/drawing/2014/main" id="{DE62D191-48A2-47A5-8953-A215C94BF14D}"/>
                </a:ext>
              </a:extLst>
            </p:cNvPr>
            <p:cNvGrpSpPr/>
            <p:nvPr/>
          </p:nvGrpSpPr>
          <p:grpSpPr>
            <a:xfrm>
              <a:off x="9665461" y="2553306"/>
              <a:ext cx="302086" cy="266083"/>
              <a:chOff x="7199313" y="3922713"/>
              <a:chExt cx="412750" cy="484187"/>
            </a:xfrm>
            <a:solidFill>
              <a:schemeClr val="bg1"/>
            </a:solidFill>
          </p:grpSpPr>
          <p:sp>
            <p:nvSpPr>
              <p:cNvPr id="55" name="Freeform 84">
                <a:extLst>
                  <a:ext uri="{FF2B5EF4-FFF2-40B4-BE49-F238E27FC236}">
                    <a16:creationId xmlns:a16="http://schemas.microsoft.com/office/drawing/2014/main" id="{81ABEFFD-DCB3-4F86-B549-022A0FC7C7DC}"/>
                  </a:ext>
                </a:extLst>
              </p:cNvPr>
              <p:cNvSpPr>
                <a:spLocks noEditPoints="1"/>
              </p:cNvSpPr>
              <p:nvPr/>
            </p:nvSpPr>
            <p:spPr bwMode="auto">
              <a:xfrm>
                <a:off x="7199313" y="4084638"/>
                <a:ext cx="412750" cy="303213"/>
              </a:xfrm>
              <a:custGeom>
                <a:avLst/>
                <a:gdLst>
                  <a:gd name="T0" fmla="*/ 151 w 184"/>
                  <a:gd name="T1" fmla="*/ 64 h 136"/>
                  <a:gd name="T2" fmla="*/ 184 w 184"/>
                  <a:gd name="T3" fmla="*/ 64 h 136"/>
                  <a:gd name="T4" fmla="*/ 184 w 184"/>
                  <a:gd name="T5" fmla="*/ 0 h 136"/>
                  <a:gd name="T6" fmla="*/ 152 w 184"/>
                  <a:gd name="T7" fmla="*/ 0 h 136"/>
                  <a:gd name="T8" fmla="*/ 144 w 184"/>
                  <a:gd name="T9" fmla="*/ 0 h 136"/>
                  <a:gd name="T10" fmla="*/ 0 w 184"/>
                  <a:gd name="T11" fmla="*/ 0 h 136"/>
                  <a:gd name="T12" fmla="*/ 0 w 184"/>
                  <a:gd name="T13" fmla="*/ 60 h 136"/>
                  <a:gd name="T14" fmla="*/ 76 w 184"/>
                  <a:gd name="T15" fmla="*/ 136 h 136"/>
                  <a:gd name="T16" fmla="*/ 151 w 184"/>
                  <a:gd name="T17" fmla="*/ 64 h 136"/>
                  <a:gd name="T18" fmla="*/ 152 w 184"/>
                  <a:gd name="T19" fmla="*/ 8 h 136"/>
                  <a:gd name="T20" fmla="*/ 176 w 184"/>
                  <a:gd name="T21" fmla="*/ 8 h 136"/>
                  <a:gd name="T22" fmla="*/ 176 w 184"/>
                  <a:gd name="T23" fmla="*/ 56 h 136"/>
                  <a:gd name="T24" fmla="*/ 152 w 184"/>
                  <a:gd name="T25" fmla="*/ 56 h 136"/>
                  <a:gd name="T26" fmla="*/ 152 w 184"/>
                  <a:gd name="T27" fmla="*/ 8 h 136"/>
                  <a:gd name="T28" fmla="*/ 76 w 184"/>
                  <a:gd name="T29" fmla="*/ 128 h 136"/>
                  <a:gd name="T30" fmla="*/ 8 w 184"/>
                  <a:gd name="T31" fmla="*/ 60 h 136"/>
                  <a:gd name="T32" fmla="*/ 8 w 184"/>
                  <a:gd name="T33" fmla="*/ 8 h 136"/>
                  <a:gd name="T34" fmla="*/ 144 w 184"/>
                  <a:gd name="T35" fmla="*/ 8 h 136"/>
                  <a:gd name="T36" fmla="*/ 144 w 184"/>
                  <a:gd name="T37" fmla="*/ 60 h 136"/>
                  <a:gd name="T38" fmla="*/ 76 w 184"/>
                  <a:gd name="T3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36">
                    <a:moveTo>
                      <a:pt x="151" y="64"/>
                    </a:moveTo>
                    <a:cubicBezTo>
                      <a:pt x="184" y="64"/>
                      <a:pt x="184" y="64"/>
                      <a:pt x="184" y="64"/>
                    </a:cubicBezTo>
                    <a:cubicBezTo>
                      <a:pt x="184" y="0"/>
                      <a:pt x="184" y="0"/>
                      <a:pt x="184" y="0"/>
                    </a:cubicBezTo>
                    <a:cubicBezTo>
                      <a:pt x="152" y="0"/>
                      <a:pt x="152" y="0"/>
                      <a:pt x="152" y="0"/>
                    </a:cubicBezTo>
                    <a:cubicBezTo>
                      <a:pt x="144" y="0"/>
                      <a:pt x="144" y="0"/>
                      <a:pt x="144" y="0"/>
                    </a:cubicBezTo>
                    <a:cubicBezTo>
                      <a:pt x="0" y="0"/>
                      <a:pt x="0" y="0"/>
                      <a:pt x="0" y="0"/>
                    </a:cubicBezTo>
                    <a:cubicBezTo>
                      <a:pt x="0" y="60"/>
                      <a:pt x="0" y="60"/>
                      <a:pt x="0" y="60"/>
                    </a:cubicBezTo>
                    <a:cubicBezTo>
                      <a:pt x="0" y="102"/>
                      <a:pt x="34" y="136"/>
                      <a:pt x="76" y="136"/>
                    </a:cubicBezTo>
                    <a:cubicBezTo>
                      <a:pt x="116" y="136"/>
                      <a:pt x="149" y="104"/>
                      <a:pt x="151" y="64"/>
                    </a:cubicBezTo>
                    <a:close/>
                    <a:moveTo>
                      <a:pt x="152" y="8"/>
                    </a:moveTo>
                    <a:cubicBezTo>
                      <a:pt x="176" y="8"/>
                      <a:pt x="176" y="8"/>
                      <a:pt x="176" y="8"/>
                    </a:cubicBezTo>
                    <a:cubicBezTo>
                      <a:pt x="176" y="56"/>
                      <a:pt x="176" y="56"/>
                      <a:pt x="176" y="56"/>
                    </a:cubicBezTo>
                    <a:cubicBezTo>
                      <a:pt x="152" y="56"/>
                      <a:pt x="152" y="56"/>
                      <a:pt x="152" y="56"/>
                    </a:cubicBezTo>
                    <a:lnTo>
                      <a:pt x="152" y="8"/>
                    </a:lnTo>
                    <a:close/>
                    <a:moveTo>
                      <a:pt x="76" y="128"/>
                    </a:moveTo>
                    <a:cubicBezTo>
                      <a:pt x="38" y="128"/>
                      <a:pt x="8" y="97"/>
                      <a:pt x="8" y="60"/>
                    </a:cubicBezTo>
                    <a:cubicBezTo>
                      <a:pt x="8" y="8"/>
                      <a:pt x="8" y="8"/>
                      <a:pt x="8" y="8"/>
                    </a:cubicBezTo>
                    <a:cubicBezTo>
                      <a:pt x="144" y="8"/>
                      <a:pt x="144" y="8"/>
                      <a:pt x="144" y="8"/>
                    </a:cubicBezTo>
                    <a:cubicBezTo>
                      <a:pt x="144" y="60"/>
                      <a:pt x="144" y="60"/>
                      <a:pt x="144" y="60"/>
                    </a:cubicBezTo>
                    <a:cubicBezTo>
                      <a:pt x="144" y="97"/>
                      <a:pt x="113" y="128"/>
                      <a:pt x="76" y="128"/>
                    </a:cubicBezTo>
                    <a:close/>
                  </a:path>
                </a:pathLst>
              </a:custGeom>
              <a:grp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85">
                <a:extLst>
                  <a:ext uri="{FF2B5EF4-FFF2-40B4-BE49-F238E27FC236}">
                    <a16:creationId xmlns:a16="http://schemas.microsoft.com/office/drawing/2014/main" id="{12D3E89E-C519-46F3-A8CD-7A19A23C670D}"/>
                  </a:ext>
                </a:extLst>
              </p:cNvPr>
              <p:cNvSpPr>
                <a:spLocks/>
              </p:cNvSpPr>
              <p:nvPr/>
            </p:nvSpPr>
            <p:spPr bwMode="auto">
              <a:xfrm>
                <a:off x="7199313" y="4387850"/>
                <a:ext cx="341313" cy="19050"/>
              </a:xfrm>
              <a:custGeom>
                <a:avLst/>
                <a:gdLst>
                  <a:gd name="T0" fmla="*/ 0 w 215"/>
                  <a:gd name="T1" fmla="*/ 12 h 12"/>
                  <a:gd name="T2" fmla="*/ 215 w 215"/>
                  <a:gd name="T3" fmla="*/ 12 h 12"/>
                  <a:gd name="T4" fmla="*/ 215 w 215"/>
                  <a:gd name="T5" fmla="*/ 0 h 12"/>
                  <a:gd name="T6" fmla="*/ 108 w 215"/>
                  <a:gd name="T7" fmla="*/ 0 h 12"/>
                  <a:gd name="T8" fmla="*/ 0 w 215"/>
                  <a:gd name="T9" fmla="*/ 0 h 12"/>
                  <a:gd name="T10" fmla="*/ 0 w 215"/>
                  <a:gd name="T11" fmla="*/ 12 h 12"/>
                </a:gdLst>
                <a:ahLst/>
                <a:cxnLst>
                  <a:cxn ang="0">
                    <a:pos x="T0" y="T1"/>
                  </a:cxn>
                  <a:cxn ang="0">
                    <a:pos x="T2" y="T3"/>
                  </a:cxn>
                  <a:cxn ang="0">
                    <a:pos x="T4" y="T5"/>
                  </a:cxn>
                  <a:cxn ang="0">
                    <a:pos x="T6" y="T7"/>
                  </a:cxn>
                  <a:cxn ang="0">
                    <a:pos x="T8" y="T9"/>
                  </a:cxn>
                  <a:cxn ang="0">
                    <a:pos x="T10" y="T11"/>
                  </a:cxn>
                </a:cxnLst>
                <a:rect l="0" t="0" r="r" b="b"/>
                <a:pathLst>
                  <a:path w="215" h="12">
                    <a:moveTo>
                      <a:pt x="0" y="12"/>
                    </a:moveTo>
                    <a:lnTo>
                      <a:pt x="215" y="12"/>
                    </a:lnTo>
                    <a:lnTo>
                      <a:pt x="215" y="0"/>
                    </a:lnTo>
                    <a:lnTo>
                      <a:pt x="108" y="0"/>
                    </a:lnTo>
                    <a:lnTo>
                      <a:pt x="0" y="0"/>
                    </a:lnTo>
                    <a:lnTo>
                      <a:pt x="0" y="12"/>
                    </a:lnTo>
                    <a:close/>
                  </a:path>
                </a:pathLst>
              </a:custGeom>
              <a:grpFill/>
              <a:ln w="1587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7" name="Rectangle 86">
                <a:extLst>
                  <a:ext uri="{FF2B5EF4-FFF2-40B4-BE49-F238E27FC236}">
                    <a16:creationId xmlns:a16="http://schemas.microsoft.com/office/drawing/2014/main" id="{7984924F-EB9D-466A-9278-953311DB97F3}"/>
                  </a:ext>
                </a:extLst>
              </p:cNvPr>
              <p:cNvSpPr>
                <a:spLocks noChangeArrowheads="1"/>
              </p:cNvSpPr>
              <p:nvPr/>
            </p:nvSpPr>
            <p:spPr bwMode="auto">
              <a:xfrm>
                <a:off x="7289800" y="3949700"/>
                <a:ext cx="17463" cy="80963"/>
              </a:xfrm>
              <a:prstGeom prst="rect">
                <a:avLst/>
              </a:prstGeom>
              <a:grpFill/>
              <a:ln w="158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8" name="Rectangle 87">
                <a:extLst>
                  <a:ext uri="{FF2B5EF4-FFF2-40B4-BE49-F238E27FC236}">
                    <a16:creationId xmlns:a16="http://schemas.microsoft.com/office/drawing/2014/main" id="{8667DB76-138C-4A18-BEBD-016F854FC10E}"/>
                  </a:ext>
                </a:extLst>
              </p:cNvPr>
              <p:cNvSpPr>
                <a:spLocks noChangeArrowheads="1"/>
              </p:cNvSpPr>
              <p:nvPr/>
            </p:nvSpPr>
            <p:spPr bwMode="auto">
              <a:xfrm>
                <a:off x="7432675" y="3949700"/>
                <a:ext cx="17463" cy="80963"/>
              </a:xfrm>
              <a:prstGeom prst="rect">
                <a:avLst/>
              </a:prstGeom>
              <a:grpFill/>
              <a:ln w="158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Rectangle 88">
                <a:extLst>
                  <a:ext uri="{FF2B5EF4-FFF2-40B4-BE49-F238E27FC236}">
                    <a16:creationId xmlns:a16="http://schemas.microsoft.com/office/drawing/2014/main" id="{4932DE9B-97EF-4A3D-8C89-AE1BDFB58ABC}"/>
                  </a:ext>
                </a:extLst>
              </p:cNvPr>
              <p:cNvSpPr>
                <a:spLocks noChangeArrowheads="1"/>
              </p:cNvSpPr>
              <p:nvPr/>
            </p:nvSpPr>
            <p:spPr bwMode="auto">
              <a:xfrm>
                <a:off x="7361238" y="3922713"/>
                <a:ext cx="17463" cy="107950"/>
              </a:xfrm>
              <a:prstGeom prst="rect">
                <a:avLst/>
              </a:prstGeom>
              <a:grpFill/>
              <a:ln w="1587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46" name="组合 45">
              <a:extLst>
                <a:ext uri="{FF2B5EF4-FFF2-40B4-BE49-F238E27FC236}">
                  <a16:creationId xmlns:a16="http://schemas.microsoft.com/office/drawing/2014/main" id="{2A86D03D-4F49-4274-94B2-D4E28AEACEF4}"/>
                </a:ext>
              </a:extLst>
            </p:cNvPr>
            <p:cNvGrpSpPr/>
            <p:nvPr/>
          </p:nvGrpSpPr>
          <p:grpSpPr>
            <a:xfrm>
              <a:off x="10383325" y="2259028"/>
              <a:ext cx="315952" cy="255391"/>
              <a:chOff x="3159125" y="2352675"/>
              <a:chExt cx="447676" cy="447675"/>
            </a:xfrm>
            <a:solidFill>
              <a:schemeClr val="bg1"/>
            </a:solidFill>
          </p:grpSpPr>
          <p:sp>
            <p:nvSpPr>
              <p:cNvPr id="51" name="Rectangle 39">
                <a:extLst>
                  <a:ext uri="{FF2B5EF4-FFF2-40B4-BE49-F238E27FC236}">
                    <a16:creationId xmlns:a16="http://schemas.microsoft.com/office/drawing/2014/main" id="{16C95B21-43CD-4A43-ADB6-A194CA2C83E7}"/>
                  </a:ext>
                </a:extLst>
              </p:cNvPr>
              <p:cNvSpPr>
                <a:spLocks noChangeArrowheads="1"/>
              </p:cNvSpPr>
              <p:nvPr/>
            </p:nvSpPr>
            <p:spPr bwMode="auto">
              <a:xfrm>
                <a:off x="3159125" y="2451100"/>
                <a:ext cx="233363" cy="17463"/>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2" name="Rectangle 40">
                <a:extLst>
                  <a:ext uri="{FF2B5EF4-FFF2-40B4-BE49-F238E27FC236}">
                    <a16:creationId xmlns:a16="http://schemas.microsoft.com/office/drawing/2014/main" id="{2C428707-49E3-4D35-BEF2-8CAA99515C7F}"/>
                  </a:ext>
                </a:extLst>
              </p:cNvPr>
              <p:cNvSpPr>
                <a:spLocks noChangeArrowheads="1"/>
              </p:cNvSpPr>
              <p:nvPr/>
            </p:nvSpPr>
            <p:spPr bwMode="auto">
              <a:xfrm>
                <a:off x="3159125" y="2532063"/>
                <a:ext cx="233363" cy="17463"/>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3" name="Rectangle 41">
                <a:extLst>
                  <a:ext uri="{FF2B5EF4-FFF2-40B4-BE49-F238E27FC236}">
                    <a16:creationId xmlns:a16="http://schemas.microsoft.com/office/drawing/2014/main" id="{556C8A62-EB2C-4D7F-8367-C15773898DD0}"/>
                  </a:ext>
                </a:extLst>
              </p:cNvPr>
              <p:cNvSpPr>
                <a:spLocks noChangeArrowheads="1"/>
              </p:cNvSpPr>
              <p:nvPr/>
            </p:nvSpPr>
            <p:spPr bwMode="auto">
              <a:xfrm>
                <a:off x="3159125" y="2613025"/>
                <a:ext cx="233363" cy="17463"/>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4" name="Freeform 42">
                <a:extLst>
                  <a:ext uri="{FF2B5EF4-FFF2-40B4-BE49-F238E27FC236}">
                    <a16:creationId xmlns:a16="http://schemas.microsoft.com/office/drawing/2014/main" id="{DA3EA0BA-D0DA-4D39-ADB2-FDCEA94EB5DC}"/>
                  </a:ext>
                </a:extLst>
              </p:cNvPr>
              <p:cNvSpPr>
                <a:spLocks noEditPoints="1"/>
              </p:cNvSpPr>
              <p:nvPr/>
            </p:nvSpPr>
            <p:spPr bwMode="auto">
              <a:xfrm>
                <a:off x="3338513" y="2352675"/>
                <a:ext cx="268288" cy="447675"/>
              </a:xfrm>
              <a:custGeom>
                <a:avLst/>
                <a:gdLst>
                  <a:gd name="T0" fmla="*/ 64 w 120"/>
                  <a:gd name="T1" fmla="*/ 49 h 200"/>
                  <a:gd name="T2" fmla="*/ 120 w 120"/>
                  <a:gd name="T3" fmla="*/ 56 h 200"/>
                  <a:gd name="T4" fmla="*/ 56 w 120"/>
                  <a:gd name="T5" fmla="*/ 0 h 200"/>
                  <a:gd name="T6" fmla="*/ 56 w 120"/>
                  <a:gd name="T7" fmla="*/ 6 h 200"/>
                  <a:gd name="T8" fmla="*/ 56 w 120"/>
                  <a:gd name="T9" fmla="*/ 48 h 200"/>
                  <a:gd name="T10" fmla="*/ 56 w 120"/>
                  <a:gd name="T11" fmla="*/ 152 h 200"/>
                  <a:gd name="T12" fmla="*/ 32 w 120"/>
                  <a:gd name="T13" fmla="*/ 152 h 200"/>
                  <a:gd name="T14" fmla="*/ 0 w 120"/>
                  <a:gd name="T15" fmla="*/ 176 h 200"/>
                  <a:gd name="T16" fmla="*/ 32 w 120"/>
                  <a:gd name="T17" fmla="*/ 200 h 200"/>
                  <a:gd name="T18" fmla="*/ 64 w 120"/>
                  <a:gd name="T19" fmla="*/ 152 h 200"/>
                  <a:gd name="T20" fmla="*/ 64 w 120"/>
                  <a:gd name="T21" fmla="*/ 49 h 200"/>
                  <a:gd name="T22" fmla="*/ 112 w 120"/>
                  <a:gd name="T23" fmla="*/ 47 h 200"/>
                  <a:gd name="T24" fmla="*/ 64 w 120"/>
                  <a:gd name="T25" fmla="*/ 41 h 200"/>
                  <a:gd name="T26" fmla="*/ 64 w 120"/>
                  <a:gd name="T27" fmla="*/ 10 h 200"/>
                  <a:gd name="T28" fmla="*/ 112 w 120"/>
                  <a:gd name="T29" fmla="*/ 47 h 200"/>
                  <a:gd name="T30" fmla="*/ 50 w 120"/>
                  <a:gd name="T31" fmla="*/ 186 h 200"/>
                  <a:gd name="T32" fmla="*/ 32 w 120"/>
                  <a:gd name="T33" fmla="*/ 192 h 200"/>
                  <a:gd name="T34" fmla="*/ 8 w 120"/>
                  <a:gd name="T35" fmla="*/ 176 h 200"/>
                  <a:gd name="T36" fmla="*/ 32 w 120"/>
                  <a:gd name="T37" fmla="*/ 160 h 200"/>
                  <a:gd name="T38" fmla="*/ 56 w 120"/>
                  <a:gd name="T39" fmla="*/ 160 h 200"/>
                  <a:gd name="T40" fmla="*/ 56 w 120"/>
                  <a:gd name="T41" fmla="*/ 166 h 200"/>
                  <a:gd name="T42" fmla="*/ 56 w 120"/>
                  <a:gd name="T43" fmla="*/ 166 h 200"/>
                  <a:gd name="T44" fmla="*/ 50 w 120"/>
                  <a:gd name="T45" fmla="*/ 18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200">
                    <a:moveTo>
                      <a:pt x="64" y="49"/>
                    </a:moveTo>
                    <a:cubicBezTo>
                      <a:pt x="120" y="56"/>
                      <a:pt x="120" y="56"/>
                      <a:pt x="120" y="56"/>
                    </a:cubicBezTo>
                    <a:cubicBezTo>
                      <a:pt x="120" y="16"/>
                      <a:pt x="88" y="8"/>
                      <a:pt x="56" y="0"/>
                    </a:cubicBezTo>
                    <a:cubicBezTo>
                      <a:pt x="56" y="6"/>
                      <a:pt x="56" y="6"/>
                      <a:pt x="56" y="6"/>
                    </a:cubicBezTo>
                    <a:cubicBezTo>
                      <a:pt x="56" y="48"/>
                      <a:pt x="56" y="48"/>
                      <a:pt x="56" y="48"/>
                    </a:cubicBezTo>
                    <a:cubicBezTo>
                      <a:pt x="56" y="152"/>
                      <a:pt x="56" y="152"/>
                      <a:pt x="56" y="152"/>
                    </a:cubicBezTo>
                    <a:cubicBezTo>
                      <a:pt x="51" y="152"/>
                      <a:pt x="44" y="152"/>
                      <a:pt x="32" y="152"/>
                    </a:cubicBezTo>
                    <a:cubicBezTo>
                      <a:pt x="8" y="152"/>
                      <a:pt x="0" y="164"/>
                      <a:pt x="0" y="176"/>
                    </a:cubicBezTo>
                    <a:cubicBezTo>
                      <a:pt x="0" y="185"/>
                      <a:pt x="7" y="200"/>
                      <a:pt x="32" y="200"/>
                    </a:cubicBezTo>
                    <a:cubicBezTo>
                      <a:pt x="68" y="200"/>
                      <a:pt x="64" y="171"/>
                      <a:pt x="64" y="152"/>
                    </a:cubicBezTo>
                    <a:lnTo>
                      <a:pt x="64" y="49"/>
                    </a:lnTo>
                    <a:close/>
                    <a:moveTo>
                      <a:pt x="112" y="47"/>
                    </a:moveTo>
                    <a:cubicBezTo>
                      <a:pt x="64" y="41"/>
                      <a:pt x="64" y="41"/>
                      <a:pt x="64" y="41"/>
                    </a:cubicBezTo>
                    <a:cubicBezTo>
                      <a:pt x="64" y="10"/>
                      <a:pt x="64" y="10"/>
                      <a:pt x="64" y="10"/>
                    </a:cubicBezTo>
                    <a:cubicBezTo>
                      <a:pt x="91" y="17"/>
                      <a:pt x="108" y="25"/>
                      <a:pt x="112" y="47"/>
                    </a:cubicBezTo>
                    <a:close/>
                    <a:moveTo>
                      <a:pt x="50" y="186"/>
                    </a:moveTo>
                    <a:cubicBezTo>
                      <a:pt x="47" y="190"/>
                      <a:pt x="41" y="192"/>
                      <a:pt x="32" y="192"/>
                    </a:cubicBezTo>
                    <a:cubicBezTo>
                      <a:pt x="9" y="192"/>
                      <a:pt x="8" y="178"/>
                      <a:pt x="8" y="176"/>
                    </a:cubicBezTo>
                    <a:cubicBezTo>
                      <a:pt x="8" y="166"/>
                      <a:pt x="17" y="160"/>
                      <a:pt x="32" y="160"/>
                    </a:cubicBezTo>
                    <a:cubicBezTo>
                      <a:pt x="56" y="160"/>
                      <a:pt x="56" y="160"/>
                      <a:pt x="56" y="160"/>
                    </a:cubicBezTo>
                    <a:cubicBezTo>
                      <a:pt x="56" y="166"/>
                      <a:pt x="56" y="166"/>
                      <a:pt x="56" y="166"/>
                    </a:cubicBezTo>
                    <a:cubicBezTo>
                      <a:pt x="56" y="166"/>
                      <a:pt x="56" y="166"/>
                      <a:pt x="56" y="166"/>
                    </a:cubicBezTo>
                    <a:cubicBezTo>
                      <a:pt x="56" y="174"/>
                      <a:pt x="55" y="182"/>
                      <a:pt x="50" y="186"/>
                    </a:cubicBez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pic>
          <p:nvPicPr>
            <p:cNvPr id="47" name="图形 46">
              <a:extLst>
                <a:ext uri="{FF2B5EF4-FFF2-40B4-BE49-F238E27FC236}">
                  <a16:creationId xmlns:a16="http://schemas.microsoft.com/office/drawing/2014/main" id="{E5B728C0-53F6-441D-88C8-D1CF2B8E98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23481" y="2871861"/>
              <a:ext cx="414020" cy="414020"/>
            </a:xfrm>
            <a:prstGeom prst="rect">
              <a:avLst/>
            </a:prstGeom>
          </p:spPr>
        </p:pic>
        <p:pic>
          <p:nvPicPr>
            <p:cNvPr id="48" name="图形 47">
              <a:extLst>
                <a:ext uri="{FF2B5EF4-FFF2-40B4-BE49-F238E27FC236}">
                  <a16:creationId xmlns:a16="http://schemas.microsoft.com/office/drawing/2014/main" id="{AE4091E1-23F0-470E-B062-15C0CBF36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36499" y="2301714"/>
              <a:ext cx="272911" cy="272911"/>
            </a:xfrm>
            <a:prstGeom prst="rect">
              <a:avLst/>
            </a:prstGeom>
          </p:spPr>
        </p:pic>
        <p:pic>
          <p:nvPicPr>
            <p:cNvPr id="49" name="图形 48">
              <a:extLst>
                <a:ext uri="{FF2B5EF4-FFF2-40B4-BE49-F238E27FC236}">
                  <a16:creationId xmlns:a16="http://schemas.microsoft.com/office/drawing/2014/main" id="{5EC1E001-EDE3-46E0-941A-F84346900B2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92748" y="1450396"/>
              <a:ext cx="291594" cy="291594"/>
            </a:xfrm>
            <a:prstGeom prst="rect">
              <a:avLst/>
            </a:prstGeom>
          </p:spPr>
        </p:pic>
        <p:pic>
          <p:nvPicPr>
            <p:cNvPr id="50" name="图形 49">
              <a:extLst>
                <a:ext uri="{FF2B5EF4-FFF2-40B4-BE49-F238E27FC236}">
                  <a16:creationId xmlns:a16="http://schemas.microsoft.com/office/drawing/2014/main" id="{408F67A8-64F9-4DBA-9E17-5BF19CE8554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07413" y="2596222"/>
              <a:ext cx="275639" cy="275639"/>
            </a:xfrm>
            <a:prstGeom prst="rect">
              <a:avLst/>
            </a:prstGeom>
          </p:spPr>
        </p:pic>
      </p:grpSp>
      <p:sp>
        <p:nvSpPr>
          <p:cNvPr id="60" name="矩形: 圆角 59">
            <a:extLst>
              <a:ext uri="{FF2B5EF4-FFF2-40B4-BE49-F238E27FC236}">
                <a16:creationId xmlns:a16="http://schemas.microsoft.com/office/drawing/2014/main" id="{8BA9427C-CFC9-4910-A1E6-5D378CFD5BFD}"/>
              </a:ext>
            </a:extLst>
          </p:cNvPr>
          <p:cNvSpPr/>
          <p:nvPr/>
        </p:nvSpPr>
        <p:spPr>
          <a:xfrm>
            <a:off x="1414969" y="4866880"/>
            <a:ext cx="1415381" cy="426249"/>
          </a:xfrm>
          <a:prstGeom prst="roundRect">
            <a:avLst/>
          </a:prstGeom>
          <a:solidFill>
            <a:srgbClr val="57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a:extLst>
              <a:ext uri="{FF2B5EF4-FFF2-40B4-BE49-F238E27FC236}">
                <a16:creationId xmlns:a16="http://schemas.microsoft.com/office/drawing/2014/main" id="{AF858D52-893B-4DEC-8C64-A4B62561CEAD}"/>
              </a:ext>
            </a:extLst>
          </p:cNvPr>
          <p:cNvSpPr txBox="1"/>
          <p:nvPr/>
        </p:nvSpPr>
        <p:spPr>
          <a:xfrm>
            <a:off x="1648560" y="4887200"/>
            <a:ext cx="1181790" cy="307777"/>
          </a:xfrm>
          <a:prstGeom prst="rect">
            <a:avLst/>
          </a:prstGeom>
          <a:noFill/>
        </p:spPr>
        <p:txBody>
          <a:bodyPr wrap="square" rtlCol="0">
            <a:spAutoFit/>
          </a:bodyPr>
          <a:lstStyle/>
          <a:p>
            <a:r>
              <a:rPr lang="zh-CN" altLang="en-US" sz="1400" spc="300" dirty="0">
                <a:solidFill>
                  <a:schemeClr val="bg1"/>
                </a:solidFill>
                <a:latin typeface="方正粗黑宋简体" panose="02000000000000000000" pitchFamily="2" charset="-122"/>
                <a:ea typeface="方正粗黑宋简体" panose="02000000000000000000" pitchFamily="2" charset="-122"/>
              </a:rPr>
              <a:t>小微企业</a:t>
            </a:r>
          </a:p>
        </p:txBody>
      </p:sp>
      <p:sp>
        <p:nvSpPr>
          <p:cNvPr id="62" name="六边形 61">
            <a:extLst>
              <a:ext uri="{FF2B5EF4-FFF2-40B4-BE49-F238E27FC236}">
                <a16:creationId xmlns:a16="http://schemas.microsoft.com/office/drawing/2014/main" id="{B9878471-E082-40C2-B293-E69727F09FB6}"/>
              </a:ext>
            </a:extLst>
          </p:cNvPr>
          <p:cNvSpPr/>
          <p:nvPr/>
        </p:nvSpPr>
        <p:spPr>
          <a:xfrm>
            <a:off x="1152295" y="3074116"/>
            <a:ext cx="1903771" cy="164118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六边形 62">
            <a:extLst>
              <a:ext uri="{FF2B5EF4-FFF2-40B4-BE49-F238E27FC236}">
                <a16:creationId xmlns:a16="http://schemas.microsoft.com/office/drawing/2014/main" id="{3180B99E-6A59-436A-A75C-5A34EA27E9DB}"/>
              </a:ext>
            </a:extLst>
          </p:cNvPr>
          <p:cNvSpPr/>
          <p:nvPr/>
        </p:nvSpPr>
        <p:spPr>
          <a:xfrm>
            <a:off x="1286049" y="3161165"/>
            <a:ext cx="1640780" cy="1466325"/>
          </a:xfrm>
          <a:prstGeom prst="hexagon">
            <a:avLst>
              <a:gd name="adj" fmla="val 25000"/>
              <a:gd name="vf" fmla="val 115470"/>
            </a:avLst>
          </a:prstGeom>
          <a:blipFill dpi="0" rotWithShape="1">
            <a:blip r:embed="rId19" cstate="screen">
              <a:extLst>
                <a:ext uri="{28A0092B-C50C-407E-A947-70E740481C1C}">
                  <a14:useLocalDpi xmlns:a14="http://schemas.microsoft.com/office/drawing/2010/main"/>
                </a:ext>
              </a:extLst>
            </a:blip>
            <a:srcRect/>
            <a:stretch>
              <a:fillRect/>
            </a:stretch>
          </a:bli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文本框 63">
            <a:extLst>
              <a:ext uri="{FF2B5EF4-FFF2-40B4-BE49-F238E27FC236}">
                <a16:creationId xmlns:a16="http://schemas.microsoft.com/office/drawing/2014/main" id="{6FAEFB45-6AEA-4489-95FB-BCCA9CEA6DE7}"/>
              </a:ext>
            </a:extLst>
          </p:cNvPr>
          <p:cNvSpPr txBox="1"/>
          <p:nvPr/>
        </p:nvSpPr>
        <p:spPr>
          <a:xfrm>
            <a:off x="3212650" y="4586285"/>
            <a:ext cx="1585439"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领券资格审核</a:t>
            </a:r>
          </a:p>
        </p:txBody>
      </p:sp>
      <p:sp>
        <p:nvSpPr>
          <p:cNvPr id="65" name="文本框 64">
            <a:extLst>
              <a:ext uri="{FF2B5EF4-FFF2-40B4-BE49-F238E27FC236}">
                <a16:creationId xmlns:a16="http://schemas.microsoft.com/office/drawing/2014/main" id="{4223A68A-4241-428A-9A9E-D421097C863A}"/>
              </a:ext>
            </a:extLst>
          </p:cNvPr>
          <p:cNvSpPr txBox="1"/>
          <p:nvPr/>
        </p:nvSpPr>
        <p:spPr>
          <a:xfrm>
            <a:off x="6893554" y="5262722"/>
            <a:ext cx="2038678"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签约服务机构认定</a:t>
            </a:r>
          </a:p>
        </p:txBody>
      </p:sp>
      <p:sp>
        <p:nvSpPr>
          <p:cNvPr id="66" name="文本框 65">
            <a:extLst>
              <a:ext uri="{FF2B5EF4-FFF2-40B4-BE49-F238E27FC236}">
                <a16:creationId xmlns:a16="http://schemas.microsoft.com/office/drawing/2014/main" id="{A60BA438-1CC1-4FF4-B868-CB163787AFC0}"/>
              </a:ext>
            </a:extLst>
          </p:cNvPr>
          <p:cNvSpPr txBox="1"/>
          <p:nvPr/>
        </p:nvSpPr>
        <p:spPr>
          <a:xfrm>
            <a:off x="4977260" y="6232818"/>
            <a:ext cx="2260945"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签订合同、履行合同</a:t>
            </a:r>
          </a:p>
        </p:txBody>
      </p:sp>
      <p:sp>
        <p:nvSpPr>
          <p:cNvPr id="67" name="文本框 66">
            <a:extLst>
              <a:ext uri="{FF2B5EF4-FFF2-40B4-BE49-F238E27FC236}">
                <a16:creationId xmlns:a16="http://schemas.microsoft.com/office/drawing/2014/main" id="{60D0BC07-B222-43C5-86BB-371187EC95BE}"/>
              </a:ext>
            </a:extLst>
          </p:cNvPr>
          <p:cNvSpPr txBox="1"/>
          <p:nvPr/>
        </p:nvSpPr>
        <p:spPr>
          <a:xfrm>
            <a:off x="7662705" y="4450757"/>
            <a:ext cx="1199175"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申请兑现</a:t>
            </a:r>
          </a:p>
        </p:txBody>
      </p:sp>
      <p:cxnSp>
        <p:nvCxnSpPr>
          <p:cNvPr id="68" name="直接箭头连接符 67">
            <a:extLst>
              <a:ext uri="{FF2B5EF4-FFF2-40B4-BE49-F238E27FC236}">
                <a16:creationId xmlns:a16="http://schemas.microsoft.com/office/drawing/2014/main" id="{6E89CAAB-A66F-4BAA-B066-4D9963356C69}"/>
              </a:ext>
            </a:extLst>
          </p:cNvPr>
          <p:cNvCxnSpPr/>
          <p:nvPr/>
        </p:nvCxnSpPr>
        <p:spPr>
          <a:xfrm>
            <a:off x="6881920" y="5162223"/>
            <a:ext cx="2114611" cy="0"/>
          </a:xfrm>
          <a:prstGeom prst="straightConnector1">
            <a:avLst/>
          </a:prstGeom>
          <a:ln w="698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10A331B2-E5AE-4E48-A58C-4379AE1BFED3}"/>
              </a:ext>
            </a:extLst>
          </p:cNvPr>
          <p:cNvCxnSpPr>
            <a:cxnSpLocks/>
          </p:cNvCxnSpPr>
          <p:nvPr/>
        </p:nvCxnSpPr>
        <p:spPr>
          <a:xfrm flipH="1">
            <a:off x="2962462" y="5040137"/>
            <a:ext cx="2101030" cy="196"/>
          </a:xfrm>
          <a:prstGeom prst="straightConnector1">
            <a:avLst/>
          </a:prstGeom>
          <a:ln w="6985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C4761603-D3B4-481F-8C7C-13C587DDEA73}"/>
              </a:ext>
            </a:extLst>
          </p:cNvPr>
          <p:cNvCxnSpPr>
            <a:cxnSpLocks/>
          </p:cNvCxnSpPr>
          <p:nvPr/>
        </p:nvCxnSpPr>
        <p:spPr>
          <a:xfrm flipV="1">
            <a:off x="2803842" y="1934052"/>
            <a:ext cx="2138517" cy="1033150"/>
          </a:xfrm>
          <a:prstGeom prst="straightConnector1">
            <a:avLst/>
          </a:prstGeom>
          <a:ln w="698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DF629287-DDEE-48F4-8E11-8A1EAE1368F5}"/>
              </a:ext>
            </a:extLst>
          </p:cNvPr>
          <p:cNvCxnSpPr>
            <a:cxnSpLocks/>
          </p:cNvCxnSpPr>
          <p:nvPr/>
        </p:nvCxnSpPr>
        <p:spPr>
          <a:xfrm>
            <a:off x="6591169" y="1884090"/>
            <a:ext cx="2235910" cy="1132183"/>
          </a:xfrm>
          <a:prstGeom prst="straightConnector1">
            <a:avLst/>
          </a:prstGeom>
          <a:ln w="698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B1636227-1A00-4A9E-82AD-FF08D8E00C40}"/>
              </a:ext>
            </a:extLst>
          </p:cNvPr>
          <p:cNvCxnSpPr>
            <a:cxnSpLocks/>
            <a:endCxn id="20" idx="2"/>
          </p:cNvCxnSpPr>
          <p:nvPr/>
        </p:nvCxnSpPr>
        <p:spPr>
          <a:xfrm flipH="1" flipV="1">
            <a:off x="5801123" y="2613645"/>
            <a:ext cx="11231" cy="930694"/>
          </a:xfrm>
          <a:prstGeom prst="straightConnector1">
            <a:avLst/>
          </a:prstGeom>
          <a:ln w="698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id="{74DDBF6B-EEE6-41E0-A7CE-28BE6994E2A7}"/>
              </a:ext>
            </a:extLst>
          </p:cNvPr>
          <p:cNvSpPr txBox="1"/>
          <p:nvPr/>
        </p:nvSpPr>
        <p:spPr>
          <a:xfrm>
            <a:off x="5935829" y="2900304"/>
            <a:ext cx="1422086"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发放服务券</a:t>
            </a:r>
          </a:p>
        </p:txBody>
      </p:sp>
      <p:sp>
        <p:nvSpPr>
          <p:cNvPr id="75" name="文本框 74">
            <a:extLst>
              <a:ext uri="{FF2B5EF4-FFF2-40B4-BE49-F238E27FC236}">
                <a16:creationId xmlns:a16="http://schemas.microsoft.com/office/drawing/2014/main" id="{7E211754-F169-4128-8DED-84807CD5A9AE}"/>
              </a:ext>
            </a:extLst>
          </p:cNvPr>
          <p:cNvSpPr txBox="1"/>
          <p:nvPr/>
        </p:nvSpPr>
        <p:spPr>
          <a:xfrm rot="20112381">
            <a:off x="3297998" y="2131695"/>
            <a:ext cx="754677" cy="369332"/>
          </a:xfrm>
          <a:prstGeom prst="rect">
            <a:avLst/>
          </a:prstGeom>
          <a:noFill/>
        </p:spPr>
        <p:txBody>
          <a:bodyPr wrap="square" rtlCol="0">
            <a:spAutoFit/>
          </a:bodyPr>
          <a:lstStyle/>
          <a:p>
            <a:r>
              <a:rPr lang="zh-CN" altLang="en-US" dirty="0">
                <a:solidFill>
                  <a:srgbClr val="A9D18E"/>
                </a:solidFill>
                <a:latin typeface="方正粗黑宋简体" panose="02000000000000000000" pitchFamily="2" charset="-122"/>
                <a:ea typeface="方正粗黑宋简体" panose="02000000000000000000" pitchFamily="2" charset="-122"/>
              </a:rPr>
              <a:t>领 券</a:t>
            </a:r>
          </a:p>
        </p:txBody>
      </p:sp>
      <p:sp>
        <p:nvSpPr>
          <p:cNvPr id="76" name="文本框 75">
            <a:extLst>
              <a:ext uri="{FF2B5EF4-FFF2-40B4-BE49-F238E27FC236}">
                <a16:creationId xmlns:a16="http://schemas.microsoft.com/office/drawing/2014/main" id="{7A2BD2F4-A392-4383-874D-5DDBCFA2A47B}"/>
              </a:ext>
            </a:extLst>
          </p:cNvPr>
          <p:cNvSpPr txBox="1"/>
          <p:nvPr/>
        </p:nvSpPr>
        <p:spPr>
          <a:xfrm rot="1614879">
            <a:off x="7074304" y="2056724"/>
            <a:ext cx="1422086"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抵扣服务费</a:t>
            </a:r>
          </a:p>
        </p:txBody>
      </p:sp>
      <p:cxnSp>
        <p:nvCxnSpPr>
          <p:cNvPr id="77" name="直接箭头连接符 76">
            <a:extLst>
              <a:ext uri="{FF2B5EF4-FFF2-40B4-BE49-F238E27FC236}">
                <a16:creationId xmlns:a16="http://schemas.microsoft.com/office/drawing/2014/main" id="{FBB806FC-E49B-4E77-8333-8B72996D1812}"/>
              </a:ext>
            </a:extLst>
          </p:cNvPr>
          <p:cNvCxnSpPr>
            <a:cxnSpLocks/>
          </p:cNvCxnSpPr>
          <p:nvPr/>
        </p:nvCxnSpPr>
        <p:spPr>
          <a:xfrm flipV="1">
            <a:off x="9924626" y="5328924"/>
            <a:ext cx="0" cy="726239"/>
          </a:xfrm>
          <a:prstGeom prst="straightConnector1">
            <a:avLst/>
          </a:prstGeom>
          <a:ln w="698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818130CB-7AEA-4BB0-A3E2-33120839C486}"/>
              </a:ext>
            </a:extLst>
          </p:cNvPr>
          <p:cNvCxnSpPr/>
          <p:nvPr/>
        </p:nvCxnSpPr>
        <p:spPr>
          <a:xfrm>
            <a:off x="2275297" y="6055163"/>
            <a:ext cx="7675809"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709FE2AC-9296-4234-8CAE-D4FC169D2260}"/>
              </a:ext>
            </a:extLst>
          </p:cNvPr>
          <p:cNvCxnSpPr>
            <a:cxnSpLocks/>
          </p:cNvCxnSpPr>
          <p:nvPr/>
        </p:nvCxnSpPr>
        <p:spPr>
          <a:xfrm flipV="1">
            <a:off x="2275297" y="5326788"/>
            <a:ext cx="0" cy="75011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Flowchart: Terminator 29">
            <a:extLst>
              <a:ext uri="{FF2B5EF4-FFF2-40B4-BE49-F238E27FC236}">
                <a16:creationId xmlns:a16="http://schemas.microsoft.com/office/drawing/2014/main" id="{00BF11C3-3B8E-460E-B15C-C05430048F24}"/>
              </a:ext>
            </a:extLst>
          </p:cNvPr>
          <p:cNvSpPr/>
          <p:nvPr/>
        </p:nvSpPr>
        <p:spPr>
          <a:xfrm>
            <a:off x="4949752" y="3766383"/>
            <a:ext cx="1711040" cy="925480"/>
          </a:xfrm>
          <a:prstGeom prst="flowChartTerminator">
            <a:avLst/>
          </a:prstGeom>
          <a:blipFill dpi="0" rotWithShape="1">
            <a:blip r:embed="rId20" cstate="screen">
              <a:extLst>
                <a:ext uri="{28A0092B-C50C-407E-A947-70E740481C1C}">
                  <a14:useLocalDpi xmlns:a14="http://schemas.microsoft.com/office/drawing/2010/main"/>
                </a:ext>
              </a:extLst>
            </a:blip>
            <a:srcRect/>
            <a:stretch>
              <a:fillRect t="-1000" r="-1000" b="-11000"/>
            </a:stretch>
          </a:blipFill>
          <a:ln w="317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cxnSp>
        <p:nvCxnSpPr>
          <p:cNvPr id="81" name="直接连接符 80">
            <a:extLst>
              <a:ext uri="{FF2B5EF4-FFF2-40B4-BE49-F238E27FC236}">
                <a16:creationId xmlns:a16="http://schemas.microsoft.com/office/drawing/2014/main" id="{8F364673-0B4C-44BA-AF59-055D3F962153}"/>
              </a:ext>
            </a:extLst>
          </p:cNvPr>
          <p:cNvCxnSpPr>
            <a:cxnSpLocks/>
          </p:cNvCxnSpPr>
          <p:nvPr/>
        </p:nvCxnSpPr>
        <p:spPr>
          <a:xfrm>
            <a:off x="9219903" y="1573033"/>
            <a:ext cx="903672" cy="11131"/>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2" name="文本框 81">
            <a:extLst>
              <a:ext uri="{FF2B5EF4-FFF2-40B4-BE49-F238E27FC236}">
                <a16:creationId xmlns:a16="http://schemas.microsoft.com/office/drawing/2014/main" id="{8761626B-A814-4839-84EA-77407249E076}"/>
              </a:ext>
            </a:extLst>
          </p:cNvPr>
          <p:cNvSpPr txBox="1"/>
          <p:nvPr/>
        </p:nvSpPr>
        <p:spPr>
          <a:xfrm>
            <a:off x="10262030" y="1409424"/>
            <a:ext cx="1116373"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线上完成</a:t>
            </a:r>
          </a:p>
        </p:txBody>
      </p:sp>
      <p:cxnSp>
        <p:nvCxnSpPr>
          <p:cNvPr id="83" name="直接连接符 82">
            <a:extLst>
              <a:ext uri="{FF2B5EF4-FFF2-40B4-BE49-F238E27FC236}">
                <a16:creationId xmlns:a16="http://schemas.microsoft.com/office/drawing/2014/main" id="{30BA0888-E802-434F-8B89-CC11EFFBDD50}"/>
              </a:ext>
            </a:extLst>
          </p:cNvPr>
          <p:cNvCxnSpPr>
            <a:cxnSpLocks/>
          </p:cNvCxnSpPr>
          <p:nvPr/>
        </p:nvCxnSpPr>
        <p:spPr>
          <a:xfrm>
            <a:off x="9219903" y="2046315"/>
            <a:ext cx="899497" cy="11080"/>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4" name="文本框 83">
            <a:extLst>
              <a:ext uri="{FF2B5EF4-FFF2-40B4-BE49-F238E27FC236}">
                <a16:creationId xmlns:a16="http://schemas.microsoft.com/office/drawing/2014/main" id="{BBF9398A-D579-4B55-828A-418AE093098B}"/>
              </a:ext>
            </a:extLst>
          </p:cNvPr>
          <p:cNvSpPr txBox="1"/>
          <p:nvPr/>
        </p:nvSpPr>
        <p:spPr>
          <a:xfrm>
            <a:off x="10277851" y="1850784"/>
            <a:ext cx="1116373" cy="369332"/>
          </a:xfrm>
          <a:prstGeom prst="rect">
            <a:avLst/>
          </a:prstGeom>
          <a:noFill/>
        </p:spPr>
        <p:txBody>
          <a:bodyPr wrap="square" rtlCol="0">
            <a:spAutoFit/>
          </a:bodyPr>
          <a:lstStyle>
            <a:defPPr>
              <a:defRPr lang="zh-CN"/>
            </a:defPPr>
            <a:lvl1pPr>
              <a:defRPr>
                <a:solidFill>
                  <a:srgbClr val="A9D18E"/>
                </a:solidFill>
                <a:latin typeface="方正粗黑宋简体" panose="02000000000000000000" pitchFamily="2" charset="-122"/>
                <a:ea typeface="方正粗黑宋简体" panose="02000000000000000000" pitchFamily="2" charset="-122"/>
              </a:defRPr>
            </a:lvl1pPr>
          </a:lstStyle>
          <a:p>
            <a:r>
              <a:rPr lang="zh-CN" altLang="en-US" dirty="0"/>
              <a:t>线下完成</a:t>
            </a:r>
          </a:p>
        </p:txBody>
      </p:sp>
      <p:cxnSp>
        <p:nvCxnSpPr>
          <p:cNvPr id="3" name="直接箭头连接符 2">
            <a:extLst>
              <a:ext uri="{FF2B5EF4-FFF2-40B4-BE49-F238E27FC236}">
                <a16:creationId xmlns:a16="http://schemas.microsoft.com/office/drawing/2014/main" id="{3F6B38CB-4513-4AEC-984D-32C08DCDDD7C}"/>
              </a:ext>
            </a:extLst>
          </p:cNvPr>
          <p:cNvCxnSpPr/>
          <p:nvPr/>
        </p:nvCxnSpPr>
        <p:spPr bwMode="auto">
          <a:xfrm>
            <a:off x="6868168" y="4873866"/>
            <a:ext cx="2102976" cy="13334"/>
          </a:xfrm>
          <a:prstGeom prst="straightConnector1">
            <a:avLst/>
          </a:prstGeom>
          <a:solidFill>
            <a:schemeClr val="accent1"/>
          </a:solidFill>
          <a:ln w="69850" cap="flat" cmpd="sng" algn="ctr">
            <a:solidFill>
              <a:schemeClr val="bg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24" name="直接箭头连接符 26623">
            <a:extLst>
              <a:ext uri="{FF2B5EF4-FFF2-40B4-BE49-F238E27FC236}">
                <a16:creationId xmlns:a16="http://schemas.microsoft.com/office/drawing/2014/main" id="{94C588BC-44C0-4D2B-AECD-BE65F61A4D22}"/>
              </a:ext>
            </a:extLst>
          </p:cNvPr>
          <p:cNvCxnSpPr/>
          <p:nvPr/>
        </p:nvCxnSpPr>
        <p:spPr bwMode="auto">
          <a:xfrm>
            <a:off x="7602618" y="4275694"/>
            <a:ext cx="11572" cy="576438"/>
          </a:xfrm>
          <a:prstGeom prst="straightConnector1">
            <a:avLst/>
          </a:prstGeom>
          <a:solidFill>
            <a:schemeClr val="accent1"/>
          </a:solidFill>
          <a:ln w="69850" cap="flat" cmpd="sng" algn="ctr">
            <a:solidFill>
              <a:srgbClr val="FFFF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直接连接符 26634">
            <a:extLst>
              <a:ext uri="{FF2B5EF4-FFF2-40B4-BE49-F238E27FC236}">
                <a16:creationId xmlns:a16="http://schemas.microsoft.com/office/drawing/2014/main" id="{A769EC15-B993-4324-97FD-9E2A65BA2400}"/>
              </a:ext>
            </a:extLst>
          </p:cNvPr>
          <p:cNvCxnSpPr/>
          <p:nvPr/>
        </p:nvCxnSpPr>
        <p:spPr bwMode="auto">
          <a:xfrm flipV="1">
            <a:off x="6752055" y="4294915"/>
            <a:ext cx="735612" cy="7666"/>
          </a:xfrm>
          <a:prstGeom prst="line">
            <a:avLst/>
          </a:prstGeom>
          <a:solidFill>
            <a:schemeClr val="accent1"/>
          </a:solidFill>
          <a:ln w="69850" cap="flat" cmpd="sng" algn="ctr">
            <a:solidFill>
              <a:srgbClr val="FFFF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文本框 108">
            <a:extLst>
              <a:ext uri="{FF2B5EF4-FFF2-40B4-BE49-F238E27FC236}">
                <a16:creationId xmlns:a16="http://schemas.microsoft.com/office/drawing/2014/main" id="{C6295446-03C8-4E03-AE1E-54F8D7F5899F}"/>
              </a:ext>
            </a:extLst>
          </p:cNvPr>
          <p:cNvSpPr txBox="1"/>
          <p:nvPr/>
        </p:nvSpPr>
        <p:spPr>
          <a:xfrm>
            <a:off x="6646872" y="3835582"/>
            <a:ext cx="1172651" cy="369332"/>
          </a:xfrm>
          <a:prstGeom prst="rect">
            <a:avLst/>
          </a:prstGeom>
          <a:noFill/>
        </p:spPr>
        <p:txBody>
          <a:bodyPr wrap="square" rtlCol="0">
            <a:spAutoFit/>
          </a:bodyPr>
          <a:lstStyle>
            <a:defPPr>
              <a:defRPr lang="zh-CN"/>
            </a:defPPr>
            <a:lvl1pPr>
              <a:defRPr>
                <a:solidFill>
                  <a:srgbClr val="78B9F4"/>
                </a:solidFill>
                <a:latin typeface="方正粗黑宋简体" panose="02000000000000000000" pitchFamily="2" charset="-122"/>
                <a:ea typeface="方正粗黑宋简体" panose="02000000000000000000" pitchFamily="2" charset="-122"/>
              </a:defRPr>
            </a:lvl1pPr>
          </a:lstStyle>
          <a:p>
            <a:r>
              <a:rPr lang="zh-CN" altLang="en-US" dirty="0">
                <a:solidFill>
                  <a:srgbClr val="FF0000"/>
                </a:solidFill>
                <a:highlight>
                  <a:srgbClr val="FFFF00"/>
                </a:highlight>
              </a:rPr>
              <a:t>在线审批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9" name="图片 98">
            <a:extLst>
              <a:ext uri="{FF2B5EF4-FFF2-40B4-BE49-F238E27FC236}">
                <a16:creationId xmlns:a16="http://schemas.microsoft.com/office/drawing/2014/main" id="{2D23D7BB-D9F0-45EA-AB32-BFBA138A0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 y="17066"/>
            <a:ext cx="12189791" cy="6823868"/>
          </a:xfrm>
          <a:prstGeom prst="rect">
            <a:avLst/>
          </a:prstGeom>
        </p:spPr>
      </p:pic>
      <p:sp>
        <p:nvSpPr>
          <p:cNvPr id="101" name="矩形 100">
            <a:extLst>
              <a:ext uri="{FF2B5EF4-FFF2-40B4-BE49-F238E27FC236}">
                <a16:creationId xmlns:a16="http://schemas.microsoft.com/office/drawing/2014/main" id="{4CEE7189-A489-4393-B7FB-2B02A46B087E}"/>
              </a:ext>
            </a:extLst>
          </p:cNvPr>
          <p:cNvSpPr/>
          <p:nvPr/>
        </p:nvSpPr>
        <p:spPr bwMode="auto">
          <a:xfrm>
            <a:off x="6399120" y="1033808"/>
            <a:ext cx="5344453" cy="4608576"/>
          </a:xfrm>
          <a:prstGeom prst="rect">
            <a:avLst/>
          </a:prstGeom>
          <a:solidFill>
            <a:srgbClr val="E4EC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02" name="矩形 101">
            <a:extLst>
              <a:ext uri="{FF2B5EF4-FFF2-40B4-BE49-F238E27FC236}">
                <a16:creationId xmlns:a16="http://schemas.microsoft.com/office/drawing/2014/main" id="{A4F610C9-971E-4EB0-BBB3-6C8C45DFB990}"/>
              </a:ext>
            </a:extLst>
          </p:cNvPr>
          <p:cNvSpPr/>
          <p:nvPr/>
        </p:nvSpPr>
        <p:spPr bwMode="auto">
          <a:xfrm>
            <a:off x="9132525" y="3905291"/>
            <a:ext cx="2424987" cy="1581089"/>
          </a:xfrm>
          <a:prstGeom prst="rect">
            <a:avLst/>
          </a:prstGeom>
          <a:noFill/>
          <a:ln w="2222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03" name="矩形 102">
            <a:extLst>
              <a:ext uri="{FF2B5EF4-FFF2-40B4-BE49-F238E27FC236}">
                <a16:creationId xmlns:a16="http://schemas.microsoft.com/office/drawing/2014/main" id="{24411AB0-1C2D-40E3-A2B5-6A5DECE0E274}"/>
              </a:ext>
            </a:extLst>
          </p:cNvPr>
          <p:cNvSpPr/>
          <p:nvPr/>
        </p:nvSpPr>
        <p:spPr bwMode="auto">
          <a:xfrm>
            <a:off x="2467338" y="1053949"/>
            <a:ext cx="3761515" cy="4608576"/>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05" name="TextBox 13">
            <a:extLst>
              <a:ext uri="{FF2B5EF4-FFF2-40B4-BE49-F238E27FC236}">
                <a16:creationId xmlns:a16="http://schemas.microsoft.com/office/drawing/2014/main" id="{1C8C36B0-3671-45FA-A7C2-96EF624E889A}"/>
              </a:ext>
            </a:extLst>
          </p:cNvPr>
          <p:cNvSpPr txBox="1">
            <a:spLocks noChangeArrowheads="1"/>
          </p:cNvSpPr>
          <p:nvPr/>
        </p:nvSpPr>
        <p:spPr bwMode="auto">
          <a:xfrm>
            <a:off x="440212" y="375170"/>
            <a:ext cx="135542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业务流程</a:t>
            </a:r>
            <a:endParaRPr lang="en-US" altLang="zh-CN" sz="24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6" name="矩形 105">
            <a:extLst>
              <a:ext uri="{FF2B5EF4-FFF2-40B4-BE49-F238E27FC236}">
                <a16:creationId xmlns:a16="http://schemas.microsoft.com/office/drawing/2014/main" id="{F5EA9F59-C26A-4532-A247-02E1B7E00F0C}"/>
              </a:ext>
            </a:extLst>
          </p:cNvPr>
          <p:cNvSpPr/>
          <p:nvPr/>
        </p:nvSpPr>
        <p:spPr bwMode="auto">
          <a:xfrm>
            <a:off x="440213" y="1665411"/>
            <a:ext cx="1735170" cy="651751"/>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07" name="矩形 106">
            <a:extLst>
              <a:ext uri="{FF2B5EF4-FFF2-40B4-BE49-F238E27FC236}">
                <a16:creationId xmlns:a16="http://schemas.microsoft.com/office/drawing/2014/main" id="{FF5B3130-B9DC-4102-977B-01E38042DCCF}"/>
              </a:ext>
            </a:extLst>
          </p:cNvPr>
          <p:cNvSpPr/>
          <p:nvPr/>
        </p:nvSpPr>
        <p:spPr bwMode="auto">
          <a:xfrm>
            <a:off x="440212" y="2315451"/>
            <a:ext cx="1735171" cy="651753"/>
          </a:xfrm>
          <a:prstGeom prst="rect">
            <a:avLst/>
          </a:prstGeom>
          <a:solidFill>
            <a:srgbClr val="A9D18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08" name="矩形 107">
            <a:extLst>
              <a:ext uri="{FF2B5EF4-FFF2-40B4-BE49-F238E27FC236}">
                <a16:creationId xmlns:a16="http://schemas.microsoft.com/office/drawing/2014/main" id="{683A0EFA-0236-485C-85C8-EE4F1DBEE02D}"/>
              </a:ext>
            </a:extLst>
          </p:cNvPr>
          <p:cNvSpPr/>
          <p:nvPr/>
        </p:nvSpPr>
        <p:spPr>
          <a:xfrm>
            <a:off x="772557" y="1797237"/>
            <a:ext cx="1107996" cy="348813"/>
          </a:xfrm>
          <a:prstGeom prst="rect">
            <a:avLst/>
          </a:prstGeom>
        </p:spPr>
        <p:txBody>
          <a:bodyPr wrap="none">
            <a:spAutoFit/>
          </a:bodyPr>
          <a:lstStyle/>
          <a:p>
            <a:pPr algn="ctr" defTabSz="342813" eaLnBrk="1" fontAlgn="auto" hangingPunct="1">
              <a:lnSpc>
                <a:spcPts val="2000"/>
              </a:lnSpc>
              <a:spcBef>
                <a:spcPts val="0"/>
              </a:spcBef>
              <a:spcAft>
                <a:spcPts val="0"/>
              </a:spcAft>
              <a:defRPr/>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小微企业</a:t>
            </a:r>
            <a:endPar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文本框 108">
            <a:extLst>
              <a:ext uri="{FF2B5EF4-FFF2-40B4-BE49-F238E27FC236}">
                <a16:creationId xmlns:a16="http://schemas.microsoft.com/office/drawing/2014/main" id="{23523CF7-E11F-4510-A2F0-46891BF46378}"/>
              </a:ext>
            </a:extLst>
          </p:cNvPr>
          <p:cNvSpPr txBox="1"/>
          <p:nvPr/>
        </p:nvSpPr>
        <p:spPr>
          <a:xfrm>
            <a:off x="533839" y="2466920"/>
            <a:ext cx="1602632" cy="348813"/>
          </a:xfrm>
          <a:prstGeom prst="rect">
            <a:avLst/>
          </a:prstGeom>
        </p:spPr>
        <p:txBody>
          <a:bodyPr wrap="none">
            <a:spAutoFit/>
          </a:bodyPr>
          <a:lstStyle>
            <a:defPPr>
              <a:defRPr lang="zh-CN"/>
            </a:defPPr>
            <a:lvl1pPr algn="ctr" defTabSz="342813" eaLnBrk="1" fontAlgn="auto" hangingPunct="1">
              <a:lnSpc>
                <a:spcPts val="2000"/>
              </a:lnSpc>
              <a:spcBef>
                <a:spcPts val="0"/>
              </a:spcBef>
              <a:spcAft>
                <a:spcPts val="0"/>
              </a:spcAft>
              <a:defRPr b="1" kern="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签约服务机构</a:t>
            </a:r>
            <a:endParaRPr lang="en-US" altLang="zh-CN" dirty="0"/>
          </a:p>
        </p:txBody>
      </p:sp>
      <p:sp>
        <p:nvSpPr>
          <p:cNvPr id="110" name="矩形 109">
            <a:extLst>
              <a:ext uri="{FF2B5EF4-FFF2-40B4-BE49-F238E27FC236}">
                <a16:creationId xmlns:a16="http://schemas.microsoft.com/office/drawing/2014/main" id="{F8B108F2-22E1-40A1-865E-DADCB782DEBF}"/>
              </a:ext>
            </a:extLst>
          </p:cNvPr>
          <p:cNvSpPr/>
          <p:nvPr/>
        </p:nvSpPr>
        <p:spPr bwMode="auto">
          <a:xfrm>
            <a:off x="2765354" y="2903385"/>
            <a:ext cx="1179383" cy="603915"/>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p>
        </p:txBody>
      </p:sp>
      <p:sp>
        <p:nvSpPr>
          <p:cNvPr id="111" name="矩形 110">
            <a:extLst>
              <a:ext uri="{FF2B5EF4-FFF2-40B4-BE49-F238E27FC236}">
                <a16:creationId xmlns:a16="http://schemas.microsoft.com/office/drawing/2014/main" id="{23C58138-5643-49AA-B3D2-B79987662E48}"/>
              </a:ext>
            </a:extLst>
          </p:cNvPr>
          <p:cNvSpPr/>
          <p:nvPr/>
        </p:nvSpPr>
        <p:spPr>
          <a:xfrm>
            <a:off x="2785776" y="2898308"/>
            <a:ext cx="1167307" cy="577787"/>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srgbClr val="FFFF00"/>
                </a:solidFill>
                <a:latin typeface="微软雅黑" panose="020B0503020204020204" pitchFamily="34" charset="-122"/>
                <a:ea typeface="微软雅黑" panose="020B0503020204020204" pitchFamily="34" charset="-122"/>
              </a:rPr>
              <a:t>申请管理权限</a:t>
            </a:r>
            <a:endParaRPr lang="en-US" altLang="zh-CN" sz="1200" b="1" kern="0" dirty="0">
              <a:solidFill>
                <a:srgbClr val="FFFF00"/>
              </a:solidFill>
              <a:latin typeface="微软雅黑" panose="020B0503020204020204" pitchFamily="34" charset="-122"/>
              <a:ea typeface="微软雅黑" panose="020B0503020204020204" pitchFamily="34" charset="-122"/>
            </a:endParaRPr>
          </a:p>
          <a:p>
            <a:pPr algn="ctr" defTabSz="342813" eaLnBrk="1" fontAlgn="auto" hangingPunct="1">
              <a:lnSpc>
                <a:spcPts val="2000"/>
              </a:lnSpc>
              <a:spcBef>
                <a:spcPts val="0"/>
              </a:spcBef>
              <a:spcAft>
                <a:spcPts val="0"/>
              </a:spcAft>
            </a:pPr>
            <a:r>
              <a:rPr lang="en-US" altLang="zh-CN" sz="1200" b="1" kern="0" dirty="0">
                <a:solidFill>
                  <a:srgbClr val="FFFF00"/>
                </a:solidFill>
                <a:latin typeface="微软雅黑" panose="020B0503020204020204" pitchFamily="34" charset="-122"/>
                <a:ea typeface="微软雅黑" panose="020B0503020204020204" pitchFamily="34" charset="-122"/>
              </a:rPr>
              <a:t>(</a:t>
            </a:r>
            <a:r>
              <a:rPr lang="zh-CN" altLang="en-US" sz="1200" b="1" kern="0" dirty="0">
                <a:solidFill>
                  <a:srgbClr val="FFFF00"/>
                </a:solidFill>
                <a:latin typeface="微软雅黑" panose="020B0503020204020204" pitchFamily="34" charset="-122"/>
                <a:ea typeface="微软雅黑" panose="020B0503020204020204" pitchFamily="34" charset="-122"/>
              </a:rPr>
              <a:t>有效期一年）</a:t>
            </a:r>
            <a:endParaRPr lang="en-US" altLang="zh-CN" sz="1200" b="1" kern="0" dirty="0">
              <a:solidFill>
                <a:srgbClr val="FFFF00"/>
              </a:solidFill>
              <a:latin typeface="微软雅黑" panose="020B0503020204020204" pitchFamily="34" charset="-122"/>
              <a:ea typeface="微软雅黑" panose="020B0503020204020204" pitchFamily="34" charset="-122"/>
            </a:endParaRPr>
          </a:p>
        </p:txBody>
      </p:sp>
      <p:sp>
        <p:nvSpPr>
          <p:cNvPr id="112" name="矩形 111">
            <a:extLst>
              <a:ext uri="{FF2B5EF4-FFF2-40B4-BE49-F238E27FC236}">
                <a16:creationId xmlns:a16="http://schemas.microsoft.com/office/drawing/2014/main" id="{9431136E-4BFD-4516-A8E5-E6B76EE0D350}"/>
              </a:ext>
            </a:extLst>
          </p:cNvPr>
          <p:cNvSpPr/>
          <p:nvPr/>
        </p:nvSpPr>
        <p:spPr bwMode="auto">
          <a:xfrm>
            <a:off x="2765354" y="2094511"/>
            <a:ext cx="1386170"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3" name="矩形 112">
            <a:extLst>
              <a:ext uri="{FF2B5EF4-FFF2-40B4-BE49-F238E27FC236}">
                <a16:creationId xmlns:a16="http://schemas.microsoft.com/office/drawing/2014/main" id="{95B57EEE-F181-458B-BEEF-FC178AAE3900}"/>
              </a:ext>
            </a:extLst>
          </p:cNvPr>
          <p:cNvSpPr/>
          <p:nvPr/>
        </p:nvSpPr>
        <p:spPr>
          <a:xfrm>
            <a:off x="2828436" y="2116457"/>
            <a:ext cx="1280961" cy="321306"/>
          </a:xfrm>
          <a:prstGeom prst="rect">
            <a:avLst/>
          </a:prstGeom>
        </p:spPr>
        <p:txBody>
          <a:bodyPr wrap="square">
            <a:spAutoFit/>
          </a:bodyPr>
          <a:lstStyle/>
          <a:p>
            <a:pPr algn="ctr" defTabSz="342813" eaLnBrk="1" fontAlgn="auto" hangingPunct="1">
              <a:lnSpc>
                <a:spcPts val="2000"/>
              </a:lnSpc>
              <a:spcBef>
                <a:spcPts val="0"/>
              </a:spcBef>
              <a:spcAft>
                <a:spcPts val="0"/>
              </a:spcAft>
              <a:defRPr/>
            </a:pPr>
            <a:r>
              <a:rPr lang="zh-CN" altLang="en-US" sz="1200" b="1" kern="0" dirty="0">
                <a:solidFill>
                  <a:prstClr val="white"/>
                </a:solidFill>
                <a:latin typeface="微软雅黑" panose="020B0503020204020204" pitchFamily="34" charset="-122"/>
                <a:ea typeface="微软雅黑" panose="020B0503020204020204" pitchFamily="34" charset="-122"/>
              </a:rPr>
              <a:t>添加企业（关联）</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114" name="矩形 113">
            <a:extLst>
              <a:ext uri="{FF2B5EF4-FFF2-40B4-BE49-F238E27FC236}">
                <a16:creationId xmlns:a16="http://schemas.microsoft.com/office/drawing/2014/main" id="{365FCDFE-4509-484F-A82A-6EF7A6F5FDAB}"/>
              </a:ext>
            </a:extLst>
          </p:cNvPr>
          <p:cNvSpPr/>
          <p:nvPr/>
        </p:nvSpPr>
        <p:spPr bwMode="auto">
          <a:xfrm>
            <a:off x="3799294" y="4690471"/>
            <a:ext cx="1469581" cy="434711"/>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p>
        </p:txBody>
      </p:sp>
      <p:sp>
        <p:nvSpPr>
          <p:cNvPr id="115" name="矩形 114">
            <a:extLst>
              <a:ext uri="{FF2B5EF4-FFF2-40B4-BE49-F238E27FC236}">
                <a16:creationId xmlns:a16="http://schemas.microsoft.com/office/drawing/2014/main" id="{180F3355-9F31-4222-A086-8F090348EABD}"/>
              </a:ext>
            </a:extLst>
          </p:cNvPr>
          <p:cNvSpPr/>
          <p:nvPr/>
        </p:nvSpPr>
        <p:spPr>
          <a:xfrm>
            <a:off x="3715674" y="4716245"/>
            <a:ext cx="1527983" cy="321563"/>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srgbClr val="C00000"/>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200" b="1" kern="0" dirty="0">
                <a:solidFill>
                  <a:prstClr val="white"/>
                </a:solidFill>
                <a:latin typeface="微软雅黑" panose="020B0503020204020204" pitchFamily="34" charset="-122"/>
                <a:ea typeface="微软雅黑" panose="020B0503020204020204" pitchFamily="34" charset="-122"/>
              </a:rPr>
              <a:t>服务机构资格申请</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116" name="矩形 115">
            <a:extLst>
              <a:ext uri="{FF2B5EF4-FFF2-40B4-BE49-F238E27FC236}">
                <a16:creationId xmlns:a16="http://schemas.microsoft.com/office/drawing/2014/main" id="{34B5352C-EC99-49B0-8B4B-A02C93B90A69}"/>
              </a:ext>
            </a:extLst>
          </p:cNvPr>
          <p:cNvSpPr/>
          <p:nvPr/>
        </p:nvSpPr>
        <p:spPr bwMode="auto">
          <a:xfrm>
            <a:off x="4373845" y="2903385"/>
            <a:ext cx="1386170"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7" name="矩形 116">
            <a:extLst>
              <a:ext uri="{FF2B5EF4-FFF2-40B4-BE49-F238E27FC236}">
                <a16:creationId xmlns:a16="http://schemas.microsoft.com/office/drawing/2014/main" id="{EF4D0FEF-9CF8-4314-8008-563FC7E3A2D4}"/>
              </a:ext>
            </a:extLst>
          </p:cNvPr>
          <p:cNvSpPr/>
          <p:nvPr/>
        </p:nvSpPr>
        <p:spPr>
          <a:xfrm>
            <a:off x="2927827" y="4714424"/>
            <a:ext cx="1280961" cy="321306"/>
          </a:xfrm>
          <a:prstGeom prst="rect">
            <a:avLst/>
          </a:prstGeom>
        </p:spPr>
        <p:txBody>
          <a:bodyPr wrap="square">
            <a:spAutoFit/>
          </a:bodyPr>
          <a:lstStyle/>
          <a:p>
            <a:pPr algn="ctr" defTabSz="342813" eaLnBrk="1" fontAlgn="auto" hangingPunct="1">
              <a:lnSpc>
                <a:spcPts val="2000"/>
              </a:lnSpc>
              <a:spcBef>
                <a:spcPts val="0"/>
              </a:spcBef>
              <a:spcAft>
                <a:spcPts val="0"/>
              </a:spcAft>
              <a:defRPr/>
            </a:pP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118" name="矩形 117">
            <a:extLst>
              <a:ext uri="{FF2B5EF4-FFF2-40B4-BE49-F238E27FC236}">
                <a16:creationId xmlns:a16="http://schemas.microsoft.com/office/drawing/2014/main" id="{06A8BA7B-5511-4FC5-BE11-9F05A8EED422}"/>
              </a:ext>
            </a:extLst>
          </p:cNvPr>
          <p:cNvSpPr/>
          <p:nvPr/>
        </p:nvSpPr>
        <p:spPr bwMode="auto">
          <a:xfrm>
            <a:off x="4457177" y="2903385"/>
            <a:ext cx="1179383" cy="434711"/>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p>
        </p:txBody>
      </p:sp>
      <p:sp>
        <p:nvSpPr>
          <p:cNvPr id="119" name="矩形 118">
            <a:extLst>
              <a:ext uri="{FF2B5EF4-FFF2-40B4-BE49-F238E27FC236}">
                <a16:creationId xmlns:a16="http://schemas.microsoft.com/office/drawing/2014/main" id="{E44E526C-3B3A-41EB-826B-AE289DF99093}"/>
              </a:ext>
            </a:extLst>
          </p:cNvPr>
          <p:cNvSpPr/>
          <p:nvPr/>
        </p:nvSpPr>
        <p:spPr>
          <a:xfrm>
            <a:off x="4456827" y="2935009"/>
            <a:ext cx="1220206" cy="321563"/>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srgbClr val="C00000"/>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200" b="1" kern="0" dirty="0">
                <a:solidFill>
                  <a:prstClr val="white"/>
                </a:solidFill>
                <a:latin typeface="微软雅黑" panose="020B0503020204020204" pitchFamily="34" charset="-122"/>
                <a:ea typeface="微软雅黑" panose="020B0503020204020204" pitchFamily="34" charset="-122"/>
              </a:rPr>
              <a:t>领券资格申请</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123" name="直接箭头连接符 122">
            <a:extLst>
              <a:ext uri="{FF2B5EF4-FFF2-40B4-BE49-F238E27FC236}">
                <a16:creationId xmlns:a16="http://schemas.microsoft.com/office/drawing/2014/main" id="{A8DC8F38-5559-4201-83C2-8304AF5632CC}"/>
              </a:ext>
            </a:extLst>
          </p:cNvPr>
          <p:cNvCxnSpPr/>
          <p:nvPr/>
        </p:nvCxnSpPr>
        <p:spPr bwMode="auto">
          <a:xfrm>
            <a:off x="5266399" y="4903330"/>
            <a:ext cx="1397577" cy="0"/>
          </a:xfrm>
          <a:prstGeom prst="straightConnector1">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接箭头连接符 123">
            <a:extLst>
              <a:ext uri="{FF2B5EF4-FFF2-40B4-BE49-F238E27FC236}">
                <a16:creationId xmlns:a16="http://schemas.microsoft.com/office/drawing/2014/main" id="{9A340939-ABD5-4966-AD43-8A004C4ED3C4}"/>
              </a:ext>
            </a:extLst>
          </p:cNvPr>
          <p:cNvCxnSpPr/>
          <p:nvPr/>
        </p:nvCxnSpPr>
        <p:spPr bwMode="auto">
          <a:xfrm>
            <a:off x="3299154" y="2529678"/>
            <a:ext cx="0" cy="373707"/>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接箭头连接符 126">
            <a:extLst>
              <a:ext uri="{FF2B5EF4-FFF2-40B4-BE49-F238E27FC236}">
                <a16:creationId xmlns:a16="http://schemas.microsoft.com/office/drawing/2014/main" id="{82424CC5-1341-42B7-9DD4-41401A0F0D0F}"/>
              </a:ext>
            </a:extLst>
          </p:cNvPr>
          <p:cNvCxnSpPr/>
          <p:nvPr/>
        </p:nvCxnSpPr>
        <p:spPr bwMode="auto">
          <a:xfrm flipV="1">
            <a:off x="3953084" y="3120969"/>
            <a:ext cx="458368" cy="1374"/>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矩形 130">
            <a:extLst>
              <a:ext uri="{FF2B5EF4-FFF2-40B4-BE49-F238E27FC236}">
                <a16:creationId xmlns:a16="http://schemas.microsoft.com/office/drawing/2014/main" id="{59F04D93-3C11-4E19-A1C6-EF103360EAA9}"/>
              </a:ext>
            </a:extLst>
          </p:cNvPr>
          <p:cNvSpPr/>
          <p:nvPr/>
        </p:nvSpPr>
        <p:spPr bwMode="auto">
          <a:xfrm>
            <a:off x="6631388" y="4067643"/>
            <a:ext cx="1162676" cy="435167"/>
          </a:xfrm>
          <a:prstGeom prst="rect">
            <a:avLst/>
          </a:prstGeom>
          <a:gradFill>
            <a:gsLst>
              <a:gs pos="0">
                <a:schemeClr val="accent1">
                  <a:lumMod val="60000"/>
                  <a:lumOff val="40000"/>
                </a:schemeClr>
              </a:gs>
              <a:gs pos="31000">
                <a:srgbClr val="92D050"/>
              </a:gs>
              <a:gs pos="0">
                <a:schemeClr val="accent2">
                  <a:lumMod val="40000"/>
                  <a:lumOff val="60000"/>
                </a:schemeClr>
              </a:gs>
              <a:gs pos="100000">
                <a:srgbClr val="0070C0"/>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2" name="矩形 131">
            <a:extLst>
              <a:ext uri="{FF2B5EF4-FFF2-40B4-BE49-F238E27FC236}">
                <a16:creationId xmlns:a16="http://schemas.microsoft.com/office/drawing/2014/main" id="{79FD7420-6B8A-48D9-A907-5B67C8AA96A1}"/>
              </a:ext>
            </a:extLst>
          </p:cNvPr>
          <p:cNvSpPr/>
          <p:nvPr/>
        </p:nvSpPr>
        <p:spPr bwMode="auto">
          <a:xfrm>
            <a:off x="2460696" y="1050388"/>
            <a:ext cx="3761514" cy="84289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9" name="矩形 138">
            <a:extLst>
              <a:ext uri="{FF2B5EF4-FFF2-40B4-BE49-F238E27FC236}">
                <a16:creationId xmlns:a16="http://schemas.microsoft.com/office/drawing/2014/main" id="{02F82C9D-82D6-4D17-956D-C5B80B846D2A}"/>
              </a:ext>
            </a:extLst>
          </p:cNvPr>
          <p:cNvSpPr/>
          <p:nvPr/>
        </p:nvSpPr>
        <p:spPr>
          <a:xfrm>
            <a:off x="2475756" y="1131172"/>
            <a:ext cx="2954656" cy="348813"/>
          </a:xfrm>
          <a:prstGeom prst="rect">
            <a:avLst/>
          </a:prstGeom>
          <a:solidFill>
            <a:srgbClr val="FFC000"/>
          </a:solidFill>
        </p:spPr>
        <p:txBody>
          <a:bodyPr wrap="none">
            <a:spAutoFit/>
          </a:bodyPr>
          <a:lstStyle/>
          <a:p>
            <a:pPr algn="ctr" defTabSz="342813" eaLnBrk="1" fontAlgn="auto" hangingPunct="1">
              <a:lnSpc>
                <a:spcPts val="2000"/>
              </a:lnSpc>
              <a:spcBef>
                <a:spcPts val="0"/>
              </a:spcBef>
              <a:spcAft>
                <a:spcPts val="0"/>
              </a:spcAft>
              <a:defRPr/>
            </a:pPr>
            <a:r>
              <a:rPr lang="zh-CN" altLang="en-US" b="1" kern="0" dirty="0">
                <a:solidFill>
                  <a:schemeClr val="bg1"/>
                </a:solidFill>
                <a:latin typeface="微软雅黑" panose="020B0503020204020204" pitchFamily="34" charset="-122"/>
                <a:ea typeface="微软雅黑" panose="020B0503020204020204" pitchFamily="34" charset="-122"/>
              </a:rPr>
              <a:t>“柳创汇”云平台会员中心</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140" name="矩形 139">
            <a:extLst>
              <a:ext uri="{FF2B5EF4-FFF2-40B4-BE49-F238E27FC236}">
                <a16:creationId xmlns:a16="http://schemas.microsoft.com/office/drawing/2014/main" id="{1D46AC55-170C-47A2-B53C-C496E78BBEE1}"/>
              </a:ext>
            </a:extLst>
          </p:cNvPr>
          <p:cNvSpPr/>
          <p:nvPr/>
        </p:nvSpPr>
        <p:spPr bwMode="auto">
          <a:xfrm>
            <a:off x="8131268" y="2091671"/>
            <a:ext cx="972791"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41" name="矩形 140">
            <a:extLst>
              <a:ext uri="{FF2B5EF4-FFF2-40B4-BE49-F238E27FC236}">
                <a16:creationId xmlns:a16="http://schemas.microsoft.com/office/drawing/2014/main" id="{4E7BDD83-B326-490B-A6EE-125ACE2D9D3B}"/>
              </a:ext>
            </a:extLst>
          </p:cNvPr>
          <p:cNvSpPr/>
          <p:nvPr/>
        </p:nvSpPr>
        <p:spPr>
          <a:xfrm>
            <a:off x="8223044" y="2130023"/>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确认合同</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143" name="矩形 142">
            <a:extLst>
              <a:ext uri="{FF2B5EF4-FFF2-40B4-BE49-F238E27FC236}">
                <a16:creationId xmlns:a16="http://schemas.microsoft.com/office/drawing/2014/main" id="{0526E864-C0CB-4542-B373-36C2A92C02EA}"/>
              </a:ext>
            </a:extLst>
          </p:cNvPr>
          <p:cNvSpPr/>
          <p:nvPr/>
        </p:nvSpPr>
        <p:spPr>
          <a:xfrm>
            <a:off x="2699168" y="1446728"/>
            <a:ext cx="1837362" cy="348813"/>
          </a:xfrm>
          <a:prstGeom prst="rect">
            <a:avLst/>
          </a:prstGeom>
          <a:solidFill>
            <a:srgbClr val="FFC000"/>
          </a:solidFill>
        </p:spPr>
        <p:txBody>
          <a:bodyPr wrap="none">
            <a:spAutoFit/>
          </a:bodyPr>
          <a:lstStyle/>
          <a:p>
            <a:pPr algn="ctr" defTabSz="342813" eaLnBrk="1" fontAlgn="auto" hangingPunct="1">
              <a:lnSpc>
                <a:spcPts val="2000"/>
              </a:lnSpc>
              <a:spcBef>
                <a:spcPts val="0"/>
              </a:spcBef>
              <a:spcAft>
                <a:spcPts val="0"/>
              </a:spcAft>
              <a:defRPr/>
            </a:pPr>
            <a:r>
              <a:rPr lang="en-US" altLang="zh-CN" b="1" kern="0" dirty="0">
                <a:solidFill>
                  <a:schemeClr val="bg1"/>
                </a:solidFill>
                <a:latin typeface="微软雅黑" panose="020B0503020204020204" pitchFamily="34" charset="-122"/>
                <a:ea typeface="微软雅黑" panose="020B0503020204020204" pitchFamily="34" charset="-122"/>
              </a:rPr>
              <a:t>www.smelz.cn</a:t>
            </a:r>
          </a:p>
        </p:txBody>
      </p:sp>
      <p:sp>
        <p:nvSpPr>
          <p:cNvPr id="144" name="矩形 143">
            <a:extLst>
              <a:ext uri="{FF2B5EF4-FFF2-40B4-BE49-F238E27FC236}">
                <a16:creationId xmlns:a16="http://schemas.microsoft.com/office/drawing/2014/main" id="{3ED74364-3797-4223-8948-5D31FABAB55F}"/>
              </a:ext>
            </a:extLst>
          </p:cNvPr>
          <p:cNvSpPr/>
          <p:nvPr/>
        </p:nvSpPr>
        <p:spPr bwMode="auto">
          <a:xfrm>
            <a:off x="9374962" y="2077096"/>
            <a:ext cx="802008"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45" name="矩形 144">
            <a:extLst>
              <a:ext uri="{FF2B5EF4-FFF2-40B4-BE49-F238E27FC236}">
                <a16:creationId xmlns:a16="http://schemas.microsoft.com/office/drawing/2014/main" id="{990E8BAD-3E40-4E29-BAC2-B064A3136698}"/>
              </a:ext>
            </a:extLst>
          </p:cNvPr>
          <p:cNvSpPr/>
          <p:nvPr/>
        </p:nvSpPr>
        <p:spPr>
          <a:xfrm>
            <a:off x="9473639" y="2121099"/>
            <a:ext cx="604653" cy="321563"/>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srgbClr val="C00000"/>
                </a:solidFill>
                <a:latin typeface="微软雅黑" panose="020B0503020204020204" pitchFamily="34" charset="-122"/>
                <a:ea typeface="微软雅黑" panose="020B0503020204020204" pitchFamily="34" charset="-122"/>
                <a:sym typeface="Wingdings 2" panose="05020102010507070707" pitchFamily="18" charset="2"/>
              </a:rPr>
              <a:t></a:t>
            </a:r>
            <a:r>
              <a:rPr lang="zh-CN" altLang="en-US" sz="1200" b="1" kern="0" dirty="0">
                <a:solidFill>
                  <a:prstClr val="white"/>
                </a:solidFill>
                <a:latin typeface="微软雅黑" panose="020B0503020204020204" pitchFamily="34" charset="-122"/>
                <a:ea typeface="微软雅黑" panose="020B0503020204020204" pitchFamily="34" charset="-122"/>
              </a:rPr>
              <a:t>用券</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146" name="矩形 145">
            <a:extLst>
              <a:ext uri="{FF2B5EF4-FFF2-40B4-BE49-F238E27FC236}">
                <a16:creationId xmlns:a16="http://schemas.microsoft.com/office/drawing/2014/main" id="{2702E6DC-A7D0-4B21-A680-66C81F9913FE}"/>
              </a:ext>
            </a:extLst>
          </p:cNvPr>
          <p:cNvSpPr/>
          <p:nvPr/>
        </p:nvSpPr>
        <p:spPr bwMode="auto">
          <a:xfrm>
            <a:off x="6648980" y="2091671"/>
            <a:ext cx="776548"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47" name="矩形 146">
            <a:extLst>
              <a:ext uri="{FF2B5EF4-FFF2-40B4-BE49-F238E27FC236}">
                <a16:creationId xmlns:a16="http://schemas.microsoft.com/office/drawing/2014/main" id="{AC30E6A0-4951-4CBC-8779-40FE8C7D7463}"/>
              </a:ext>
            </a:extLst>
          </p:cNvPr>
          <p:cNvSpPr/>
          <p:nvPr/>
        </p:nvSpPr>
        <p:spPr>
          <a:xfrm>
            <a:off x="6800778" y="2124321"/>
            <a:ext cx="492443"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领券</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148" name="矩形 147">
            <a:extLst>
              <a:ext uri="{FF2B5EF4-FFF2-40B4-BE49-F238E27FC236}">
                <a16:creationId xmlns:a16="http://schemas.microsoft.com/office/drawing/2014/main" id="{B6946E1B-8CF3-4EE1-8DAC-2A0062C89F3A}"/>
              </a:ext>
            </a:extLst>
          </p:cNvPr>
          <p:cNvSpPr/>
          <p:nvPr/>
        </p:nvSpPr>
        <p:spPr bwMode="auto">
          <a:xfrm>
            <a:off x="6657851" y="4679943"/>
            <a:ext cx="1183767"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49" name="矩形 148">
            <a:extLst>
              <a:ext uri="{FF2B5EF4-FFF2-40B4-BE49-F238E27FC236}">
                <a16:creationId xmlns:a16="http://schemas.microsoft.com/office/drawing/2014/main" id="{5A9F7E28-2784-4360-A52F-B8839B9B4C99}"/>
              </a:ext>
            </a:extLst>
          </p:cNvPr>
          <p:cNvSpPr/>
          <p:nvPr/>
        </p:nvSpPr>
        <p:spPr>
          <a:xfrm>
            <a:off x="6647551" y="4706430"/>
            <a:ext cx="1128100" cy="321306"/>
          </a:xfrm>
          <a:prstGeom prst="rect">
            <a:avLst/>
          </a:prstGeom>
        </p:spPr>
        <p:txBody>
          <a:bodyPr wrap="square">
            <a:spAutoFit/>
          </a:bodyPr>
          <a:lstStyle/>
          <a:p>
            <a:pPr algn="ctr" defTabSz="342813" eaLnBrk="1" fontAlgn="auto" hangingPunct="1">
              <a:lnSpc>
                <a:spcPts val="2000"/>
              </a:lnSpc>
              <a:spcBef>
                <a:spcPts val="0"/>
              </a:spcBef>
              <a:spcAft>
                <a:spcPts val="0"/>
              </a:spcAft>
              <a:defRPr/>
            </a:pPr>
            <a:r>
              <a:rPr lang="zh-CN" altLang="en-US" sz="1200" b="1" kern="0" dirty="0">
                <a:solidFill>
                  <a:prstClr val="white"/>
                </a:solidFill>
                <a:latin typeface="微软雅黑" panose="020B0503020204020204" pitchFamily="34" charset="-122"/>
                <a:ea typeface="微软雅黑" panose="020B0503020204020204" pitchFamily="34" charset="-122"/>
              </a:rPr>
              <a:t>上架服务产品</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150" name="直接箭头连接符 149">
            <a:extLst>
              <a:ext uri="{FF2B5EF4-FFF2-40B4-BE49-F238E27FC236}">
                <a16:creationId xmlns:a16="http://schemas.microsoft.com/office/drawing/2014/main" id="{17DF5DBE-F30B-4E1D-9775-6F6FEEE2035A}"/>
              </a:ext>
            </a:extLst>
          </p:cNvPr>
          <p:cNvCxnSpPr/>
          <p:nvPr/>
        </p:nvCxnSpPr>
        <p:spPr bwMode="auto">
          <a:xfrm>
            <a:off x="5062118" y="2379257"/>
            <a:ext cx="1595019" cy="0"/>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接箭头连接符 151">
            <a:extLst>
              <a:ext uri="{FF2B5EF4-FFF2-40B4-BE49-F238E27FC236}">
                <a16:creationId xmlns:a16="http://schemas.microsoft.com/office/drawing/2014/main" id="{FC39981C-C029-45A8-9302-C8629EA48B40}"/>
              </a:ext>
            </a:extLst>
          </p:cNvPr>
          <p:cNvCxnSpPr/>
          <p:nvPr/>
        </p:nvCxnSpPr>
        <p:spPr bwMode="auto">
          <a:xfrm>
            <a:off x="3196742" y="2530265"/>
            <a:ext cx="0" cy="373707"/>
          </a:xfrm>
          <a:prstGeom prst="straightConnector1">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矩形 152">
            <a:extLst>
              <a:ext uri="{FF2B5EF4-FFF2-40B4-BE49-F238E27FC236}">
                <a16:creationId xmlns:a16="http://schemas.microsoft.com/office/drawing/2014/main" id="{7578B885-1320-4ABF-908B-7304FDF3D338}"/>
              </a:ext>
            </a:extLst>
          </p:cNvPr>
          <p:cNvSpPr/>
          <p:nvPr/>
        </p:nvSpPr>
        <p:spPr bwMode="auto">
          <a:xfrm>
            <a:off x="8098556" y="4671253"/>
            <a:ext cx="972791"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4" name="矩形 153">
            <a:extLst>
              <a:ext uri="{FF2B5EF4-FFF2-40B4-BE49-F238E27FC236}">
                <a16:creationId xmlns:a16="http://schemas.microsoft.com/office/drawing/2014/main" id="{B11B56CF-A9BD-4CAC-838C-D516A01E139C}"/>
              </a:ext>
            </a:extLst>
          </p:cNvPr>
          <p:cNvSpPr/>
          <p:nvPr/>
        </p:nvSpPr>
        <p:spPr>
          <a:xfrm>
            <a:off x="8190332" y="4709605"/>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上传合同</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156" name="直接箭头连接符 155">
            <a:extLst>
              <a:ext uri="{FF2B5EF4-FFF2-40B4-BE49-F238E27FC236}">
                <a16:creationId xmlns:a16="http://schemas.microsoft.com/office/drawing/2014/main" id="{C35E6625-744C-4305-B8BA-AB52AFEFAEC2}"/>
              </a:ext>
            </a:extLst>
          </p:cNvPr>
          <p:cNvCxnSpPr/>
          <p:nvPr/>
        </p:nvCxnSpPr>
        <p:spPr bwMode="auto">
          <a:xfrm flipV="1">
            <a:off x="8588931" y="3772074"/>
            <a:ext cx="0" cy="899180"/>
          </a:xfrm>
          <a:prstGeom prst="straightConnector1">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接箭头连接符 158">
            <a:extLst>
              <a:ext uri="{FF2B5EF4-FFF2-40B4-BE49-F238E27FC236}">
                <a16:creationId xmlns:a16="http://schemas.microsoft.com/office/drawing/2014/main" id="{2188C49E-FC25-412C-BCB6-8E27240EB755}"/>
              </a:ext>
            </a:extLst>
          </p:cNvPr>
          <p:cNvCxnSpPr/>
          <p:nvPr/>
        </p:nvCxnSpPr>
        <p:spPr bwMode="auto">
          <a:xfrm>
            <a:off x="7046999" y="2529678"/>
            <a:ext cx="0" cy="373707"/>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接连接符 159">
            <a:extLst>
              <a:ext uri="{FF2B5EF4-FFF2-40B4-BE49-F238E27FC236}">
                <a16:creationId xmlns:a16="http://schemas.microsoft.com/office/drawing/2014/main" id="{27A8271E-EB4C-4549-BBA3-CF6EF8D49BF1}"/>
              </a:ext>
            </a:extLst>
          </p:cNvPr>
          <p:cNvCxnSpPr/>
          <p:nvPr/>
        </p:nvCxnSpPr>
        <p:spPr bwMode="auto">
          <a:xfrm flipV="1">
            <a:off x="5062118" y="2362346"/>
            <a:ext cx="0" cy="534312"/>
          </a:xfrm>
          <a:prstGeom prst="line">
            <a:avLst/>
          </a:prstGeom>
          <a:solidFill>
            <a:schemeClr val="accent1"/>
          </a:solidFill>
          <a:ln w="3175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直接箭头连接符 160">
            <a:extLst>
              <a:ext uri="{FF2B5EF4-FFF2-40B4-BE49-F238E27FC236}">
                <a16:creationId xmlns:a16="http://schemas.microsoft.com/office/drawing/2014/main" id="{791A0AB6-6CD7-473C-8233-198848106CDD}"/>
              </a:ext>
            </a:extLst>
          </p:cNvPr>
          <p:cNvCxnSpPr/>
          <p:nvPr/>
        </p:nvCxnSpPr>
        <p:spPr bwMode="auto">
          <a:xfrm>
            <a:off x="4151524" y="2270587"/>
            <a:ext cx="2512452" cy="0"/>
          </a:xfrm>
          <a:prstGeom prst="straightConnector1">
            <a:avLst/>
          </a:prstGeom>
          <a:solidFill>
            <a:schemeClr val="accent1"/>
          </a:solidFill>
          <a:ln w="31750" cap="flat" cmpd="sng" algn="ctr">
            <a:solidFill>
              <a:srgbClr val="7030A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直接箭头连接符 161">
            <a:extLst>
              <a:ext uri="{FF2B5EF4-FFF2-40B4-BE49-F238E27FC236}">
                <a16:creationId xmlns:a16="http://schemas.microsoft.com/office/drawing/2014/main" id="{207C67A6-1C50-4B35-90B4-8AAC3076E88E}"/>
              </a:ext>
            </a:extLst>
          </p:cNvPr>
          <p:cNvCxnSpPr/>
          <p:nvPr/>
        </p:nvCxnSpPr>
        <p:spPr bwMode="auto">
          <a:xfrm>
            <a:off x="8574301" y="2526838"/>
            <a:ext cx="0" cy="659307"/>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矩形 162">
            <a:extLst>
              <a:ext uri="{FF2B5EF4-FFF2-40B4-BE49-F238E27FC236}">
                <a16:creationId xmlns:a16="http://schemas.microsoft.com/office/drawing/2014/main" id="{BC710B32-02C1-4681-9A1E-08637667A024}"/>
              </a:ext>
            </a:extLst>
          </p:cNvPr>
          <p:cNvSpPr/>
          <p:nvPr/>
        </p:nvSpPr>
        <p:spPr bwMode="auto">
          <a:xfrm>
            <a:off x="6399656" y="1032377"/>
            <a:ext cx="5338481" cy="842893"/>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4" name="矩形 163">
            <a:extLst>
              <a:ext uri="{FF2B5EF4-FFF2-40B4-BE49-F238E27FC236}">
                <a16:creationId xmlns:a16="http://schemas.microsoft.com/office/drawing/2014/main" id="{527463A4-087A-40FA-B0C4-7577B83A2898}"/>
              </a:ext>
            </a:extLst>
          </p:cNvPr>
          <p:cNvSpPr/>
          <p:nvPr/>
        </p:nvSpPr>
        <p:spPr>
          <a:xfrm>
            <a:off x="6449110" y="1136936"/>
            <a:ext cx="3647152" cy="348813"/>
          </a:xfrm>
          <a:prstGeom prst="rect">
            <a:avLst/>
          </a:prstGeom>
          <a:solidFill>
            <a:srgbClr val="FFC000"/>
          </a:solidFill>
        </p:spPr>
        <p:txBody>
          <a:bodyPr wrap="none">
            <a:spAutoFit/>
          </a:bodyPr>
          <a:lstStyle/>
          <a:p>
            <a:pPr algn="ctr" defTabSz="342813" eaLnBrk="1" fontAlgn="auto" hangingPunct="1">
              <a:lnSpc>
                <a:spcPts val="2000"/>
              </a:lnSpc>
              <a:spcBef>
                <a:spcPts val="0"/>
              </a:spcBef>
              <a:spcAft>
                <a:spcPts val="0"/>
              </a:spcAft>
              <a:defRPr/>
            </a:pPr>
            <a:r>
              <a:rPr lang="zh-CN" altLang="en-US" b="1" kern="0" dirty="0">
                <a:solidFill>
                  <a:schemeClr val="bg1"/>
                </a:solidFill>
                <a:latin typeface="微软雅黑" panose="020B0503020204020204" pitchFamily="34" charset="-122"/>
                <a:ea typeface="微软雅黑" panose="020B0503020204020204" pitchFamily="34" charset="-122"/>
              </a:rPr>
              <a:t>小微企业服务补贴券申领管理平台</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165" name="矩形 164">
            <a:extLst>
              <a:ext uri="{FF2B5EF4-FFF2-40B4-BE49-F238E27FC236}">
                <a16:creationId xmlns:a16="http://schemas.microsoft.com/office/drawing/2014/main" id="{9C03CFCA-1ADD-4E62-8E53-119737629437}"/>
              </a:ext>
            </a:extLst>
          </p:cNvPr>
          <p:cNvSpPr/>
          <p:nvPr/>
        </p:nvSpPr>
        <p:spPr>
          <a:xfrm>
            <a:off x="6722027" y="1452093"/>
            <a:ext cx="1689886" cy="348813"/>
          </a:xfrm>
          <a:prstGeom prst="rect">
            <a:avLst/>
          </a:prstGeom>
          <a:solidFill>
            <a:srgbClr val="FFC000"/>
          </a:solidFill>
        </p:spPr>
        <p:txBody>
          <a:bodyPr wrap="none">
            <a:spAutoFit/>
          </a:bodyPr>
          <a:lstStyle/>
          <a:p>
            <a:pPr algn="ctr" defTabSz="342813" eaLnBrk="1" fontAlgn="auto" hangingPunct="1">
              <a:lnSpc>
                <a:spcPts val="2000"/>
              </a:lnSpc>
              <a:spcBef>
                <a:spcPts val="0"/>
              </a:spcBef>
              <a:spcAft>
                <a:spcPts val="0"/>
              </a:spcAft>
              <a:defRPr/>
            </a:pPr>
            <a:r>
              <a:rPr lang="en-US" altLang="zh-CN" b="1" kern="0" dirty="0">
                <a:solidFill>
                  <a:schemeClr val="bg1"/>
                </a:solidFill>
                <a:latin typeface="微软雅黑" panose="020B0503020204020204" pitchFamily="34" charset="-122"/>
                <a:ea typeface="微软雅黑" panose="020B0503020204020204" pitchFamily="34" charset="-122"/>
              </a:rPr>
              <a:t>fwq.smelz.cn</a:t>
            </a:r>
          </a:p>
        </p:txBody>
      </p:sp>
      <p:sp>
        <p:nvSpPr>
          <p:cNvPr id="166" name="矩形 165">
            <a:extLst>
              <a:ext uri="{FF2B5EF4-FFF2-40B4-BE49-F238E27FC236}">
                <a16:creationId xmlns:a16="http://schemas.microsoft.com/office/drawing/2014/main" id="{4E2D2640-D8DD-4D0A-B9DD-41545FCA756F}"/>
              </a:ext>
            </a:extLst>
          </p:cNvPr>
          <p:cNvSpPr/>
          <p:nvPr/>
        </p:nvSpPr>
        <p:spPr bwMode="auto">
          <a:xfrm>
            <a:off x="9324783" y="3345293"/>
            <a:ext cx="972791"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8" name="矩形 167">
            <a:extLst>
              <a:ext uri="{FF2B5EF4-FFF2-40B4-BE49-F238E27FC236}">
                <a16:creationId xmlns:a16="http://schemas.microsoft.com/office/drawing/2014/main" id="{7052A8B1-EC63-4005-A5F9-65920E80A426}"/>
              </a:ext>
            </a:extLst>
          </p:cNvPr>
          <p:cNvSpPr/>
          <p:nvPr/>
        </p:nvSpPr>
        <p:spPr>
          <a:xfrm>
            <a:off x="9416559" y="3383645"/>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服务评价</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169" name="直接箭头连接符 168">
            <a:extLst>
              <a:ext uri="{FF2B5EF4-FFF2-40B4-BE49-F238E27FC236}">
                <a16:creationId xmlns:a16="http://schemas.microsoft.com/office/drawing/2014/main" id="{6EE8C647-16D5-45EF-B33F-2CBD849047B3}"/>
              </a:ext>
            </a:extLst>
          </p:cNvPr>
          <p:cNvCxnSpPr/>
          <p:nvPr/>
        </p:nvCxnSpPr>
        <p:spPr bwMode="auto">
          <a:xfrm>
            <a:off x="9116789" y="2315451"/>
            <a:ext cx="252685" cy="1"/>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矩形 169">
            <a:extLst>
              <a:ext uri="{FF2B5EF4-FFF2-40B4-BE49-F238E27FC236}">
                <a16:creationId xmlns:a16="http://schemas.microsoft.com/office/drawing/2014/main" id="{D99AF937-098D-4116-AD2C-E8BD55AA8504}"/>
              </a:ext>
            </a:extLst>
          </p:cNvPr>
          <p:cNvSpPr/>
          <p:nvPr/>
        </p:nvSpPr>
        <p:spPr bwMode="auto">
          <a:xfrm>
            <a:off x="10595497" y="2267999"/>
            <a:ext cx="941970" cy="707940"/>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71" name="矩形 170">
            <a:extLst>
              <a:ext uri="{FF2B5EF4-FFF2-40B4-BE49-F238E27FC236}">
                <a16:creationId xmlns:a16="http://schemas.microsoft.com/office/drawing/2014/main" id="{60D63B6D-10CC-40FF-B642-03FABA325E30}"/>
              </a:ext>
            </a:extLst>
          </p:cNvPr>
          <p:cNvSpPr/>
          <p:nvPr/>
        </p:nvSpPr>
        <p:spPr>
          <a:xfrm>
            <a:off x="10666373" y="2333076"/>
            <a:ext cx="800219" cy="577787"/>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服务中心</a:t>
            </a:r>
            <a:endParaRPr lang="en-US" altLang="zh-CN" sz="1200" b="1" kern="0" dirty="0">
              <a:solidFill>
                <a:prstClr val="white"/>
              </a:solidFill>
              <a:latin typeface="微软雅黑" panose="020B0503020204020204" pitchFamily="34" charset="-122"/>
              <a:ea typeface="微软雅黑" panose="020B0503020204020204" pitchFamily="34" charset="-122"/>
            </a:endParaRPr>
          </a:p>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审批合同</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172" name="矩形 171">
            <a:extLst>
              <a:ext uri="{FF2B5EF4-FFF2-40B4-BE49-F238E27FC236}">
                <a16:creationId xmlns:a16="http://schemas.microsoft.com/office/drawing/2014/main" id="{CA9C3E6B-5003-46DE-9142-1359BE88B9FA}"/>
              </a:ext>
            </a:extLst>
          </p:cNvPr>
          <p:cNvSpPr/>
          <p:nvPr/>
        </p:nvSpPr>
        <p:spPr bwMode="auto">
          <a:xfrm>
            <a:off x="2464183" y="5804051"/>
            <a:ext cx="9279111" cy="84289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73" name="矩形 172">
            <a:extLst>
              <a:ext uri="{FF2B5EF4-FFF2-40B4-BE49-F238E27FC236}">
                <a16:creationId xmlns:a16="http://schemas.microsoft.com/office/drawing/2014/main" id="{F511D5FB-E2E1-4C1B-BCDF-EBE6F6B2A96C}"/>
              </a:ext>
            </a:extLst>
          </p:cNvPr>
          <p:cNvSpPr/>
          <p:nvPr/>
        </p:nvSpPr>
        <p:spPr bwMode="auto">
          <a:xfrm>
            <a:off x="448706" y="5915543"/>
            <a:ext cx="1735170" cy="651751"/>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74" name="矩形 173">
            <a:extLst>
              <a:ext uri="{FF2B5EF4-FFF2-40B4-BE49-F238E27FC236}">
                <a16:creationId xmlns:a16="http://schemas.microsoft.com/office/drawing/2014/main" id="{84AB16B3-2B09-4079-AA8A-0FC83632C3A1}"/>
              </a:ext>
            </a:extLst>
          </p:cNvPr>
          <p:cNvSpPr/>
          <p:nvPr/>
        </p:nvSpPr>
        <p:spPr>
          <a:xfrm>
            <a:off x="781050" y="6047369"/>
            <a:ext cx="1107996" cy="348813"/>
          </a:xfrm>
          <a:prstGeom prst="rect">
            <a:avLst/>
          </a:prstGeom>
        </p:spPr>
        <p:txBody>
          <a:bodyPr wrap="none">
            <a:spAutoFit/>
          </a:bodyPr>
          <a:lstStyle/>
          <a:p>
            <a:pPr algn="ctr" defTabSz="342813" eaLnBrk="1" fontAlgn="auto" hangingPunct="1">
              <a:lnSpc>
                <a:spcPts val="2000"/>
              </a:lnSpc>
              <a:spcBef>
                <a:spcPts val="0"/>
              </a:spcBef>
              <a:spcAft>
                <a:spcPts val="0"/>
              </a:spcAft>
              <a:defRPr/>
            </a:pPr>
            <a:r>
              <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rPr>
              <a:t>服务中心</a:t>
            </a:r>
            <a:endParaRPr lang="en-US" altLang="zh-CN"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箭头: 右 174">
            <a:extLst>
              <a:ext uri="{FF2B5EF4-FFF2-40B4-BE49-F238E27FC236}">
                <a16:creationId xmlns:a16="http://schemas.microsoft.com/office/drawing/2014/main" id="{B5909D2D-F88E-47C8-82C0-E7AAD89AE4FC}"/>
              </a:ext>
            </a:extLst>
          </p:cNvPr>
          <p:cNvSpPr/>
          <p:nvPr/>
        </p:nvSpPr>
        <p:spPr bwMode="auto">
          <a:xfrm>
            <a:off x="2182247" y="6100638"/>
            <a:ext cx="556955" cy="305734"/>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77" name="矩形 176">
            <a:extLst>
              <a:ext uri="{FF2B5EF4-FFF2-40B4-BE49-F238E27FC236}">
                <a16:creationId xmlns:a16="http://schemas.microsoft.com/office/drawing/2014/main" id="{0B7E1388-68F4-451A-AB87-1358491A4FC6}"/>
              </a:ext>
            </a:extLst>
          </p:cNvPr>
          <p:cNvSpPr/>
          <p:nvPr/>
        </p:nvSpPr>
        <p:spPr bwMode="auto">
          <a:xfrm>
            <a:off x="2927827" y="6036149"/>
            <a:ext cx="8257113" cy="434711"/>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p>
        </p:txBody>
      </p:sp>
      <p:sp>
        <p:nvSpPr>
          <p:cNvPr id="179" name="矩形 178">
            <a:extLst>
              <a:ext uri="{FF2B5EF4-FFF2-40B4-BE49-F238E27FC236}">
                <a16:creationId xmlns:a16="http://schemas.microsoft.com/office/drawing/2014/main" id="{ECFC714B-FA86-4703-9292-4B5FC95C10E8}"/>
              </a:ext>
            </a:extLst>
          </p:cNvPr>
          <p:cNvSpPr/>
          <p:nvPr/>
        </p:nvSpPr>
        <p:spPr>
          <a:xfrm>
            <a:off x="6560200" y="6074831"/>
            <a:ext cx="954107"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审核、审批</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180" name="直接箭头连接符 179">
            <a:extLst>
              <a:ext uri="{FF2B5EF4-FFF2-40B4-BE49-F238E27FC236}">
                <a16:creationId xmlns:a16="http://schemas.microsoft.com/office/drawing/2014/main" id="{BA7805EE-E10C-4CFA-9C73-2B4F827B46B0}"/>
              </a:ext>
            </a:extLst>
          </p:cNvPr>
          <p:cNvCxnSpPr/>
          <p:nvPr/>
        </p:nvCxnSpPr>
        <p:spPr bwMode="auto">
          <a:xfrm flipV="1">
            <a:off x="4572279" y="5103877"/>
            <a:ext cx="0" cy="932259"/>
          </a:xfrm>
          <a:prstGeom prst="straightConnector1">
            <a:avLst/>
          </a:prstGeom>
          <a:solidFill>
            <a:schemeClr val="accent1"/>
          </a:solidFill>
          <a:ln w="317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连接符: 肘形 182">
            <a:extLst>
              <a:ext uri="{FF2B5EF4-FFF2-40B4-BE49-F238E27FC236}">
                <a16:creationId xmlns:a16="http://schemas.microsoft.com/office/drawing/2014/main" id="{2A71D334-92D3-4347-BD96-6D6B68D4FF0B}"/>
              </a:ext>
            </a:extLst>
          </p:cNvPr>
          <p:cNvCxnSpPr/>
          <p:nvPr/>
        </p:nvCxnSpPr>
        <p:spPr bwMode="auto">
          <a:xfrm rot="16200000" flipH="1">
            <a:off x="3377393" y="3499763"/>
            <a:ext cx="1194886" cy="1194886"/>
          </a:xfrm>
          <a:prstGeom prst="bentConnector3">
            <a:avLst>
              <a:gd name="adj1" fmla="val 46327"/>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直接箭头连接符 183">
            <a:extLst>
              <a:ext uri="{FF2B5EF4-FFF2-40B4-BE49-F238E27FC236}">
                <a16:creationId xmlns:a16="http://schemas.microsoft.com/office/drawing/2014/main" id="{F97FF029-0185-409B-9120-05E9D053665E}"/>
              </a:ext>
            </a:extLst>
          </p:cNvPr>
          <p:cNvCxnSpPr/>
          <p:nvPr/>
        </p:nvCxnSpPr>
        <p:spPr bwMode="auto">
          <a:xfrm flipV="1">
            <a:off x="3196742" y="3507300"/>
            <a:ext cx="0" cy="2528850"/>
          </a:xfrm>
          <a:prstGeom prst="straightConnector1">
            <a:avLst/>
          </a:prstGeom>
          <a:solidFill>
            <a:schemeClr val="accent1"/>
          </a:solidFill>
          <a:ln w="317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直接箭头连接符 184">
            <a:extLst>
              <a:ext uri="{FF2B5EF4-FFF2-40B4-BE49-F238E27FC236}">
                <a16:creationId xmlns:a16="http://schemas.microsoft.com/office/drawing/2014/main" id="{522C3963-FB32-462F-96F4-303342035DDC}"/>
              </a:ext>
            </a:extLst>
          </p:cNvPr>
          <p:cNvCxnSpPr/>
          <p:nvPr/>
        </p:nvCxnSpPr>
        <p:spPr bwMode="auto">
          <a:xfrm flipV="1">
            <a:off x="5459952" y="3338096"/>
            <a:ext cx="0" cy="2698054"/>
          </a:xfrm>
          <a:prstGeom prst="straightConnector1">
            <a:avLst/>
          </a:prstGeom>
          <a:solidFill>
            <a:schemeClr val="accent1"/>
          </a:solidFill>
          <a:ln w="317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直接箭头连接符 189">
            <a:extLst>
              <a:ext uri="{FF2B5EF4-FFF2-40B4-BE49-F238E27FC236}">
                <a16:creationId xmlns:a16="http://schemas.microsoft.com/office/drawing/2014/main" id="{42E8A8B1-C977-44BD-A541-C7C8AB7DE796}"/>
              </a:ext>
            </a:extLst>
          </p:cNvPr>
          <p:cNvCxnSpPr/>
          <p:nvPr/>
        </p:nvCxnSpPr>
        <p:spPr bwMode="auto">
          <a:xfrm flipV="1">
            <a:off x="7213066" y="5103890"/>
            <a:ext cx="0" cy="932259"/>
          </a:xfrm>
          <a:prstGeom prst="straightConnector1">
            <a:avLst/>
          </a:prstGeom>
          <a:solidFill>
            <a:schemeClr val="accent1"/>
          </a:solidFill>
          <a:ln w="317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直接箭头连接符 190">
            <a:extLst>
              <a:ext uri="{FF2B5EF4-FFF2-40B4-BE49-F238E27FC236}">
                <a16:creationId xmlns:a16="http://schemas.microsoft.com/office/drawing/2014/main" id="{2D29C57E-DC5C-4A8A-BBF9-BED908AA4159}"/>
              </a:ext>
            </a:extLst>
          </p:cNvPr>
          <p:cNvCxnSpPr/>
          <p:nvPr/>
        </p:nvCxnSpPr>
        <p:spPr bwMode="auto">
          <a:xfrm flipV="1">
            <a:off x="9839221" y="5115110"/>
            <a:ext cx="0" cy="921030"/>
          </a:xfrm>
          <a:prstGeom prst="straightConnector1">
            <a:avLst/>
          </a:prstGeom>
          <a:solidFill>
            <a:schemeClr val="accent1"/>
          </a:solidFill>
          <a:ln w="3175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直接箭头连接符 191">
            <a:extLst>
              <a:ext uri="{FF2B5EF4-FFF2-40B4-BE49-F238E27FC236}">
                <a16:creationId xmlns:a16="http://schemas.microsoft.com/office/drawing/2014/main" id="{D1FA4866-0F46-4ECC-9A0B-D91BEDFFB3C7}"/>
              </a:ext>
            </a:extLst>
          </p:cNvPr>
          <p:cNvCxnSpPr/>
          <p:nvPr/>
        </p:nvCxnSpPr>
        <p:spPr bwMode="auto">
          <a:xfrm>
            <a:off x="9767335" y="3122149"/>
            <a:ext cx="0" cy="215947"/>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流程图: 文档 192">
            <a:extLst>
              <a:ext uri="{FF2B5EF4-FFF2-40B4-BE49-F238E27FC236}">
                <a16:creationId xmlns:a16="http://schemas.microsoft.com/office/drawing/2014/main" id="{01D2D0C1-7C3F-472B-8CEF-97809C48AC6F}"/>
              </a:ext>
            </a:extLst>
          </p:cNvPr>
          <p:cNvSpPr/>
          <p:nvPr/>
        </p:nvSpPr>
        <p:spPr bwMode="auto">
          <a:xfrm>
            <a:off x="8200338" y="3191023"/>
            <a:ext cx="929031" cy="597779"/>
          </a:xfrm>
          <a:prstGeom prst="flowChartDocumen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4" name="矩形 193">
            <a:extLst>
              <a:ext uri="{FF2B5EF4-FFF2-40B4-BE49-F238E27FC236}">
                <a16:creationId xmlns:a16="http://schemas.microsoft.com/office/drawing/2014/main" id="{5B22D65B-3AD6-4442-858F-007FCEC97D2F}"/>
              </a:ext>
            </a:extLst>
          </p:cNvPr>
          <p:cNvSpPr/>
          <p:nvPr/>
        </p:nvSpPr>
        <p:spPr>
          <a:xfrm>
            <a:off x="8351649" y="3261654"/>
            <a:ext cx="492443"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合同</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195" name="直接箭头连接符 194">
            <a:extLst>
              <a:ext uri="{FF2B5EF4-FFF2-40B4-BE49-F238E27FC236}">
                <a16:creationId xmlns:a16="http://schemas.microsoft.com/office/drawing/2014/main" id="{795C5080-B42D-4A0A-816D-98B5DC03F8E3}"/>
              </a:ext>
            </a:extLst>
          </p:cNvPr>
          <p:cNvCxnSpPr/>
          <p:nvPr/>
        </p:nvCxnSpPr>
        <p:spPr bwMode="auto">
          <a:xfrm>
            <a:off x="9800820" y="3785915"/>
            <a:ext cx="0" cy="262514"/>
          </a:xfrm>
          <a:prstGeom prst="straightConnector1">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6" name="箭头: 右 195">
            <a:extLst>
              <a:ext uri="{FF2B5EF4-FFF2-40B4-BE49-F238E27FC236}">
                <a16:creationId xmlns:a16="http://schemas.microsoft.com/office/drawing/2014/main" id="{D59BA22E-34F2-43A0-A7E0-522EED62D11D}"/>
              </a:ext>
            </a:extLst>
          </p:cNvPr>
          <p:cNvSpPr/>
          <p:nvPr/>
        </p:nvSpPr>
        <p:spPr bwMode="auto">
          <a:xfrm>
            <a:off x="2166631" y="2139893"/>
            <a:ext cx="572571" cy="305734"/>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7" name="矩形 196">
            <a:extLst>
              <a:ext uri="{FF2B5EF4-FFF2-40B4-BE49-F238E27FC236}">
                <a16:creationId xmlns:a16="http://schemas.microsoft.com/office/drawing/2014/main" id="{D79A1783-904B-4E13-B534-1F6645464128}"/>
              </a:ext>
            </a:extLst>
          </p:cNvPr>
          <p:cNvSpPr/>
          <p:nvPr/>
        </p:nvSpPr>
        <p:spPr bwMode="auto">
          <a:xfrm>
            <a:off x="9324504" y="4665817"/>
            <a:ext cx="972791"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8" name="矩形 197">
            <a:extLst>
              <a:ext uri="{FF2B5EF4-FFF2-40B4-BE49-F238E27FC236}">
                <a16:creationId xmlns:a16="http://schemas.microsoft.com/office/drawing/2014/main" id="{CBADD64D-2240-4786-A048-95EF465AC8A3}"/>
              </a:ext>
            </a:extLst>
          </p:cNvPr>
          <p:cNvSpPr/>
          <p:nvPr/>
        </p:nvSpPr>
        <p:spPr>
          <a:xfrm>
            <a:off x="9262392" y="4704169"/>
            <a:ext cx="1107996"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上传兑现材料</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199" name="直接箭头连接符 198">
            <a:extLst>
              <a:ext uri="{FF2B5EF4-FFF2-40B4-BE49-F238E27FC236}">
                <a16:creationId xmlns:a16="http://schemas.microsoft.com/office/drawing/2014/main" id="{ECB5C7A2-9AA9-4BD5-834A-631A1CC844B5}"/>
              </a:ext>
            </a:extLst>
          </p:cNvPr>
          <p:cNvCxnSpPr/>
          <p:nvPr/>
        </p:nvCxnSpPr>
        <p:spPr bwMode="auto">
          <a:xfrm flipV="1">
            <a:off x="10297295" y="4895959"/>
            <a:ext cx="223451" cy="1567"/>
          </a:xfrm>
          <a:prstGeom prst="straightConnector1">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直接连接符 199">
            <a:extLst>
              <a:ext uri="{FF2B5EF4-FFF2-40B4-BE49-F238E27FC236}">
                <a16:creationId xmlns:a16="http://schemas.microsoft.com/office/drawing/2014/main" id="{1D65A74F-229C-4795-9B99-CCE371DFB5F0}"/>
              </a:ext>
            </a:extLst>
          </p:cNvPr>
          <p:cNvCxnSpPr/>
          <p:nvPr/>
        </p:nvCxnSpPr>
        <p:spPr bwMode="auto">
          <a:xfrm>
            <a:off x="7045244" y="3772074"/>
            <a:ext cx="0" cy="296694"/>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1" name="矩形 200">
            <a:extLst>
              <a:ext uri="{FF2B5EF4-FFF2-40B4-BE49-F238E27FC236}">
                <a16:creationId xmlns:a16="http://schemas.microsoft.com/office/drawing/2014/main" id="{F08AF673-47AB-4918-978D-6165E4E166BC}"/>
              </a:ext>
            </a:extLst>
          </p:cNvPr>
          <p:cNvSpPr/>
          <p:nvPr/>
        </p:nvSpPr>
        <p:spPr bwMode="auto">
          <a:xfrm>
            <a:off x="9317426" y="4015178"/>
            <a:ext cx="972791" cy="435167"/>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2" name="矩形 201">
            <a:extLst>
              <a:ext uri="{FF2B5EF4-FFF2-40B4-BE49-F238E27FC236}">
                <a16:creationId xmlns:a16="http://schemas.microsoft.com/office/drawing/2014/main" id="{943A0D94-7EA2-44B3-9EAC-D2CFAF4A3D48}"/>
              </a:ext>
            </a:extLst>
          </p:cNvPr>
          <p:cNvSpPr/>
          <p:nvPr/>
        </p:nvSpPr>
        <p:spPr>
          <a:xfrm>
            <a:off x="9409201" y="4053530"/>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申请兑现</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203" name="直接箭头连接符 202">
            <a:extLst>
              <a:ext uri="{FF2B5EF4-FFF2-40B4-BE49-F238E27FC236}">
                <a16:creationId xmlns:a16="http://schemas.microsoft.com/office/drawing/2014/main" id="{25621ABD-93ED-4024-8498-CA8501422F5B}"/>
              </a:ext>
            </a:extLst>
          </p:cNvPr>
          <p:cNvCxnSpPr/>
          <p:nvPr/>
        </p:nvCxnSpPr>
        <p:spPr bwMode="auto">
          <a:xfrm>
            <a:off x="9800820" y="4417429"/>
            <a:ext cx="0" cy="262514"/>
          </a:xfrm>
          <a:prstGeom prst="straightConnector1">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4" name="矩形 203">
            <a:extLst>
              <a:ext uri="{FF2B5EF4-FFF2-40B4-BE49-F238E27FC236}">
                <a16:creationId xmlns:a16="http://schemas.microsoft.com/office/drawing/2014/main" id="{139DDA01-CF75-427D-B1E3-CB46FD7E22D9}"/>
              </a:ext>
            </a:extLst>
          </p:cNvPr>
          <p:cNvSpPr/>
          <p:nvPr/>
        </p:nvSpPr>
        <p:spPr bwMode="auto">
          <a:xfrm>
            <a:off x="6627921" y="2903385"/>
            <a:ext cx="1039156" cy="899180"/>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5" name="矩形 204">
            <a:extLst>
              <a:ext uri="{FF2B5EF4-FFF2-40B4-BE49-F238E27FC236}">
                <a16:creationId xmlns:a16="http://schemas.microsoft.com/office/drawing/2014/main" id="{7BA746CA-D720-488B-80E4-FCA902E5B4D6}"/>
              </a:ext>
            </a:extLst>
          </p:cNvPr>
          <p:cNvSpPr/>
          <p:nvPr/>
        </p:nvSpPr>
        <p:spPr>
          <a:xfrm>
            <a:off x="6773289" y="4097815"/>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洽谈服务</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206" name="矩形 205">
            <a:extLst>
              <a:ext uri="{FF2B5EF4-FFF2-40B4-BE49-F238E27FC236}">
                <a16:creationId xmlns:a16="http://schemas.microsoft.com/office/drawing/2014/main" id="{E63FCCC2-A7DC-4838-824F-4C9BE5B798C1}"/>
              </a:ext>
            </a:extLst>
          </p:cNvPr>
          <p:cNvSpPr/>
          <p:nvPr/>
        </p:nvSpPr>
        <p:spPr>
          <a:xfrm>
            <a:off x="6711005" y="2983893"/>
            <a:ext cx="800219" cy="577787"/>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下订单</a:t>
            </a:r>
            <a:endParaRPr lang="en-US" altLang="zh-CN" sz="1200" b="1" kern="0" dirty="0">
              <a:solidFill>
                <a:prstClr val="white"/>
              </a:solidFill>
              <a:latin typeface="微软雅黑" panose="020B0503020204020204" pitchFamily="34" charset="-122"/>
              <a:ea typeface="微软雅黑" panose="020B0503020204020204" pitchFamily="34" charset="-122"/>
            </a:endParaRPr>
          </a:p>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购买服务</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207" name="直接连接符 206">
            <a:extLst>
              <a:ext uri="{FF2B5EF4-FFF2-40B4-BE49-F238E27FC236}">
                <a16:creationId xmlns:a16="http://schemas.microsoft.com/office/drawing/2014/main" id="{AC3F3B27-CEDB-4480-A296-4220DDA6026A}"/>
              </a:ext>
            </a:extLst>
          </p:cNvPr>
          <p:cNvCxnSpPr/>
          <p:nvPr/>
        </p:nvCxnSpPr>
        <p:spPr bwMode="auto">
          <a:xfrm>
            <a:off x="7794064" y="4245901"/>
            <a:ext cx="557585"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直接箭头连接符 207">
            <a:extLst>
              <a:ext uri="{FF2B5EF4-FFF2-40B4-BE49-F238E27FC236}">
                <a16:creationId xmlns:a16="http://schemas.microsoft.com/office/drawing/2014/main" id="{25F6D8D4-DD0E-41DF-8FEB-3FC32E6130CC}"/>
              </a:ext>
            </a:extLst>
          </p:cNvPr>
          <p:cNvCxnSpPr/>
          <p:nvPr/>
        </p:nvCxnSpPr>
        <p:spPr bwMode="auto">
          <a:xfrm>
            <a:off x="8351649" y="4232761"/>
            <a:ext cx="0" cy="461888"/>
          </a:xfrm>
          <a:prstGeom prst="straightConnector1">
            <a:avLst/>
          </a:prstGeom>
          <a:solidFill>
            <a:schemeClr val="accent1"/>
          </a:solidFill>
          <a:ln w="317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直接连接符 208">
            <a:extLst>
              <a:ext uri="{FF2B5EF4-FFF2-40B4-BE49-F238E27FC236}">
                <a16:creationId xmlns:a16="http://schemas.microsoft.com/office/drawing/2014/main" id="{260CB8FD-EF16-406A-AFC3-39E273792715}"/>
              </a:ext>
            </a:extLst>
          </p:cNvPr>
          <p:cNvCxnSpPr/>
          <p:nvPr/>
        </p:nvCxnSpPr>
        <p:spPr bwMode="auto">
          <a:xfrm>
            <a:off x="9742721" y="425242"/>
            <a:ext cx="1050628"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直接连接符 209">
            <a:extLst>
              <a:ext uri="{FF2B5EF4-FFF2-40B4-BE49-F238E27FC236}">
                <a16:creationId xmlns:a16="http://schemas.microsoft.com/office/drawing/2014/main" id="{53EC24E1-F8A1-4641-9839-8F4211E93C98}"/>
              </a:ext>
            </a:extLst>
          </p:cNvPr>
          <p:cNvCxnSpPr/>
          <p:nvPr/>
        </p:nvCxnSpPr>
        <p:spPr bwMode="auto">
          <a:xfrm>
            <a:off x="9729598" y="630068"/>
            <a:ext cx="1050628" cy="0"/>
          </a:xfrm>
          <a:prstGeom prst="line">
            <a:avLst/>
          </a:prstGeom>
          <a:solidFill>
            <a:schemeClr val="accent1"/>
          </a:solidFill>
          <a:ln w="3175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1" name="直接连接符 210">
            <a:extLst>
              <a:ext uri="{FF2B5EF4-FFF2-40B4-BE49-F238E27FC236}">
                <a16:creationId xmlns:a16="http://schemas.microsoft.com/office/drawing/2014/main" id="{DD4C8896-A692-4457-8DDD-88001C0D9B71}"/>
              </a:ext>
            </a:extLst>
          </p:cNvPr>
          <p:cNvCxnSpPr/>
          <p:nvPr/>
        </p:nvCxnSpPr>
        <p:spPr bwMode="auto">
          <a:xfrm>
            <a:off x="9734407" y="827579"/>
            <a:ext cx="1050628" cy="0"/>
          </a:xfrm>
          <a:prstGeom prst="line">
            <a:avLst/>
          </a:prstGeom>
          <a:solidFill>
            <a:schemeClr val="accent1"/>
          </a:solidFill>
          <a:ln w="3175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矩形 211">
            <a:extLst>
              <a:ext uri="{FF2B5EF4-FFF2-40B4-BE49-F238E27FC236}">
                <a16:creationId xmlns:a16="http://schemas.microsoft.com/office/drawing/2014/main" id="{6A9A75D3-9C86-4F75-A058-DE12C9AC257B}"/>
              </a:ext>
            </a:extLst>
          </p:cNvPr>
          <p:cNvSpPr/>
          <p:nvPr/>
        </p:nvSpPr>
        <p:spPr>
          <a:xfrm>
            <a:off x="10808593" y="228576"/>
            <a:ext cx="748923" cy="318292"/>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100" b="1" kern="0" dirty="0">
                <a:solidFill>
                  <a:prstClr val="white"/>
                </a:solidFill>
                <a:latin typeface="微软雅黑" panose="020B0503020204020204" pitchFamily="34" charset="-122"/>
                <a:ea typeface="微软雅黑" panose="020B0503020204020204" pitchFamily="34" charset="-122"/>
              </a:rPr>
              <a:t>服务机构</a:t>
            </a:r>
            <a:endParaRPr lang="en-US" altLang="zh-CN" sz="1100" b="1" kern="0" dirty="0">
              <a:solidFill>
                <a:prstClr val="white"/>
              </a:solidFill>
              <a:latin typeface="微软雅黑" panose="020B0503020204020204" pitchFamily="34" charset="-122"/>
              <a:ea typeface="微软雅黑" panose="020B0503020204020204" pitchFamily="34" charset="-122"/>
            </a:endParaRPr>
          </a:p>
        </p:txBody>
      </p:sp>
      <p:sp>
        <p:nvSpPr>
          <p:cNvPr id="217" name="矩形 216">
            <a:extLst>
              <a:ext uri="{FF2B5EF4-FFF2-40B4-BE49-F238E27FC236}">
                <a16:creationId xmlns:a16="http://schemas.microsoft.com/office/drawing/2014/main" id="{46C40895-9D5D-47E4-A528-923CCA47C49F}"/>
              </a:ext>
            </a:extLst>
          </p:cNvPr>
          <p:cNvSpPr/>
          <p:nvPr/>
        </p:nvSpPr>
        <p:spPr>
          <a:xfrm>
            <a:off x="10808593" y="463956"/>
            <a:ext cx="748923" cy="318292"/>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100" b="1" kern="0" dirty="0">
                <a:solidFill>
                  <a:prstClr val="white"/>
                </a:solidFill>
                <a:latin typeface="微软雅黑" panose="020B0503020204020204" pitchFamily="34" charset="-122"/>
                <a:ea typeface="微软雅黑" panose="020B0503020204020204" pitchFamily="34" charset="-122"/>
              </a:rPr>
              <a:t>服务中心</a:t>
            </a:r>
            <a:endParaRPr lang="en-US" altLang="zh-CN" sz="1100" b="1" kern="0" dirty="0">
              <a:solidFill>
                <a:prstClr val="white"/>
              </a:solidFill>
              <a:latin typeface="微软雅黑" panose="020B0503020204020204" pitchFamily="34" charset="-122"/>
              <a:ea typeface="微软雅黑" panose="020B0503020204020204" pitchFamily="34" charset="-122"/>
            </a:endParaRPr>
          </a:p>
        </p:txBody>
      </p:sp>
      <p:sp>
        <p:nvSpPr>
          <p:cNvPr id="218" name="矩形 217">
            <a:extLst>
              <a:ext uri="{FF2B5EF4-FFF2-40B4-BE49-F238E27FC236}">
                <a16:creationId xmlns:a16="http://schemas.microsoft.com/office/drawing/2014/main" id="{D2663816-B19E-4357-903C-6B93667AA9F4}"/>
              </a:ext>
            </a:extLst>
          </p:cNvPr>
          <p:cNvSpPr/>
          <p:nvPr/>
        </p:nvSpPr>
        <p:spPr>
          <a:xfrm>
            <a:off x="10793050" y="633898"/>
            <a:ext cx="466794" cy="318292"/>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100" b="1" kern="0" dirty="0">
                <a:solidFill>
                  <a:prstClr val="white"/>
                </a:solidFill>
                <a:latin typeface="微软雅黑" panose="020B0503020204020204" pitchFamily="34" charset="-122"/>
                <a:ea typeface="微软雅黑" panose="020B0503020204020204" pitchFamily="34" charset="-122"/>
              </a:rPr>
              <a:t>企业</a:t>
            </a:r>
            <a:endParaRPr lang="en-US" altLang="zh-CN" sz="1100" b="1" kern="0" dirty="0">
              <a:solidFill>
                <a:prstClr val="white"/>
              </a:solidFill>
              <a:latin typeface="微软雅黑" panose="020B0503020204020204" pitchFamily="34" charset="-122"/>
              <a:ea typeface="微软雅黑" panose="020B0503020204020204" pitchFamily="34" charset="-122"/>
            </a:endParaRPr>
          </a:p>
        </p:txBody>
      </p:sp>
      <p:sp>
        <p:nvSpPr>
          <p:cNvPr id="219" name="矩形 218">
            <a:extLst>
              <a:ext uri="{FF2B5EF4-FFF2-40B4-BE49-F238E27FC236}">
                <a16:creationId xmlns:a16="http://schemas.microsoft.com/office/drawing/2014/main" id="{C8D95155-7B61-4457-881F-50B3D915BCBC}"/>
              </a:ext>
            </a:extLst>
          </p:cNvPr>
          <p:cNvSpPr/>
          <p:nvPr/>
        </p:nvSpPr>
        <p:spPr bwMode="auto">
          <a:xfrm>
            <a:off x="10520746" y="4374836"/>
            <a:ext cx="901904" cy="331594"/>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20" name="矩形 219">
            <a:extLst>
              <a:ext uri="{FF2B5EF4-FFF2-40B4-BE49-F238E27FC236}">
                <a16:creationId xmlns:a16="http://schemas.microsoft.com/office/drawing/2014/main" id="{7CC9AD39-72E2-4391-A0DC-F6066C5565AB}"/>
              </a:ext>
            </a:extLst>
          </p:cNvPr>
          <p:cNvSpPr/>
          <p:nvPr/>
        </p:nvSpPr>
        <p:spPr>
          <a:xfrm>
            <a:off x="10695524" y="4376793"/>
            <a:ext cx="492443"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发票</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221" name="矩形 220">
            <a:extLst>
              <a:ext uri="{FF2B5EF4-FFF2-40B4-BE49-F238E27FC236}">
                <a16:creationId xmlns:a16="http://schemas.microsoft.com/office/drawing/2014/main" id="{382ADDF1-C31D-4AE7-BAB3-FB0193061296}"/>
              </a:ext>
            </a:extLst>
          </p:cNvPr>
          <p:cNvSpPr/>
          <p:nvPr/>
        </p:nvSpPr>
        <p:spPr bwMode="auto">
          <a:xfrm>
            <a:off x="10520746" y="4704136"/>
            <a:ext cx="901904" cy="331594"/>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22" name="矩形 221">
            <a:extLst>
              <a:ext uri="{FF2B5EF4-FFF2-40B4-BE49-F238E27FC236}">
                <a16:creationId xmlns:a16="http://schemas.microsoft.com/office/drawing/2014/main" id="{F04A6E28-12C3-4340-883F-E3EE670C51F1}"/>
              </a:ext>
            </a:extLst>
          </p:cNvPr>
          <p:cNvSpPr/>
          <p:nvPr/>
        </p:nvSpPr>
        <p:spPr>
          <a:xfrm>
            <a:off x="10541636" y="4706093"/>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兑现清单</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sp>
        <p:nvSpPr>
          <p:cNvPr id="223" name="矩形 222">
            <a:extLst>
              <a:ext uri="{FF2B5EF4-FFF2-40B4-BE49-F238E27FC236}">
                <a16:creationId xmlns:a16="http://schemas.microsoft.com/office/drawing/2014/main" id="{982FBE78-779D-4AC4-83FC-79FFB1201368}"/>
              </a:ext>
            </a:extLst>
          </p:cNvPr>
          <p:cNvSpPr/>
          <p:nvPr/>
        </p:nvSpPr>
        <p:spPr bwMode="auto">
          <a:xfrm>
            <a:off x="10520746" y="5033174"/>
            <a:ext cx="901904" cy="331594"/>
          </a:xfrm>
          <a:prstGeom prst="rect">
            <a:avLst/>
          </a:prstGeom>
          <a:solidFill>
            <a:srgbClr val="57BE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24" name="矩形 223">
            <a:extLst>
              <a:ext uri="{FF2B5EF4-FFF2-40B4-BE49-F238E27FC236}">
                <a16:creationId xmlns:a16="http://schemas.microsoft.com/office/drawing/2014/main" id="{50358C45-7F71-4EFA-A302-FC266090EAD2}"/>
              </a:ext>
            </a:extLst>
          </p:cNvPr>
          <p:cNvSpPr/>
          <p:nvPr/>
        </p:nvSpPr>
        <p:spPr>
          <a:xfrm>
            <a:off x="10541636" y="5035131"/>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纸质材料</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227" name="直接连接符 226">
            <a:extLst>
              <a:ext uri="{FF2B5EF4-FFF2-40B4-BE49-F238E27FC236}">
                <a16:creationId xmlns:a16="http://schemas.microsoft.com/office/drawing/2014/main" id="{D4F79648-5082-4483-8822-4564C75A0CEE}"/>
              </a:ext>
            </a:extLst>
          </p:cNvPr>
          <p:cNvCxnSpPr/>
          <p:nvPr/>
        </p:nvCxnSpPr>
        <p:spPr bwMode="auto">
          <a:xfrm flipV="1">
            <a:off x="10608760" y="4708000"/>
            <a:ext cx="702780" cy="6425"/>
          </a:xfrm>
          <a:prstGeom prst="line">
            <a:avLst/>
          </a:prstGeom>
          <a:solidFill>
            <a:schemeClr val="accent1"/>
          </a:solidFill>
          <a:ln w="1587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直接连接符 227">
            <a:extLst>
              <a:ext uri="{FF2B5EF4-FFF2-40B4-BE49-F238E27FC236}">
                <a16:creationId xmlns:a16="http://schemas.microsoft.com/office/drawing/2014/main" id="{EFF35FC4-C226-4861-BA33-37A86A9AB9AF}"/>
              </a:ext>
            </a:extLst>
          </p:cNvPr>
          <p:cNvCxnSpPr/>
          <p:nvPr/>
        </p:nvCxnSpPr>
        <p:spPr bwMode="auto">
          <a:xfrm flipV="1">
            <a:off x="10608579" y="5063863"/>
            <a:ext cx="711331" cy="1"/>
          </a:xfrm>
          <a:prstGeom prst="line">
            <a:avLst/>
          </a:prstGeom>
          <a:solidFill>
            <a:schemeClr val="accent1"/>
          </a:solidFill>
          <a:ln w="15875"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矩形 228">
            <a:extLst>
              <a:ext uri="{FF2B5EF4-FFF2-40B4-BE49-F238E27FC236}">
                <a16:creationId xmlns:a16="http://schemas.microsoft.com/office/drawing/2014/main" id="{A77AA800-3FF0-4041-B80A-5838E460033E}"/>
              </a:ext>
            </a:extLst>
          </p:cNvPr>
          <p:cNvSpPr/>
          <p:nvPr/>
        </p:nvSpPr>
        <p:spPr bwMode="auto">
          <a:xfrm>
            <a:off x="9280939" y="2705008"/>
            <a:ext cx="972791" cy="435167"/>
          </a:xfrm>
          <a:prstGeom prst="rect">
            <a:avLst/>
          </a:prstGeom>
          <a:gradFill>
            <a:gsLst>
              <a:gs pos="0">
                <a:schemeClr val="accent1">
                  <a:lumMod val="60000"/>
                  <a:lumOff val="40000"/>
                </a:schemeClr>
              </a:gs>
              <a:gs pos="31000">
                <a:srgbClr val="92D050"/>
              </a:gs>
              <a:gs pos="0">
                <a:schemeClr val="accent2">
                  <a:lumMod val="40000"/>
                  <a:lumOff val="60000"/>
                </a:schemeClr>
              </a:gs>
              <a:gs pos="100000">
                <a:srgbClr val="0070C0"/>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a:latin typeface="Calibri" panose="020F0502020204030204" pitchFamily="34" charset="0"/>
              <a:ea typeface="宋体" panose="02010600030101010101" pitchFamily="2" charset="-122"/>
            </a:endParaRPr>
          </a:p>
        </p:txBody>
      </p:sp>
      <p:sp>
        <p:nvSpPr>
          <p:cNvPr id="230" name="矩形 229">
            <a:extLst>
              <a:ext uri="{FF2B5EF4-FFF2-40B4-BE49-F238E27FC236}">
                <a16:creationId xmlns:a16="http://schemas.microsoft.com/office/drawing/2014/main" id="{C75B7373-3358-454E-8C3B-6A269B9A8131}"/>
              </a:ext>
            </a:extLst>
          </p:cNvPr>
          <p:cNvSpPr/>
          <p:nvPr/>
        </p:nvSpPr>
        <p:spPr>
          <a:xfrm>
            <a:off x="9372715" y="2743360"/>
            <a:ext cx="800219" cy="321306"/>
          </a:xfrm>
          <a:prstGeom prst="rect">
            <a:avLst/>
          </a:prstGeom>
        </p:spPr>
        <p:txBody>
          <a:bodyPr wrap="none">
            <a:spAutoFit/>
          </a:bodyPr>
          <a:lstStyle/>
          <a:p>
            <a:pPr algn="ctr" defTabSz="342813" eaLnBrk="1" fontAlgn="auto" hangingPunct="1">
              <a:lnSpc>
                <a:spcPts val="2000"/>
              </a:lnSpc>
              <a:spcBef>
                <a:spcPts val="0"/>
              </a:spcBef>
              <a:spcAft>
                <a:spcPts val="0"/>
              </a:spcAft>
            </a:pPr>
            <a:r>
              <a:rPr lang="zh-CN" altLang="en-US" sz="1200" b="1" kern="0" dirty="0">
                <a:solidFill>
                  <a:prstClr val="white"/>
                </a:solidFill>
                <a:latin typeface="微软雅黑" panose="020B0503020204020204" pitchFamily="34" charset="-122"/>
                <a:ea typeface="微软雅黑" panose="020B0503020204020204" pitchFamily="34" charset="-122"/>
              </a:rPr>
              <a:t>履行合同</a:t>
            </a:r>
            <a:endParaRPr lang="en-US" altLang="zh-CN" sz="1200" b="1" kern="0" dirty="0">
              <a:solidFill>
                <a:prstClr val="white"/>
              </a:solidFill>
              <a:latin typeface="微软雅黑" panose="020B0503020204020204" pitchFamily="34" charset="-122"/>
              <a:ea typeface="微软雅黑" panose="020B0503020204020204" pitchFamily="34" charset="-122"/>
            </a:endParaRPr>
          </a:p>
        </p:txBody>
      </p:sp>
      <p:cxnSp>
        <p:nvCxnSpPr>
          <p:cNvPr id="231" name="直接箭头连接符 230">
            <a:extLst>
              <a:ext uri="{FF2B5EF4-FFF2-40B4-BE49-F238E27FC236}">
                <a16:creationId xmlns:a16="http://schemas.microsoft.com/office/drawing/2014/main" id="{3DE629E9-9677-4279-8FC0-7425392635C6}"/>
              </a:ext>
            </a:extLst>
          </p:cNvPr>
          <p:cNvCxnSpPr>
            <a:cxnSpLocks/>
          </p:cNvCxnSpPr>
          <p:nvPr/>
        </p:nvCxnSpPr>
        <p:spPr>
          <a:xfrm flipH="1">
            <a:off x="9767335" y="2607218"/>
            <a:ext cx="812733" cy="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直接箭头连接符 231">
            <a:extLst>
              <a:ext uri="{FF2B5EF4-FFF2-40B4-BE49-F238E27FC236}">
                <a16:creationId xmlns:a16="http://schemas.microsoft.com/office/drawing/2014/main" id="{29A8CB54-9C4E-466D-9C5B-A7A8234B51A3}"/>
              </a:ext>
            </a:extLst>
          </p:cNvPr>
          <p:cNvCxnSpPr/>
          <p:nvPr/>
        </p:nvCxnSpPr>
        <p:spPr bwMode="auto">
          <a:xfrm>
            <a:off x="9657945" y="2512263"/>
            <a:ext cx="0" cy="215947"/>
          </a:xfrm>
          <a:prstGeom prst="straightConnector1">
            <a:avLst/>
          </a:prstGeom>
          <a:solidFill>
            <a:schemeClr val="accent1"/>
          </a:solidFill>
          <a:ln w="317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直接箭头连接符 232">
            <a:extLst>
              <a:ext uri="{FF2B5EF4-FFF2-40B4-BE49-F238E27FC236}">
                <a16:creationId xmlns:a16="http://schemas.microsoft.com/office/drawing/2014/main" id="{F4BF18F5-EB15-4D6E-ACDD-2E8F550E0C36}"/>
              </a:ext>
            </a:extLst>
          </p:cNvPr>
          <p:cNvCxnSpPr/>
          <p:nvPr/>
        </p:nvCxnSpPr>
        <p:spPr bwMode="auto">
          <a:xfrm>
            <a:off x="9753753" y="2502738"/>
            <a:ext cx="0" cy="231097"/>
          </a:xfrm>
          <a:prstGeom prst="straightConnector1">
            <a:avLst/>
          </a:prstGeom>
          <a:solidFill>
            <a:schemeClr val="accent1"/>
          </a:solidFill>
          <a:ln w="3175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935</TotalTime>
  <Pages>0</Pages>
  <Words>739</Words>
  <Characters>0</Characters>
  <Application>Microsoft Office PowerPoint</Application>
  <DocSecurity>0</DocSecurity>
  <PresentationFormat>宽屏</PresentationFormat>
  <Lines>0</Lines>
  <Paragraphs>146</Paragraphs>
  <Slides>13</Slides>
  <Notes>3</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13</vt:i4>
      </vt:variant>
    </vt:vector>
  </HeadingPairs>
  <TitlesOfParts>
    <vt:vector size="28" baseType="lpstr">
      <vt:lpstr>Roboto condensed</vt:lpstr>
      <vt:lpstr>等线</vt:lpstr>
      <vt:lpstr>等线 Light</vt:lpstr>
      <vt:lpstr>方正粗黑宋简体</vt:lpstr>
      <vt:lpstr>方正兰亭细黑简体</vt:lpstr>
      <vt:lpstr>华文细黑</vt:lpstr>
      <vt:lpstr>微软雅黑</vt:lpstr>
      <vt:lpstr>微软雅黑 Light</vt:lpstr>
      <vt:lpstr>Arial</vt:lpstr>
      <vt:lpstr>Calibri</vt:lpstr>
      <vt:lpstr>Calibri Light</vt:lpstr>
      <vt:lpstr>Wingdings</vt:lpstr>
      <vt:lpstr>1_Office 主题</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topppt.cn</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amidn</cp:lastModifiedBy>
  <cp:revision>148</cp:revision>
  <dcterms:created xsi:type="dcterms:W3CDTF">2015-07-27T01:07:25Z</dcterms:created>
  <dcterms:modified xsi:type="dcterms:W3CDTF">2020-12-16T07:43:26Z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