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660" r:id="rId3"/>
    <p:sldMasterId id="2147483672" r:id="rId4"/>
    <p:sldMasterId id="2147483684" r:id="rId5"/>
  </p:sldMasterIdLst>
  <p:notesMasterIdLst>
    <p:notesMasterId r:id="rId7"/>
  </p:notesMasterIdLst>
  <p:sldIdLst>
    <p:sldId id="2959" r:id="rId6"/>
    <p:sldId id="5449" r:id="rId8"/>
    <p:sldId id="5468" r:id="rId9"/>
    <p:sldId id="3591" r:id="rId10"/>
    <p:sldId id="5083" r:id="rId11"/>
    <p:sldId id="5415" r:id="rId12"/>
    <p:sldId id="5414" r:id="rId13"/>
    <p:sldId id="5416" r:id="rId14"/>
    <p:sldId id="5431" r:id="rId15"/>
    <p:sldId id="5419" r:id="rId16"/>
    <p:sldId id="5421" r:id="rId17"/>
    <p:sldId id="5450" r:id="rId18"/>
    <p:sldId id="5445" r:id="rId19"/>
    <p:sldId id="5444" r:id="rId20"/>
    <p:sldId id="5413" r:id="rId21"/>
    <p:sldId id="4788" r:id="rId22"/>
  </p:sldIdLst>
  <p:sldSz cx="9144000" cy="6858000" type="screen4x3"/>
  <p:notesSz cx="6736080" cy="986663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Calibri" panose="020F0502020204030204" pitchFamily="2" charset="2"/>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092"/>
        <p:guide pos="2923"/>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5122" name="Rectangle 2"/>
          <p:cNvSpPr>
            <a:spLocks noGrp="1"/>
          </p:cNvSpPr>
          <p:nvPr>
            <p:ph type="hdr" sz="quarter"/>
          </p:nvPr>
        </p:nvSpPr>
        <p:spPr>
          <a:xfrm>
            <a:off x="0" y="0"/>
            <a:ext cx="2917825" cy="492125"/>
          </a:xfrm>
          <a:prstGeom prst="rect">
            <a:avLst/>
          </a:prstGeom>
          <a:noFill/>
          <a:ln w="9525">
            <a:noFill/>
          </a:ln>
        </p:spPr>
        <p:txBody>
          <a:bodyPr wrap="square" lIns="92417" tIns="46208" rIns="92417" bIns="46208" anchor="t"/>
          <a:p>
            <a:pPr lvl="0" defTabSz="923925"/>
            <a:endParaRPr lang="zh-CN" altLang="en-US" sz="1100" b="1" dirty="0">
              <a:solidFill>
                <a:schemeClr val="tx1"/>
              </a:solidFill>
              <a:latin typeface="Arial" panose="020B0604020202020204" charset="-52"/>
            </a:endParaRPr>
          </a:p>
        </p:txBody>
      </p:sp>
      <p:sp>
        <p:nvSpPr>
          <p:cNvPr id="5123" name="Rectangle 3"/>
          <p:cNvSpPr>
            <a:spLocks noGrp="1"/>
          </p:cNvSpPr>
          <p:nvPr>
            <p:ph type="dt"/>
          </p:nvPr>
        </p:nvSpPr>
        <p:spPr>
          <a:xfrm>
            <a:off x="3808413" y="0"/>
            <a:ext cx="2927350" cy="492125"/>
          </a:xfrm>
          <a:prstGeom prst="rect">
            <a:avLst/>
          </a:prstGeom>
          <a:noFill/>
          <a:ln w="9525">
            <a:noFill/>
          </a:ln>
        </p:spPr>
        <p:txBody>
          <a:bodyPr wrap="square" lIns="92417" tIns="46208" rIns="92417" bIns="46208" anchor="t"/>
          <a:p>
            <a:pPr lvl="0" algn="r" defTabSz="923925"/>
            <a:endParaRPr lang="zh-CN" altLang="en-US" sz="1100" b="1" dirty="0">
              <a:solidFill>
                <a:schemeClr val="tx1"/>
              </a:solidFill>
              <a:latin typeface="Arial" panose="020B0604020202020204" charset="-52"/>
            </a:endParaRPr>
          </a:p>
        </p:txBody>
      </p:sp>
      <p:sp>
        <p:nvSpPr>
          <p:cNvPr id="5124" name="Rectangle 4"/>
          <p:cNvSpPr>
            <a:spLocks noGrp="1"/>
          </p:cNvSpPr>
          <p:nvPr>
            <p:ph type="sldImg"/>
          </p:nvPr>
        </p:nvSpPr>
        <p:spPr>
          <a:xfrm>
            <a:off x="896938" y="738188"/>
            <a:ext cx="4937125" cy="3695700"/>
          </a:xfrm>
          <a:prstGeom prst="rect">
            <a:avLst/>
          </a:prstGeom>
          <a:noFill/>
          <a:ln w="9525">
            <a:noFill/>
          </a:ln>
        </p:spPr>
      </p:sp>
      <p:sp>
        <p:nvSpPr>
          <p:cNvPr id="5125" name="Rectangle 5"/>
          <p:cNvSpPr>
            <a:spLocks noGrp="1"/>
          </p:cNvSpPr>
          <p:nvPr>
            <p:ph type="body" sz="quarter"/>
          </p:nvPr>
        </p:nvSpPr>
        <p:spPr>
          <a:xfrm>
            <a:off x="896938" y="4686300"/>
            <a:ext cx="4937125" cy="4438650"/>
          </a:xfrm>
          <a:prstGeom prst="rect">
            <a:avLst/>
          </a:prstGeom>
          <a:noFill/>
          <a:ln w="9525">
            <a:noFill/>
          </a:ln>
        </p:spPr>
        <p:txBody>
          <a:bodyPr wrap="square" lIns="92417" tIns="46208" rIns="92417" bIns="46208" anchor="ctr"/>
          <a:p>
            <a:pPr lvl="0"/>
            <a:r>
              <a:rPr lang="zh-CN" altLang="en-US" dirty="0"/>
              <a:t>单击此处编辑母版文本样式</a:t>
            </a:r>
            <a:endParaRPr lang="zh-CN" altLang="en-US" dirty="0"/>
          </a:p>
          <a:p>
            <a:pPr lvl="1" indent="457200"/>
            <a:r>
              <a:rPr lang="zh-CN" altLang="en-US" dirty="0"/>
              <a:t>第二级</a:t>
            </a:r>
            <a:endParaRPr lang="zh-CN" altLang="en-US" dirty="0"/>
          </a:p>
          <a:p>
            <a:pPr lvl="2" indent="879475"/>
            <a:r>
              <a:rPr lang="zh-CN" altLang="en-US" dirty="0"/>
              <a:t>第三级</a:t>
            </a:r>
            <a:endParaRPr lang="zh-CN" altLang="en-US" dirty="0"/>
          </a:p>
          <a:p>
            <a:pPr lvl="3" indent="1371600"/>
            <a:r>
              <a:rPr lang="zh-CN" altLang="en-US" dirty="0"/>
              <a:t>第四级</a:t>
            </a:r>
            <a:endParaRPr lang="zh-CN" altLang="en-US" dirty="0"/>
          </a:p>
          <a:p>
            <a:pPr lvl="4" indent="457200"/>
            <a:r>
              <a:rPr lang="zh-CN" altLang="en-US" dirty="0"/>
              <a:t>第五级</a:t>
            </a:r>
            <a:endParaRPr lang="zh-CN" altLang="en-US" dirty="0"/>
          </a:p>
        </p:txBody>
      </p:sp>
      <p:sp>
        <p:nvSpPr>
          <p:cNvPr id="5126" name="Rectangle 6"/>
          <p:cNvSpPr>
            <a:spLocks noGrp="1"/>
          </p:cNvSpPr>
          <p:nvPr>
            <p:ph type="ftr" sz="quarter"/>
          </p:nvPr>
        </p:nvSpPr>
        <p:spPr>
          <a:xfrm>
            <a:off x="0" y="9367838"/>
            <a:ext cx="2917825" cy="495300"/>
          </a:xfrm>
          <a:prstGeom prst="rect">
            <a:avLst/>
          </a:prstGeom>
          <a:noFill/>
          <a:ln w="9525">
            <a:noFill/>
          </a:ln>
        </p:spPr>
        <p:txBody>
          <a:bodyPr wrap="square" lIns="92417" tIns="46208" rIns="92417" bIns="46208" anchor="b"/>
          <a:p>
            <a:pPr lvl="0" defTabSz="923925"/>
            <a:endParaRPr lang="zh-CN" altLang="en-US" sz="1100" b="1" dirty="0">
              <a:solidFill>
                <a:schemeClr val="tx1"/>
              </a:solidFill>
              <a:latin typeface="Arial" panose="020B0604020202020204" charset="-52"/>
            </a:endParaRPr>
          </a:p>
        </p:txBody>
      </p:sp>
      <p:sp>
        <p:nvSpPr>
          <p:cNvPr id="5127" name="Rectangle 7"/>
          <p:cNvSpPr>
            <a:spLocks noGrp="1"/>
          </p:cNvSpPr>
          <p:nvPr>
            <p:ph type="sldNum" sz="quarter"/>
          </p:nvPr>
        </p:nvSpPr>
        <p:spPr>
          <a:xfrm>
            <a:off x="3808413" y="9367838"/>
            <a:ext cx="2927350" cy="495300"/>
          </a:xfrm>
          <a:prstGeom prst="rect">
            <a:avLst/>
          </a:prstGeom>
          <a:noFill/>
          <a:ln w="9525">
            <a:noFill/>
          </a:ln>
        </p:spPr>
        <p:txBody>
          <a:bodyPr wrap="square" lIns="92417" tIns="46208" rIns="92417" bIns="46208" anchor="b"/>
          <a:p>
            <a:pPr lvl="0" algn="r" defTabSz="923925"/>
            <a:fld id="{9A0DB2DC-4C9A-4742-B13C-FB6460FD3503}" type="slidenum">
              <a:rPr lang="zh-CN" altLang="en-US" sz="1100" b="1" dirty="0">
                <a:solidFill>
                  <a:schemeClr val="tx1"/>
                </a:solidFill>
                <a:latin typeface="Arial" panose="020B0604020202020204" charset="-52"/>
              </a:rPr>
            </a:fld>
            <a:endParaRPr lang="zh-CN" altLang="en-US" sz="1100" b="1" dirty="0">
              <a:solidFill>
                <a:schemeClr val="tx1"/>
              </a:solidFill>
              <a:latin typeface="Arial" panose="020B0604020202020204" charset="-52"/>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0" fontAlgn="b" latinLnBrk="1" hangingPunct="1">
      <a:lnSpc>
        <a:spcPct val="100000"/>
      </a:lnSpc>
      <a:spcBef>
        <a:spcPct val="30000"/>
      </a:spcBef>
      <a:spcAft>
        <a:spcPct val="0"/>
      </a:spcAft>
      <a:buNone/>
      <a:tabLst>
        <a:tab pos="0" algn="l"/>
        <a:tab pos="11430" algn="dec"/>
      </a:tabLst>
      <a:defRPr sz="1200" u="none" kern="1200"/>
    </a:lvl1pPr>
    <a:lvl2pPr marL="0" lvl="1" indent="0" algn="l" defTabSz="914400" rtl="0" eaLnBrk="0" fontAlgn="b" latinLnBrk="1" hangingPunct="0">
      <a:lnSpc>
        <a:spcPct val="100000"/>
      </a:lnSpc>
      <a:spcBef>
        <a:spcPct val="30000"/>
      </a:spcBef>
      <a:spcAft>
        <a:spcPct val="0"/>
      </a:spcAft>
      <a:buNone/>
      <a:tabLst>
        <a:tab pos="0" algn="l"/>
        <a:tab pos="11430" algn="dec"/>
      </a:tabLst>
      <a:defRPr sz="1200" u="none" kern="1200"/>
    </a:lvl2pPr>
    <a:lvl3pPr marL="0" lvl="2" indent="0" algn="l" defTabSz="914400" rtl="0" eaLnBrk="0" fontAlgn="base" latinLnBrk="1" hangingPunct="0">
      <a:lnSpc>
        <a:spcPct val="100000"/>
      </a:lnSpc>
      <a:spcBef>
        <a:spcPct val="30000"/>
      </a:spcBef>
      <a:spcAft>
        <a:spcPct val="0"/>
      </a:spcAft>
      <a:buChar char="•"/>
      <a:tabLst>
        <a:tab pos="0" algn="l"/>
        <a:tab pos="11430" algn="dec"/>
      </a:tabLst>
      <a:defRPr sz="1200" u="none" kern="1200"/>
    </a:lvl3pPr>
    <a:lvl4pPr marL="0" lvl="3" indent="0" algn="l" defTabSz="914400" rtl="0" eaLnBrk="0" fontAlgn="base" latinLnBrk="1" hangingPunct="0">
      <a:lnSpc>
        <a:spcPct val="100000"/>
      </a:lnSpc>
      <a:spcBef>
        <a:spcPct val="30000"/>
      </a:spcBef>
      <a:spcAft>
        <a:spcPct val="0"/>
      </a:spcAft>
      <a:buChar char="•"/>
      <a:tabLst>
        <a:tab pos="0" algn="l"/>
        <a:tab pos="11430" algn="dec"/>
      </a:tabLst>
      <a:defRPr sz="1200" u="none" kern="1200">
        <a:solidFill>
          <a:schemeClr val="tx1"/>
        </a:solidFill>
        <a:latin typeface="Arial" panose="020B0604020202020204" charset="-52"/>
      </a:defRPr>
    </a:lvl4pPr>
    <a:lvl5pPr marL="1371600" lvl="4" indent="0" algn="l" defTabSz="914400" rtl="0" eaLnBrk="0" fontAlgn="base" latinLnBrk="1" hangingPunct="0">
      <a:lnSpc>
        <a:spcPct val="100000"/>
      </a:lnSpc>
      <a:spcBef>
        <a:spcPct val="30000"/>
      </a:spcBef>
      <a:spcAft>
        <a:spcPct val="0"/>
      </a:spcAft>
      <a:buChar char="•"/>
      <a:tabLst>
        <a:tab pos="0" algn="l"/>
        <a:tab pos="11430" algn="dec"/>
      </a:tabLst>
      <a:defRPr sz="1200" u="none" kern="1200">
        <a:solidFill>
          <a:schemeClr val="tx1"/>
        </a:solidFill>
        <a:latin typeface="Arial" panose="020B0604020202020204" charset="-52"/>
      </a:defRPr>
    </a:lvl5pPr>
    <a:lvl6pPr marL="2286000" lvl="5" indent="0" algn="l" defTabSz="914400" rtl="0" eaLnBrk="0" fontAlgn="base" latinLnBrk="1" hangingPunct="0">
      <a:lnSpc>
        <a:spcPct val="100000"/>
      </a:lnSpc>
      <a:spcBef>
        <a:spcPct val="30000"/>
      </a:spcBef>
      <a:spcAft>
        <a:spcPct val="0"/>
      </a:spcAft>
      <a:buChar char="•"/>
      <a:tabLst>
        <a:tab pos="0" algn="l"/>
        <a:tab pos="11430" algn="dec"/>
      </a:tabLst>
      <a:defRPr sz="1200" u="none" kern="1200">
        <a:solidFill>
          <a:schemeClr val="tx1"/>
        </a:solidFill>
        <a:latin typeface="Arial" panose="020B0604020202020204" charset="-52"/>
      </a:defRPr>
    </a:lvl6pPr>
    <a:lvl7pPr marL="2743200" lvl="6" indent="0" algn="l" defTabSz="914400" rtl="0" eaLnBrk="0" fontAlgn="base" latinLnBrk="1" hangingPunct="0">
      <a:lnSpc>
        <a:spcPct val="100000"/>
      </a:lnSpc>
      <a:spcBef>
        <a:spcPct val="30000"/>
      </a:spcBef>
      <a:spcAft>
        <a:spcPct val="0"/>
      </a:spcAft>
      <a:buChar char="•"/>
      <a:tabLst>
        <a:tab pos="0" algn="l"/>
        <a:tab pos="11430" algn="dec"/>
      </a:tabLst>
      <a:defRPr sz="1200" u="none" kern="1200">
        <a:solidFill>
          <a:schemeClr val="tx1"/>
        </a:solidFill>
        <a:latin typeface="Arial" panose="020B0604020202020204" charset="-52"/>
      </a:defRPr>
    </a:lvl7pPr>
    <a:lvl8pPr marL="3200400" lvl="7" indent="0" algn="l" defTabSz="914400" rtl="0" eaLnBrk="0" fontAlgn="base" latinLnBrk="1" hangingPunct="0">
      <a:lnSpc>
        <a:spcPct val="100000"/>
      </a:lnSpc>
      <a:spcBef>
        <a:spcPct val="30000"/>
      </a:spcBef>
      <a:spcAft>
        <a:spcPct val="0"/>
      </a:spcAft>
      <a:buChar char="•"/>
      <a:tabLst>
        <a:tab pos="0" algn="l"/>
        <a:tab pos="11430" algn="dec"/>
      </a:tabLst>
      <a:defRPr sz="1200" u="none" kern="1200">
        <a:solidFill>
          <a:schemeClr val="tx1"/>
        </a:solidFill>
        <a:latin typeface="Arial" panose="020B0604020202020204" charset="-52"/>
      </a:defRPr>
    </a:lvl8pPr>
    <a:lvl9pPr marL="3657600" lvl="8" indent="0" algn="l" defTabSz="914400" rtl="0" eaLnBrk="0" fontAlgn="base" latinLnBrk="1" hangingPunct="0">
      <a:lnSpc>
        <a:spcPct val="100000"/>
      </a:lnSpc>
      <a:spcBef>
        <a:spcPct val="30000"/>
      </a:spcBef>
      <a:spcAft>
        <a:spcPct val="0"/>
      </a:spcAft>
      <a:buChar char="•"/>
      <a:tabLst>
        <a:tab pos="0" algn="l"/>
        <a:tab pos="11430" algn="dec"/>
      </a:tabLst>
      <a:defRPr sz="1200" u="none" kern="1200">
        <a:solidFill>
          <a:schemeClr val="tx1"/>
        </a:solidFill>
        <a:latin typeface="Arial" panose="020B0604020202020204" charset="-5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170" name="幻灯片图像占位符 7169"/>
          <p:cNvSpPr>
            <a:spLocks noGrp="1"/>
          </p:cNvSpPr>
          <p:nvPr>
            <p:ph type="sldImg"/>
          </p:nvPr>
        </p:nvSpPr>
        <p:spPr>
          <a:ln w="1"/>
        </p:spPr>
      </p:sp>
      <p:sp>
        <p:nvSpPr>
          <p:cNvPr id="7171" name="文本占位符 7170"/>
          <p:cNvSpPr>
            <a:spLocks noGrp="1"/>
          </p:cNvSpPr>
          <p:nvPr>
            <p:ph type="body" idx="1"/>
          </p:nvPr>
        </p:nvSpPr>
        <p:spPr>
          <a:ln w="1"/>
        </p:spPr>
        <p:txBody>
          <a:bodyPr wrap="square" lIns="92417" tIns="46208" rIns="92417" bIns="46208" anchor="ctr"/>
          <a:p>
            <a:pPr lvl="0"/>
            <a:r>
              <a:rPr lang="zh-CN" altLang="en-US" dirty="0">
                <a:ea typeface="宋体" panose="02010600030101010101" pitchFamily="2" charset="-122"/>
              </a:rPr>
              <a:t>各位尊敬的企业主、各位听众朋友们大家好，我是中国农业银行柳州立新支行副行长陈世超，非常感谢柳州市中小企业服务中心提供这样一个直播平台，让我能以这样特殊的方式与大家在线相约，来介绍农业银行支持疫情防控及企业复工复产的相关信贷产品及政策。今年以来，农行柳州分行深入贯彻党中央和上级行决策部署，强化责任担当，全面落实各项政策，加强金融支持疫情防控及企业复工复产。今天，我将向大家详细介绍我行相关产品及政策。</a:t>
            </a:r>
            <a:endParaRPr lang="zh-CN" altLang="en-US" dirty="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5602" name="幻灯片图像占位符 25601"/>
          <p:cNvSpPr>
            <a:spLocks noGrp="1"/>
          </p:cNvSpPr>
          <p:nvPr>
            <p:ph type="sldImg"/>
          </p:nvPr>
        </p:nvSpPr>
        <p:spPr>
          <a:ln w="1"/>
        </p:spPr>
      </p:sp>
      <p:sp>
        <p:nvSpPr>
          <p:cNvPr id="25603" name="文本占位符 25602"/>
          <p:cNvSpPr>
            <a:spLocks noGrp="1"/>
          </p:cNvSpPr>
          <p:nvPr>
            <p:ph type="body" idx="1"/>
          </p:nvPr>
        </p:nvSpPr>
        <p:spPr>
          <a:ln w="1"/>
        </p:spPr>
        <p:txBody>
          <a:bodyPr wrap="square" lIns="92417" tIns="46208" rIns="92417" bIns="46208" anchor="ctr"/>
          <a:p>
            <a:pPr lvl="0"/>
            <a:r>
              <a:rPr lang="zh-CN" altLang="en-US"/>
              <a:t>除了以上贷款产品，我行针对受疫情影响  的存量信贷客户出台了 相关延期 还本付息的政策。</a:t>
            </a:r>
            <a:endParaRPr lang="zh-CN" altLang="en-US"/>
          </a:p>
          <a:p>
            <a:pPr lvl="0"/>
            <a:r>
              <a:rPr lang="zh-CN" altLang="en-US"/>
              <a:t> </a:t>
            </a:r>
            <a:endParaRPr lang="zh-CN" altLang="en-US"/>
          </a:p>
          <a:p>
            <a:pPr lvl="0"/>
            <a:r>
              <a:rPr lang="zh-CN" altLang="en-US"/>
              <a:t>对即将到期，且疫情前生产经营正常，预计 展期后 能足额还本付息的小微企业线下贷款，可提供累计不超过原期限 且最长</a:t>
            </a:r>
            <a:r>
              <a:rPr lang="en-US" altLang="zh-CN"/>
              <a:t>6</a:t>
            </a:r>
            <a:r>
              <a:rPr lang="zh-CN" altLang="en-US"/>
              <a:t>个月的贷款展期，中期贷款展期期限累计不超过原贷款期限的一半。对于</a:t>
            </a:r>
            <a:r>
              <a:rPr lang="en-US" altLang="zh-CN"/>
              <a:t>6</a:t>
            </a:r>
            <a:r>
              <a:rPr lang="zh-CN" altLang="en-US"/>
              <a:t>月末前到 期的线上小微企业贷款，可提供累计不超过原期限 且最长</a:t>
            </a:r>
            <a:r>
              <a:rPr lang="en-US" altLang="zh-CN"/>
              <a:t>1</a:t>
            </a:r>
            <a:r>
              <a:rPr lang="zh-CN" altLang="en-US"/>
              <a:t>年的展期。</a:t>
            </a:r>
            <a:endParaRPr lang="zh-CN" altLang="en-US"/>
          </a:p>
          <a:p>
            <a:pPr lvl="0"/>
            <a:endParaRPr lang="zh-CN" altLang="en-US"/>
          </a:p>
          <a:p>
            <a:pPr lvl="0"/>
            <a:r>
              <a:rPr lang="zh-CN" altLang="en-US"/>
              <a:t>对于展期到期后 仍还款困难但有发展前景的客户，我行可通过无还本续贷、中长期贷款等措施，持续提供信贷支持。我行为此还专门推出  续捷</a:t>
            </a:r>
            <a:r>
              <a:rPr lang="en-US" altLang="zh-CN"/>
              <a:t>e</a:t>
            </a:r>
            <a:r>
              <a:rPr lang="zh-CN" altLang="en-US"/>
              <a:t>贷产品：</a:t>
            </a:r>
            <a:endParaRPr lang="zh-CN" altLang="en-US"/>
          </a:p>
          <a:p>
            <a:pPr lvl="0"/>
            <a:endParaRPr lang="zh-CN" altLang="en-US"/>
          </a:p>
          <a:p>
            <a:pPr lvl="0"/>
            <a:r>
              <a:rPr lang="zh-CN" altLang="en-US"/>
              <a:t>该产品对应业务品种须为流动资金贷款，贷款到期日无需偿还本金，通过发放新贷款结清原到期贷款，续贷品种可不一致，额度最高可与原贷款额度相同。</a:t>
            </a:r>
            <a:endParaRPr lang="zh-CN" altLang="en-US"/>
          </a:p>
          <a:p>
            <a:pPr lvl="0"/>
            <a:endParaRPr lang="zh-CN" altLang="en-US"/>
          </a:p>
          <a:p>
            <a:pPr lvl="0"/>
            <a:r>
              <a:rPr lang="zh-CN" altLang="en-US"/>
              <a:t>同一客户在同一贷款合同下可连续</a:t>
            </a:r>
            <a:r>
              <a:rPr lang="en-US" altLang="zh-CN"/>
              <a:t>2</a:t>
            </a:r>
            <a:r>
              <a:rPr lang="zh-CN" altLang="en-US"/>
              <a:t>次办理续捷</a:t>
            </a:r>
            <a:r>
              <a:rPr lang="en-US" altLang="zh-CN"/>
              <a:t>e</a:t>
            </a:r>
            <a:r>
              <a:rPr lang="zh-CN" altLang="en-US"/>
              <a:t>贷业务。</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7650" name="幻灯片图像占位符 27649"/>
          <p:cNvSpPr>
            <a:spLocks noGrp="1"/>
          </p:cNvSpPr>
          <p:nvPr>
            <p:ph type="sldImg"/>
          </p:nvPr>
        </p:nvSpPr>
        <p:spPr>
          <a:ln w="1"/>
        </p:spPr>
      </p:sp>
      <p:sp>
        <p:nvSpPr>
          <p:cNvPr id="27651" name="文本占位符 27650"/>
          <p:cNvSpPr>
            <a:spLocks noGrp="1"/>
          </p:cNvSpPr>
          <p:nvPr>
            <p:ph type="body" idx="1"/>
          </p:nvPr>
        </p:nvSpPr>
        <p:spPr>
          <a:ln w="1"/>
        </p:spPr>
        <p:txBody>
          <a:bodyPr wrap="square" lIns="92417" tIns="46208" rIns="92417" bIns="46208" anchor="ctr"/>
          <a:p>
            <a:pPr lvl="0"/>
            <a:r>
              <a:rPr lang="en-US" altLang="zh-CN"/>
              <a:t>   </a:t>
            </a:r>
            <a:r>
              <a:rPr lang="zh-CN" altLang="en-US"/>
              <a:t>为了方便我们的企业客户办理“复工贷”相关业务，我行针对新开户客户，可安排专属客户经理上门对接，通过我行的营销宝系统，可以实现线上开户信息预填、目标产品选择以及业务预约办理，为企业客户节省开户时间，简化办理流程。</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9698" name="幻灯片图像占位符 29697"/>
          <p:cNvSpPr>
            <a:spLocks noGrp="1"/>
          </p:cNvSpPr>
          <p:nvPr>
            <p:ph type="sldImg"/>
          </p:nvPr>
        </p:nvSpPr>
        <p:spPr>
          <a:ln w="1"/>
        </p:spPr>
      </p:sp>
      <p:sp>
        <p:nvSpPr>
          <p:cNvPr id="29699" name="文本占位符 29698"/>
          <p:cNvSpPr>
            <a:spLocks noGrp="1"/>
          </p:cNvSpPr>
          <p:nvPr>
            <p:ph type="body" idx="1"/>
          </p:nvPr>
        </p:nvSpPr>
        <p:spPr>
          <a:ln w="1"/>
        </p:spPr>
        <p:txBody>
          <a:bodyPr wrap="square" lIns="92417" tIns="46208" rIns="92417" bIns="46208" anchor="ctr"/>
          <a:p>
            <a:pPr lvl="0"/>
            <a:r>
              <a:rPr lang="zh-CN" altLang="en-US"/>
              <a:t>除了以上公司类贷款产品，我行还推出了支持疫情防控及企业复工复产相关的个人类产品，接下来我为大家继续介绍：</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1746" name="幻灯片图像占位符 31745"/>
          <p:cNvSpPr>
            <a:spLocks noGrp="1"/>
          </p:cNvSpPr>
          <p:nvPr>
            <p:ph type="sldImg"/>
          </p:nvPr>
        </p:nvSpPr>
        <p:spPr>
          <a:ln w="1"/>
        </p:spPr>
      </p:sp>
      <p:sp>
        <p:nvSpPr>
          <p:cNvPr id="31747" name="文本占位符 31746"/>
          <p:cNvSpPr>
            <a:spLocks noGrp="1"/>
          </p:cNvSpPr>
          <p:nvPr>
            <p:ph type="body" idx="1"/>
          </p:nvPr>
        </p:nvSpPr>
        <p:spPr>
          <a:ln w="1"/>
        </p:spPr>
        <p:txBody>
          <a:bodyPr wrap="square" lIns="92417" tIns="46208" rIns="92417" bIns="46208" anchor="ctr"/>
          <a:p>
            <a:pPr lvl="0"/>
            <a:r>
              <a:rPr lang="zh-CN" altLang="en-US"/>
              <a:t>首先是我行针对 在二甲以上医院单位工作满一年、税后月收入不低于</a:t>
            </a:r>
            <a:r>
              <a:rPr lang="en-US" altLang="zh-CN"/>
              <a:t>3000</a:t>
            </a:r>
            <a:r>
              <a:rPr lang="zh-CN" altLang="en-US"/>
              <a:t>元的正式员工推出的  医护</a:t>
            </a:r>
            <a:r>
              <a:rPr lang="en-US" altLang="zh-CN"/>
              <a:t>e</a:t>
            </a:r>
            <a:r>
              <a:rPr lang="zh-CN" altLang="en-US"/>
              <a:t>贷，期限为</a:t>
            </a:r>
            <a:r>
              <a:rPr lang="en-US" altLang="zh-CN"/>
              <a:t>1</a:t>
            </a:r>
            <a:r>
              <a:rPr lang="zh-CN" altLang="en-US"/>
              <a:t>年，贷款金额</a:t>
            </a:r>
            <a:r>
              <a:rPr lang="en-US" altLang="zh-CN"/>
              <a:t>2-30</a:t>
            </a:r>
            <a:r>
              <a:rPr lang="zh-CN" altLang="en-US"/>
              <a:t>万元，为信用方式贷款，采取线上系统自动审批的方式，自助循环贷款，随借随还，按月付息 到期还本。贷款利率低至</a:t>
            </a:r>
            <a:r>
              <a:rPr lang="en-US" altLang="zh-CN"/>
              <a:t>3.99%</a:t>
            </a:r>
            <a:r>
              <a:rPr lang="zh-CN" altLang="en-US"/>
              <a:t>。</a:t>
            </a:r>
            <a:endParaRPr lang="zh-CN" altLang="en-US"/>
          </a:p>
          <a:p>
            <a:pPr lvl="0"/>
            <a:endParaRPr lang="zh-CN" altLang="en-US"/>
          </a:p>
          <a:p>
            <a:pPr lvl="0"/>
            <a:r>
              <a:rPr lang="zh-CN" altLang="en-US"/>
              <a:t>二是针对医保合作的药店、小型私立医院、诊所等 发放的药商</a:t>
            </a:r>
            <a:r>
              <a:rPr lang="en-US" altLang="zh-CN"/>
              <a:t>e</a:t>
            </a:r>
            <a:r>
              <a:rPr lang="zh-CN" altLang="en-US"/>
              <a:t>贷，期限为</a:t>
            </a:r>
            <a:r>
              <a:rPr lang="en-US" altLang="zh-CN"/>
              <a:t>1</a:t>
            </a:r>
            <a:r>
              <a:rPr lang="zh-CN" altLang="en-US"/>
              <a:t>年，贷款金额</a:t>
            </a:r>
            <a:r>
              <a:rPr lang="en-US" altLang="zh-CN"/>
              <a:t>2-50</a:t>
            </a:r>
            <a:r>
              <a:rPr lang="zh-CN" altLang="en-US"/>
              <a:t>万元，为信用方式贷款，也是采取线上系统自动审批的方式，自助循环贷款，随借随还，按月付息，到期还本。贷款利率低至</a:t>
            </a:r>
            <a:r>
              <a:rPr lang="en-US" altLang="zh-CN"/>
              <a:t>4.05%</a:t>
            </a:r>
            <a:r>
              <a:rPr lang="zh-CN" altLang="en-US"/>
              <a:t>。</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3794" name="幻灯片图像占位符 33793"/>
          <p:cNvSpPr>
            <a:spLocks noGrp="1"/>
          </p:cNvSpPr>
          <p:nvPr>
            <p:ph type="sldImg"/>
          </p:nvPr>
        </p:nvSpPr>
        <p:spPr>
          <a:ln w="1"/>
        </p:spPr>
      </p:sp>
      <p:sp>
        <p:nvSpPr>
          <p:cNvPr id="33795" name="文本占位符 33794"/>
          <p:cNvSpPr>
            <a:spLocks noGrp="1"/>
          </p:cNvSpPr>
          <p:nvPr>
            <p:ph type="body" idx="1"/>
          </p:nvPr>
        </p:nvSpPr>
        <p:spPr>
          <a:ln w="1"/>
        </p:spPr>
        <p:txBody>
          <a:bodyPr wrap="square" lIns="92417" tIns="46208" rIns="92417" bIns="46208" anchor="ctr"/>
          <a:p>
            <a:pPr lvl="0"/>
            <a:r>
              <a:rPr lang="zh-CN" altLang="en-US"/>
              <a:t>三是我行针对个体工商户、小微企业主发放的助业贷款</a:t>
            </a:r>
            <a:r>
              <a:rPr lang="en-US" altLang="zh-CN"/>
              <a:t>-</a:t>
            </a:r>
            <a:r>
              <a:rPr lang="zh-CN" altLang="en-US"/>
              <a:t>房抵贷，该贷款的期限为</a:t>
            </a:r>
            <a:r>
              <a:rPr lang="en-US" altLang="zh-CN"/>
              <a:t>3-10</a:t>
            </a:r>
            <a:r>
              <a:rPr lang="zh-CN" altLang="en-US"/>
              <a:t>年，贷款金额</a:t>
            </a:r>
            <a:r>
              <a:rPr lang="en-US" altLang="zh-CN"/>
              <a:t>2-30</a:t>
            </a:r>
            <a:r>
              <a:rPr lang="zh-CN" altLang="en-US"/>
              <a:t>万元，以当前未抵押的商品房、铺面、自建房等作为抵押，抵押率最高可至评估价的</a:t>
            </a:r>
            <a:r>
              <a:rPr lang="en-US" altLang="zh-CN"/>
              <a:t>70%</a:t>
            </a:r>
            <a:r>
              <a:rPr lang="zh-CN" altLang="en-US"/>
              <a:t>。该贷款采取线下人工审批方式，可贷额度较大，期限较长，免收抵押登记费，贷款年利率低至</a:t>
            </a:r>
            <a:r>
              <a:rPr lang="en-US" altLang="zh-CN"/>
              <a:t>4.35%</a:t>
            </a:r>
            <a:r>
              <a:rPr lang="zh-CN" altLang="en-US"/>
              <a:t>。</a:t>
            </a:r>
            <a:endParaRPr lang="zh-CN" altLang="en-US"/>
          </a:p>
          <a:p>
            <a:pPr lvl="0"/>
            <a:endParaRPr lang="zh-CN" altLang="en-US"/>
          </a:p>
          <a:p>
            <a:pPr lvl="0"/>
            <a:r>
              <a:rPr lang="zh-CN" altLang="en-US"/>
              <a:t>四是针对我行房贷</a:t>
            </a:r>
            <a:r>
              <a:rPr lang="en-US" altLang="zh-CN"/>
              <a:t>2</a:t>
            </a:r>
            <a:r>
              <a:rPr lang="zh-CN" altLang="en-US"/>
              <a:t>年以上、日均金融资产达</a:t>
            </a:r>
            <a:r>
              <a:rPr lang="en-US" altLang="zh-CN"/>
              <a:t>10</a:t>
            </a:r>
            <a:r>
              <a:rPr lang="zh-CN" altLang="en-US"/>
              <a:t>万以上的个体工商户、私营企业主发放的助业快</a:t>
            </a:r>
            <a:r>
              <a:rPr lang="en-US" altLang="zh-CN"/>
              <a:t>e</a:t>
            </a:r>
            <a:r>
              <a:rPr lang="zh-CN" altLang="en-US"/>
              <a:t>贷。该贷款期限为</a:t>
            </a:r>
            <a:r>
              <a:rPr lang="en-US" altLang="zh-CN"/>
              <a:t>1</a:t>
            </a:r>
            <a:r>
              <a:rPr lang="zh-CN" altLang="en-US"/>
              <a:t>年，贷款金额</a:t>
            </a:r>
            <a:r>
              <a:rPr lang="en-US" altLang="zh-CN"/>
              <a:t>2-50</a:t>
            </a:r>
            <a:r>
              <a:rPr lang="zh-CN" altLang="en-US"/>
              <a:t>万元，为信用方式贷款，采取线上系统自动审批方式，自助循环，随借随还。贷款利率低至</a:t>
            </a:r>
            <a:r>
              <a:rPr lang="en-US" altLang="zh-CN"/>
              <a:t>3.8%</a:t>
            </a:r>
            <a:r>
              <a:rPr lang="zh-CN" altLang="en-US"/>
              <a:t>。</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5842" name="幻灯片图像占位符 35841"/>
          <p:cNvSpPr>
            <a:spLocks noGrp="1"/>
          </p:cNvSpPr>
          <p:nvPr>
            <p:ph type="sldImg"/>
          </p:nvPr>
        </p:nvSpPr>
        <p:spPr>
          <a:ln w="1"/>
        </p:spPr>
      </p:sp>
      <p:sp>
        <p:nvSpPr>
          <p:cNvPr id="35843" name="文本占位符 35842"/>
          <p:cNvSpPr>
            <a:spLocks noGrp="1"/>
          </p:cNvSpPr>
          <p:nvPr>
            <p:ph type="body" idx="1"/>
          </p:nvPr>
        </p:nvSpPr>
        <p:spPr>
          <a:ln w="1"/>
        </p:spPr>
        <p:txBody>
          <a:bodyPr wrap="square" lIns="92417" tIns="46208" rIns="92417" bIns="46208" anchor="ctr"/>
          <a:p>
            <a:pPr lvl="0"/>
            <a:r>
              <a:rPr lang="en-US" altLang="zh-CN"/>
              <a:t>    </a:t>
            </a:r>
            <a:r>
              <a:rPr lang="zh-CN" altLang="en-US"/>
              <a:t>以上便是我行关于复工复产的相关产品及政策介绍，大家可以扫描二维码关注农业银行的微信公众号了解更多相关资讯。也可以过后电话联系我本人，或者我行的客户经理，了解更详细的产品信息。谢谢大家。</a:t>
            </a:r>
            <a:endParaRPr lang="zh-CN" altLang="en-US"/>
          </a:p>
          <a:p>
            <a:pPr lvl="0"/>
            <a:endParaRPr lang="zh-CN" altLang="en-US"/>
          </a:p>
          <a:p>
            <a:pPr lvl="0"/>
            <a:r>
              <a:rPr lang="zh-CN" altLang="en-US"/>
              <a:t>如果大家对我行相关产品及政策有疑问，可以在平台上提出，我将在线逐一解答。</a:t>
            </a:r>
            <a:endParaRPr lang="zh-CN" altLang="en-US"/>
          </a:p>
          <a:p>
            <a:pPr lvl="0"/>
            <a:endParaRPr lang="zh-CN" altLang="en-US"/>
          </a:p>
          <a:p>
            <a:pPr lvl="0"/>
            <a:r>
              <a:rPr lang="zh-CN" altLang="en-US"/>
              <a:t>好的，再一次感谢大家抽出宝贵的时间观看直播，感谢柳州市中小企业服务中心提供平台支持！谢谢大家，今天对我行金融产品及和政策介绍就到这里！</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9217"/>
          <p:cNvSpPr>
            <a:spLocks noGrp="1"/>
          </p:cNvSpPr>
          <p:nvPr>
            <p:ph type="sldImg"/>
          </p:nvPr>
        </p:nvSpPr>
        <p:spPr>
          <a:ln w="1"/>
        </p:spPr>
      </p:sp>
      <p:sp>
        <p:nvSpPr>
          <p:cNvPr id="9219" name="文本占位符 9218"/>
          <p:cNvSpPr>
            <a:spLocks noGrp="1"/>
          </p:cNvSpPr>
          <p:nvPr>
            <p:ph type="body" idx="1"/>
          </p:nvPr>
        </p:nvSpPr>
        <p:spPr>
          <a:ln w="1"/>
        </p:spPr>
        <p:txBody>
          <a:bodyPr wrap="square" lIns="92417" tIns="46208" rIns="92417" bIns="46208" anchor="ctr"/>
          <a:p>
            <a:pPr lvl="0"/>
            <a:r>
              <a:rPr lang="zh-CN" altLang="en-US"/>
              <a:t>首先向大家介绍我行的公司类产品：</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1266" name="幻灯片图像占位符 11265"/>
          <p:cNvSpPr>
            <a:spLocks noGrp="1"/>
          </p:cNvSpPr>
          <p:nvPr>
            <p:ph type="sldImg"/>
          </p:nvPr>
        </p:nvSpPr>
        <p:spPr>
          <a:ln w="1"/>
        </p:spPr>
      </p:sp>
      <p:sp>
        <p:nvSpPr>
          <p:cNvPr id="11267" name="文本占位符 11266"/>
          <p:cNvSpPr>
            <a:spLocks noGrp="1"/>
          </p:cNvSpPr>
          <p:nvPr>
            <p:ph type="body" idx="1"/>
          </p:nvPr>
        </p:nvSpPr>
        <p:spPr>
          <a:ln w="1"/>
        </p:spPr>
        <p:txBody>
          <a:bodyPr wrap="square" lIns="92417" tIns="46208" rIns="92417" bIns="46208" anchor="ctr"/>
          <a:p>
            <a:pPr lvl="0"/>
            <a:r>
              <a:rPr lang="zh-CN" altLang="en-US"/>
              <a:t>疫情发生后，我行第一时间推出了“抗疫贷”，通过执行优惠利率，开启绿色通道，为疫情防控重点企业提供信贷支持。</a:t>
            </a:r>
            <a:endParaRPr lang="zh-CN" altLang="en-US"/>
          </a:p>
          <a:p>
            <a:pPr lvl="0"/>
            <a:r>
              <a:rPr lang="zh-CN" altLang="en-US"/>
              <a:t>针对一类客户，即人民银行会同发改委、工信部确定的生产、运输和销售重要医用物资以及重要生活物资的骨干企业，我行一年期贷款执行利率为</a:t>
            </a:r>
            <a:r>
              <a:rPr lang="en-US" altLang="zh-CN"/>
              <a:t>LPR-200bp</a:t>
            </a:r>
            <a:r>
              <a:rPr lang="zh-CN" altLang="en-US"/>
              <a:t>至</a:t>
            </a:r>
            <a:r>
              <a:rPr lang="en-US" altLang="zh-CN"/>
              <a:t>LPR-100bp</a:t>
            </a:r>
            <a:r>
              <a:rPr lang="zh-CN" altLang="en-US"/>
              <a:t>（即</a:t>
            </a:r>
            <a:r>
              <a:rPr lang="en-US" altLang="zh-CN"/>
              <a:t>1.85%-2.85%</a:t>
            </a:r>
            <a:r>
              <a:rPr lang="zh-CN" altLang="en-US"/>
              <a:t>）；</a:t>
            </a:r>
            <a:endParaRPr lang="zh-CN" altLang="en-US"/>
          </a:p>
          <a:p>
            <a:pPr lvl="0"/>
            <a:r>
              <a:rPr lang="zh-CN" altLang="en-US"/>
              <a:t>针对二类客户，即列入省一级调度的重点医疗应急  防控物资生产企业，以及三类客户，即参与疫情防控的定点医院、专业医疗卫生机构、科研院所、疾控中心，以及新建定点医院的承建单位和医疗设备供应单位，我行贷款执行利率最低至</a:t>
            </a:r>
            <a:r>
              <a:rPr lang="en-US" altLang="zh-CN"/>
              <a:t>LPR-80bp</a:t>
            </a:r>
            <a:r>
              <a:rPr lang="zh-CN" altLang="en-US"/>
              <a:t>（即最低至</a:t>
            </a:r>
            <a:r>
              <a:rPr lang="en-US" altLang="zh-CN"/>
              <a:t>3.05%</a:t>
            </a:r>
            <a:r>
              <a:rPr lang="zh-CN" altLang="en-US"/>
              <a:t>）；</a:t>
            </a:r>
            <a:endParaRPr lang="zh-CN" altLang="en-US"/>
          </a:p>
          <a:p>
            <a:pPr lvl="0"/>
            <a:r>
              <a:rPr lang="zh-CN" altLang="en-US"/>
              <a:t>针对四类客户，即经一级分行行长审定后的，上述三类客户的主要上下游企业，以及其他生产重要医用物资的企业，我行贷款执行利率最低至</a:t>
            </a:r>
            <a:r>
              <a:rPr lang="en-US" altLang="zh-CN"/>
              <a:t>LPR-50bp</a:t>
            </a:r>
            <a:r>
              <a:rPr lang="zh-CN" altLang="en-US"/>
              <a:t>（即</a:t>
            </a:r>
            <a:r>
              <a:rPr lang="en-US" altLang="zh-CN"/>
              <a:t>3.35%</a:t>
            </a:r>
            <a:r>
              <a:rPr lang="zh-CN" altLang="en-US"/>
              <a:t>）；</a:t>
            </a:r>
            <a:endParaRPr lang="zh-CN" altLang="en-US"/>
          </a:p>
          <a:p>
            <a:pPr lvl="0"/>
            <a:r>
              <a:rPr lang="zh-CN" altLang="en-US"/>
              <a:t>针对普惠型小微企业客户，我行贷款利率最低至</a:t>
            </a:r>
            <a:r>
              <a:rPr lang="en-US" altLang="zh-CN"/>
              <a:t>LPR-80bp</a:t>
            </a:r>
            <a:r>
              <a:rPr lang="zh-CN" altLang="en-US"/>
              <a:t>（即最低至</a:t>
            </a:r>
            <a:r>
              <a:rPr lang="en-US" altLang="zh-CN"/>
              <a:t>3.05%</a:t>
            </a:r>
            <a:r>
              <a:rPr lang="zh-CN" altLang="en-US"/>
              <a:t>）。</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3314" name="幻灯片图像占位符 13313"/>
          <p:cNvSpPr>
            <a:spLocks noGrp="1"/>
          </p:cNvSpPr>
          <p:nvPr>
            <p:ph type="sldImg"/>
          </p:nvPr>
        </p:nvSpPr>
        <p:spPr>
          <a:ln w="1"/>
        </p:spPr>
      </p:sp>
      <p:sp>
        <p:nvSpPr>
          <p:cNvPr id="13315" name="文本占位符 13314"/>
          <p:cNvSpPr>
            <a:spLocks noGrp="1"/>
          </p:cNvSpPr>
          <p:nvPr>
            <p:ph type="body" idx="1"/>
          </p:nvPr>
        </p:nvSpPr>
        <p:spPr>
          <a:ln w="1"/>
        </p:spPr>
        <p:txBody>
          <a:bodyPr wrap="square" lIns="92417" tIns="46208" rIns="92417" bIns="46208" anchor="ctr"/>
          <a:p>
            <a:pPr lvl="0"/>
            <a:r>
              <a:rPr lang="zh-CN" altLang="en-US" dirty="0">
                <a:ea typeface="宋体" panose="02010600030101010101" pitchFamily="2" charset="-122"/>
              </a:rPr>
              <a:t>疫情期间，很多中小企业受疫情影响 生产经营遇到了困难，农业银行为统筹支持疫情防控与经济社会发展，全力帮助小微企业复工复产，面向所有小微企业推出了专项融资产品组合——“复工贷”，小微企业可在2020年6月30日前申请办理。</a:t>
            </a:r>
            <a:endParaRPr lang="zh-CN" altLang="en-US" dirty="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5362" name="幻灯片图像占位符 15361"/>
          <p:cNvSpPr>
            <a:spLocks noGrp="1"/>
          </p:cNvSpPr>
          <p:nvPr>
            <p:ph type="sldImg"/>
          </p:nvPr>
        </p:nvSpPr>
        <p:spPr>
          <a:ln w="1"/>
        </p:spPr>
      </p:sp>
      <p:sp>
        <p:nvSpPr>
          <p:cNvPr id="15363" name="文本占位符 15362"/>
          <p:cNvSpPr>
            <a:spLocks noGrp="1"/>
          </p:cNvSpPr>
          <p:nvPr>
            <p:ph type="body" idx="1"/>
          </p:nvPr>
        </p:nvSpPr>
        <p:spPr>
          <a:ln w="1"/>
        </p:spPr>
        <p:txBody>
          <a:bodyPr wrap="square" lIns="92417" tIns="46208" rIns="92417" bIns="46208" anchor="ctr"/>
          <a:p>
            <a:pPr lvl="0"/>
            <a:r>
              <a:rPr lang="en-US" altLang="zh-CN"/>
              <a:t>“</a:t>
            </a:r>
            <a:r>
              <a:rPr lang="zh-CN" altLang="en-US"/>
              <a:t>复工贷”具有小微专享、功能丰富、办理便捷、利率优惠、额度充足、担保用款灵活等特点。“复工贷”最高额度为</a:t>
            </a:r>
            <a:r>
              <a:rPr lang="en-US" altLang="zh-CN"/>
              <a:t>3000</a:t>
            </a:r>
            <a:r>
              <a:rPr lang="zh-CN" altLang="en-US"/>
              <a:t>万元，其中信用贷最高额度</a:t>
            </a:r>
            <a:r>
              <a:rPr lang="en-US" altLang="zh-CN"/>
              <a:t>1000</a:t>
            </a:r>
            <a:r>
              <a:rPr lang="zh-CN" altLang="en-US"/>
              <a:t>万元，单笔最长期限</a:t>
            </a:r>
            <a:r>
              <a:rPr lang="en-US" altLang="zh-CN"/>
              <a:t>3</a:t>
            </a:r>
            <a:r>
              <a:rPr lang="zh-CN" altLang="en-US"/>
              <a:t>年，可采用信用、抵押、质押、保证、政府风险补偿等单一担保或组合担保形式。</a:t>
            </a:r>
            <a:endParaRPr lang="zh-CN" altLang="en-US"/>
          </a:p>
          <a:p>
            <a:pPr lvl="0"/>
            <a:r>
              <a:rPr lang="zh-CN" altLang="en-US"/>
              <a:t>执行优惠利率：</a:t>
            </a:r>
            <a:endParaRPr lang="zh-CN" altLang="en-US"/>
          </a:p>
          <a:p>
            <a:pPr lvl="0"/>
            <a:r>
              <a:rPr lang="zh-CN" altLang="en-US"/>
              <a:t>针对全国疫情防控 重点保障名单内的小微企业：执行利率为</a:t>
            </a:r>
            <a:r>
              <a:rPr lang="en-US" altLang="zh-CN"/>
              <a:t>1.85%-2.85%</a:t>
            </a:r>
            <a:endParaRPr lang="en-US" altLang="zh-CN"/>
          </a:p>
          <a:p>
            <a:pPr lvl="0"/>
            <a:r>
              <a:rPr lang="zh-CN" altLang="en-US"/>
              <a:t>普惠型小微企业最低可执行利率</a:t>
            </a:r>
            <a:r>
              <a:rPr lang="en-US" altLang="zh-CN"/>
              <a:t>3.05%</a:t>
            </a:r>
            <a:endParaRPr lang="en-US" altLang="zh-CN"/>
          </a:p>
          <a:p>
            <a:pPr lvl="0"/>
            <a:r>
              <a:rPr lang="zh-CN" altLang="en-US"/>
              <a:t>此外，为减轻小微企业融资成本及负担，我行实施减费让利，贷款涉及的抵押物评估费、登记费等贷款相关费用 一律由农业银行承担，对普惠型小微企业贷款除利息外不收取任何其他费用。</a:t>
            </a:r>
            <a:endParaRPr lang="zh-CN" altLang="en-US"/>
          </a:p>
          <a:p>
            <a:pPr lvl="0"/>
            <a:r>
              <a:rPr lang="zh-CN" altLang="en-US"/>
              <a:t>“复工贷”主要包括以下品种：</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7410" name="幻灯片图像占位符 17409"/>
          <p:cNvSpPr>
            <a:spLocks noGrp="1"/>
          </p:cNvSpPr>
          <p:nvPr>
            <p:ph type="sldImg"/>
          </p:nvPr>
        </p:nvSpPr>
        <p:spPr>
          <a:ln w="1"/>
        </p:spPr>
      </p:sp>
      <p:sp>
        <p:nvSpPr>
          <p:cNvPr id="17411" name="文本占位符 17410"/>
          <p:cNvSpPr>
            <a:spLocks noGrp="1"/>
          </p:cNvSpPr>
          <p:nvPr>
            <p:ph type="body" idx="1"/>
          </p:nvPr>
        </p:nvSpPr>
        <p:spPr>
          <a:ln w="1"/>
        </p:spPr>
        <p:txBody>
          <a:bodyPr wrap="square" lIns="92417" tIns="46208" rIns="92417" bIns="46208" anchor="ctr"/>
          <a:p>
            <a:pPr lvl="0"/>
            <a:r>
              <a:rPr lang="zh-CN" altLang="en-US"/>
              <a:t>一、抵押</a:t>
            </a:r>
            <a:r>
              <a:rPr lang="en-US" altLang="zh-CN"/>
              <a:t>e</a:t>
            </a:r>
            <a:r>
              <a:rPr lang="zh-CN" altLang="en-US"/>
              <a:t>贷。该贷款是以农业银行认可的优质房产抵押作为主要担保方式，对符合条件的小微企业办理的在线抵押贷款业务，由小微企业和企业主作为共同借款人。 </a:t>
            </a:r>
            <a:endParaRPr lang="zh-CN" altLang="en-US"/>
          </a:p>
          <a:p>
            <a:pPr lvl="0"/>
            <a:r>
              <a:rPr lang="zh-CN" altLang="en-US"/>
              <a:t>贷款最高额度</a:t>
            </a:r>
            <a:r>
              <a:rPr lang="en-US" altLang="zh-CN"/>
              <a:t>500</a:t>
            </a:r>
            <a:r>
              <a:rPr lang="zh-CN" altLang="en-US"/>
              <a:t>万， 以商业居住用房抵押价值的</a:t>
            </a:r>
            <a:r>
              <a:rPr lang="en-US" altLang="zh-CN"/>
              <a:t>60%</a:t>
            </a:r>
            <a:r>
              <a:rPr lang="zh-CN" altLang="en-US"/>
              <a:t>确定，贷款期限一年。</a:t>
            </a:r>
            <a:endParaRPr lang="zh-CN" altLang="en-US"/>
          </a:p>
          <a:p>
            <a:pPr lvl="0"/>
            <a:r>
              <a:rPr lang="zh-CN" altLang="en-US"/>
              <a:t>按月付息，到期一次还本；或利随本清。</a:t>
            </a:r>
            <a:endParaRPr lang="zh-CN" altLang="en-US"/>
          </a:p>
          <a:p>
            <a:pPr lvl="0"/>
            <a:r>
              <a:rPr lang="zh-CN" altLang="en-US"/>
              <a:t>除利息外不收取其他任何费用，目前该贷款执行利率为 </a:t>
            </a:r>
            <a:r>
              <a:rPr lang="en-US" altLang="zh-CN"/>
              <a:t>4%</a:t>
            </a:r>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9458" name="幻灯片图像占位符 19457"/>
          <p:cNvSpPr>
            <a:spLocks noGrp="1"/>
          </p:cNvSpPr>
          <p:nvPr>
            <p:ph type="sldImg"/>
          </p:nvPr>
        </p:nvSpPr>
        <p:spPr>
          <a:ln w="1"/>
        </p:spPr>
      </p:sp>
      <p:sp>
        <p:nvSpPr>
          <p:cNvPr id="19459" name="文本占位符 19458"/>
          <p:cNvSpPr>
            <a:spLocks noGrp="1"/>
          </p:cNvSpPr>
          <p:nvPr>
            <p:ph type="body" idx="1"/>
          </p:nvPr>
        </p:nvSpPr>
        <p:spPr>
          <a:ln w="1"/>
        </p:spPr>
        <p:txBody>
          <a:bodyPr wrap="square" lIns="92417" tIns="46208" rIns="92417" bIns="46208" anchor="ctr"/>
          <a:p>
            <a:pPr lvl="0"/>
            <a:r>
              <a:rPr lang="zh-CN" altLang="en-US"/>
              <a:t>二、纳税</a:t>
            </a:r>
            <a:r>
              <a:rPr lang="en-US" altLang="zh-CN"/>
              <a:t>e</a:t>
            </a:r>
            <a:r>
              <a:rPr lang="zh-CN" altLang="en-US"/>
              <a:t>贷。该贷款是以企业涉税信息为主，结合企业及企业主的结算、工商、征信等外部信息，对诚信纳税的优质小微企业提供的在线自助循环使用 的融资产品。</a:t>
            </a:r>
            <a:endParaRPr lang="zh-CN" altLang="en-US"/>
          </a:p>
          <a:p>
            <a:pPr lvl="0"/>
            <a:endParaRPr lang="zh-CN" altLang="en-US"/>
          </a:p>
          <a:p>
            <a:pPr lvl="0"/>
            <a:r>
              <a:rPr lang="zh-CN" altLang="en-US"/>
              <a:t>    该产品是依据涉税信息核定贷款额度，额度最高</a:t>
            </a:r>
            <a:r>
              <a:rPr lang="en-US" altLang="zh-CN"/>
              <a:t>100</a:t>
            </a:r>
            <a:r>
              <a:rPr lang="zh-CN" altLang="en-US"/>
              <a:t>万元，期限最长一年的信用贷款。</a:t>
            </a:r>
            <a:endParaRPr lang="zh-CN" altLang="en-US"/>
          </a:p>
          <a:p>
            <a:pPr lvl="0"/>
            <a:endParaRPr lang="zh-CN" altLang="en-US"/>
          </a:p>
          <a:p>
            <a:pPr lvl="0"/>
            <a:r>
              <a:rPr lang="zh-CN" altLang="en-US"/>
              <a:t>服务对象为诚信纳税的优质小微企业，可以实现办理当天放款。</a:t>
            </a:r>
            <a:endParaRPr lang="zh-CN" altLang="en-US"/>
          </a:p>
          <a:p>
            <a:pPr lvl="0"/>
            <a:r>
              <a:rPr lang="zh-CN" altLang="en-US"/>
              <a:t>目前执行利率 </a:t>
            </a:r>
            <a:r>
              <a:rPr lang="en-US" altLang="zh-CN"/>
              <a:t>4.45%</a:t>
            </a:r>
            <a:endParaRPr lang="en-US" altLang="zh-CN"/>
          </a:p>
          <a:p>
            <a:pPr lvl="0"/>
            <a:r>
              <a:rPr lang="zh-CN" altLang="en-US"/>
              <a:t>办理条件为：</a:t>
            </a:r>
            <a:r>
              <a:rPr lang="en-US" altLang="zh-CN"/>
              <a:t>①</a:t>
            </a:r>
            <a:r>
              <a:rPr lang="zh-CN" altLang="en-US"/>
              <a:t>企业最近一次 纳税信用等级为</a:t>
            </a:r>
            <a:r>
              <a:rPr lang="en-US" altLang="zh-CN"/>
              <a:t>A</a:t>
            </a:r>
            <a:r>
              <a:rPr lang="zh-CN" altLang="en-US"/>
              <a:t>、</a:t>
            </a:r>
            <a:r>
              <a:rPr lang="en-US" altLang="zh-CN"/>
              <a:t>B</a:t>
            </a:r>
            <a:r>
              <a:rPr lang="zh-CN" altLang="en-US"/>
              <a:t>、</a:t>
            </a:r>
            <a:r>
              <a:rPr lang="en-US" altLang="zh-CN"/>
              <a:t>M</a:t>
            </a:r>
            <a:r>
              <a:rPr lang="zh-CN" altLang="en-US"/>
              <a:t>级</a:t>
            </a:r>
            <a:endParaRPr lang="zh-CN" altLang="en-US"/>
          </a:p>
          <a:p>
            <a:pPr lvl="0"/>
            <a:r>
              <a:rPr lang="zh-CN" altLang="en-US"/>
              <a:t>            </a:t>
            </a:r>
            <a:r>
              <a:rPr lang="en-US" altLang="zh-CN"/>
              <a:t>②</a:t>
            </a:r>
            <a:r>
              <a:rPr lang="zh-CN" altLang="en-US"/>
              <a:t>企业近</a:t>
            </a:r>
            <a:r>
              <a:rPr lang="en-US" altLang="zh-CN"/>
              <a:t>12</a:t>
            </a:r>
            <a:r>
              <a:rPr lang="zh-CN" altLang="en-US"/>
              <a:t>个月纳税总额在</a:t>
            </a:r>
            <a:r>
              <a:rPr lang="en-US" altLang="zh-CN"/>
              <a:t>1</a:t>
            </a:r>
            <a:r>
              <a:rPr lang="zh-CN" altLang="en-US"/>
              <a:t>万元（含）以上</a:t>
            </a:r>
            <a:endParaRPr lang="zh-CN" altLang="en-US"/>
          </a:p>
          <a:p>
            <a:pPr lvl="0"/>
            <a:r>
              <a:rPr lang="zh-CN" altLang="en-US"/>
              <a:t>            </a:t>
            </a:r>
            <a:r>
              <a:rPr lang="en-US" altLang="zh-CN"/>
              <a:t>③</a:t>
            </a:r>
            <a:r>
              <a:rPr lang="zh-CN" altLang="en-US"/>
              <a:t>企业生产经营</a:t>
            </a:r>
            <a:r>
              <a:rPr lang="en-US" altLang="zh-CN"/>
              <a:t>2</a:t>
            </a:r>
            <a:r>
              <a:rPr lang="zh-CN" altLang="en-US"/>
              <a:t>年以上，在他行授信不超过</a:t>
            </a:r>
            <a:r>
              <a:rPr lang="en-US" altLang="zh-CN"/>
              <a:t>2</a:t>
            </a:r>
            <a:r>
              <a:rPr lang="zh-CN" altLang="en-US"/>
              <a:t>家</a:t>
            </a:r>
            <a:endParaRPr lang="zh-CN" altLang="en-US"/>
          </a:p>
          <a:p>
            <a:pPr lvl="0"/>
            <a:r>
              <a:rPr lang="zh-CN" altLang="en-US"/>
              <a:t>            </a:t>
            </a:r>
            <a:r>
              <a:rPr lang="en-US" altLang="zh-CN"/>
              <a:t>④</a:t>
            </a:r>
            <a:r>
              <a:rPr lang="zh-CN" altLang="en-US"/>
              <a:t>企业及企业主在他行信贷余额不超过</a:t>
            </a:r>
            <a:r>
              <a:rPr lang="en-US" altLang="zh-CN"/>
              <a:t>500</a:t>
            </a:r>
            <a:r>
              <a:rPr lang="zh-CN" altLang="en-US"/>
              <a:t>万元</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1506" name="幻灯片图像占位符 21505"/>
          <p:cNvSpPr>
            <a:spLocks noGrp="1"/>
          </p:cNvSpPr>
          <p:nvPr>
            <p:ph type="sldImg"/>
          </p:nvPr>
        </p:nvSpPr>
        <p:spPr>
          <a:ln w="1"/>
        </p:spPr>
      </p:sp>
      <p:sp>
        <p:nvSpPr>
          <p:cNvPr id="21507" name="文本占位符 21506"/>
          <p:cNvSpPr>
            <a:spLocks noGrp="1"/>
          </p:cNvSpPr>
          <p:nvPr>
            <p:ph type="body" idx="1"/>
          </p:nvPr>
        </p:nvSpPr>
        <p:spPr>
          <a:ln w="1"/>
        </p:spPr>
        <p:txBody>
          <a:bodyPr wrap="square" lIns="92417" tIns="46208" rIns="92417" bIns="46208" anchor="ctr"/>
          <a:p>
            <a:pPr lvl="0"/>
            <a:r>
              <a:rPr lang="zh-CN" altLang="en-US"/>
              <a:t>三、微易贷。该产品是针对小微企业投放的流动资金贷款，采用线下审批的方式办理。</a:t>
            </a:r>
            <a:endParaRPr lang="zh-CN" altLang="en-US"/>
          </a:p>
          <a:p>
            <a:pPr lvl="0"/>
            <a:r>
              <a:rPr lang="zh-CN" altLang="en-US"/>
              <a:t>贷款最高额度</a:t>
            </a:r>
            <a:r>
              <a:rPr lang="en-US" altLang="zh-CN"/>
              <a:t>500</a:t>
            </a:r>
            <a:r>
              <a:rPr lang="zh-CN" altLang="en-US"/>
              <a:t>万，期限</a:t>
            </a:r>
            <a:r>
              <a:rPr lang="en-US" altLang="zh-CN"/>
              <a:t>1</a:t>
            </a:r>
            <a:r>
              <a:rPr lang="zh-CN" altLang="en-US"/>
              <a:t>年。</a:t>
            </a:r>
            <a:endParaRPr lang="zh-CN" altLang="en-US"/>
          </a:p>
          <a:p>
            <a:pPr lvl="0"/>
            <a:r>
              <a:rPr lang="zh-CN" altLang="en-US"/>
              <a:t>要求申请企业生产经营</a:t>
            </a:r>
            <a:r>
              <a:rPr lang="en-US" altLang="zh-CN"/>
              <a:t>1</a:t>
            </a:r>
            <a:r>
              <a:rPr lang="zh-CN" altLang="en-US"/>
              <a:t>年以上，有固定生产经营场所。除农业银行外，有融资余额的银行不超过</a:t>
            </a:r>
            <a:r>
              <a:rPr lang="en-US" altLang="zh-CN"/>
              <a:t>3</a:t>
            </a:r>
            <a:r>
              <a:rPr lang="zh-CN" altLang="en-US"/>
              <a:t>家，可采用抵押、质押、担保公司担保等担保方式办理。</a:t>
            </a:r>
            <a:endParaRPr lang="zh-CN" altLang="en-US"/>
          </a:p>
          <a:p>
            <a:pPr lvl="0"/>
            <a:r>
              <a:rPr lang="zh-CN" altLang="en-US"/>
              <a:t>目前执行利率最低至</a:t>
            </a:r>
            <a:r>
              <a:rPr lang="en-US" altLang="zh-CN"/>
              <a:t>4.35%</a:t>
            </a:r>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3554" name="幻灯片图像占位符 23553"/>
          <p:cNvSpPr>
            <a:spLocks noGrp="1"/>
          </p:cNvSpPr>
          <p:nvPr>
            <p:ph type="sldImg"/>
          </p:nvPr>
        </p:nvSpPr>
        <p:spPr>
          <a:ln w="1"/>
        </p:spPr>
      </p:sp>
      <p:sp>
        <p:nvSpPr>
          <p:cNvPr id="23555" name="文本占位符 23554"/>
          <p:cNvSpPr>
            <a:spLocks noGrp="1"/>
          </p:cNvSpPr>
          <p:nvPr>
            <p:ph type="body" idx="1"/>
          </p:nvPr>
        </p:nvSpPr>
        <p:spPr>
          <a:ln w="1"/>
        </p:spPr>
        <p:txBody>
          <a:bodyPr wrap="square" lIns="92417" tIns="46208" rIns="92417" bIns="46208" anchor="ctr"/>
          <a:p>
            <a:pPr lvl="0"/>
            <a:r>
              <a:rPr lang="zh-CN" altLang="en-US"/>
              <a:t>四、贴息贷。</a:t>
            </a:r>
            <a:r>
              <a:rPr lang="en-US" altLang="zh-CN"/>
              <a:t>2020</a:t>
            </a:r>
            <a:r>
              <a:rPr lang="zh-CN" altLang="en-US"/>
              <a:t>年</a:t>
            </a:r>
            <a:r>
              <a:rPr lang="en-US" altLang="zh-CN"/>
              <a:t>6</a:t>
            </a:r>
            <a:r>
              <a:rPr lang="zh-CN" altLang="en-US"/>
              <a:t>月</a:t>
            </a:r>
            <a:r>
              <a:rPr lang="en-US" altLang="zh-CN"/>
              <a:t>30</a:t>
            </a:r>
            <a:r>
              <a:rPr lang="zh-CN" altLang="en-US"/>
              <a:t>日前，在广西注册的企业可通过广西综合金融服务平台的财政贴息 复工贷款通道  发布定向需求，银行方对接后 审核贷款条件，对符合条件的企业发放利率优惠 的流动资金贷款。贷款期限最长为</a:t>
            </a:r>
            <a:r>
              <a:rPr lang="en-US" altLang="zh-CN"/>
              <a:t>1</a:t>
            </a:r>
            <a:r>
              <a:rPr lang="zh-CN" altLang="en-US"/>
              <a:t>年， 一家企业 只能选择在一家银行，办理一笔复工贴息贷。</a:t>
            </a:r>
            <a:endParaRPr lang="zh-CN" altLang="en-US"/>
          </a:p>
          <a:p>
            <a:pPr lvl="0"/>
            <a:endParaRPr lang="zh-CN" altLang="en-US"/>
          </a:p>
          <a:p>
            <a:pPr lvl="0"/>
            <a:r>
              <a:rPr lang="zh-CN" altLang="en-US"/>
              <a:t>本业务为财政部门采取间接补贴的方式，对银行机构向企业发放符合条件的优惠利率贷款 ，按</a:t>
            </a:r>
            <a:r>
              <a:rPr lang="en-US" altLang="zh-CN"/>
              <a:t>2%</a:t>
            </a:r>
            <a:r>
              <a:rPr lang="zh-CN" altLang="en-US"/>
              <a:t>的利差进行补贴。由银行机构直接以降低</a:t>
            </a:r>
            <a:r>
              <a:rPr lang="en-US" altLang="zh-CN"/>
              <a:t>2%</a:t>
            </a:r>
            <a:r>
              <a:rPr lang="zh-CN" altLang="en-US"/>
              <a:t>后的利率向企业发放贷款，再由银行机构向财政部门申请利差补贴。单户财政贴息总额不超过</a:t>
            </a:r>
            <a:r>
              <a:rPr lang="en-US" altLang="zh-CN"/>
              <a:t>100</a:t>
            </a:r>
            <a:r>
              <a:rPr lang="zh-CN" altLang="en-US"/>
              <a:t>万元。</a:t>
            </a:r>
            <a:endParaRPr lang="zh-CN" altLang="en-US"/>
          </a:p>
          <a:p>
            <a:pPr lvl="0"/>
            <a:endParaRPr lang="zh-CN" altLang="en-US"/>
          </a:p>
          <a:p>
            <a:pPr lvl="0"/>
            <a:r>
              <a:rPr lang="zh-CN" altLang="en-US"/>
              <a:t>针对存量客户，我行贴息贷利率不高于最近一次发放同类贷款利率下浮</a:t>
            </a:r>
            <a:r>
              <a:rPr lang="en-US" altLang="zh-CN"/>
              <a:t>2%</a:t>
            </a:r>
            <a:r>
              <a:rPr lang="zh-CN" altLang="en-US"/>
              <a:t>。也就是说如果存量客户在我行原贷款利率为</a:t>
            </a:r>
            <a:r>
              <a:rPr lang="en-US" altLang="zh-CN"/>
              <a:t>4.35%</a:t>
            </a:r>
            <a:r>
              <a:rPr lang="zh-CN" altLang="en-US"/>
              <a:t>，我行对其发放的贴息贷利率不高于</a:t>
            </a:r>
            <a:r>
              <a:rPr lang="en-US" altLang="zh-CN"/>
              <a:t>2.35%</a:t>
            </a:r>
            <a:r>
              <a:rPr lang="zh-CN" altLang="en-US"/>
              <a:t>。</a:t>
            </a:r>
            <a:endParaRPr lang="zh-CN" altLang="en-US"/>
          </a:p>
          <a:p>
            <a:pPr lvl="0"/>
            <a:endParaRPr lang="zh-CN" altLang="en-US"/>
          </a:p>
          <a:p>
            <a:pPr lvl="0"/>
            <a:r>
              <a:rPr lang="zh-CN" altLang="en-US"/>
              <a:t>针对首贷客户，大型企业的贴息贷利率不高于</a:t>
            </a:r>
            <a:r>
              <a:rPr lang="en-US" altLang="zh-CN"/>
              <a:t>2.5%</a:t>
            </a:r>
            <a:r>
              <a:rPr lang="zh-CN" altLang="en-US"/>
              <a:t>，中型企业的不高于</a:t>
            </a:r>
            <a:r>
              <a:rPr lang="en-US" altLang="zh-CN"/>
              <a:t>2.66%</a:t>
            </a:r>
            <a:r>
              <a:rPr lang="zh-CN" altLang="en-US"/>
              <a:t>，小微企业不高于</a:t>
            </a:r>
            <a:r>
              <a:rPr lang="en-US" altLang="zh-CN"/>
              <a:t>2.83%</a:t>
            </a:r>
            <a:r>
              <a:rPr lang="zh-CN" altLang="en-US"/>
              <a:t>。从目前我行已投放的复工贴息贷来看，实际执行利率均低于上述的利率上限，具体以审批为准。</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Calibri" panose="020F0502020204030204" pitchFamily="2" charset="2"/>
            </a:endParaRPr>
          </a:p>
        </p:txBody>
      </p:sp>
      <p:sp>
        <p:nvSpPr>
          <p:cNvPr id="5" name="页脚占位符 4"/>
          <p:cNvSpPr>
            <a:spLocks noGrp="1"/>
          </p:cNvSpPr>
          <p:nvPr>
            <p:ph type="ftr" sz="quarter" idx="11"/>
          </p:nvPr>
        </p:nvSpPr>
        <p:spPr/>
        <p:txBody>
          <a:bodyPr/>
          <a:lstStyle/>
          <a:p>
            <a:pPr lvl="0">
              <a:buChar char="•"/>
            </a:pPr>
            <a:endParaRPr lang="zh-CN" altLang="en-US" dirty="0">
              <a:latin typeface="Calibri" panose="020F0502020204030204" pitchFamily="2" charset="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Calibri" panose="020F0502020204030204" pitchFamily="2" charset="2"/>
            </a:endParaRPr>
          </a:p>
        </p:txBody>
      </p:sp>
      <p:sp>
        <p:nvSpPr>
          <p:cNvPr id="5" name="页脚占位符 4"/>
          <p:cNvSpPr>
            <a:spLocks noGrp="1"/>
          </p:cNvSpPr>
          <p:nvPr>
            <p:ph type="ftr" sz="quarter" idx="11"/>
          </p:nvPr>
        </p:nvSpPr>
        <p:spPr/>
        <p:txBody>
          <a:bodyPr/>
          <a:lstStyle/>
          <a:p>
            <a:pPr lvl="0">
              <a:buChar char="•"/>
            </a:pPr>
            <a:endParaRPr lang="zh-CN" altLang="en-US" dirty="0">
              <a:latin typeface="Calibri" panose="020F0502020204030204" pitchFamily="2" charset="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Calibri" panose="020F0502020204030204" pitchFamily="2" charset="2"/>
            </a:endParaRPr>
          </a:p>
        </p:txBody>
      </p:sp>
      <p:sp>
        <p:nvSpPr>
          <p:cNvPr id="5" name="页脚占位符 4"/>
          <p:cNvSpPr>
            <a:spLocks noGrp="1"/>
          </p:cNvSpPr>
          <p:nvPr>
            <p:ph type="ftr" sz="quarter" idx="11"/>
          </p:nvPr>
        </p:nvSpPr>
        <p:spPr/>
        <p:txBody>
          <a:bodyPr/>
          <a:lstStyle/>
          <a:p>
            <a:pPr lvl="0">
              <a:buChar char="•"/>
            </a:pPr>
            <a:endParaRPr lang="zh-CN" altLang="en-US" dirty="0">
              <a:latin typeface="Calibri" panose="020F0502020204030204" pitchFamily="2" charset="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har char="•"/>
            </a:pPr>
            <a:endParaRPr lang="zh-CN" altLang="en-US" dirty="0">
              <a:latin typeface="Calibri" panose="020F0502020204030204" pitchFamily="2" charset="2"/>
            </a:endParaRPr>
          </a:p>
        </p:txBody>
      </p:sp>
      <p:sp>
        <p:nvSpPr>
          <p:cNvPr id="5" name="页脚占位符 4"/>
          <p:cNvSpPr>
            <a:spLocks noGrp="1"/>
          </p:cNvSpPr>
          <p:nvPr>
            <p:ph type="ftr" sz="quarter" idx="11"/>
          </p:nvPr>
        </p:nvSpPr>
        <p:spPr/>
        <p:txBody>
          <a:bodyPr/>
          <a:lstStyle/>
          <a:p>
            <a:pPr lvl="0">
              <a:buChar char="•"/>
            </a:pPr>
            <a:endParaRPr lang="zh-CN" altLang="en-US" dirty="0">
              <a:latin typeface="Calibri" panose="020F0502020204030204" pitchFamily="2" charset="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82556" y="315913"/>
            <a:ext cx="2032794" cy="58610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4175" y="315913"/>
            <a:ext cx="5980538" cy="58610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buChar char="•"/>
            </a:pPr>
            <a:endParaRPr lang="zh-CN" altLang="en-US" dirty="0">
              <a:latin typeface="Calibri" panose="020F0502020204030204" pitchFamily="2" charset="2"/>
            </a:endParaRPr>
          </a:p>
        </p:txBody>
      </p:sp>
      <p:sp>
        <p:nvSpPr>
          <p:cNvPr id="5" name="页脚占位符 4"/>
          <p:cNvSpPr>
            <a:spLocks noGrp="1"/>
          </p:cNvSpPr>
          <p:nvPr>
            <p:ph type="ftr" sz="quarter" idx="11"/>
          </p:nvPr>
        </p:nvSpPr>
        <p:spPr/>
        <p:txBody>
          <a:bodyPr/>
          <a:lstStyle/>
          <a:p>
            <a:pPr lvl="0">
              <a:buChar char="•"/>
            </a:pPr>
            <a:endParaRPr lang="zh-CN" altLang="en-US" dirty="0">
              <a:latin typeface="Calibri" panose="020F0502020204030204" pitchFamily="2" charset="2"/>
            </a:endParaRPr>
          </a:p>
        </p:txBody>
      </p:sp>
      <p:sp>
        <p:nvSpPr>
          <p:cNvPr id="6" name="灯片编号占位符 5"/>
          <p:cNvSpPr>
            <a:spLocks noGrp="1"/>
          </p:cNvSpPr>
          <p:nvPr>
            <p:ph type="sldNum" sz="quarter" idx="12"/>
          </p:nvPr>
        </p:nvSpPr>
        <p:spPr/>
        <p:txBody>
          <a:body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82556" y="315913"/>
            <a:ext cx="2032794" cy="58610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4175" y="315913"/>
            <a:ext cx="5980538" cy="58610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har char="•"/>
            </a:pPr>
            <a:endParaRPr lang="zh-CN" altLang="en-US" dirty="0">
              <a:latin typeface="Calibri" panose="020F0502020204030204" pitchFamily="2" charset="2"/>
            </a:endParaRPr>
          </a:p>
        </p:txBody>
      </p:sp>
      <p:sp>
        <p:nvSpPr>
          <p:cNvPr id="6" name="页脚占位符 5"/>
          <p:cNvSpPr>
            <a:spLocks noGrp="1"/>
          </p:cNvSpPr>
          <p:nvPr>
            <p:ph type="ftr" sz="quarter" idx="11"/>
          </p:nvPr>
        </p:nvSpPr>
        <p:spPr/>
        <p:txBody>
          <a:bodyPr/>
          <a:lstStyle/>
          <a:p>
            <a:pPr lvl="0">
              <a:buChar char="•"/>
            </a:pPr>
            <a:endParaRPr lang="zh-CN" altLang="en-US" dirty="0">
              <a:latin typeface="Calibri" panose="020F0502020204030204" pitchFamily="2" charset="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82556" y="315913"/>
            <a:ext cx="2032794" cy="58610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4175" y="315913"/>
            <a:ext cx="5980538" cy="58610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har char="•"/>
            </a:pPr>
            <a:endParaRPr lang="zh-CN" altLang="en-US" dirty="0">
              <a:latin typeface="Calibri" panose="020F0502020204030204" pitchFamily="2" charset="2"/>
            </a:endParaRPr>
          </a:p>
        </p:txBody>
      </p:sp>
      <p:sp>
        <p:nvSpPr>
          <p:cNvPr id="8" name="页脚占位符 7"/>
          <p:cNvSpPr>
            <a:spLocks noGrp="1"/>
          </p:cNvSpPr>
          <p:nvPr>
            <p:ph type="ftr" sz="quarter" idx="11"/>
          </p:nvPr>
        </p:nvSpPr>
        <p:spPr/>
        <p:txBody>
          <a:bodyPr/>
          <a:lstStyle/>
          <a:p>
            <a:pPr lvl="0">
              <a:buChar char="•"/>
            </a:pPr>
            <a:endParaRPr lang="zh-CN" altLang="en-US" dirty="0">
              <a:latin typeface="Calibri" panose="020F0502020204030204" pitchFamily="2" charset="2"/>
            </a:endParaRPr>
          </a:p>
        </p:txBody>
      </p:sp>
      <p:sp>
        <p:nvSpPr>
          <p:cNvPr id="9" name="灯片编号占位符 8"/>
          <p:cNvSpPr>
            <a:spLocks noGrp="1"/>
          </p:cNvSpPr>
          <p:nvPr>
            <p:ph type="sldNum" sz="quarter" idx="12"/>
          </p:nvPr>
        </p:nvSpPr>
        <p:spPr/>
        <p:txBody>
          <a:body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har char="•"/>
            </a:pPr>
            <a:endParaRPr lang="zh-CN" altLang="en-US" dirty="0">
              <a:latin typeface="Calibri" panose="020F0502020204030204" pitchFamily="2" charset="2"/>
            </a:endParaRPr>
          </a:p>
        </p:txBody>
      </p:sp>
      <p:sp>
        <p:nvSpPr>
          <p:cNvPr id="4" name="页脚占位符 3"/>
          <p:cNvSpPr>
            <a:spLocks noGrp="1"/>
          </p:cNvSpPr>
          <p:nvPr>
            <p:ph type="ftr" sz="quarter" idx="11"/>
          </p:nvPr>
        </p:nvSpPr>
        <p:spPr/>
        <p:txBody>
          <a:bodyPr/>
          <a:lstStyle/>
          <a:p>
            <a:pPr lvl="0">
              <a:buChar char="•"/>
            </a:pPr>
            <a:endParaRPr lang="zh-CN" altLang="en-US" dirty="0">
              <a:latin typeface="Calibri" panose="020F0502020204030204" pitchFamily="2" charset="2"/>
            </a:endParaRPr>
          </a:p>
        </p:txBody>
      </p:sp>
      <p:sp>
        <p:nvSpPr>
          <p:cNvPr id="5" name="灯片编号占位符 4"/>
          <p:cNvSpPr>
            <a:spLocks noGrp="1"/>
          </p:cNvSpPr>
          <p:nvPr>
            <p:ph type="sldNum" sz="quarter" idx="12"/>
          </p:nvPr>
        </p:nvSpPr>
        <p:spPr/>
        <p:txBody>
          <a:body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har char="•"/>
            </a:pPr>
            <a:endParaRPr lang="zh-CN" altLang="en-US" dirty="0">
              <a:latin typeface="Calibri" panose="020F0502020204030204" pitchFamily="2" charset="2"/>
            </a:endParaRPr>
          </a:p>
        </p:txBody>
      </p:sp>
      <p:sp>
        <p:nvSpPr>
          <p:cNvPr id="3" name="页脚占位符 2"/>
          <p:cNvSpPr>
            <a:spLocks noGrp="1"/>
          </p:cNvSpPr>
          <p:nvPr>
            <p:ph type="ftr" sz="quarter" idx="11"/>
          </p:nvPr>
        </p:nvSpPr>
        <p:spPr/>
        <p:txBody>
          <a:bodyPr/>
          <a:lstStyle/>
          <a:p>
            <a:pPr lvl="0">
              <a:buChar char="•"/>
            </a:pPr>
            <a:endParaRPr lang="zh-CN" altLang="en-US" dirty="0">
              <a:latin typeface="Calibri" panose="020F0502020204030204" pitchFamily="2" charset="2"/>
            </a:endParaRPr>
          </a:p>
        </p:txBody>
      </p:sp>
      <p:sp>
        <p:nvSpPr>
          <p:cNvPr id="4" name="灯片编号占位符 3"/>
          <p:cNvSpPr>
            <a:spLocks noGrp="1"/>
          </p:cNvSpPr>
          <p:nvPr>
            <p:ph type="sldNum" sz="quarter" idx="12"/>
          </p:nvPr>
        </p:nvSpPr>
        <p:spPr/>
        <p:txBody>
          <a:body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har char="•"/>
            </a:pPr>
            <a:endParaRPr lang="zh-CN" altLang="en-US" dirty="0">
              <a:latin typeface="Calibri" panose="020F0502020204030204" pitchFamily="2" charset="2"/>
            </a:endParaRPr>
          </a:p>
        </p:txBody>
      </p:sp>
      <p:sp>
        <p:nvSpPr>
          <p:cNvPr id="6" name="页脚占位符 5"/>
          <p:cNvSpPr>
            <a:spLocks noGrp="1"/>
          </p:cNvSpPr>
          <p:nvPr>
            <p:ph type="ftr" sz="quarter" idx="11"/>
          </p:nvPr>
        </p:nvSpPr>
        <p:spPr/>
        <p:txBody>
          <a:bodyPr/>
          <a:lstStyle/>
          <a:p>
            <a:pPr lvl="0">
              <a:buChar char="•"/>
            </a:pPr>
            <a:endParaRPr lang="zh-CN" altLang="en-US" dirty="0">
              <a:latin typeface="Calibri" panose="020F0502020204030204" pitchFamily="2" charset="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har char="•"/>
            </a:pPr>
            <a:endParaRPr lang="zh-CN" altLang="en-US" dirty="0">
              <a:latin typeface="Calibri" panose="020F0502020204030204" pitchFamily="2" charset="2"/>
            </a:endParaRPr>
          </a:p>
        </p:txBody>
      </p:sp>
      <p:sp>
        <p:nvSpPr>
          <p:cNvPr id="6" name="页脚占位符 5"/>
          <p:cNvSpPr>
            <a:spLocks noGrp="1"/>
          </p:cNvSpPr>
          <p:nvPr>
            <p:ph type="ftr" sz="quarter" idx="11"/>
          </p:nvPr>
        </p:nvSpPr>
        <p:spPr/>
        <p:txBody>
          <a:bodyPr/>
          <a:lstStyle/>
          <a:p>
            <a:pPr lvl="0">
              <a:buChar char="•"/>
            </a:pPr>
            <a:endParaRPr lang="zh-CN" altLang="en-US" dirty="0">
              <a:latin typeface="Calibri" panose="020F0502020204030204" pitchFamily="2" charset="2"/>
            </a:endParaRPr>
          </a:p>
        </p:txBody>
      </p:sp>
      <p:sp>
        <p:nvSpPr>
          <p:cNvPr id="7" name="灯片编号占位符 6"/>
          <p:cNvSpPr>
            <a:spLocks noGrp="1"/>
          </p:cNvSpPr>
          <p:nvPr>
            <p:ph type="sldNum" sz="quarter" idx="12"/>
          </p:nvPr>
        </p:nvSpPr>
        <p:spPr/>
        <p:txBody>
          <a:body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p:nvPr>
        </p:nvSpPr>
        <p:spPr>
          <a:xfrm>
            <a:off x="457200" y="6356350"/>
            <a:ext cx="2133600" cy="365125"/>
          </a:xfrm>
          <a:prstGeom prst="rect">
            <a:avLst/>
          </a:prstGeom>
          <a:noFill/>
          <a:ln w="9525">
            <a:noFill/>
          </a:ln>
        </p:spPr>
        <p:txBody>
          <a:bodyPr wrap="square" anchor="ctr"/>
          <a:lstStyle>
            <a:lvl1pPr>
              <a:buFont typeface="Wingdings" panose="05000000000000000000" pitchFamily="2" charset="2"/>
              <a:defRPr sz="1200" b="1">
                <a:solidFill>
                  <a:srgbClr val="898989"/>
                </a:solidFill>
                <a:ea typeface="楷体_GB2312" pitchFamily="1" charset="-122"/>
              </a:defRPr>
            </a:lvl1pPr>
          </a:lstStyle>
          <a:p>
            <a:pPr lvl="0">
              <a:buChar char="•"/>
            </a:pPr>
            <a:endParaRPr lang="zh-CN" altLang="en-US" dirty="0">
              <a:latin typeface="Calibri" panose="020F0502020204030204" pitchFamily="2" charset="2"/>
            </a:endParaRPr>
          </a:p>
        </p:txBody>
      </p:sp>
      <p:sp>
        <p:nvSpPr>
          <p:cNvPr id="1029" name="页脚占位符 4"/>
          <p:cNvSpPr>
            <a:spLocks noGrp="1"/>
          </p:cNvSpPr>
          <p:nvPr>
            <p:ph type="ftr" sz="quarter"/>
          </p:nvPr>
        </p:nvSpPr>
        <p:spPr>
          <a:xfrm>
            <a:off x="3124200" y="6356350"/>
            <a:ext cx="2895600" cy="365125"/>
          </a:xfrm>
          <a:prstGeom prst="rect">
            <a:avLst/>
          </a:prstGeom>
          <a:noFill/>
          <a:ln w="9525">
            <a:noFill/>
          </a:ln>
        </p:spPr>
        <p:txBody>
          <a:bodyPr wrap="square" anchor="ctr"/>
          <a:lstStyle>
            <a:lvl1pPr algn="ctr">
              <a:buFont typeface="Wingdings" panose="05000000000000000000" pitchFamily="2" charset="2"/>
              <a:defRPr sz="1200" b="1">
                <a:solidFill>
                  <a:srgbClr val="898989"/>
                </a:solidFill>
                <a:ea typeface="楷体_GB2312" pitchFamily="1" charset="-122"/>
              </a:defRPr>
            </a:lvl1pPr>
          </a:lstStyle>
          <a:p>
            <a:pPr lvl="0">
              <a:buChar char="•"/>
            </a:pPr>
            <a:endParaRPr lang="zh-CN" altLang="en-US" dirty="0">
              <a:latin typeface="Calibri" panose="020F0502020204030204" pitchFamily="2" charset="2"/>
            </a:endParaRPr>
          </a:p>
        </p:txBody>
      </p:sp>
      <p:sp>
        <p:nvSpPr>
          <p:cNvPr id="1030" name="灯片编号占位符 5"/>
          <p:cNvSpPr>
            <a:spLocks noGrp="1"/>
          </p:cNvSpPr>
          <p:nvPr>
            <p:ph type="sldNum" sz="quarter"/>
          </p:nvPr>
        </p:nvSpPr>
        <p:spPr>
          <a:xfrm>
            <a:off x="6553200" y="6356350"/>
            <a:ext cx="2133600" cy="365125"/>
          </a:xfrm>
          <a:prstGeom prst="rect">
            <a:avLst/>
          </a:prstGeom>
          <a:noFill/>
          <a:ln w="9525">
            <a:noFill/>
          </a:ln>
        </p:spPr>
        <p:txBody>
          <a:bodyPr wrap="square" anchor="ctr"/>
          <a:lstStyle>
            <a:lvl1pPr algn="r">
              <a:buFont typeface="Wingdings" panose="05000000000000000000" pitchFamily="2" charset="2"/>
              <a:defRPr sz="1200" b="1">
                <a:solidFill>
                  <a:srgbClr val="898989"/>
                </a:solidFill>
                <a:ea typeface="楷体_GB2312" pitchFamily="1" charset="-122"/>
              </a:defRPr>
            </a:lvl1pPr>
          </a:lstStyle>
          <a:p>
            <a:pPr lvl="0">
              <a:buChar char="•"/>
            </a:pPr>
            <a:fld id="{9A0DB2DC-4C9A-4742-B13C-FB6460FD3503}" type="slidenum">
              <a:rPr lang="zh-CN" altLang="en-US" dirty="0">
                <a:latin typeface="Calibri" panose="020F0502020204030204" pitchFamily="2" charset="2"/>
              </a:rPr>
            </a:fld>
            <a:endParaRPr lang="zh-CN" altLang="en-US" dirty="0">
              <a:latin typeface="Calibri" panose="020F0502020204030204" pitchFamily="2" charset="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sldNum="0" hdr="0" ftr="0" dt="0"/>
  <p:txStyles>
    <p:titleStyle>
      <a:lvl1pPr marL="0" lvl="0" indent="0" algn="ctr" defTabSz="914400" rtl="0" eaLnBrk="0" fontAlgn="base" latinLnBrk="1" hangingPunct="0">
        <a:lnSpc>
          <a:spcPct val="100000"/>
        </a:lnSpc>
        <a:spcBef>
          <a:spcPct val="0"/>
        </a:spcBef>
        <a:spcAft>
          <a:spcPct val="0"/>
        </a:spcAft>
        <a:buNone/>
        <a:tabLst>
          <a:tab pos="0" algn="l"/>
          <a:tab pos="11430" algn="l"/>
        </a:tabLst>
        <a:defRPr kern="1200">
          <a:latin typeface="+mj-lt"/>
          <a:ea typeface="+mj-ea"/>
          <a:cs typeface="+mj-cs"/>
        </a:defRPr>
      </a:lvl1pPr>
    </p:titleStyle>
    <p:bodyStyle>
      <a:lvl1pPr marL="342900" lvl="0" indent="-342900" algn="l" defTabSz="914400" rtl="0" eaLnBrk="0" fontAlgn="base" latinLnBrk="1" hangingPunct="0">
        <a:lnSpc>
          <a:spcPct val="100000"/>
        </a:lnSpc>
        <a:spcBef>
          <a:spcPct val="20000"/>
        </a:spcBef>
        <a:spcAft>
          <a:spcPct val="0"/>
        </a:spcAft>
        <a:buFont typeface="Arial" panose="020B0604020202020204" charset="-52"/>
        <a:buChar char="•"/>
        <a:tabLst>
          <a:tab pos="0" algn="l"/>
          <a:tab pos="11430" algn="l"/>
        </a:tabLst>
        <a:defRPr sz="3200" b="0" i="0" kern="1200">
          <a:latin typeface="+mn-lt"/>
          <a:ea typeface="+mn-ea"/>
          <a:cs typeface="+mn-cs"/>
        </a:defRPr>
      </a:lvl1pPr>
      <a:lvl2pPr marL="342900" lvl="1" indent="457200" algn="l" defTabSz="914400" rtl="0" eaLnBrk="0" fontAlgn="base" latinLnBrk="1" hangingPunct="0">
        <a:lnSpc>
          <a:spcPct val="100000"/>
        </a:lnSpc>
        <a:spcBef>
          <a:spcPct val="20000"/>
        </a:spcBef>
        <a:spcAft>
          <a:spcPct val="0"/>
        </a:spcAft>
        <a:buFont typeface="Arial" panose="020B0604020202020204" charset="-52"/>
        <a:buChar char="•"/>
        <a:tabLst>
          <a:tab pos="0" algn="l"/>
          <a:tab pos="11430" algn="l"/>
        </a:tabLst>
        <a:defRPr sz="2800" b="0" i="0" kern="1200">
          <a:latin typeface="+mn-lt"/>
          <a:ea typeface="+mn-ea"/>
          <a:cs typeface="+mn-cs"/>
        </a:defRPr>
      </a:lvl2pPr>
      <a:lvl3pPr marL="342900" lvl="2" indent="914400" algn="l" defTabSz="0" rtl="0" eaLnBrk="0" fontAlgn="base" latinLnBrk="1" hangingPunct="0">
        <a:lnSpc>
          <a:spcPct val="100000"/>
        </a:lnSpc>
        <a:spcBef>
          <a:spcPct val="20000"/>
        </a:spcBef>
        <a:spcAft>
          <a:spcPct val="0"/>
        </a:spcAft>
        <a:buFont typeface="Arial" panose="020B0604020202020204" charset="-52"/>
        <a:buChar char="•"/>
        <a:tabLst>
          <a:tab pos="0" algn="l"/>
          <a:tab pos="0" algn="l"/>
          <a:tab pos="6350" algn="l"/>
          <a:tab pos="44450" algn="l"/>
          <a:tab pos="406400" algn="l"/>
          <a:tab pos="17780" algn="r"/>
          <a:tab pos="5080" algn="l"/>
          <a:tab pos="31750" algn="l"/>
          <a:tab pos="1143000" algn="l"/>
          <a:tab pos="0" algn="l"/>
          <a:tab pos="0" algn="l"/>
          <a:tab pos="6350" algn="l"/>
          <a:tab pos="38100" algn="l"/>
          <a:tab pos="406400" algn="l"/>
          <a:tab pos="17780" algn="dec"/>
          <a:tab pos="5080" algn="l"/>
          <a:tab pos="31750" algn="l"/>
          <a:tab pos="1600200" algn="l"/>
          <a:tab pos="0" algn="l"/>
          <a:tab pos="0" algn="l"/>
          <a:tab pos="6350" algn="l"/>
          <a:tab pos="31750" algn="l"/>
          <a:tab pos="406400" algn="l"/>
          <a:tab pos="17780" algn="dec"/>
          <a:tab pos="5080" algn="l"/>
          <a:tab pos="31750" algn="l"/>
          <a:tab pos="2057400" algn="l"/>
          <a:tab pos="0" algn="l"/>
          <a:tab pos="0" algn="l"/>
          <a:tab pos="6350" algn="l"/>
          <a:tab pos="31750" algn="l"/>
        </a:tabLst>
        <a:defRPr sz="2800" b="0" i="0" kern="1200">
          <a:latin typeface="+mn-lt"/>
          <a:ea typeface="+mn-ea"/>
          <a:cs typeface="+mn-cs"/>
        </a:defRPr>
      </a:lvl3pPr>
      <a:lvl4pPr marL="1371600" lvl="3" indent="0" algn="l" defTabSz="0" rtl="0" eaLnBrk="0" fontAlgn="base" latinLnBrk="1" hangingPunct="0">
        <a:lnSpc>
          <a:spcPct val="100000"/>
        </a:lnSpc>
        <a:spcBef>
          <a:spcPct val="20000"/>
        </a:spcBef>
        <a:spcAft>
          <a:spcPct val="0"/>
        </a:spcAft>
        <a:buFont typeface="Arial" panose="020B0604020202020204" charset="-52"/>
        <a:buChar char="•"/>
        <a:tabLst>
          <a:tab pos="0" algn="l"/>
          <a:tab pos="0" algn="l"/>
          <a:tab pos="6350" algn="l"/>
          <a:tab pos="44450" algn="l"/>
          <a:tab pos="406400" algn="l"/>
          <a:tab pos="17780" algn="r"/>
          <a:tab pos="5080" algn="l"/>
          <a:tab pos="31750" algn="l"/>
          <a:tab pos="1143000" algn="l"/>
          <a:tab pos="0" algn="l"/>
          <a:tab pos="0" algn="l"/>
          <a:tab pos="6350" algn="l"/>
          <a:tab pos="38100" algn="l"/>
          <a:tab pos="406400" algn="l"/>
          <a:tab pos="17780" algn="dec"/>
          <a:tab pos="5080" algn="l"/>
          <a:tab pos="31750" algn="l"/>
          <a:tab pos="1600200" algn="l"/>
          <a:tab pos="0" algn="l"/>
          <a:tab pos="0" algn="l"/>
          <a:tab pos="6350" algn="l"/>
          <a:tab pos="31750" algn="l"/>
          <a:tab pos="406400" algn="l"/>
          <a:tab pos="17780" algn="dec"/>
          <a:tab pos="5080" algn="l"/>
          <a:tab pos="31750" algn="l"/>
          <a:tab pos="2057400" algn="l"/>
          <a:tab pos="0" algn="l"/>
          <a:tab pos="0" algn="l"/>
          <a:tab pos="6350" algn="l"/>
          <a:tab pos="31750" algn="l"/>
        </a:tabLst>
        <a:defRPr sz="2000" b="0" i="0" kern="1200">
          <a:latin typeface="+mn-lt"/>
          <a:ea typeface="+mn-ea"/>
          <a:cs typeface="+mn-cs"/>
        </a:defRPr>
      </a:lvl4pPr>
      <a:lvl5pPr marL="1828800" lvl="4" indent="0" algn="l" defTabSz="0" rtl="0" eaLnBrk="0" fontAlgn="base" latinLnBrk="1" hangingPunct="0">
        <a:lnSpc>
          <a:spcPct val="100000"/>
        </a:lnSpc>
        <a:spcBef>
          <a:spcPct val="20000"/>
        </a:spcBef>
        <a:spcAft>
          <a:spcPct val="0"/>
        </a:spcAft>
        <a:buFont typeface="Arial" panose="020B0604020202020204" charset="-52"/>
        <a:buChar char="n"/>
        <a:tabLst>
          <a:tab pos="0" algn="l"/>
          <a:tab pos="0" algn="l"/>
          <a:tab pos="6350" algn="l"/>
          <a:tab pos="44450" algn="l"/>
          <a:tab pos="406400" algn="l"/>
          <a:tab pos="17780" algn="r"/>
          <a:tab pos="5080" algn="l"/>
          <a:tab pos="31750" algn="l"/>
          <a:tab pos="1143000" algn="l"/>
          <a:tab pos="0" algn="l"/>
          <a:tab pos="0" algn="l"/>
          <a:tab pos="6350" algn="l"/>
          <a:tab pos="38100" algn="l"/>
          <a:tab pos="406400" algn="l"/>
          <a:tab pos="17780" algn="dec"/>
          <a:tab pos="5080" algn="l"/>
          <a:tab pos="31750" algn="l"/>
          <a:tab pos="1600200" algn="l"/>
          <a:tab pos="0" algn="l"/>
          <a:tab pos="0" algn="l"/>
          <a:tab pos="6350" algn="l"/>
          <a:tab pos="31750" algn="l"/>
          <a:tab pos="406400" algn="l"/>
          <a:tab pos="17780" algn="dec"/>
          <a:tab pos="5080" algn="l"/>
          <a:tab pos="31750" algn="l"/>
          <a:tab pos="2057400" algn="l"/>
          <a:tab pos="0" algn="l"/>
          <a:tab pos="0" algn="l"/>
          <a:tab pos="6350" algn="l"/>
          <a:tab pos="31750" algn="l"/>
        </a:tabLst>
        <a:defRPr sz="2000" b="0" i="0" kern="1200">
          <a:latin typeface="+mn-lt"/>
          <a:ea typeface="+mn-ea"/>
          <a:cs typeface="+mn-cs"/>
        </a:defRPr>
      </a:lvl5pPr>
      <a:lvl6pPr marL="2514600" lvl="5" indent="-228600" algn="l" defTabSz="0" rtl="0" eaLnBrk="0" fontAlgn="base" latinLnBrk="1" hangingPunct="0">
        <a:lnSpc>
          <a:spcPct val="100000"/>
        </a:lnSpc>
        <a:spcBef>
          <a:spcPct val="20000"/>
        </a:spcBef>
        <a:spcAft>
          <a:spcPct val="0"/>
        </a:spcAft>
        <a:buFont typeface="Arial" panose="020B0604020202020204" charset="-52"/>
        <a:buChar char="n"/>
        <a:tabLst>
          <a:tab pos="0" algn="l"/>
          <a:tab pos="0" algn="l"/>
          <a:tab pos="6350" algn="l"/>
          <a:tab pos="44450" algn="l"/>
          <a:tab pos="406400" algn="l"/>
          <a:tab pos="17780" algn="r"/>
          <a:tab pos="5080" algn="l"/>
          <a:tab pos="31750" algn="l"/>
          <a:tab pos="1143000" algn="l"/>
          <a:tab pos="0" algn="l"/>
          <a:tab pos="0" algn="l"/>
          <a:tab pos="6350" algn="l"/>
          <a:tab pos="38100" algn="l"/>
          <a:tab pos="406400" algn="l"/>
          <a:tab pos="17780" algn="dec"/>
          <a:tab pos="5080" algn="l"/>
          <a:tab pos="31750" algn="l"/>
          <a:tab pos="1600200" algn="l"/>
          <a:tab pos="0" algn="l"/>
          <a:tab pos="0" algn="l"/>
          <a:tab pos="6350" algn="l"/>
          <a:tab pos="31750" algn="l"/>
          <a:tab pos="406400" algn="l"/>
          <a:tab pos="17780" algn="dec"/>
          <a:tab pos="5080" algn="l"/>
          <a:tab pos="31750" algn="l"/>
          <a:tab pos="2057400" algn="l"/>
          <a:tab pos="0" algn="l"/>
          <a:tab pos="0" algn="l"/>
          <a:tab pos="6350" algn="l"/>
          <a:tab pos="31750" algn="l"/>
        </a:tabLst>
        <a:defRPr sz="2000" b="0" i="0" kern="1200">
          <a:latin typeface="+mn-lt"/>
          <a:ea typeface="+mn-ea"/>
          <a:cs typeface="+mn-cs"/>
        </a:defRPr>
      </a:lvl6pPr>
      <a:lvl7pPr marL="2971800" lvl="6" indent="-228600" algn="l" defTabSz="0" rtl="0" eaLnBrk="0" fontAlgn="base" latinLnBrk="1" hangingPunct="0">
        <a:lnSpc>
          <a:spcPct val="100000"/>
        </a:lnSpc>
        <a:spcBef>
          <a:spcPct val="20000"/>
        </a:spcBef>
        <a:spcAft>
          <a:spcPct val="0"/>
        </a:spcAft>
        <a:buFont typeface="Arial" panose="020B0604020202020204" charset="-52"/>
        <a:buChar char="n"/>
        <a:tabLst>
          <a:tab pos="0" algn="l"/>
          <a:tab pos="0" algn="l"/>
          <a:tab pos="6350" algn="l"/>
          <a:tab pos="44450" algn="l"/>
          <a:tab pos="406400" algn="l"/>
          <a:tab pos="17780" algn="r"/>
          <a:tab pos="5080" algn="l"/>
          <a:tab pos="31750" algn="l"/>
          <a:tab pos="1143000" algn="l"/>
          <a:tab pos="0" algn="l"/>
          <a:tab pos="0" algn="l"/>
          <a:tab pos="6350" algn="l"/>
          <a:tab pos="38100" algn="l"/>
          <a:tab pos="406400" algn="l"/>
          <a:tab pos="17780" algn="dec"/>
          <a:tab pos="5080" algn="l"/>
          <a:tab pos="31750" algn="l"/>
          <a:tab pos="1600200" algn="l"/>
          <a:tab pos="0" algn="l"/>
          <a:tab pos="0" algn="l"/>
          <a:tab pos="6350" algn="l"/>
          <a:tab pos="31750" algn="l"/>
          <a:tab pos="406400" algn="l"/>
          <a:tab pos="17780" algn="dec"/>
          <a:tab pos="5080" algn="l"/>
          <a:tab pos="31750" algn="l"/>
          <a:tab pos="2057400" algn="l"/>
          <a:tab pos="0" algn="l"/>
          <a:tab pos="0" algn="l"/>
          <a:tab pos="6350" algn="l"/>
          <a:tab pos="31750" algn="l"/>
        </a:tabLst>
        <a:defRPr sz="2000" b="0" i="0" kern="1200">
          <a:latin typeface="+mn-lt"/>
          <a:ea typeface="+mn-ea"/>
          <a:cs typeface="+mn-cs"/>
        </a:defRPr>
      </a:lvl7pPr>
      <a:lvl8pPr marL="3429000" lvl="7" indent="-228600" algn="l" defTabSz="0" rtl="0" eaLnBrk="0" fontAlgn="base" latinLnBrk="1" hangingPunct="0">
        <a:lnSpc>
          <a:spcPct val="100000"/>
        </a:lnSpc>
        <a:spcBef>
          <a:spcPct val="20000"/>
        </a:spcBef>
        <a:spcAft>
          <a:spcPct val="0"/>
        </a:spcAft>
        <a:buFont typeface="Arial" panose="020B0604020202020204" charset="-52"/>
        <a:buChar char="n"/>
        <a:tabLst>
          <a:tab pos="0" algn="l"/>
          <a:tab pos="0" algn="l"/>
          <a:tab pos="6350" algn="l"/>
          <a:tab pos="44450" algn="l"/>
          <a:tab pos="406400" algn="l"/>
          <a:tab pos="17780" algn="r"/>
          <a:tab pos="5080" algn="l"/>
          <a:tab pos="31750" algn="l"/>
          <a:tab pos="1143000" algn="l"/>
          <a:tab pos="0" algn="l"/>
          <a:tab pos="0" algn="l"/>
          <a:tab pos="6350" algn="l"/>
          <a:tab pos="38100" algn="l"/>
          <a:tab pos="406400" algn="l"/>
          <a:tab pos="17780" algn="dec"/>
          <a:tab pos="5080" algn="l"/>
          <a:tab pos="31750" algn="l"/>
          <a:tab pos="1600200" algn="l"/>
          <a:tab pos="0" algn="l"/>
          <a:tab pos="0" algn="l"/>
          <a:tab pos="6350" algn="l"/>
          <a:tab pos="31750" algn="l"/>
          <a:tab pos="406400" algn="l"/>
          <a:tab pos="17780" algn="dec"/>
          <a:tab pos="5080" algn="l"/>
          <a:tab pos="31750" algn="l"/>
          <a:tab pos="2057400" algn="l"/>
          <a:tab pos="0" algn="l"/>
          <a:tab pos="0" algn="l"/>
          <a:tab pos="6350" algn="l"/>
          <a:tab pos="31750" algn="l"/>
        </a:tabLst>
        <a:defRPr sz="2000" b="0" i="0" kern="1200">
          <a:latin typeface="+mn-lt"/>
          <a:ea typeface="+mn-ea"/>
          <a:cs typeface="+mn-cs"/>
        </a:defRPr>
      </a:lvl8pPr>
      <a:lvl9pPr marL="3886200" lvl="8" indent="-228600" algn="l" defTabSz="0" rtl="0" eaLnBrk="0" fontAlgn="base" latinLnBrk="1" hangingPunct="0">
        <a:lnSpc>
          <a:spcPct val="100000"/>
        </a:lnSpc>
        <a:spcBef>
          <a:spcPct val="20000"/>
        </a:spcBef>
        <a:spcAft>
          <a:spcPct val="0"/>
        </a:spcAft>
        <a:buFont typeface="Arial" panose="020B0604020202020204" charset="-52"/>
        <a:buChar char="n"/>
        <a:tabLst>
          <a:tab pos="0" algn="l"/>
          <a:tab pos="0" algn="l"/>
          <a:tab pos="6350" algn="l"/>
          <a:tab pos="44450" algn="l"/>
          <a:tab pos="406400" algn="l"/>
          <a:tab pos="17780" algn="r"/>
          <a:tab pos="5080" algn="l"/>
          <a:tab pos="31750" algn="l"/>
          <a:tab pos="1143000" algn="l"/>
          <a:tab pos="0" algn="l"/>
          <a:tab pos="0" algn="l"/>
          <a:tab pos="6350" algn="l"/>
          <a:tab pos="38100" algn="l"/>
          <a:tab pos="406400" algn="l"/>
          <a:tab pos="17780" algn="dec"/>
          <a:tab pos="5080" algn="l"/>
          <a:tab pos="31750" algn="l"/>
          <a:tab pos="1600200" algn="l"/>
          <a:tab pos="0" algn="l"/>
          <a:tab pos="0" algn="l"/>
          <a:tab pos="6350" algn="l"/>
          <a:tab pos="31750" algn="l"/>
          <a:tab pos="406400" algn="l"/>
          <a:tab pos="17780" algn="dec"/>
          <a:tab pos="5080" algn="l"/>
          <a:tab pos="31750" algn="l"/>
          <a:tab pos="2057400" algn="l"/>
          <a:tab pos="0" algn="l"/>
          <a:tab pos="0" algn="l"/>
          <a:tab pos="6350" algn="l"/>
          <a:tab pos="31750" algn="l"/>
        </a:tabLst>
        <a:defRPr sz="2000" b="0" i="0" kern="1200">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2050" name="Picture 50" descr="背景图"/>
          <p:cNvPicPr>
            <a:picLocks noChangeAspect="1"/>
          </p:cNvPicPr>
          <p:nvPr/>
        </p:nvPicPr>
        <p:blipFill>
          <a:blip r:embed="rId12">
            <a:lum bright="7999"/>
          </a:blip>
          <a:stretch>
            <a:fillRect/>
          </a:stretch>
        </p:blipFill>
        <p:spPr>
          <a:xfrm>
            <a:off x="0" y="0"/>
            <a:ext cx="9144000" cy="6288088"/>
          </a:xfrm>
          <a:prstGeom prst="rect">
            <a:avLst/>
          </a:prstGeom>
          <a:noFill/>
          <a:ln w="9525">
            <a:noFill/>
          </a:ln>
        </p:spPr>
      </p:pic>
      <p:sp>
        <p:nvSpPr>
          <p:cNvPr id="2051" name="Rectangle 45"/>
          <p:cNvSpPr>
            <a:spLocks noGrp="1"/>
          </p:cNvSpPr>
          <p:nvPr>
            <p:ph type="title"/>
          </p:nvPr>
        </p:nvSpPr>
        <p:spPr>
          <a:xfrm>
            <a:off x="384175" y="315913"/>
            <a:ext cx="7705725" cy="444500"/>
          </a:xfrm>
          <a:prstGeom prst="rect">
            <a:avLst/>
          </a:prstGeom>
          <a:noFill/>
          <a:ln w="9525">
            <a:noFill/>
          </a:ln>
        </p:spPr>
        <p:txBody>
          <a:bodyPr lIns="91431" tIns="45716" rIns="91431" bIns="45716" anchor="ctr"/>
          <a:p>
            <a:pPr lvl="0"/>
            <a:r>
              <a:rPr lang="zh-CN" altLang="en-US"/>
              <a:t>单击此处编辑母版标题样式</a:t>
            </a:r>
            <a:endParaRPr lang="zh-CN" altLang="en-US"/>
          </a:p>
        </p:txBody>
      </p:sp>
      <p:sp>
        <p:nvSpPr>
          <p:cNvPr id="2052" name="Rectangle 28"/>
          <p:cNvSpPr/>
          <p:nvPr/>
        </p:nvSpPr>
        <p:spPr>
          <a:xfrm flipV="1">
            <a:off x="384175" y="950913"/>
            <a:ext cx="5891213" cy="65087"/>
          </a:xfrm>
          <a:prstGeom prst="rect">
            <a:avLst/>
          </a:prstGeom>
          <a:gradFill rotWithShape="1">
            <a:gsLst>
              <a:gs pos="0">
                <a:srgbClr val="008080">
                  <a:alpha val="100000"/>
                </a:srgbClr>
              </a:gs>
              <a:gs pos="29999">
                <a:srgbClr val="008080">
                  <a:alpha val="100000"/>
                </a:srgbClr>
              </a:gs>
              <a:gs pos="100000">
                <a:srgbClr val="FFFFFF">
                  <a:alpha val="100000"/>
                </a:srgbClr>
              </a:gs>
            </a:gsLst>
            <a:lin ang="0" scaled="1"/>
            <a:tileRect/>
          </a:gradFill>
          <a:ln w="9525">
            <a:noFill/>
          </a:ln>
        </p:spPr>
        <p:txBody>
          <a:bodyPr rot="10800000" wrap="none" lIns="91328" tIns="45665" rIns="91328" bIns="45665" anchor="ctr"/>
          <a:p>
            <a:pPr lvl="0" algn="ctr" eaLnBrk="0" hangingPunct="0">
              <a:lnSpc>
                <a:spcPct val="110000"/>
              </a:lnSpc>
              <a:spcBef>
                <a:spcPct val="40000"/>
              </a:spcBef>
              <a:buClr>
                <a:schemeClr val="folHlink"/>
              </a:buClr>
            </a:pPr>
            <a:endParaRPr lang="zh-CN" altLang="en-US" sz="2000" b="1" dirty="0">
              <a:latin typeface="Times New Roman" panose="02020603050405020304" pitchFamily="2" charset="0"/>
              <a:ea typeface="宋体" panose="02010600030101010101" pitchFamily="2" charset="-122"/>
              <a:sym typeface="Times New Roman" panose="02020603050405020304" pitchFamily="2" charset="0"/>
            </a:endParaRPr>
          </a:p>
        </p:txBody>
      </p:sp>
      <p:sp>
        <p:nvSpPr>
          <p:cNvPr id="2053" name="Text Box 38"/>
          <p:cNvSpPr/>
          <p:nvPr/>
        </p:nvSpPr>
        <p:spPr>
          <a:xfrm>
            <a:off x="4386263" y="6478588"/>
            <a:ext cx="382587" cy="396875"/>
          </a:xfrm>
          <a:prstGeom prst="rect">
            <a:avLst/>
          </a:prstGeom>
          <a:noFill/>
          <a:ln w="9525">
            <a:noFill/>
          </a:ln>
        </p:spPr>
        <p:txBody>
          <a:bodyPr anchor="t">
            <a:spAutoFit/>
          </a:bodyPr>
          <a:p>
            <a:pPr lvl="0" algn="r" eaLnBrk="0" hangingPunct="0"/>
            <a:fld id="{9A0DB2DC-4C9A-4742-B13C-FB6460FD3503}" type="slidenum">
              <a:rPr lang="en-US" altLang="zh-CN" sz="1000" dirty="0">
                <a:solidFill>
                  <a:srgbClr val="008080"/>
                </a:solidFill>
                <a:latin typeface="Times New Roman" panose="02020603050405020304" pitchFamily="2" charset="0"/>
                <a:sym typeface="Times New Roman" panose="02020603050405020304" pitchFamily="2" charset="0"/>
              </a:rPr>
            </a:fld>
            <a:endParaRPr lang="en-US" altLang="zh-CN" sz="1000" dirty="0">
              <a:solidFill>
                <a:srgbClr val="008080"/>
              </a:solidFill>
              <a:latin typeface="Times New Roman" panose="02020603050405020304" pitchFamily="2" charset="0"/>
              <a:sym typeface="Times New Roman" panose="02020603050405020304" pitchFamily="2" charset="0"/>
            </a:endParaRPr>
          </a:p>
        </p:txBody>
      </p:sp>
      <p:pic>
        <p:nvPicPr>
          <p:cNvPr id="2054" name="Picture 4" descr="中国农业银行新一级LOGO图样"/>
          <p:cNvPicPr>
            <a:picLocks noChangeAspect="1"/>
          </p:cNvPicPr>
          <p:nvPr/>
        </p:nvPicPr>
        <p:blipFill>
          <a:blip r:embed="rId13">
            <a:clrChange>
              <a:clrFrom>
                <a:srgbClr val="FFFFFF"/>
              </a:clrFrom>
              <a:clrTo>
                <a:srgbClr val="FFFFFF">
                  <a:alpha val="0"/>
                </a:srgbClr>
              </a:clrTo>
            </a:clrChange>
          </a:blip>
          <a:srcRect l="9286" t="21938" r="9325" b="16814"/>
          <a:stretch>
            <a:fillRect/>
          </a:stretch>
        </p:blipFill>
        <p:spPr>
          <a:xfrm>
            <a:off x="7432675" y="6415088"/>
            <a:ext cx="1655763" cy="4095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1017905" lvl="0" indent="-1017905" algn="l" defTabSz="914400" rtl="0" eaLnBrk="1" fontAlgn="base" latinLnBrk="0" hangingPunct="1">
        <a:lnSpc>
          <a:spcPct val="100000"/>
        </a:lnSpc>
        <a:spcBef>
          <a:spcPct val="0"/>
        </a:spcBef>
        <a:spcAft>
          <a:spcPct val="0"/>
        </a:spcAft>
        <a:buNone/>
        <a:tabLst>
          <a:tab pos="0" algn="l"/>
          <a:tab pos="0" algn="dec"/>
        </a:tabLst>
        <a:defRPr kern="1200">
          <a:latin typeface="+mj-lt"/>
          <a:ea typeface="+mj-ea"/>
          <a:cs typeface="+mj-cs"/>
        </a:defRPr>
      </a:lvl1pPr>
    </p:titleStyle>
    <p:bodyStyle>
      <a:lvl1pPr marL="176530" lvl="0" indent="-176530" algn="just" defTabSz="1017905" rtl="0" eaLnBrk="1" fontAlgn="base" latinLnBrk="1" hangingPunct="1">
        <a:lnSpc>
          <a:spcPct val="110000"/>
        </a:lnSpc>
        <a:spcBef>
          <a:spcPct val="40000"/>
        </a:spcBef>
        <a:spcAft>
          <a:spcPct val="0"/>
        </a:spcAft>
        <a:buSzPct val="80000"/>
        <a:buFont typeface="Wingdings" panose="05000000000000000000" pitchFamily="2" charset="2"/>
        <a:buChar char="n"/>
        <a:tabLst>
          <a:tab pos="0" algn="l"/>
          <a:tab pos="11430" algn="l"/>
        </a:tabLst>
        <a:defRPr sz="3200" b="0" u="none" kern="1200">
          <a:latin typeface="+mn-lt"/>
          <a:ea typeface="+mn-ea"/>
          <a:cs typeface="+mn-cs"/>
        </a:defRPr>
      </a:lvl1pPr>
      <a:lvl2pPr marL="176530" lvl="1" indent="-176530" algn="l" defTabSz="0" rtl="0" eaLnBrk="1" fontAlgn="base" latinLnBrk="1" hangingPunct="1">
        <a:lnSpc>
          <a:spcPct val="110000"/>
        </a:lnSpc>
        <a:spcBef>
          <a:spcPct val="40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u="none" kern="1200">
          <a:latin typeface="+mn-lt"/>
          <a:ea typeface="+mn-ea"/>
          <a:cs typeface="+mn-cs"/>
        </a:defRPr>
      </a:lvl2pPr>
      <a:lvl3pPr marL="176530" lvl="2" indent="-176530" algn="l" defTabSz="0" rtl="0" eaLnBrk="0" fontAlgn="base" latinLnBrk="1" hangingPunct="0">
        <a:lnSpc>
          <a:spcPct val="110000"/>
        </a:lnSpc>
        <a:spcBef>
          <a:spcPct val="40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u="none" kern="1200">
          <a:latin typeface="+mn-lt"/>
          <a:ea typeface="+mn-ea"/>
          <a:cs typeface="+mn-cs"/>
        </a:defRPr>
      </a:lvl3pPr>
      <a:lvl4pPr marL="176530" lvl="3" indent="-176530" algn="l" defTabSz="0" rtl="0" eaLnBrk="0" fontAlgn="base" latinLnBrk="0" hangingPunct="0">
        <a:lnSpc>
          <a:spcPct val="110000"/>
        </a:lnSpc>
        <a:spcBef>
          <a:spcPct val="40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a:latin typeface="+mn-lt"/>
          <a:ea typeface="+mn-ea"/>
          <a:cs typeface="+mn-cs"/>
        </a:defRPr>
      </a:lvl4pPr>
      <a:lvl5pPr marL="127000" lvl="4" indent="-127000" algn="l" defTabSz="0" rtl="0" eaLnBrk="0" fontAlgn="base" latinLnBrk="0" hangingPunct="0">
        <a:lnSpc>
          <a:spcPct val="110000"/>
        </a:lnSpc>
        <a:spcBef>
          <a:spcPct val="2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baseline="0">
          <a:latin typeface="Arial" panose="020B0604020202020204" charset="-52"/>
          <a:ea typeface="Arial" panose="020B0604020202020204" charset="-52"/>
          <a:cs typeface="+mn-cs"/>
        </a:defRPr>
      </a:lvl5pPr>
      <a:lvl6pPr marL="2514600" lvl="5" indent="-228600" algn="l" defTabSz="0" rtl="0" eaLnBrk="0" fontAlgn="base" latinLnBrk="0" hangingPunct="0">
        <a:lnSpc>
          <a:spcPct val="110000"/>
        </a:lnSpc>
        <a:spcBef>
          <a:spcPct val="2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baseline="0">
          <a:latin typeface="Arial" panose="020B0604020202020204" charset="-52"/>
          <a:ea typeface="Arial" panose="020B0604020202020204" charset="-52"/>
          <a:cs typeface="+mn-cs"/>
        </a:defRPr>
      </a:lvl6pPr>
      <a:lvl7pPr marL="2971800" lvl="6" indent="-228600" algn="l" defTabSz="0" rtl="0" eaLnBrk="0" fontAlgn="base" latinLnBrk="0" hangingPunct="0">
        <a:lnSpc>
          <a:spcPct val="110000"/>
        </a:lnSpc>
        <a:spcBef>
          <a:spcPct val="2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baseline="0">
          <a:latin typeface="Arial" panose="020B0604020202020204" charset="-52"/>
          <a:ea typeface="Arial" panose="020B0604020202020204" charset="-52"/>
          <a:cs typeface="+mn-cs"/>
        </a:defRPr>
      </a:lvl7pPr>
      <a:lvl8pPr marL="3429000" lvl="7" indent="-228600" algn="l" defTabSz="0" rtl="0" eaLnBrk="0" fontAlgn="base" latinLnBrk="0" hangingPunct="0">
        <a:lnSpc>
          <a:spcPct val="110000"/>
        </a:lnSpc>
        <a:spcBef>
          <a:spcPct val="2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baseline="0">
          <a:latin typeface="Arial" panose="020B0604020202020204" charset="-52"/>
          <a:ea typeface="Arial" panose="020B0604020202020204" charset="-52"/>
          <a:cs typeface="+mn-cs"/>
        </a:defRPr>
      </a:lvl8pPr>
      <a:lvl9pPr marL="3886200" lvl="8" indent="-228600" algn="l" defTabSz="0" rtl="0" eaLnBrk="0" fontAlgn="base" latinLnBrk="0" hangingPunct="0">
        <a:lnSpc>
          <a:spcPct val="110000"/>
        </a:lnSpc>
        <a:spcBef>
          <a:spcPct val="2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baseline="0">
          <a:latin typeface="Arial" panose="020B0604020202020204" charset="-52"/>
          <a:ea typeface="Arial" panose="020B0604020202020204" charset="-52"/>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3074" name="Picture 50" descr="背景图"/>
          <p:cNvPicPr>
            <a:picLocks noChangeAspect="1"/>
          </p:cNvPicPr>
          <p:nvPr/>
        </p:nvPicPr>
        <p:blipFill>
          <a:blip r:embed="rId12">
            <a:lum bright="7999"/>
          </a:blip>
          <a:stretch>
            <a:fillRect/>
          </a:stretch>
        </p:blipFill>
        <p:spPr>
          <a:xfrm>
            <a:off x="0" y="0"/>
            <a:ext cx="9144000" cy="6288088"/>
          </a:xfrm>
          <a:prstGeom prst="rect">
            <a:avLst/>
          </a:prstGeom>
          <a:noFill/>
          <a:ln w="9525">
            <a:noFill/>
          </a:ln>
        </p:spPr>
      </p:pic>
      <p:sp>
        <p:nvSpPr>
          <p:cNvPr id="3075" name="Rectangle 45"/>
          <p:cNvSpPr>
            <a:spLocks noGrp="1"/>
          </p:cNvSpPr>
          <p:nvPr>
            <p:ph type="title"/>
          </p:nvPr>
        </p:nvSpPr>
        <p:spPr>
          <a:xfrm>
            <a:off x="384175" y="315913"/>
            <a:ext cx="7705725" cy="444500"/>
          </a:xfrm>
          <a:prstGeom prst="rect">
            <a:avLst/>
          </a:prstGeom>
          <a:noFill/>
          <a:ln w="9525">
            <a:noFill/>
          </a:ln>
        </p:spPr>
        <p:txBody>
          <a:bodyPr lIns="91431" tIns="45716" rIns="91431" bIns="45716" anchor="ctr"/>
          <a:p>
            <a:pPr lvl="0"/>
            <a:r>
              <a:rPr lang="zh-CN" altLang="en-US"/>
              <a:t>单击此处编辑母版标题样式</a:t>
            </a:r>
            <a:endParaRPr lang="zh-CN" altLang="en-US"/>
          </a:p>
        </p:txBody>
      </p:sp>
      <p:sp>
        <p:nvSpPr>
          <p:cNvPr id="3076" name="Rectangle 28"/>
          <p:cNvSpPr/>
          <p:nvPr/>
        </p:nvSpPr>
        <p:spPr>
          <a:xfrm flipV="1">
            <a:off x="384175" y="950913"/>
            <a:ext cx="5891213" cy="65087"/>
          </a:xfrm>
          <a:prstGeom prst="rect">
            <a:avLst/>
          </a:prstGeom>
          <a:gradFill rotWithShape="1">
            <a:gsLst>
              <a:gs pos="0">
                <a:srgbClr val="008080">
                  <a:alpha val="100000"/>
                </a:srgbClr>
              </a:gs>
              <a:gs pos="29999">
                <a:srgbClr val="008080">
                  <a:alpha val="100000"/>
                </a:srgbClr>
              </a:gs>
              <a:gs pos="100000">
                <a:srgbClr val="FFFFFF">
                  <a:alpha val="100000"/>
                </a:srgbClr>
              </a:gs>
            </a:gsLst>
            <a:lin ang="0" scaled="1"/>
            <a:tileRect/>
          </a:gradFill>
          <a:ln w="9525">
            <a:noFill/>
          </a:ln>
        </p:spPr>
        <p:txBody>
          <a:bodyPr rot="10800000" wrap="none" lIns="91328" tIns="45665" rIns="91328" bIns="45665" anchor="ctr"/>
          <a:p>
            <a:pPr lvl="0" algn="ctr" eaLnBrk="0" hangingPunct="0">
              <a:lnSpc>
                <a:spcPct val="110000"/>
              </a:lnSpc>
              <a:spcBef>
                <a:spcPct val="40000"/>
              </a:spcBef>
              <a:buClr>
                <a:schemeClr val="folHlink"/>
              </a:buClr>
            </a:pPr>
            <a:endParaRPr lang="zh-CN" altLang="en-US" sz="2000" b="1" dirty="0">
              <a:latin typeface="Times New Roman" panose="02020603050405020304" pitchFamily="2" charset="0"/>
              <a:ea typeface="宋体" panose="02010600030101010101" pitchFamily="2" charset="-122"/>
              <a:sym typeface="Times New Roman" panose="02020603050405020304" pitchFamily="2" charset="0"/>
            </a:endParaRPr>
          </a:p>
        </p:txBody>
      </p:sp>
      <p:sp>
        <p:nvSpPr>
          <p:cNvPr id="3077" name="Text Box 38"/>
          <p:cNvSpPr/>
          <p:nvPr/>
        </p:nvSpPr>
        <p:spPr>
          <a:xfrm>
            <a:off x="4386263" y="6478588"/>
            <a:ext cx="382587" cy="396875"/>
          </a:xfrm>
          <a:prstGeom prst="rect">
            <a:avLst/>
          </a:prstGeom>
          <a:noFill/>
          <a:ln w="9525">
            <a:noFill/>
          </a:ln>
        </p:spPr>
        <p:txBody>
          <a:bodyPr anchor="t">
            <a:spAutoFit/>
          </a:bodyPr>
          <a:p>
            <a:pPr lvl="0" algn="r" eaLnBrk="0" hangingPunct="0"/>
            <a:fld id="{9A0DB2DC-4C9A-4742-B13C-FB6460FD3503}" type="slidenum">
              <a:rPr lang="en-US" altLang="zh-CN" sz="1000" dirty="0">
                <a:solidFill>
                  <a:srgbClr val="008080"/>
                </a:solidFill>
                <a:latin typeface="Times New Roman" panose="02020603050405020304" pitchFamily="2" charset="0"/>
                <a:sym typeface="Times New Roman" panose="02020603050405020304" pitchFamily="2" charset="0"/>
              </a:rPr>
            </a:fld>
            <a:endParaRPr lang="en-US" altLang="zh-CN" sz="1000" dirty="0">
              <a:solidFill>
                <a:srgbClr val="008080"/>
              </a:solidFill>
              <a:latin typeface="Times New Roman" panose="02020603050405020304" pitchFamily="2" charset="0"/>
              <a:sym typeface="Times New Roman" panose="02020603050405020304" pitchFamily="2" charset="0"/>
            </a:endParaRPr>
          </a:p>
        </p:txBody>
      </p:sp>
      <p:pic>
        <p:nvPicPr>
          <p:cNvPr id="3078" name="Picture 4" descr="中国农业银行新一级LOGO图样"/>
          <p:cNvPicPr>
            <a:picLocks noChangeAspect="1"/>
          </p:cNvPicPr>
          <p:nvPr/>
        </p:nvPicPr>
        <p:blipFill>
          <a:blip r:embed="rId13">
            <a:clrChange>
              <a:clrFrom>
                <a:srgbClr val="FFFFFF"/>
              </a:clrFrom>
              <a:clrTo>
                <a:srgbClr val="FFFFFF">
                  <a:alpha val="0"/>
                </a:srgbClr>
              </a:clrTo>
            </a:clrChange>
          </a:blip>
          <a:srcRect l="9286" t="21938" r="9325" b="16814"/>
          <a:stretch>
            <a:fillRect/>
          </a:stretch>
        </p:blipFill>
        <p:spPr>
          <a:xfrm>
            <a:off x="7432675" y="6415088"/>
            <a:ext cx="1655763" cy="4095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1017905" lvl="0" indent="-1017905" algn="l" defTabSz="914400" rtl="0" eaLnBrk="1" fontAlgn="base" latinLnBrk="0" hangingPunct="1">
        <a:lnSpc>
          <a:spcPct val="100000"/>
        </a:lnSpc>
        <a:spcBef>
          <a:spcPct val="0"/>
        </a:spcBef>
        <a:spcAft>
          <a:spcPct val="0"/>
        </a:spcAft>
        <a:buNone/>
        <a:tabLst>
          <a:tab pos="0" algn="l"/>
          <a:tab pos="0" algn="dec"/>
        </a:tabLst>
        <a:defRPr kern="1200">
          <a:latin typeface="+mj-lt"/>
          <a:ea typeface="+mj-ea"/>
          <a:cs typeface="+mj-cs"/>
        </a:defRPr>
      </a:lvl1pPr>
    </p:titleStyle>
    <p:bodyStyle>
      <a:lvl1pPr marL="176530" lvl="0" indent="-176530" algn="just" defTabSz="1017905" rtl="0" eaLnBrk="1" fontAlgn="base" latinLnBrk="1" hangingPunct="1">
        <a:lnSpc>
          <a:spcPct val="110000"/>
        </a:lnSpc>
        <a:spcBef>
          <a:spcPct val="40000"/>
        </a:spcBef>
        <a:spcAft>
          <a:spcPct val="0"/>
        </a:spcAft>
        <a:buSzPct val="80000"/>
        <a:buFont typeface="Wingdings" panose="05000000000000000000" pitchFamily="2" charset="2"/>
        <a:buChar char="n"/>
        <a:tabLst>
          <a:tab pos="0" algn="l"/>
          <a:tab pos="11430" algn="l"/>
        </a:tabLst>
        <a:defRPr sz="3200" b="0" u="none" kern="1200">
          <a:latin typeface="+mn-lt"/>
          <a:ea typeface="+mn-ea"/>
          <a:cs typeface="+mn-cs"/>
        </a:defRPr>
      </a:lvl1pPr>
      <a:lvl2pPr marL="176530" lvl="1" indent="-176530" algn="l" defTabSz="0" rtl="0" eaLnBrk="1" fontAlgn="base" latinLnBrk="1" hangingPunct="1">
        <a:lnSpc>
          <a:spcPct val="110000"/>
        </a:lnSpc>
        <a:spcBef>
          <a:spcPct val="40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u="none" kern="1200">
          <a:latin typeface="+mn-lt"/>
          <a:ea typeface="+mn-ea"/>
          <a:cs typeface="+mn-cs"/>
        </a:defRPr>
      </a:lvl2pPr>
      <a:lvl3pPr marL="176530" lvl="2" indent="-176530" algn="l" defTabSz="0" rtl="0" eaLnBrk="0" fontAlgn="base" latinLnBrk="1" hangingPunct="0">
        <a:lnSpc>
          <a:spcPct val="110000"/>
        </a:lnSpc>
        <a:spcBef>
          <a:spcPct val="40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u="none" kern="1200">
          <a:latin typeface="+mn-lt"/>
          <a:ea typeface="+mn-ea"/>
          <a:cs typeface="+mn-cs"/>
        </a:defRPr>
      </a:lvl3pPr>
      <a:lvl4pPr marL="176530" lvl="3" indent="-176530" algn="l" defTabSz="0" rtl="0" eaLnBrk="0" fontAlgn="base" latinLnBrk="0" hangingPunct="0">
        <a:lnSpc>
          <a:spcPct val="110000"/>
        </a:lnSpc>
        <a:spcBef>
          <a:spcPct val="40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a:latin typeface="+mn-lt"/>
          <a:ea typeface="+mn-ea"/>
          <a:cs typeface="+mn-cs"/>
        </a:defRPr>
      </a:lvl4pPr>
      <a:lvl5pPr marL="127000" lvl="4" indent="-127000" algn="l" defTabSz="0" rtl="0" eaLnBrk="0" fontAlgn="base" latinLnBrk="0" hangingPunct="0">
        <a:lnSpc>
          <a:spcPct val="110000"/>
        </a:lnSpc>
        <a:spcBef>
          <a:spcPct val="2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baseline="0">
          <a:latin typeface="Arial" panose="020B0604020202020204" charset="-52"/>
          <a:ea typeface="Arial" panose="020B0604020202020204" charset="-52"/>
          <a:cs typeface="+mn-cs"/>
        </a:defRPr>
      </a:lvl5pPr>
      <a:lvl6pPr marL="2514600" lvl="5" indent="-228600" algn="l" defTabSz="0" rtl="0" eaLnBrk="0" fontAlgn="base" latinLnBrk="0" hangingPunct="0">
        <a:lnSpc>
          <a:spcPct val="110000"/>
        </a:lnSpc>
        <a:spcBef>
          <a:spcPct val="2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baseline="0">
          <a:latin typeface="Arial" panose="020B0604020202020204" charset="-52"/>
          <a:ea typeface="Arial" panose="020B0604020202020204" charset="-52"/>
          <a:cs typeface="+mn-cs"/>
        </a:defRPr>
      </a:lvl6pPr>
      <a:lvl7pPr marL="2971800" lvl="6" indent="-228600" algn="l" defTabSz="0" rtl="0" eaLnBrk="0" fontAlgn="base" latinLnBrk="0" hangingPunct="0">
        <a:lnSpc>
          <a:spcPct val="110000"/>
        </a:lnSpc>
        <a:spcBef>
          <a:spcPct val="2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baseline="0">
          <a:latin typeface="Arial" panose="020B0604020202020204" charset="-52"/>
          <a:ea typeface="Arial" panose="020B0604020202020204" charset="-52"/>
          <a:cs typeface="+mn-cs"/>
        </a:defRPr>
      </a:lvl7pPr>
      <a:lvl8pPr marL="3429000" lvl="7" indent="-228600" algn="l" defTabSz="0" rtl="0" eaLnBrk="0" fontAlgn="base" latinLnBrk="0" hangingPunct="0">
        <a:lnSpc>
          <a:spcPct val="110000"/>
        </a:lnSpc>
        <a:spcBef>
          <a:spcPct val="2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baseline="0">
          <a:latin typeface="Arial" panose="020B0604020202020204" charset="-52"/>
          <a:ea typeface="Arial" panose="020B0604020202020204" charset="-52"/>
          <a:cs typeface="+mn-cs"/>
        </a:defRPr>
      </a:lvl8pPr>
      <a:lvl9pPr marL="3886200" lvl="8" indent="-228600" algn="l" defTabSz="0" rtl="0" eaLnBrk="0" fontAlgn="base" latinLnBrk="0" hangingPunct="0">
        <a:lnSpc>
          <a:spcPct val="110000"/>
        </a:lnSpc>
        <a:spcBef>
          <a:spcPct val="2000"/>
        </a:spcBef>
        <a:spcAft>
          <a:spcPct val="0"/>
        </a:spcAft>
        <a:buSzPct val="80000"/>
        <a:buFont typeface="Wingdings" panose="05000000000000000000" pitchFamily="2" charset="2"/>
        <a:buChar char="n"/>
        <a:tabLst>
          <a:tab pos="174625" algn="r"/>
          <a:tab pos="127000" algn="dec"/>
          <a:tab pos="0" algn="l"/>
          <a:tab pos="50800" algn="r"/>
          <a:tab pos="0" algn="l"/>
          <a:tab pos="0" algn="l"/>
          <a:tab pos="0" algn="l"/>
          <a:tab pos="0" algn="ctr"/>
          <a:tab pos="0" algn="l"/>
          <a:tab pos="0" algn="l"/>
          <a:tab pos="0" algn="l"/>
          <a:tab pos="5080" algn="l"/>
          <a:tab pos="0" algn="l"/>
          <a:tab pos="0" algn="dec"/>
          <a:tab pos="3175" algn="r"/>
          <a:tab pos="0" algn="l"/>
        </a:tabLst>
        <a:defRPr sz="3200" b="0" i="0" u="none" kern="1200" baseline="0">
          <a:latin typeface="Arial" panose="020B0604020202020204" charset="-52"/>
          <a:ea typeface="Arial" panose="020B0604020202020204" charset="-52"/>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4098" name="Picture 50" descr="背景图"/>
          <p:cNvPicPr>
            <a:picLocks noChangeAspect="1"/>
          </p:cNvPicPr>
          <p:nvPr/>
        </p:nvPicPr>
        <p:blipFill>
          <a:blip r:embed="rId12">
            <a:lum bright="7999"/>
          </a:blip>
          <a:stretch>
            <a:fillRect/>
          </a:stretch>
        </p:blipFill>
        <p:spPr>
          <a:xfrm>
            <a:off x="0" y="0"/>
            <a:ext cx="9144000" cy="6288088"/>
          </a:xfrm>
          <a:prstGeom prst="rect">
            <a:avLst/>
          </a:prstGeom>
          <a:noFill/>
          <a:ln w="9525">
            <a:noFill/>
          </a:ln>
        </p:spPr>
      </p:pic>
      <p:sp>
        <p:nvSpPr>
          <p:cNvPr id="4099" name="Rectangle 45"/>
          <p:cNvSpPr>
            <a:spLocks noGrp="1"/>
          </p:cNvSpPr>
          <p:nvPr>
            <p:ph type="title"/>
          </p:nvPr>
        </p:nvSpPr>
        <p:spPr>
          <a:xfrm>
            <a:off x="384175" y="315913"/>
            <a:ext cx="7705725" cy="444500"/>
          </a:xfrm>
          <a:prstGeom prst="rect">
            <a:avLst/>
          </a:prstGeom>
          <a:noFill/>
          <a:ln w="9525">
            <a:noFill/>
          </a:ln>
        </p:spPr>
        <p:txBody>
          <a:bodyPr lIns="91431" tIns="45716" rIns="91431" bIns="45716" anchor="ctr"/>
          <a:p>
            <a:pPr lvl="0"/>
            <a:r>
              <a:rPr lang="zh-CN" altLang="en-US"/>
              <a:t>单击此处编辑母版标题样式</a:t>
            </a:r>
            <a:endParaRPr lang="zh-CN" altLang="en-US"/>
          </a:p>
        </p:txBody>
      </p:sp>
      <p:sp>
        <p:nvSpPr>
          <p:cNvPr id="4100" name="Rectangle 28"/>
          <p:cNvSpPr/>
          <p:nvPr/>
        </p:nvSpPr>
        <p:spPr>
          <a:xfrm flipV="1">
            <a:off x="384175" y="950913"/>
            <a:ext cx="5891213" cy="65087"/>
          </a:xfrm>
          <a:prstGeom prst="rect">
            <a:avLst/>
          </a:prstGeom>
          <a:gradFill rotWithShape="1">
            <a:gsLst>
              <a:gs pos="0">
                <a:srgbClr val="008080">
                  <a:alpha val="100000"/>
                </a:srgbClr>
              </a:gs>
              <a:gs pos="29999">
                <a:srgbClr val="008080">
                  <a:alpha val="100000"/>
                </a:srgbClr>
              </a:gs>
              <a:gs pos="100000">
                <a:srgbClr val="FFFFFF">
                  <a:alpha val="100000"/>
                </a:srgbClr>
              </a:gs>
            </a:gsLst>
            <a:lin ang="0" scaled="1"/>
            <a:tileRect/>
          </a:gradFill>
          <a:ln w="9525">
            <a:noFill/>
          </a:ln>
        </p:spPr>
        <p:txBody>
          <a:bodyPr rot="10800000" wrap="none" lIns="91328" tIns="45665" rIns="91328" bIns="45665" anchor="ctr"/>
          <a:p>
            <a:pPr lvl="0" algn="ctr" eaLnBrk="0" hangingPunct="0">
              <a:lnSpc>
                <a:spcPct val="110000"/>
              </a:lnSpc>
              <a:spcBef>
                <a:spcPct val="40000"/>
              </a:spcBef>
              <a:buClr>
                <a:schemeClr val="folHlink"/>
              </a:buClr>
            </a:pPr>
            <a:endParaRPr lang="zh-CN" altLang="en-US" sz="2000" b="1" dirty="0">
              <a:latin typeface="Times New Roman" panose="02020603050405020304" pitchFamily="2" charset="0"/>
              <a:ea typeface="宋体" panose="02010600030101010101" pitchFamily="2" charset="-122"/>
              <a:sym typeface="Times New Roman" panose="02020603050405020304" pitchFamily="2" charset="0"/>
            </a:endParaRPr>
          </a:p>
        </p:txBody>
      </p:sp>
      <p:sp>
        <p:nvSpPr>
          <p:cNvPr id="4101" name="Text Box 38"/>
          <p:cNvSpPr/>
          <p:nvPr/>
        </p:nvSpPr>
        <p:spPr>
          <a:xfrm>
            <a:off x="4386263" y="6478588"/>
            <a:ext cx="382587" cy="396875"/>
          </a:xfrm>
          <a:prstGeom prst="rect">
            <a:avLst/>
          </a:prstGeom>
          <a:noFill/>
          <a:ln w="9525">
            <a:noFill/>
          </a:ln>
        </p:spPr>
        <p:txBody>
          <a:bodyPr anchor="t">
            <a:spAutoFit/>
          </a:bodyPr>
          <a:p>
            <a:pPr lvl="0" algn="r" eaLnBrk="0" hangingPunct="0"/>
            <a:fld id="{9A0DB2DC-4C9A-4742-B13C-FB6460FD3503}" type="slidenum">
              <a:rPr lang="en-US" altLang="zh-CN" sz="1000" dirty="0">
                <a:solidFill>
                  <a:srgbClr val="008080"/>
                </a:solidFill>
                <a:latin typeface="Times New Roman" panose="02020603050405020304" pitchFamily="2" charset="0"/>
                <a:sym typeface="Times New Roman" panose="02020603050405020304" pitchFamily="2" charset="0"/>
              </a:rPr>
            </a:fld>
            <a:endParaRPr lang="en-US" altLang="zh-CN" sz="1000" dirty="0">
              <a:solidFill>
                <a:srgbClr val="008080"/>
              </a:solidFill>
              <a:latin typeface="Times New Roman" panose="02020603050405020304" pitchFamily="2" charset="0"/>
              <a:sym typeface="Times New Roman" panose="02020603050405020304" pitchFamily="2" charset="0"/>
            </a:endParaRPr>
          </a:p>
        </p:txBody>
      </p:sp>
      <p:pic>
        <p:nvPicPr>
          <p:cNvPr id="4102" name="Picture 4" descr="中国农业银行新一级LOGO图样"/>
          <p:cNvPicPr>
            <a:picLocks noChangeAspect="1"/>
          </p:cNvPicPr>
          <p:nvPr/>
        </p:nvPicPr>
        <p:blipFill>
          <a:blip r:embed="rId13">
            <a:clrChange>
              <a:clrFrom>
                <a:srgbClr val="FFFFFF"/>
              </a:clrFrom>
              <a:clrTo>
                <a:srgbClr val="FFFFFF">
                  <a:alpha val="0"/>
                </a:srgbClr>
              </a:clrTo>
            </a:clrChange>
          </a:blip>
          <a:srcRect l="9286" t="21938" r="9325" b="16814"/>
          <a:stretch>
            <a:fillRect/>
          </a:stretch>
        </p:blipFill>
        <p:spPr>
          <a:xfrm>
            <a:off x="7432675" y="6415088"/>
            <a:ext cx="1655763" cy="4095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1017905" lvl="0" indent="-1017905" algn="l" defTabSz="914400" rtl="0" eaLnBrk="1" fontAlgn="base" latinLnBrk="0" hangingPunct="1">
        <a:lnSpc>
          <a:spcPct val="100000"/>
        </a:lnSpc>
        <a:spcBef>
          <a:spcPct val="0"/>
        </a:spcBef>
        <a:spcAft>
          <a:spcPct val="0"/>
        </a:spcAft>
        <a:buNone/>
        <a:tabLst>
          <a:tab pos="0" algn="l"/>
          <a:tab pos="0" algn="dec"/>
        </a:tabLst>
        <a:defRPr kern="1200">
          <a:latin typeface="+mj-lt"/>
          <a:ea typeface="+mj-ea"/>
          <a:cs typeface="+mj-cs"/>
        </a:defRPr>
      </a:lvl1pPr>
    </p:titleStyle>
    <p:bodyStyle>
      <a:lvl1pPr marL="176530" lvl="0" indent="-176530" algn="just" defTabSz="1017905" rtl="0" eaLnBrk="1" fontAlgn="base" latinLnBrk="1" hangingPunct="1">
        <a:lnSpc>
          <a:spcPct val="110000"/>
        </a:lnSpc>
        <a:spcBef>
          <a:spcPct val="40000"/>
        </a:spcBef>
        <a:spcAft>
          <a:spcPct val="0"/>
        </a:spcAft>
        <a:buSzPct val="80000"/>
        <a:buFont typeface="Wingdings" panose="05000000000000000000" pitchFamily="2" charset="2"/>
        <a:buChar char="n"/>
        <a:tabLst>
          <a:tab pos="0" algn="l"/>
          <a:tab pos="11430" algn="l"/>
        </a:tabLst>
        <a:defRPr sz="3200" b="0" u="none" kern="1200">
          <a:latin typeface="+mn-lt"/>
          <a:ea typeface="+mn-ea"/>
          <a:cs typeface="+mn-cs"/>
        </a:defRPr>
      </a:lvl1pPr>
      <a:lvl2pPr marL="176530" lvl="1" indent="-176530" algn="l" defTabSz="1017905" rtl="0" eaLnBrk="1" fontAlgn="base" latinLnBrk="1" hangingPunct="1">
        <a:lnSpc>
          <a:spcPct val="110000"/>
        </a:lnSpc>
        <a:spcBef>
          <a:spcPct val="40000"/>
        </a:spcBef>
        <a:spcAft>
          <a:spcPct val="0"/>
        </a:spcAft>
        <a:buSzPct val="80000"/>
        <a:buFont typeface="Wingdings" panose="05000000000000000000" pitchFamily="2" charset="2"/>
        <a:buChar char="n"/>
        <a:tabLst>
          <a:tab pos="0" algn="l"/>
          <a:tab pos="11430" algn="l"/>
        </a:tabLst>
        <a:defRPr sz="2800" b="0" i="0" u="none" kern="1200">
          <a:latin typeface="+mn-lt"/>
          <a:ea typeface="+mn-ea"/>
          <a:cs typeface="+mn-cs"/>
        </a:defRPr>
      </a:lvl2pPr>
      <a:lvl3pPr marL="176530" lvl="2" indent="-176530" algn="l" defTabSz="1017905" rtl="0" eaLnBrk="0" fontAlgn="base" latinLnBrk="1" hangingPunct="1">
        <a:lnSpc>
          <a:spcPct val="110000"/>
        </a:lnSpc>
        <a:spcBef>
          <a:spcPct val="40000"/>
        </a:spcBef>
        <a:spcAft>
          <a:spcPct val="0"/>
        </a:spcAft>
        <a:buSzPct val="80000"/>
        <a:buFont typeface="Wingdings" panose="05000000000000000000" pitchFamily="2" charset="2"/>
        <a:buChar char="n"/>
        <a:tabLst>
          <a:tab pos="0" algn="l"/>
          <a:tab pos="11430" algn="l"/>
        </a:tabLst>
        <a:defRPr sz="2800" b="0" i="0" u="none" kern="1200" baseline="65000">
          <a:solidFill>
            <a:schemeClr val="bg1"/>
          </a:solidFill>
          <a:latin typeface="宋体" panose="02010600030101010101" pitchFamily="2" charset="-122"/>
          <a:ea typeface="+mn-ea"/>
          <a:cs typeface="+mn-cs"/>
        </a:defRPr>
      </a:lvl3pPr>
      <a:lvl4pPr marL="176530" lvl="3" indent="-176530" algn="l" defTabSz="1017905" rtl="0" eaLnBrk="0" fontAlgn="base" latinLnBrk="1" hangingPunct="1">
        <a:lnSpc>
          <a:spcPct val="110000"/>
        </a:lnSpc>
        <a:spcBef>
          <a:spcPct val="40000"/>
        </a:spcBef>
        <a:spcAft>
          <a:spcPct val="0"/>
        </a:spcAft>
        <a:buSzPct val="80000"/>
        <a:buFont typeface="Wingdings" panose="05000000000000000000" pitchFamily="2" charset="2"/>
        <a:buChar char="n"/>
        <a:tabLst>
          <a:tab pos="0" algn="l"/>
          <a:tab pos="11430" algn="l"/>
        </a:tabLst>
        <a:defRPr sz="2800" b="1" i="0" u="none" kern="1200" baseline="10000">
          <a:solidFill>
            <a:schemeClr val="bg1"/>
          </a:solidFill>
          <a:latin typeface="Arial" panose="020B0604020202020204" charset="-52"/>
          <a:ea typeface="+mn-ea"/>
          <a:cs typeface="+mn-cs"/>
        </a:defRPr>
      </a:lvl4pPr>
      <a:lvl5pPr marL="176530" lvl="4" indent="-176530" algn="l" defTabSz="1017905" rtl="0" eaLnBrk="0" fontAlgn="base" latinLnBrk="1" hangingPunct="1">
        <a:lnSpc>
          <a:spcPct val="110000"/>
        </a:lnSpc>
        <a:spcBef>
          <a:spcPct val="40000"/>
        </a:spcBef>
        <a:spcAft>
          <a:spcPct val="0"/>
        </a:spcAft>
        <a:buSzPct val="80000"/>
        <a:buFont typeface="Wingdings" panose="05000000000000000000" pitchFamily="2" charset="2"/>
        <a:buChar char="n"/>
        <a:tabLst>
          <a:tab pos="0" algn="l"/>
          <a:tab pos="11430" algn="l"/>
        </a:tabLst>
        <a:defRPr sz="2800" b="1" i="0" u="none" kern="1200" baseline="2000">
          <a:solidFill>
            <a:schemeClr val="bg1"/>
          </a:solidFill>
          <a:latin typeface="黑体" panose="02010609060101010101" charset="-122"/>
          <a:ea typeface="+mn-ea"/>
          <a:cs typeface="+mn-cs"/>
        </a:defRPr>
      </a:lvl5pPr>
      <a:lvl6pPr marL="2514600" lvl="5" indent="-228600" algn="l" defTabSz="1017905" rtl="0" eaLnBrk="0" fontAlgn="base" latinLnBrk="1" hangingPunct="1">
        <a:lnSpc>
          <a:spcPct val="110000"/>
        </a:lnSpc>
        <a:spcBef>
          <a:spcPct val="40000"/>
        </a:spcBef>
        <a:spcAft>
          <a:spcPct val="0"/>
        </a:spcAft>
        <a:buSzPct val="80000"/>
        <a:buFont typeface="Wingdings" panose="05000000000000000000" pitchFamily="2" charset="2"/>
        <a:buChar char="n"/>
        <a:tabLst>
          <a:tab pos="0" algn="l"/>
          <a:tab pos="11430" algn="l"/>
        </a:tabLst>
        <a:defRPr sz="2800" b="1" i="0" u="none" kern="1200" baseline="2000">
          <a:solidFill>
            <a:schemeClr val="bg1"/>
          </a:solidFill>
          <a:latin typeface="黑体" panose="02010609060101010101" charset="-122"/>
          <a:ea typeface="+mn-ea"/>
          <a:cs typeface="+mn-cs"/>
        </a:defRPr>
      </a:lvl6pPr>
      <a:lvl7pPr marL="2971800" lvl="6" indent="-228600" algn="l" defTabSz="1017905" rtl="0" eaLnBrk="0" fontAlgn="base" latinLnBrk="1" hangingPunct="1">
        <a:lnSpc>
          <a:spcPct val="110000"/>
        </a:lnSpc>
        <a:spcBef>
          <a:spcPct val="40000"/>
        </a:spcBef>
        <a:spcAft>
          <a:spcPct val="0"/>
        </a:spcAft>
        <a:buSzPct val="80000"/>
        <a:buFont typeface="Wingdings" panose="05000000000000000000" pitchFamily="2" charset="2"/>
        <a:buChar char="n"/>
        <a:tabLst>
          <a:tab pos="0" algn="l"/>
          <a:tab pos="11430" algn="l"/>
        </a:tabLst>
        <a:defRPr sz="2800" b="1" i="0" u="none" kern="1200" baseline="2000">
          <a:solidFill>
            <a:schemeClr val="bg1"/>
          </a:solidFill>
          <a:latin typeface="黑体" panose="02010609060101010101" charset="-122"/>
          <a:ea typeface="+mn-ea"/>
          <a:cs typeface="+mn-cs"/>
        </a:defRPr>
      </a:lvl7pPr>
      <a:lvl8pPr marL="3429000" lvl="7" indent="-228600" algn="l" defTabSz="1017905" rtl="0" eaLnBrk="0" fontAlgn="base" latinLnBrk="1" hangingPunct="1">
        <a:lnSpc>
          <a:spcPct val="110000"/>
        </a:lnSpc>
        <a:spcBef>
          <a:spcPct val="40000"/>
        </a:spcBef>
        <a:spcAft>
          <a:spcPct val="0"/>
        </a:spcAft>
        <a:buSzPct val="80000"/>
        <a:buFont typeface="Wingdings" panose="05000000000000000000" pitchFamily="2" charset="2"/>
        <a:buChar char="n"/>
        <a:tabLst>
          <a:tab pos="0" algn="l"/>
          <a:tab pos="11430" algn="l"/>
        </a:tabLst>
        <a:defRPr sz="2800" b="1" i="0" u="none" kern="1200" baseline="2000">
          <a:solidFill>
            <a:schemeClr val="bg1"/>
          </a:solidFill>
          <a:latin typeface="黑体" panose="02010609060101010101" charset="-122"/>
          <a:ea typeface="+mn-ea"/>
          <a:cs typeface="+mn-cs"/>
        </a:defRPr>
      </a:lvl8pPr>
      <a:lvl9pPr marL="3886200" lvl="8" indent="-228600" algn="l" defTabSz="1017905" rtl="0" eaLnBrk="0" fontAlgn="base" latinLnBrk="1" hangingPunct="1">
        <a:lnSpc>
          <a:spcPct val="110000"/>
        </a:lnSpc>
        <a:spcBef>
          <a:spcPct val="40000"/>
        </a:spcBef>
        <a:spcAft>
          <a:spcPct val="0"/>
        </a:spcAft>
        <a:buSzPct val="80000"/>
        <a:buFont typeface="Wingdings" panose="05000000000000000000" pitchFamily="2" charset="2"/>
        <a:buChar char="n"/>
        <a:tabLst>
          <a:tab pos="0" algn="l"/>
          <a:tab pos="11430" algn="l"/>
        </a:tabLst>
        <a:defRPr sz="2800" b="1" i="0" u="none" kern="1200" baseline="2000">
          <a:solidFill>
            <a:schemeClr val="bg1"/>
          </a:solidFill>
          <a:latin typeface="黑体" panose="02010609060101010101" charset="-122"/>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charset="-52"/>
        <a:buNone/>
        <a:defRPr sz="2800" b="0" i="0" u="none" kern="1200" baseline="0">
          <a:solidFill>
            <a:schemeClr val="bg1"/>
          </a:solidFill>
          <a:latin typeface="Times New Roman" panose="02020603050405020304" pitchFamily="2"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8.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8.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14" descr="背景1"/>
          <p:cNvPicPr>
            <a:picLocks noChangeAspect="1"/>
          </p:cNvPicPr>
          <p:nvPr/>
        </p:nvPicPr>
        <p:blipFill>
          <a:blip r:embed="rId1"/>
          <a:srcRect l="6281" t="60120"/>
          <a:stretch>
            <a:fillRect/>
          </a:stretch>
        </p:blipFill>
        <p:spPr>
          <a:xfrm>
            <a:off x="0" y="4122738"/>
            <a:ext cx="9144000" cy="2733675"/>
          </a:xfrm>
          <a:prstGeom prst="rect">
            <a:avLst/>
          </a:prstGeom>
          <a:noFill/>
          <a:ln w="9525">
            <a:noFill/>
          </a:ln>
        </p:spPr>
      </p:pic>
      <p:sp>
        <p:nvSpPr>
          <p:cNvPr id="6147" name="Rectangle 5"/>
          <p:cNvSpPr/>
          <p:nvPr/>
        </p:nvSpPr>
        <p:spPr>
          <a:xfrm>
            <a:off x="0" y="2225675"/>
            <a:ext cx="9153525" cy="2212975"/>
          </a:xfrm>
          <a:prstGeom prst="rect">
            <a:avLst/>
          </a:prstGeom>
          <a:solidFill>
            <a:srgbClr val="008080">
              <a:alpha val="84999"/>
            </a:srgbClr>
          </a:solidFill>
          <a:ln w="9525">
            <a:noFill/>
          </a:ln>
        </p:spPr>
        <p:txBody>
          <a:bodyPr lIns="83981" tIns="41991" rIns="83981" bIns="41991" anchor="t"/>
          <a:p>
            <a:pPr marL="352425" indent="-352425" eaLnBrk="0" hangingPunct="0">
              <a:lnSpc>
                <a:spcPct val="102000"/>
              </a:lnSpc>
            </a:pPr>
            <a:endParaRPr lang="zh-CN" altLang="en-US" sz="1800" dirty="0">
              <a:latin typeface="Arial" panose="020B0604020202020204" charset="-52"/>
              <a:ea typeface="宋体" panose="02010600030101010101" pitchFamily="2" charset="-122"/>
              <a:sym typeface="Arial" panose="020B0604020202020204" charset="-52"/>
            </a:endParaRPr>
          </a:p>
        </p:txBody>
      </p:sp>
      <p:sp>
        <p:nvSpPr>
          <p:cNvPr id="6148" name="filename"/>
          <p:cNvSpPr/>
          <p:nvPr/>
        </p:nvSpPr>
        <p:spPr>
          <a:xfrm>
            <a:off x="107950" y="2422525"/>
            <a:ext cx="9001125" cy="1871663"/>
          </a:xfrm>
          <a:prstGeom prst="rect">
            <a:avLst/>
          </a:prstGeom>
          <a:noFill/>
          <a:ln w="9525">
            <a:noFill/>
          </a:ln>
        </p:spPr>
        <p:txBody>
          <a:bodyPr lIns="91411" tIns="45706" rIns="91411" bIns="45706" anchor="ctr"/>
          <a:p>
            <a:pPr algn="ctr" eaLnBrk="0" hangingPunct="0"/>
            <a:r>
              <a:rPr lang="zh-CN" altLang="en-US" sz="4000" b="1" dirty="0">
                <a:latin typeface="微软雅黑" panose="020B0503020204020204" charset="-122"/>
                <a:ea typeface="微软雅黑" panose="020B0503020204020204" charset="-122"/>
              </a:rPr>
              <a:t>企业复工复产金融政策</a:t>
            </a:r>
            <a:endParaRPr lang="zh-CN" altLang="en-US" sz="4000" b="1" dirty="0">
              <a:latin typeface="微软雅黑" panose="020B0503020204020204" charset="-122"/>
              <a:ea typeface="微软雅黑" panose="020B0503020204020204" charset="-122"/>
            </a:endParaRPr>
          </a:p>
          <a:p>
            <a:pPr algn="ctr" eaLnBrk="0" hangingPunct="0"/>
            <a:r>
              <a:rPr lang="zh-CN" altLang="en-US" sz="4000" b="1" dirty="0">
                <a:latin typeface="微软雅黑" panose="020B0503020204020204" charset="-122"/>
                <a:ea typeface="微软雅黑" panose="020B0503020204020204" charset="-122"/>
              </a:rPr>
              <a:t>——农业银行普惠政策解读</a:t>
            </a:r>
            <a:endParaRPr lang="zh-CN" altLang="en-US" sz="4000" b="1" dirty="0">
              <a:latin typeface="微软雅黑" panose="020B0503020204020204" charset="-122"/>
              <a:ea typeface="微软雅黑" panose="020B0503020204020204" charset="-122"/>
            </a:endParaRPr>
          </a:p>
          <a:p>
            <a:pPr algn="ctr" eaLnBrk="0" hangingPunct="0">
              <a:lnSpc>
                <a:spcPct val="150000"/>
              </a:lnSpc>
            </a:pPr>
            <a:endParaRPr lang="zh-CN" altLang="en-US" sz="1000" b="1" dirty="0">
              <a:latin typeface="微软雅黑" panose="020B0503020204020204" charset="-122"/>
              <a:ea typeface="微软雅黑" panose="020B0503020204020204" charset="-122"/>
            </a:endParaRPr>
          </a:p>
          <a:p>
            <a:pPr algn="ctr" eaLnBrk="0" hangingPunct="0">
              <a:lnSpc>
                <a:spcPct val="110000"/>
              </a:lnSpc>
            </a:pPr>
            <a:r>
              <a:rPr lang="zh-CN" altLang="en-US" sz="2000" b="1" dirty="0">
                <a:latin typeface="微软雅黑" panose="020B0503020204020204" charset="-122"/>
                <a:ea typeface="微软雅黑" panose="020B0503020204020204" charset="-122"/>
              </a:rPr>
              <a:t>主讲嘉宾：中国农业银行柳州立新支行副行长  陈世超</a:t>
            </a:r>
            <a:endParaRPr lang="zh-CN" altLang="en-US" sz="2000" b="1" dirty="0">
              <a:latin typeface="微软雅黑" panose="020B0503020204020204" charset="-122"/>
              <a:ea typeface="微软雅黑" panose="020B0503020204020204" charset="-122"/>
            </a:endParaRPr>
          </a:p>
        </p:txBody>
      </p:sp>
      <p:sp>
        <p:nvSpPr>
          <p:cNvPr id="6149" name="矩形 8"/>
          <p:cNvSpPr/>
          <p:nvPr/>
        </p:nvSpPr>
        <p:spPr>
          <a:xfrm>
            <a:off x="0" y="0"/>
            <a:ext cx="9144000" cy="2232025"/>
          </a:xfrm>
          <a:prstGeom prst="rect">
            <a:avLst/>
          </a:prstGeom>
          <a:noFill/>
          <a:ln w="9525">
            <a:noFill/>
          </a:ln>
        </p:spPr>
        <p:txBody>
          <a:bodyPr lIns="53992" tIns="82787" rIns="53992" bIns="45698" anchor="t">
            <a:spAutoFit/>
          </a:bodyPr>
          <a:p>
            <a:pPr algn="ctr">
              <a:spcBef>
                <a:spcPct val="50000"/>
              </a:spcBef>
              <a:buSzPct val="80000"/>
            </a:pPr>
            <a:endParaRPr lang="zh-CN" altLang="en-US" sz="1600" b="1" i="1" dirty="0">
              <a:latin typeface="Baveuse" pitchFamily="2"/>
              <a:ea typeface="楷体_GB2312" pitchFamily="1" charset="-122"/>
              <a:sym typeface="Times New Roman" panose="02020603050405020304" pitchFamily="2" charset="0"/>
            </a:endParaRPr>
          </a:p>
        </p:txBody>
      </p:sp>
      <p:sp>
        <p:nvSpPr>
          <p:cNvPr id="6150" name="矩形 9"/>
          <p:cNvSpPr/>
          <p:nvPr/>
        </p:nvSpPr>
        <p:spPr>
          <a:xfrm>
            <a:off x="0" y="0"/>
            <a:ext cx="9144000" cy="331788"/>
          </a:xfrm>
          <a:prstGeom prst="rect">
            <a:avLst/>
          </a:prstGeom>
          <a:noFill/>
          <a:ln w="9525">
            <a:noFill/>
          </a:ln>
        </p:spPr>
        <p:txBody>
          <a:bodyPr lIns="53992" tIns="82787" rIns="53992" bIns="45698" anchor="t">
            <a:spAutoFit/>
          </a:bodyPr>
          <a:p>
            <a:pPr algn="ctr">
              <a:spcBef>
                <a:spcPct val="50000"/>
              </a:spcBef>
              <a:buSzPct val="80000"/>
            </a:pPr>
            <a:endParaRPr lang="zh-CN" altLang="en-US" sz="1600" b="1" i="1" dirty="0">
              <a:latin typeface="Baveuse" pitchFamily="2"/>
              <a:ea typeface="楷体_GB2312" pitchFamily="1" charset="-122"/>
              <a:sym typeface="Times New Roman" panose="02020603050405020304" pitchFamily="2" charset="0"/>
            </a:endParaRPr>
          </a:p>
        </p:txBody>
      </p:sp>
      <p:sp>
        <p:nvSpPr>
          <p:cNvPr id="6151" name="矩形 11"/>
          <p:cNvSpPr/>
          <p:nvPr/>
        </p:nvSpPr>
        <p:spPr>
          <a:xfrm>
            <a:off x="0" y="0"/>
            <a:ext cx="9144000" cy="2232025"/>
          </a:xfrm>
          <a:prstGeom prst="rect">
            <a:avLst/>
          </a:prstGeom>
          <a:solidFill>
            <a:schemeClr val="bg1"/>
          </a:solidFill>
          <a:ln w="9525">
            <a:noFill/>
          </a:ln>
        </p:spPr>
        <p:txBody>
          <a:bodyPr lIns="53992" tIns="82787" rIns="53992" bIns="45698" anchor="t">
            <a:spAutoFit/>
          </a:bodyPr>
          <a:p>
            <a:pPr algn="ctr">
              <a:spcBef>
                <a:spcPct val="50000"/>
              </a:spcBef>
              <a:buSzPct val="80000"/>
            </a:pPr>
            <a:endParaRPr lang="zh-CN" altLang="en-US" sz="1600" b="1" i="1" dirty="0">
              <a:latin typeface="Baveuse" pitchFamily="2"/>
              <a:ea typeface="楷体_GB2312" pitchFamily="1" charset="-122"/>
              <a:sym typeface="Times New Roman" panose="02020603050405020304" pitchFamily="2" charset="0"/>
            </a:endParaRPr>
          </a:p>
        </p:txBody>
      </p:sp>
      <p:pic>
        <p:nvPicPr>
          <p:cNvPr id="6152" name="Picture 143" descr="中国农业银行一级LOGO2"/>
          <p:cNvPicPr>
            <a:picLocks noChangeAspect="1"/>
          </p:cNvPicPr>
          <p:nvPr/>
        </p:nvPicPr>
        <p:blipFill>
          <a:blip r:embed="rId2"/>
          <a:stretch>
            <a:fillRect/>
          </a:stretch>
        </p:blipFill>
        <p:spPr>
          <a:xfrm>
            <a:off x="323850" y="601663"/>
            <a:ext cx="4056063" cy="882650"/>
          </a:xfrm>
          <a:prstGeom prst="rect">
            <a:avLst/>
          </a:prstGeom>
          <a:noFill/>
          <a:ln w="9525">
            <a:noFill/>
          </a:ln>
        </p:spPr>
      </p:pic>
      <p:sp>
        <p:nvSpPr>
          <p:cNvPr id="6153" name="Text Box 8"/>
          <p:cNvSpPr/>
          <p:nvPr/>
        </p:nvSpPr>
        <p:spPr>
          <a:xfrm>
            <a:off x="755650" y="4797425"/>
            <a:ext cx="5472113" cy="1811338"/>
          </a:xfrm>
          <a:prstGeom prst="rect">
            <a:avLst/>
          </a:prstGeom>
          <a:noFill/>
          <a:ln w="9525">
            <a:noFill/>
          </a:ln>
        </p:spPr>
        <p:txBody>
          <a:bodyPr wrap="square" lIns="91401" tIns="45702" rIns="91401" bIns="45702" anchor="t">
            <a:spAutoFit/>
          </a:bodyPr>
          <a:p>
            <a:pPr eaLnBrk="0" hangingPunct="0">
              <a:lnSpc>
                <a:spcPct val="140000"/>
              </a:lnSpc>
            </a:pP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指导单位：柳州市工业和信息化局</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a:p>
            <a:pPr eaLnBrk="0" hangingPunct="0">
              <a:lnSpc>
                <a:spcPct val="140000"/>
              </a:lnSpc>
            </a:pP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主办单位：柳州市中小企业服务中心</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a:p>
            <a:pPr eaLnBrk="0" hangingPunct="0">
              <a:lnSpc>
                <a:spcPct val="140000"/>
              </a:lnSpc>
            </a:pP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                 中国农业银行股份有限公司柳州分行</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a:p>
            <a:pPr eaLnBrk="0" hangingPunct="0">
              <a:lnSpc>
                <a:spcPct val="140000"/>
              </a:lnSpc>
            </a:pP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协办单位：启迪（柳州）数字教育有限公司</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a:p>
            <a:pPr eaLnBrk="0" hangingPunct="0">
              <a:lnSpc>
                <a:spcPct val="140000"/>
              </a:lnSpc>
            </a:pP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               </a:t>
            </a:r>
            <a:endParaRPr lang="zh-CN" altLang="en-US" sz="1600" b="1" dirty="0">
              <a:solidFill>
                <a:schemeClr val="tx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框 14338"/>
          <p:cNvSpPr txBox="1"/>
          <p:nvPr/>
        </p:nvSpPr>
        <p:spPr>
          <a:xfrm>
            <a:off x="396875" y="333375"/>
            <a:ext cx="5613400" cy="517525"/>
          </a:xfrm>
          <a:prstGeom prst="rect">
            <a:avLst/>
          </a:prstGeom>
          <a:noFill/>
          <a:ln w="9525">
            <a:noFill/>
          </a:ln>
        </p:spPr>
        <p:txBody>
          <a:bodyPr wrap="square" anchor="t">
            <a:spAutoFit/>
          </a:bodyPr>
          <a:p>
            <a:r>
              <a:rPr lang="zh-CN" altLang="en-US" b="1" dirty="0">
                <a:solidFill>
                  <a:srgbClr val="016A7D"/>
                </a:solidFill>
                <a:latin typeface="Calibri" panose="020F0502020204030204" pitchFamily="2" charset="2"/>
                <a:ea typeface="微软雅黑" panose="020B0503020204020204" charset="-122"/>
              </a:rPr>
              <a:t>延期还本付息政策</a:t>
            </a:r>
            <a:endParaRPr lang="zh-CN" altLang="en-US" dirty="0">
              <a:latin typeface="Calibri" panose="020F0502020204030204" pitchFamily="2" charset="2"/>
              <a:ea typeface="宋体" panose="02010600030101010101" pitchFamily="2" charset="-122"/>
            </a:endParaRPr>
          </a:p>
        </p:txBody>
      </p:sp>
      <p:sp>
        <p:nvSpPr>
          <p:cNvPr id="24579" name="文本框 15362"/>
          <p:cNvSpPr txBox="1"/>
          <p:nvPr/>
        </p:nvSpPr>
        <p:spPr>
          <a:xfrm>
            <a:off x="611188" y="1844675"/>
            <a:ext cx="1655762" cy="396875"/>
          </a:xfrm>
          <a:prstGeom prst="rect">
            <a:avLst/>
          </a:prstGeom>
          <a:solidFill>
            <a:srgbClr val="016A7D"/>
          </a:solidFill>
          <a:ln w="9525">
            <a:noFill/>
          </a:ln>
        </p:spPr>
        <p:txBody>
          <a:bodyPr wrap="square" anchor="t">
            <a:spAutoFit/>
          </a:bodyPr>
          <a:p>
            <a:pPr algn="ctr"/>
            <a:r>
              <a:rPr lang="zh-CN" altLang="en-US" sz="2000" b="1" dirty="0">
                <a:latin typeface="Calibri" panose="020F0502020204030204" pitchFamily="2" charset="2"/>
                <a:ea typeface="微软雅黑" panose="020B0503020204020204" charset="-122"/>
              </a:rPr>
              <a:t>展期</a:t>
            </a:r>
            <a:endParaRPr lang="zh-CN" altLang="en-US" sz="2000" b="1" dirty="0">
              <a:latin typeface="Calibri" panose="020F0502020204030204" pitchFamily="2" charset="2"/>
              <a:ea typeface="微软雅黑" panose="020B0503020204020204" charset="-122"/>
            </a:endParaRPr>
          </a:p>
        </p:txBody>
      </p:sp>
      <p:sp>
        <p:nvSpPr>
          <p:cNvPr id="24580" name="文本框 15363"/>
          <p:cNvSpPr txBox="1"/>
          <p:nvPr/>
        </p:nvSpPr>
        <p:spPr>
          <a:xfrm>
            <a:off x="611188" y="3933825"/>
            <a:ext cx="1655762" cy="396875"/>
          </a:xfrm>
          <a:prstGeom prst="rect">
            <a:avLst/>
          </a:prstGeom>
          <a:solidFill>
            <a:srgbClr val="016A7D"/>
          </a:solidFill>
          <a:ln w="9525">
            <a:noFill/>
          </a:ln>
        </p:spPr>
        <p:txBody>
          <a:bodyPr wrap="square" anchor="t">
            <a:spAutoFit/>
          </a:bodyPr>
          <a:p>
            <a:pPr algn="ctr"/>
            <a:r>
              <a:rPr lang="zh-CN" altLang="en-US" sz="2000" b="1" dirty="0">
                <a:latin typeface="Calibri" panose="020F0502020204030204" pitchFamily="2" charset="2"/>
                <a:ea typeface="微软雅黑" panose="020B0503020204020204" charset="-122"/>
              </a:rPr>
              <a:t>无还本续贷</a:t>
            </a:r>
            <a:endParaRPr lang="zh-CN" altLang="en-US" sz="2000" b="1" dirty="0">
              <a:latin typeface="Calibri" panose="020F0502020204030204" pitchFamily="2" charset="2"/>
              <a:ea typeface="微软雅黑" panose="020B0503020204020204" charset="-122"/>
            </a:endParaRPr>
          </a:p>
        </p:txBody>
      </p:sp>
      <p:sp>
        <p:nvSpPr>
          <p:cNvPr id="24581" name="文本框 15366"/>
          <p:cNvSpPr txBox="1"/>
          <p:nvPr/>
        </p:nvSpPr>
        <p:spPr>
          <a:xfrm>
            <a:off x="2555875" y="1412875"/>
            <a:ext cx="5976938" cy="1562100"/>
          </a:xfrm>
          <a:prstGeom prst="rect">
            <a:avLst/>
          </a:prstGeom>
          <a:noFill/>
          <a:ln w="9525" cap="flat" cmpd="sng">
            <a:solidFill>
              <a:srgbClr val="028458"/>
            </a:solidFill>
            <a:prstDash val="sysDot"/>
            <a:miter/>
            <a:headEnd type="none" w="med" len="med"/>
            <a:tailEnd type="none" w="med" len="med"/>
          </a:ln>
        </p:spPr>
        <p:txBody>
          <a:bodyPr wrap="square" anchor="t">
            <a:spAutoFit/>
          </a:bodyPr>
          <a:p>
            <a:pPr>
              <a:lnSpc>
                <a:spcPct val="120000"/>
              </a:lnSpc>
            </a:pPr>
            <a:r>
              <a:rPr lang="zh-CN" altLang="en-US" sz="1600" dirty="0">
                <a:solidFill>
                  <a:srgbClr val="016A7D"/>
                </a:solidFill>
                <a:latin typeface="Calibri" panose="020F0502020204030204" pitchFamily="2" charset="2"/>
                <a:ea typeface="微软雅黑" panose="020B0503020204020204" charset="-122"/>
              </a:rPr>
              <a:t>对即将到期，且疫情前生产经营正常，预计展期后能足额偿还贷款本息的授信3000万元以下的小微企业线下贷款，可提供累计不超过原期限且最长6个月的贷款展期，中期贷款展期期限累计不超过原贷款期限的一半。对于6月前到期的线上小微企业贷款，可提供累计不超过原期限且最长1年的展期。</a:t>
            </a:r>
            <a:endParaRPr lang="zh-CN" altLang="en-US" sz="1600" dirty="0">
              <a:solidFill>
                <a:srgbClr val="016A7D"/>
              </a:solidFill>
              <a:latin typeface="Calibri" panose="020F0502020204030204" pitchFamily="2" charset="2"/>
              <a:ea typeface="微软雅黑" panose="020B0503020204020204" charset="-122"/>
            </a:endParaRPr>
          </a:p>
        </p:txBody>
      </p:sp>
      <p:sp>
        <p:nvSpPr>
          <p:cNvPr id="24582" name="文本框 15367"/>
          <p:cNvSpPr txBox="1"/>
          <p:nvPr/>
        </p:nvSpPr>
        <p:spPr>
          <a:xfrm>
            <a:off x="2555875" y="3573463"/>
            <a:ext cx="5976938" cy="2747962"/>
          </a:xfrm>
          <a:prstGeom prst="rect">
            <a:avLst/>
          </a:prstGeom>
          <a:noFill/>
          <a:ln w="9525" cap="flat" cmpd="sng">
            <a:solidFill>
              <a:srgbClr val="028458"/>
            </a:solidFill>
            <a:prstDash val="sysDot"/>
            <a:miter/>
            <a:headEnd type="none" w="med" len="med"/>
            <a:tailEnd type="none" w="med" len="med"/>
          </a:ln>
        </p:spPr>
        <p:txBody>
          <a:bodyPr wrap="square" anchor="t">
            <a:spAutoFit/>
          </a:bodyPr>
          <a:p>
            <a:pPr>
              <a:lnSpc>
                <a:spcPct val="120000"/>
              </a:lnSpc>
            </a:pPr>
            <a:r>
              <a:rPr lang="zh-CN" altLang="en-US" sz="1600" dirty="0">
                <a:solidFill>
                  <a:srgbClr val="016A7D"/>
                </a:solidFill>
                <a:latin typeface="Calibri" panose="020F0502020204030204" pitchFamily="2" charset="2"/>
                <a:ea typeface="微软雅黑" panose="020B0503020204020204" charset="-122"/>
              </a:rPr>
              <a:t>对于</a:t>
            </a:r>
            <a:r>
              <a:rPr lang="zh-CN" altLang="en-US" sz="1600" dirty="0">
                <a:solidFill>
                  <a:srgbClr val="016A7D"/>
                </a:solidFill>
                <a:latin typeface="Calibri" panose="020F0502020204030204" pitchFamily="2" charset="2"/>
                <a:ea typeface="微软雅黑" panose="020B0503020204020204" charset="-122"/>
                <a:sym typeface="Arial" panose="020B0604020202020204" charset="-52"/>
              </a:rPr>
              <a:t>展期到期后仍还款困难但有发展前景的客户，可通过</a:t>
            </a:r>
            <a:r>
              <a:rPr lang="zh-CN" altLang="en-US" sz="1600" b="1" dirty="0">
                <a:solidFill>
                  <a:srgbClr val="016A7D"/>
                </a:solidFill>
                <a:latin typeface="Calibri" panose="020F0502020204030204" pitchFamily="2" charset="2"/>
                <a:ea typeface="微软雅黑" panose="020B0503020204020204" charset="-122"/>
                <a:sym typeface="Arial" panose="020B0604020202020204" charset="-52"/>
              </a:rPr>
              <a:t>无还本续贷、中长期贷款</a:t>
            </a:r>
            <a:r>
              <a:rPr lang="zh-CN" altLang="en-US" sz="1600" dirty="0">
                <a:solidFill>
                  <a:srgbClr val="016A7D"/>
                </a:solidFill>
                <a:latin typeface="Calibri" panose="020F0502020204030204" pitchFamily="2" charset="2"/>
                <a:ea typeface="微软雅黑" panose="020B0503020204020204" charset="-122"/>
                <a:sym typeface="Arial" panose="020B0604020202020204" charset="-52"/>
              </a:rPr>
              <a:t>等措施，持</a:t>
            </a:r>
            <a:r>
              <a:rPr lang="zh-CN" altLang="en-US" sz="1600" dirty="0">
                <a:solidFill>
                  <a:srgbClr val="016A7D"/>
                </a:solidFill>
                <a:latin typeface="Calibri" panose="020F0502020204030204" pitchFamily="2" charset="2"/>
                <a:ea typeface="微软雅黑" panose="020B0503020204020204" charset="-122"/>
              </a:rPr>
              <a:t>续提供信贷支持。</a:t>
            </a:r>
            <a:endParaRPr lang="zh-CN" altLang="en-US" sz="1600" dirty="0">
              <a:solidFill>
                <a:srgbClr val="016A7D"/>
              </a:solidFill>
              <a:latin typeface="Calibri" panose="020F0502020204030204" pitchFamily="2" charset="2"/>
              <a:ea typeface="微软雅黑" panose="020B0503020204020204" charset="-122"/>
            </a:endParaRPr>
          </a:p>
          <a:p>
            <a:pPr>
              <a:lnSpc>
                <a:spcPct val="120000"/>
              </a:lnSpc>
            </a:pPr>
            <a:endParaRPr lang="zh-CN" altLang="en-US" sz="1600" dirty="0">
              <a:solidFill>
                <a:srgbClr val="016A7D"/>
              </a:solidFill>
              <a:latin typeface="Calibri" panose="020F0502020204030204" pitchFamily="2" charset="2"/>
              <a:ea typeface="微软雅黑" panose="020B0503020204020204" charset="-122"/>
            </a:endParaRPr>
          </a:p>
          <a:p>
            <a:pPr>
              <a:lnSpc>
                <a:spcPct val="120000"/>
              </a:lnSpc>
            </a:pPr>
            <a:r>
              <a:rPr lang="zh-CN" altLang="en-US" sz="1600" dirty="0">
                <a:solidFill>
                  <a:srgbClr val="016A7D"/>
                </a:solidFill>
                <a:latin typeface="Calibri" panose="020F0502020204030204" pitchFamily="2" charset="2"/>
                <a:ea typeface="微软雅黑" panose="020B0503020204020204" charset="-122"/>
              </a:rPr>
              <a:t>我行为此专门推出</a:t>
            </a:r>
            <a:r>
              <a:rPr lang="zh-CN" altLang="en-US" sz="1800" b="1" dirty="0">
                <a:solidFill>
                  <a:srgbClr val="13742F"/>
                </a:solidFill>
                <a:latin typeface="Calibri" panose="020F0502020204030204" pitchFamily="2" charset="2"/>
                <a:ea typeface="微软雅黑" panose="020B0503020204020204" charset="-122"/>
              </a:rPr>
              <a:t>续捷e贷产品：</a:t>
            </a:r>
            <a:endParaRPr lang="zh-CN" altLang="en-US" sz="1800" b="1" dirty="0">
              <a:solidFill>
                <a:srgbClr val="13742F"/>
              </a:solidFill>
              <a:latin typeface="Calibri" panose="020F0502020204030204" pitchFamily="2" charset="2"/>
              <a:ea typeface="微软雅黑" panose="020B0503020204020204" charset="-122"/>
            </a:endParaRPr>
          </a:p>
          <a:p>
            <a:pPr>
              <a:lnSpc>
                <a:spcPct val="120000"/>
              </a:lnSpc>
            </a:pPr>
            <a:r>
              <a:rPr lang="zh-CN" altLang="en-US" sz="1600" dirty="0">
                <a:solidFill>
                  <a:srgbClr val="016A7D"/>
                </a:solidFill>
                <a:latin typeface="Calibri" panose="020F0502020204030204" pitchFamily="2" charset="2"/>
                <a:ea typeface="微软雅黑" panose="020B0503020204020204" charset="-122"/>
                <a:sym typeface="Arial" panose="020B0604020202020204" charset="-52"/>
              </a:rPr>
              <a:t>该产品对应主业务品种须为</a:t>
            </a:r>
            <a:r>
              <a:rPr lang="zh-CN" altLang="en-US" sz="1600" b="1" dirty="0">
                <a:solidFill>
                  <a:srgbClr val="016A7D"/>
                </a:solidFill>
                <a:latin typeface="Calibri" panose="020F0502020204030204" pitchFamily="2" charset="2"/>
                <a:ea typeface="微软雅黑" panose="020B0503020204020204" charset="-122"/>
                <a:sym typeface="Arial" panose="020B0604020202020204" charset="-52"/>
              </a:rPr>
              <a:t>流动资金贷款</a:t>
            </a:r>
            <a:r>
              <a:rPr lang="zh-CN" altLang="en-US" sz="1600" dirty="0">
                <a:solidFill>
                  <a:srgbClr val="016A7D"/>
                </a:solidFill>
                <a:latin typeface="Calibri" panose="020F0502020204030204" pitchFamily="2" charset="2"/>
                <a:ea typeface="微软雅黑" panose="020B0503020204020204" charset="-122"/>
                <a:sym typeface="Arial" panose="020B0604020202020204" charset="-52"/>
              </a:rPr>
              <a:t>，续贷品种可不一致；</a:t>
            </a:r>
            <a:endParaRPr lang="zh-CN" altLang="en-US" sz="1600" dirty="0">
              <a:solidFill>
                <a:srgbClr val="016A7D"/>
              </a:solidFill>
              <a:latin typeface="Calibri" panose="020F0502020204030204" pitchFamily="2" charset="2"/>
              <a:ea typeface="微软雅黑" panose="020B0503020204020204" charset="-122"/>
              <a:sym typeface="Arial" panose="020B0604020202020204" charset="-52"/>
            </a:endParaRPr>
          </a:p>
          <a:p>
            <a:pPr>
              <a:lnSpc>
                <a:spcPct val="120000"/>
              </a:lnSpc>
            </a:pPr>
            <a:r>
              <a:rPr lang="zh-CN" altLang="en-US" sz="1600" dirty="0">
                <a:solidFill>
                  <a:srgbClr val="016A7D"/>
                </a:solidFill>
                <a:latin typeface="Calibri" panose="020F0502020204030204" pitchFamily="2" charset="2"/>
                <a:ea typeface="微软雅黑" panose="020B0503020204020204" charset="-122"/>
                <a:sym typeface="Arial" panose="020B0604020202020204" charset="-52"/>
              </a:rPr>
              <a:t>贷款到期日无需偿还本金，通过发放新贷款结清原到期贷款；</a:t>
            </a:r>
            <a:endParaRPr lang="zh-CN" altLang="en-US" sz="1600" dirty="0">
              <a:solidFill>
                <a:srgbClr val="016A7D"/>
              </a:solidFill>
              <a:latin typeface="Calibri" panose="020F0502020204030204" pitchFamily="2" charset="2"/>
              <a:ea typeface="微软雅黑" panose="020B0503020204020204" charset="-122"/>
              <a:sym typeface="Arial" panose="020B0604020202020204" charset="-52"/>
            </a:endParaRPr>
          </a:p>
          <a:p>
            <a:pPr>
              <a:lnSpc>
                <a:spcPct val="120000"/>
              </a:lnSpc>
            </a:pPr>
            <a:r>
              <a:rPr lang="zh-CN" altLang="en-US" sz="1600" dirty="0">
                <a:solidFill>
                  <a:srgbClr val="016A7D"/>
                </a:solidFill>
                <a:latin typeface="Calibri" panose="020F0502020204030204" pitchFamily="2" charset="2"/>
                <a:ea typeface="微软雅黑" panose="020B0503020204020204" charset="-122"/>
                <a:sym typeface="Arial" panose="020B0604020202020204" charset="-52"/>
              </a:rPr>
              <a:t>额度最高可与原贷款额度相同；</a:t>
            </a:r>
            <a:endParaRPr lang="zh-CN" altLang="en-US" sz="1600" dirty="0">
              <a:solidFill>
                <a:srgbClr val="016A7D"/>
              </a:solidFill>
              <a:latin typeface="Calibri" panose="020F0502020204030204" pitchFamily="2" charset="2"/>
              <a:ea typeface="微软雅黑" panose="020B0503020204020204" charset="-122"/>
              <a:sym typeface="Arial" panose="020B0604020202020204" charset="-52"/>
            </a:endParaRPr>
          </a:p>
          <a:p>
            <a:pPr>
              <a:lnSpc>
                <a:spcPct val="120000"/>
              </a:lnSpc>
            </a:pPr>
            <a:r>
              <a:rPr lang="zh-CN" altLang="en-US" sz="1600" b="1" dirty="0">
                <a:solidFill>
                  <a:srgbClr val="016A7D"/>
                </a:solidFill>
                <a:latin typeface="Calibri" panose="020F0502020204030204" pitchFamily="2" charset="2"/>
                <a:ea typeface="微软雅黑" panose="020B0503020204020204" charset="-122"/>
                <a:sym typeface="Arial" panose="020B0604020202020204" charset="-52"/>
              </a:rPr>
              <a:t>同一客户同一合同可连续2次办理</a:t>
            </a:r>
            <a:r>
              <a:rPr lang="zh-CN" altLang="en-US" sz="1600" dirty="0">
                <a:solidFill>
                  <a:srgbClr val="016A7D"/>
                </a:solidFill>
                <a:latin typeface="Calibri" panose="020F0502020204030204" pitchFamily="2" charset="2"/>
                <a:ea typeface="微软雅黑" panose="020B0503020204020204" charset="-122"/>
                <a:sym typeface="Arial" panose="020B0604020202020204" charset="-52"/>
              </a:rPr>
              <a:t>续捷E贷业务</a:t>
            </a:r>
            <a:endParaRPr lang="zh-CN" altLang="en-US" sz="1600" dirty="0">
              <a:solidFill>
                <a:srgbClr val="016A7D"/>
              </a:solidFill>
              <a:latin typeface="Calibri" panose="020F0502020204030204" pitchFamily="2" charset="2"/>
              <a:ea typeface="微软雅黑" panose="020B0503020204020204" charset="-122"/>
              <a:sym typeface="Arial" panose="020B0604020202020204" charset="-52"/>
            </a:endParaRPr>
          </a:p>
          <a:p>
            <a:endParaRPr lang="zh-CN" altLang="en-US" sz="1800" b="1" dirty="0">
              <a:solidFill>
                <a:srgbClr val="13742F"/>
              </a:solidFill>
              <a:latin typeface="Calibri" panose="020F0502020204030204" pitchFamily="2" charset="2"/>
              <a:ea typeface="微软雅黑" panose="020B0503020204020204"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文本框 15362"/>
          <p:cNvSpPr txBox="1"/>
          <p:nvPr/>
        </p:nvSpPr>
        <p:spPr>
          <a:xfrm>
            <a:off x="396875" y="333375"/>
            <a:ext cx="6119813" cy="457200"/>
          </a:xfrm>
          <a:prstGeom prst="rect">
            <a:avLst/>
          </a:prstGeom>
          <a:noFill/>
          <a:ln w="9525">
            <a:noFill/>
          </a:ln>
        </p:spPr>
        <p:txBody>
          <a:bodyPr wrap="square" anchor="t">
            <a:spAutoFit/>
          </a:bodyPr>
          <a:p>
            <a:r>
              <a:rPr lang="zh-CN" altLang="en-US" sz="2400" b="1" dirty="0">
                <a:solidFill>
                  <a:srgbClr val="016A7D"/>
                </a:solidFill>
                <a:latin typeface="微软雅黑" panose="020B0503020204020204" charset="-122"/>
                <a:ea typeface="微软雅黑" panose="020B0503020204020204" charset="-122"/>
              </a:rPr>
              <a:t>复工贷——便捷开户：线上预填 省心省力</a:t>
            </a:r>
            <a:endParaRPr lang="zh-CN" altLang="en-US" sz="2400" b="1" dirty="0">
              <a:solidFill>
                <a:srgbClr val="016A7D"/>
              </a:solidFill>
              <a:latin typeface="微软雅黑" panose="020B0503020204020204" charset="-122"/>
              <a:ea typeface="微软雅黑" panose="020B0503020204020204" charset="-122"/>
            </a:endParaRPr>
          </a:p>
        </p:txBody>
      </p:sp>
      <p:sp>
        <p:nvSpPr>
          <p:cNvPr id="26627" name="文本框 16387"/>
          <p:cNvSpPr txBox="1"/>
          <p:nvPr/>
        </p:nvSpPr>
        <p:spPr>
          <a:xfrm>
            <a:off x="323850" y="1270000"/>
            <a:ext cx="8280400" cy="334963"/>
          </a:xfrm>
          <a:prstGeom prst="rect">
            <a:avLst/>
          </a:prstGeom>
          <a:noFill/>
          <a:ln w="9525">
            <a:noFill/>
          </a:ln>
        </p:spPr>
        <p:txBody>
          <a:bodyPr wrap="square" anchor="t">
            <a:spAutoFit/>
          </a:bodyPr>
          <a:p>
            <a:r>
              <a:rPr lang="zh-CN" altLang="en-US" sz="1600" dirty="0">
                <a:solidFill>
                  <a:srgbClr val="016A7D"/>
                </a:solidFill>
                <a:latin typeface="Calibri" panose="020F0502020204030204" pitchFamily="2" charset="2"/>
                <a:ea typeface="微软雅黑" panose="020B0503020204020204" charset="-122"/>
              </a:rPr>
              <a:t>    针对新开户客户，客户经理可通过营销宝系统，实现线上开户信息预填，节省开户时间。</a:t>
            </a:r>
            <a:endParaRPr lang="zh-CN" altLang="en-US" sz="1600" dirty="0">
              <a:solidFill>
                <a:srgbClr val="016A7D"/>
              </a:solidFill>
              <a:latin typeface="Calibri" panose="020F0502020204030204" pitchFamily="2" charset="2"/>
              <a:ea typeface="微软雅黑" panose="020B0503020204020204" charset="-122"/>
            </a:endParaRPr>
          </a:p>
        </p:txBody>
      </p:sp>
      <p:pic>
        <p:nvPicPr>
          <p:cNvPr id="26628" name="image40.jpeg"/>
          <p:cNvPicPr>
            <a:picLocks noChangeAspect="1"/>
          </p:cNvPicPr>
          <p:nvPr/>
        </p:nvPicPr>
        <p:blipFill>
          <a:blip r:embed="rId1"/>
          <a:stretch>
            <a:fillRect/>
          </a:stretch>
        </p:blipFill>
        <p:spPr>
          <a:xfrm>
            <a:off x="3060700" y="2060575"/>
            <a:ext cx="5780088" cy="3276600"/>
          </a:xfrm>
          <a:prstGeom prst="rect">
            <a:avLst/>
          </a:prstGeom>
          <a:noFill/>
          <a:ln w="9525">
            <a:noFill/>
          </a:ln>
        </p:spPr>
      </p:pic>
      <p:sp>
        <p:nvSpPr>
          <p:cNvPr id="26629" name="文本框 26628"/>
          <p:cNvSpPr txBox="1"/>
          <p:nvPr/>
        </p:nvSpPr>
        <p:spPr>
          <a:xfrm>
            <a:off x="252413" y="1844675"/>
            <a:ext cx="2735262" cy="3597275"/>
          </a:xfrm>
          <a:prstGeom prst="rect">
            <a:avLst/>
          </a:prstGeom>
          <a:noFill/>
          <a:ln w="9525">
            <a:noFill/>
          </a:ln>
        </p:spPr>
        <p:txBody>
          <a:bodyPr wrap="square" anchor="t">
            <a:spAutoFit/>
          </a:bodyPr>
          <a:p>
            <a:r>
              <a:rPr lang="zh-CN" altLang="en-US" sz="1600" b="1" dirty="0">
                <a:solidFill>
                  <a:srgbClr val="11494A"/>
                </a:solidFill>
                <a:latin typeface="Calibri" panose="020F0502020204030204" pitchFamily="2" charset="2"/>
                <a:ea typeface="微软雅黑" panose="020B0503020204020204" charset="-122"/>
              </a:rPr>
              <a:t>线上辅助办理</a:t>
            </a:r>
            <a:endParaRPr lang="zh-CN" altLang="en-US" sz="1600" b="1" dirty="0">
              <a:solidFill>
                <a:srgbClr val="11494A"/>
              </a:solidFill>
              <a:latin typeface="Calibri" panose="020F0502020204030204" pitchFamily="2" charset="2"/>
              <a:ea typeface="微软雅黑" panose="020B0503020204020204" charset="-122"/>
            </a:endParaRPr>
          </a:p>
          <a:p>
            <a:endParaRPr lang="zh-CN" altLang="en-US" sz="1400" dirty="0">
              <a:solidFill>
                <a:srgbClr val="11494A"/>
              </a:solidFill>
              <a:latin typeface="Calibri" panose="020F0502020204030204" pitchFamily="2" charset="2"/>
              <a:ea typeface="微软雅黑" panose="020B0503020204020204" charset="-122"/>
            </a:endParaRPr>
          </a:p>
          <a:p>
            <a:r>
              <a:rPr lang="zh-CN" altLang="en-US" sz="1400" dirty="0">
                <a:solidFill>
                  <a:srgbClr val="11494A"/>
                </a:solidFill>
                <a:latin typeface="Calibri" panose="020F0502020204030204" pitchFamily="2" charset="2"/>
                <a:ea typeface="微软雅黑" panose="020B0503020204020204" charset="-122"/>
              </a:rPr>
              <a:t>支持线上开户预填企业信息及目标产品选择。</a:t>
            </a:r>
            <a:endParaRPr lang="zh-CN" altLang="en-US" sz="1400" dirty="0">
              <a:solidFill>
                <a:srgbClr val="11494A"/>
              </a:solidFill>
              <a:latin typeface="Calibri" panose="020F0502020204030204" pitchFamily="2" charset="2"/>
              <a:ea typeface="微软雅黑" panose="020B0503020204020204" charset="-122"/>
            </a:endParaRPr>
          </a:p>
          <a:p>
            <a:endParaRPr lang="zh-CN" altLang="en-US" sz="1400" dirty="0">
              <a:solidFill>
                <a:srgbClr val="11494A"/>
              </a:solidFill>
              <a:latin typeface="Calibri" panose="020F0502020204030204" pitchFamily="2" charset="2"/>
              <a:ea typeface="微软雅黑" panose="020B0503020204020204" charset="-122"/>
            </a:endParaRPr>
          </a:p>
          <a:p>
            <a:endParaRPr lang="zh-CN" altLang="en-US" sz="1400" dirty="0">
              <a:solidFill>
                <a:srgbClr val="11494A"/>
              </a:solidFill>
              <a:latin typeface="Calibri" panose="020F0502020204030204" pitchFamily="2" charset="2"/>
              <a:ea typeface="微软雅黑" panose="020B0503020204020204" charset="-122"/>
            </a:endParaRPr>
          </a:p>
          <a:p>
            <a:r>
              <a:rPr lang="zh-CN" altLang="en-US" sz="1600" b="1" dirty="0">
                <a:solidFill>
                  <a:srgbClr val="11494A"/>
                </a:solidFill>
                <a:latin typeface="Calibri" panose="020F0502020204030204" pitchFamily="2" charset="2"/>
                <a:ea typeface="微软雅黑" panose="020B0503020204020204" charset="-122"/>
              </a:rPr>
              <a:t>专属客户经理服务</a:t>
            </a:r>
            <a:endParaRPr lang="zh-CN" altLang="en-US" sz="1600" b="1" dirty="0">
              <a:solidFill>
                <a:srgbClr val="11494A"/>
              </a:solidFill>
              <a:latin typeface="Calibri" panose="020F0502020204030204" pitchFamily="2" charset="2"/>
              <a:ea typeface="微软雅黑" panose="020B0503020204020204" charset="-122"/>
            </a:endParaRPr>
          </a:p>
          <a:p>
            <a:endParaRPr lang="zh-CN" altLang="en-US" sz="1400" dirty="0">
              <a:solidFill>
                <a:srgbClr val="11494A"/>
              </a:solidFill>
              <a:latin typeface="Calibri" panose="020F0502020204030204" pitchFamily="2" charset="2"/>
              <a:ea typeface="微软雅黑" panose="020B0503020204020204" charset="-122"/>
            </a:endParaRPr>
          </a:p>
          <a:p>
            <a:r>
              <a:rPr lang="zh-CN" altLang="en-US" sz="1400" dirty="0">
                <a:solidFill>
                  <a:srgbClr val="11494A"/>
                </a:solidFill>
                <a:latin typeface="Calibri" panose="020F0502020204030204" pitchFamily="2" charset="2"/>
                <a:ea typeface="微软雅黑" panose="020B0503020204020204" charset="-122"/>
              </a:rPr>
              <a:t>网点预约，专属客户经理协助完成开户，不排队、不等待。</a:t>
            </a:r>
            <a:endParaRPr lang="zh-CN" altLang="en-US" sz="1400" dirty="0">
              <a:solidFill>
                <a:srgbClr val="11494A"/>
              </a:solidFill>
              <a:latin typeface="Calibri" panose="020F0502020204030204" pitchFamily="2" charset="2"/>
              <a:ea typeface="微软雅黑" panose="020B0503020204020204" charset="-122"/>
            </a:endParaRPr>
          </a:p>
          <a:p>
            <a:endParaRPr lang="zh-CN" altLang="en-US" sz="1400" dirty="0">
              <a:solidFill>
                <a:srgbClr val="11494A"/>
              </a:solidFill>
              <a:latin typeface="Calibri" panose="020F0502020204030204" pitchFamily="2" charset="2"/>
              <a:ea typeface="微软雅黑" panose="020B0503020204020204" charset="-122"/>
            </a:endParaRPr>
          </a:p>
          <a:p>
            <a:endParaRPr lang="zh-CN" altLang="en-US" sz="1400" dirty="0">
              <a:solidFill>
                <a:srgbClr val="11494A"/>
              </a:solidFill>
              <a:latin typeface="Calibri" panose="020F0502020204030204" pitchFamily="2" charset="2"/>
              <a:ea typeface="微软雅黑" panose="020B0503020204020204" charset="-122"/>
            </a:endParaRPr>
          </a:p>
          <a:p>
            <a:r>
              <a:rPr lang="zh-CN" altLang="en-US" sz="1600" b="1" dirty="0">
                <a:solidFill>
                  <a:srgbClr val="11494A"/>
                </a:solidFill>
                <a:latin typeface="Calibri" panose="020F0502020204030204" pitchFamily="2" charset="2"/>
                <a:ea typeface="微软雅黑" panose="020B0503020204020204" charset="-122"/>
              </a:rPr>
              <a:t>签约资料一次到位</a:t>
            </a:r>
            <a:endParaRPr lang="zh-CN" altLang="en-US" sz="1600" b="1" dirty="0">
              <a:solidFill>
                <a:srgbClr val="11494A"/>
              </a:solidFill>
              <a:latin typeface="Calibri" panose="020F0502020204030204" pitchFamily="2" charset="2"/>
              <a:ea typeface="微软雅黑" panose="020B0503020204020204" charset="-122"/>
            </a:endParaRPr>
          </a:p>
          <a:p>
            <a:endParaRPr lang="zh-CN" altLang="en-US" sz="1400" dirty="0">
              <a:solidFill>
                <a:srgbClr val="11494A"/>
              </a:solidFill>
              <a:latin typeface="Calibri" panose="020F0502020204030204" pitchFamily="2" charset="2"/>
              <a:ea typeface="微软雅黑" panose="020B0503020204020204" charset="-122"/>
            </a:endParaRPr>
          </a:p>
          <a:p>
            <a:r>
              <a:rPr lang="zh-CN" altLang="en-US" sz="1400" dirty="0">
                <a:solidFill>
                  <a:srgbClr val="11494A"/>
                </a:solidFill>
                <a:latin typeface="Calibri" panose="020F0502020204030204" pitchFamily="2" charset="2"/>
                <a:ea typeface="微软雅黑" panose="020B0503020204020204" charset="-122"/>
              </a:rPr>
              <a:t>开户及签约资料需求明确，自助拍照上传开户资料，一次搞定。</a:t>
            </a:r>
            <a:endParaRPr lang="zh-CN" altLang="en-US" sz="1400" dirty="0">
              <a:solidFill>
                <a:srgbClr val="11494A"/>
              </a:solidFill>
              <a:latin typeface="Calibri" panose="020F0502020204030204" pitchFamily="2" charset="2"/>
              <a:ea typeface="微软雅黑" panose="020B0503020204020204"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78000"/>
          </a:srgbClr>
        </a:solidFill>
        <a:effectLst/>
      </p:bgPr>
    </p:bg>
    <p:spTree>
      <p:nvGrpSpPr>
        <p:cNvPr id="1" name=""/>
        <p:cNvGrpSpPr/>
        <p:nvPr/>
      </p:nvGrpSpPr>
      <p:grpSpPr/>
      <p:sp>
        <p:nvSpPr>
          <p:cNvPr id="28674" name="Rectangle 2"/>
          <p:cNvSpPr/>
          <p:nvPr/>
        </p:nvSpPr>
        <p:spPr>
          <a:xfrm>
            <a:off x="1619250" y="2563813"/>
            <a:ext cx="7343775" cy="1143000"/>
          </a:xfrm>
          <a:prstGeom prst="rect">
            <a:avLst/>
          </a:prstGeom>
          <a:noFill/>
          <a:ln w="9525">
            <a:noFill/>
          </a:ln>
        </p:spPr>
        <p:txBody>
          <a:bodyPr anchor="b"/>
          <a:p>
            <a:r>
              <a:rPr lang="zh-CN" altLang="en-US" sz="4000" b="1" dirty="0">
                <a:solidFill>
                  <a:srgbClr val="006666"/>
                </a:solidFill>
                <a:latin typeface="微软雅黑" panose="020B0503020204020204" charset="-122"/>
                <a:ea typeface="微软雅黑" panose="020B0503020204020204" charset="-122"/>
                <a:sym typeface="Cambria" panose="02040503050406030204" charset="0"/>
              </a:rPr>
              <a:t>第二部分</a:t>
            </a:r>
            <a:r>
              <a:rPr lang="en-US" altLang="zh-CN" sz="4000" b="1" dirty="0">
                <a:solidFill>
                  <a:srgbClr val="006666"/>
                </a:solidFill>
                <a:latin typeface="微软雅黑" panose="020B0503020204020204" charset="-122"/>
                <a:ea typeface="微软雅黑" panose="020B0503020204020204" charset="-122"/>
                <a:sym typeface="Cambria" panose="02040503050406030204" charset="0"/>
              </a:rPr>
              <a:t>——</a:t>
            </a:r>
            <a:r>
              <a:rPr lang="zh-CN" altLang="en-US" sz="4000" b="1" dirty="0">
                <a:solidFill>
                  <a:srgbClr val="006666"/>
                </a:solidFill>
                <a:latin typeface="微软雅黑" panose="020B0503020204020204" charset="-122"/>
                <a:ea typeface="微软雅黑" panose="020B0503020204020204" charset="-122"/>
                <a:sym typeface="Cambria" panose="02040503050406030204" charset="0"/>
              </a:rPr>
              <a:t>个人类产品</a:t>
            </a:r>
            <a:endParaRPr lang="zh-CN" altLang="en-US" sz="4000" b="1" dirty="0">
              <a:solidFill>
                <a:srgbClr val="006666"/>
              </a:solidFill>
              <a:latin typeface="微软雅黑" panose="020B0503020204020204" charset="-122"/>
              <a:ea typeface="微软雅黑" panose="020B0503020204020204" charset="-122"/>
              <a:sym typeface="Cambria" panose="0204050305040603020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矩形 6"/>
          <p:cNvSpPr/>
          <p:nvPr/>
        </p:nvSpPr>
        <p:spPr>
          <a:xfrm>
            <a:off x="4640263" y="1701800"/>
            <a:ext cx="4103687" cy="3733800"/>
          </a:xfrm>
          <a:prstGeom prst="rect">
            <a:avLst/>
          </a:prstGeom>
          <a:solidFill>
            <a:schemeClr val="bg1"/>
          </a:solidFill>
          <a:ln w="12700" cap="flat" cmpd="sng">
            <a:solidFill>
              <a:srgbClr val="8EA5B8"/>
            </a:solidFill>
            <a:prstDash val="solid"/>
            <a:miter/>
            <a:headEnd type="none" w="med" len="med"/>
            <a:tailEnd type="none" w="med" len="med"/>
          </a:ln>
        </p:spPr>
        <p:txBody>
          <a:bodyPr anchor="ctr"/>
          <a:p>
            <a:pPr algn="ctr"/>
            <a:endParaRPr lang="zh-CN" altLang="en-US" dirty="0">
              <a:solidFill>
                <a:srgbClr val="000000"/>
              </a:solidFill>
              <a:latin typeface="Cambria" panose="02040503050406030204" charset="0"/>
              <a:ea typeface="宋体" panose="02010600030101010101" pitchFamily="2" charset="-122"/>
            </a:endParaRPr>
          </a:p>
        </p:txBody>
      </p:sp>
      <p:sp>
        <p:nvSpPr>
          <p:cNvPr id="30723" name="矩形 5"/>
          <p:cNvSpPr/>
          <p:nvPr/>
        </p:nvSpPr>
        <p:spPr>
          <a:xfrm>
            <a:off x="409575" y="1701800"/>
            <a:ext cx="4105275" cy="3733800"/>
          </a:xfrm>
          <a:prstGeom prst="rect">
            <a:avLst/>
          </a:prstGeom>
          <a:solidFill>
            <a:schemeClr val="bg1"/>
          </a:solidFill>
          <a:ln w="12700" cap="flat" cmpd="sng">
            <a:solidFill>
              <a:srgbClr val="8EA5B8"/>
            </a:solidFill>
            <a:prstDash val="solid"/>
            <a:miter/>
            <a:headEnd type="none" w="med" len="med"/>
            <a:tailEnd type="none" w="med" len="med"/>
          </a:ln>
        </p:spPr>
        <p:txBody>
          <a:bodyPr anchor="ctr"/>
          <a:p>
            <a:pPr algn="ctr"/>
            <a:endParaRPr lang="zh-CN" altLang="en-US" dirty="0">
              <a:solidFill>
                <a:schemeClr val="tx1"/>
              </a:solidFill>
              <a:latin typeface="微软雅黑" panose="020B0503020204020204" charset="-122"/>
              <a:ea typeface="微软雅黑" panose="020B0503020204020204" charset="-122"/>
            </a:endParaRPr>
          </a:p>
        </p:txBody>
      </p:sp>
      <p:sp>
        <p:nvSpPr>
          <p:cNvPr id="30724" name="内容占位符 3"/>
          <p:cNvSpPr>
            <a:spLocks noGrp="1"/>
          </p:cNvSpPr>
          <p:nvPr>
            <p:ph sz="half" idx="4294967295"/>
          </p:nvPr>
        </p:nvSpPr>
        <p:spPr>
          <a:xfrm>
            <a:off x="384175" y="1954213"/>
            <a:ext cx="4130675" cy="4694237"/>
          </a:xfrm>
          <a:prstGeom prst="rect">
            <a:avLst/>
          </a:prstGeom>
          <a:noFill/>
          <a:ln w="9525">
            <a:noFill/>
          </a:ln>
        </p:spPr>
        <p:txBody>
          <a:bodyPr anchor="t"/>
          <a:lstStyle>
            <a:lvl1pPr lvl="0">
              <a:buClrTx/>
              <a:buSzPct val="80000"/>
              <a:buFont typeface="Wingdings" panose="05000000000000000000" pitchFamily="2" charset="2"/>
              <a:defRPr sz="2800"/>
            </a:lvl1pPr>
            <a:lvl2pPr lvl="1">
              <a:buClrTx/>
              <a:buSzPct val="80000"/>
              <a:buFont typeface="Wingdings" panose="05000000000000000000" pitchFamily="2" charset="2"/>
              <a:defRPr sz="2400"/>
            </a:lvl2pPr>
            <a:lvl3pPr lvl="2">
              <a:buClrTx/>
              <a:buSzPct val="80000"/>
              <a:buFont typeface="Wingdings" panose="05000000000000000000" pitchFamily="2" charset="2"/>
              <a:defRPr sz="2000"/>
            </a:lvl3pPr>
            <a:lvl4pPr lvl="3">
              <a:buClrTx/>
              <a:buSzPct val="80000"/>
              <a:buFont typeface="Wingdings" panose="05000000000000000000" pitchFamily="2" charset="2"/>
              <a:defRPr sz="1800"/>
            </a:lvl4pPr>
            <a:lvl5pPr lvl="4">
              <a:buClrTx/>
              <a:buSzPct val="80000"/>
              <a:buFont typeface="Wingdings" panose="05000000000000000000" pitchFamily="2" charset="2"/>
              <a:defRPr sz="1800"/>
            </a:lvl5pPr>
          </a:lstStyle>
          <a:p>
            <a:pPr lvl="0"/>
            <a:r>
              <a:rPr lang="zh-CN" altLang="en-US" sz="1200" u="none" dirty="0">
                <a:solidFill>
                  <a:schemeClr val="tx1"/>
                </a:solidFill>
                <a:latin typeface="微软雅黑" panose="020B0503020204020204" charset="-122"/>
                <a:ea typeface="微软雅黑" panose="020B0503020204020204" charset="-122"/>
              </a:rPr>
              <a:t>贷款对象：二甲（含）以上医院单位正式员工，本单位工作满一年，税后月收入不低于3000元。</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贷款期限：1年</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用信方式：信用方式</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产品特点：线上系统自动审批，自助循环，随借随还。</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贷款金额：2-30万元</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贷款利率：年利率低至3.99%，实际以系统审批为准</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还款方式：按月付息到期还本</a:t>
            </a:r>
            <a:endParaRPr lang="zh-CN" altLang="en-US" sz="1200" u="none" dirty="0">
              <a:solidFill>
                <a:schemeClr val="tx1"/>
              </a:solidFill>
              <a:latin typeface="微软雅黑" panose="020B0503020204020204" charset="-122"/>
              <a:ea typeface="微软雅黑" panose="020B0503020204020204" charset="-122"/>
            </a:endParaRPr>
          </a:p>
        </p:txBody>
      </p:sp>
      <p:sp>
        <p:nvSpPr>
          <p:cNvPr id="30725" name="内容占位符 4"/>
          <p:cNvSpPr>
            <a:spLocks noGrp="1"/>
          </p:cNvSpPr>
          <p:nvPr>
            <p:ph sz="half" idx="4294967295"/>
          </p:nvPr>
        </p:nvSpPr>
        <p:spPr>
          <a:xfrm>
            <a:off x="4716463" y="1917700"/>
            <a:ext cx="4032250" cy="4694238"/>
          </a:xfrm>
          <a:prstGeom prst="rect">
            <a:avLst/>
          </a:prstGeom>
          <a:noFill/>
          <a:ln w="9525">
            <a:noFill/>
          </a:ln>
        </p:spPr>
        <p:txBody>
          <a:bodyPr anchor="t"/>
          <a:lstStyle>
            <a:lvl1pPr lvl="0">
              <a:buClrTx/>
              <a:buSzPct val="80000"/>
              <a:buFont typeface="Wingdings" panose="05000000000000000000" pitchFamily="2" charset="2"/>
              <a:defRPr sz="2800"/>
            </a:lvl1pPr>
            <a:lvl2pPr lvl="1">
              <a:buClrTx/>
              <a:buSzPct val="80000"/>
              <a:buFont typeface="Wingdings" panose="05000000000000000000" pitchFamily="2" charset="2"/>
              <a:defRPr sz="2400"/>
            </a:lvl2pPr>
            <a:lvl3pPr lvl="2">
              <a:buClrTx/>
              <a:buSzPct val="80000"/>
              <a:buFont typeface="Wingdings" panose="05000000000000000000" pitchFamily="2" charset="2"/>
              <a:defRPr sz="2000"/>
            </a:lvl3pPr>
            <a:lvl4pPr lvl="3">
              <a:buClrTx/>
              <a:buSzPct val="80000"/>
              <a:buFont typeface="Wingdings" panose="05000000000000000000" pitchFamily="2" charset="2"/>
              <a:defRPr sz="1800"/>
            </a:lvl4pPr>
            <a:lvl5pPr lvl="4">
              <a:buClrTx/>
              <a:buSzPct val="80000"/>
              <a:buFont typeface="Wingdings" panose="05000000000000000000" pitchFamily="2" charset="2"/>
              <a:defRPr sz="1800"/>
            </a:lvl5pPr>
          </a:lstStyle>
          <a:p>
            <a:pPr lvl="0"/>
            <a:r>
              <a:rPr lang="zh-CN" altLang="en-US" sz="1200" u="none" dirty="0">
                <a:solidFill>
                  <a:schemeClr val="tx1"/>
                </a:solidFill>
                <a:latin typeface="微软雅黑" panose="020B0503020204020204" charset="-122"/>
                <a:ea typeface="微软雅黑" panose="020B0503020204020204" charset="-122"/>
              </a:rPr>
              <a:t>贷款对象：医保合作的药店、小型私立医院、诊所。</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贷款要求：</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①借款人所经营实体近一年销售额不低于20万元；</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②借款人或借款人家庭（含配偶）在广西区内有房产</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贷款期限：1年</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用信方式：信用方式</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产品特点：线上系统自动审批，自助循环，随借随还</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贷款金额：2-50万元</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贷款利率：年利率低至4.05%，实际以系统审批为准</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还款方式：按月付息到期还本</a:t>
            </a:r>
            <a:endParaRPr lang="zh-CN" altLang="en-US" sz="1200" u="none" dirty="0">
              <a:solidFill>
                <a:schemeClr val="tx1"/>
              </a:solidFill>
              <a:latin typeface="微软雅黑" panose="020B0503020204020204" charset="-122"/>
              <a:ea typeface="微软雅黑" panose="020B0503020204020204" charset="-122"/>
            </a:endParaRPr>
          </a:p>
        </p:txBody>
      </p:sp>
      <p:sp>
        <p:nvSpPr>
          <p:cNvPr id="30726" name="标题 2"/>
          <p:cNvSpPr>
            <a:spLocks noGrp="1"/>
          </p:cNvSpPr>
          <p:nvPr/>
        </p:nvSpPr>
        <p:spPr>
          <a:xfrm>
            <a:off x="4846638" y="1150938"/>
            <a:ext cx="3532187" cy="444500"/>
          </a:xfrm>
          <a:prstGeom prst="rect">
            <a:avLst/>
          </a:prstGeom>
          <a:noFill/>
          <a:ln w="9525">
            <a:noFill/>
          </a:ln>
        </p:spPr>
        <p:txBody>
          <a:bodyPr lIns="91431" tIns="45716" rIns="91431" bIns="45716" anchor="ctr"/>
          <a:p>
            <a:pPr marL="1017905" indent="-1017905" algn="ctr" eaLnBrk="0" hangingPunct="0"/>
            <a:r>
              <a:rPr lang="zh-CN" altLang="en-US" sz="2400" b="1" dirty="0">
                <a:solidFill>
                  <a:srgbClr val="016A7D"/>
                </a:solidFill>
                <a:latin typeface="微软雅黑" panose="020B0503020204020204" charset="-122"/>
                <a:ea typeface="微软雅黑" panose="020B0503020204020204" charset="-122"/>
                <a:sym typeface="Arial" panose="020B0604020202020204" charset="-52"/>
              </a:rPr>
              <a:t>药商e贷</a:t>
            </a:r>
            <a:endParaRPr lang="zh-CN" altLang="en-US" sz="2400" b="1" dirty="0">
              <a:solidFill>
                <a:srgbClr val="016A7D"/>
              </a:solidFill>
              <a:latin typeface="微软雅黑" panose="020B0503020204020204" charset="-122"/>
              <a:ea typeface="微软雅黑" panose="020B0503020204020204" charset="-122"/>
              <a:sym typeface="Arial" panose="020B0604020202020204" charset="-52"/>
            </a:endParaRPr>
          </a:p>
        </p:txBody>
      </p:sp>
      <p:sp>
        <p:nvSpPr>
          <p:cNvPr id="30727" name="文本框 15362"/>
          <p:cNvSpPr txBox="1"/>
          <p:nvPr/>
        </p:nvSpPr>
        <p:spPr>
          <a:xfrm>
            <a:off x="409575" y="322263"/>
            <a:ext cx="6119813" cy="460375"/>
          </a:xfrm>
          <a:prstGeom prst="rect">
            <a:avLst/>
          </a:prstGeom>
          <a:noFill/>
          <a:ln w="9525">
            <a:noFill/>
          </a:ln>
        </p:spPr>
        <p:txBody>
          <a:bodyPr wrap="square" anchor="t">
            <a:spAutoFit/>
          </a:bodyPr>
          <a:p>
            <a:r>
              <a:rPr lang="zh-CN" altLang="en-US" sz="2400" b="1" dirty="0">
                <a:solidFill>
                  <a:srgbClr val="016A7D"/>
                </a:solidFill>
                <a:latin typeface="微软雅黑" panose="020B0503020204020204" charset="-122"/>
                <a:ea typeface="微软雅黑" panose="020B0503020204020204" charset="-122"/>
              </a:rPr>
              <a:t>个贷产品</a:t>
            </a:r>
            <a:endParaRPr lang="zh-CN" altLang="en-US" sz="2400" b="1" dirty="0">
              <a:solidFill>
                <a:srgbClr val="016A7D"/>
              </a:solidFill>
              <a:latin typeface="微软雅黑" panose="020B0503020204020204" charset="-122"/>
              <a:ea typeface="微软雅黑" panose="020B0503020204020204" charset="-122"/>
            </a:endParaRPr>
          </a:p>
        </p:txBody>
      </p:sp>
      <p:sp>
        <p:nvSpPr>
          <p:cNvPr id="30728" name="标题 2"/>
          <p:cNvSpPr>
            <a:spLocks noGrp="1"/>
          </p:cNvSpPr>
          <p:nvPr/>
        </p:nvSpPr>
        <p:spPr>
          <a:xfrm>
            <a:off x="684213" y="1150938"/>
            <a:ext cx="3530600" cy="444500"/>
          </a:xfrm>
          <a:prstGeom prst="rect">
            <a:avLst/>
          </a:prstGeom>
          <a:noFill/>
          <a:ln w="9525">
            <a:noFill/>
          </a:ln>
        </p:spPr>
        <p:txBody>
          <a:bodyPr wrap="square" lIns="91431" tIns="45716" rIns="91431" bIns="45716" anchor="ctr"/>
          <a:p>
            <a:pPr marL="1017905" indent="-1017905" algn="ctr" eaLnBrk="0" hangingPunct="0"/>
            <a:r>
              <a:rPr lang="zh-CN" altLang="en-US" sz="2400" b="1" dirty="0">
                <a:solidFill>
                  <a:srgbClr val="016A7D"/>
                </a:solidFill>
                <a:latin typeface="微软雅黑" panose="020B0503020204020204" charset="-122"/>
                <a:ea typeface="微软雅黑" panose="020B0503020204020204" charset="-122"/>
                <a:sym typeface="Arial" panose="020B0604020202020204" charset="-52"/>
              </a:rPr>
              <a:t>医护e贷</a:t>
            </a:r>
            <a:endParaRPr lang="zh-CN" altLang="en-US" sz="2400" b="1" dirty="0">
              <a:solidFill>
                <a:srgbClr val="016A7D"/>
              </a:solidFill>
              <a:latin typeface="微软雅黑" panose="020B0503020204020204" charset="-122"/>
              <a:ea typeface="微软雅黑" panose="020B0503020204020204" charset="-122"/>
              <a:sym typeface="Arial" panose="020B0604020202020204" charset="-5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6"/>
          <p:cNvSpPr/>
          <p:nvPr/>
        </p:nvSpPr>
        <p:spPr>
          <a:xfrm>
            <a:off x="4640263" y="1701800"/>
            <a:ext cx="4103687" cy="3455988"/>
          </a:xfrm>
          <a:prstGeom prst="rect">
            <a:avLst/>
          </a:prstGeom>
          <a:solidFill>
            <a:schemeClr val="bg1"/>
          </a:solidFill>
          <a:ln w="12700" cap="flat" cmpd="sng">
            <a:solidFill>
              <a:srgbClr val="8EA5B8"/>
            </a:solidFill>
            <a:prstDash val="solid"/>
            <a:miter/>
            <a:headEnd type="none" w="med" len="med"/>
            <a:tailEnd type="none" w="med" len="med"/>
          </a:ln>
        </p:spPr>
        <p:txBody>
          <a:bodyPr anchor="ctr"/>
          <a:p>
            <a:pPr algn="ctr"/>
            <a:endParaRPr lang="zh-CN" altLang="en-US" dirty="0">
              <a:solidFill>
                <a:srgbClr val="000000"/>
              </a:solidFill>
              <a:latin typeface="微软雅黑" panose="020B0503020204020204" charset="-122"/>
              <a:ea typeface="微软雅黑" panose="020B0503020204020204" charset="-122"/>
            </a:endParaRPr>
          </a:p>
        </p:txBody>
      </p:sp>
      <p:sp>
        <p:nvSpPr>
          <p:cNvPr id="32771" name="内容占位符 4"/>
          <p:cNvSpPr>
            <a:spLocks noGrp="1"/>
          </p:cNvSpPr>
          <p:nvPr>
            <p:ph sz="half" idx="4294967295"/>
          </p:nvPr>
        </p:nvSpPr>
        <p:spPr>
          <a:xfrm>
            <a:off x="4740275" y="1954213"/>
            <a:ext cx="4079875" cy="4694237"/>
          </a:xfrm>
          <a:prstGeom prst="rect">
            <a:avLst/>
          </a:prstGeom>
          <a:noFill/>
          <a:ln w="9525">
            <a:noFill/>
          </a:ln>
        </p:spPr>
        <p:txBody>
          <a:bodyPr anchor="t"/>
          <a:lstStyle>
            <a:lvl1pPr lvl="0">
              <a:buClrTx/>
              <a:buSzPct val="80000"/>
              <a:buFont typeface="Wingdings" panose="05000000000000000000" pitchFamily="2" charset="2"/>
              <a:defRPr sz="2800"/>
            </a:lvl1pPr>
            <a:lvl2pPr lvl="1">
              <a:buClrTx/>
              <a:buSzPct val="80000"/>
              <a:buFont typeface="Wingdings" panose="05000000000000000000" pitchFamily="2" charset="2"/>
              <a:defRPr sz="2400"/>
            </a:lvl2pPr>
            <a:lvl3pPr lvl="2">
              <a:buClrTx/>
              <a:buSzPct val="80000"/>
              <a:buFont typeface="Wingdings" panose="05000000000000000000" pitchFamily="2" charset="2"/>
              <a:defRPr sz="2000"/>
            </a:lvl3pPr>
            <a:lvl4pPr lvl="3">
              <a:buClrTx/>
              <a:buSzPct val="80000"/>
              <a:buFont typeface="Wingdings" panose="05000000000000000000" pitchFamily="2" charset="2"/>
              <a:defRPr sz="1800"/>
            </a:lvl4pPr>
            <a:lvl5pPr lvl="4">
              <a:buClrTx/>
              <a:buSzPct val="80000"/>
              <a:buFont typeface="Wingdings" panose="05000000000000000000" pitchFamily="2" charset="2"/>
              <a:defRPr sz="1800"/>
            </a:lvl5pPr>
          </a:lstStyle>
          <a:p>
            <a:pPr lvl="0"/>
            <a:r>
              <a:rPr lang="zh-CN" altLang="en-US" sz="1200" u="none" dirty="0">
                <a:solidFill>
                  <a:schemeClr val="tx1"/>
                </a:solidFill>
                <a:latin typeface="微软雅黑" panose="020B0503020204020204" charset="-122"/>
                <a:ea typeface="微软雅黑" panose="020B0503020204020204" charset="-122"/>
              </a:rPr>
              <a:t>贷款对象：我行房贷2年以上、日均金融资产达10万以上的个体工商户、私营企业主。</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贷款期限：1年</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用信方式：信用方式</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产品特点：线上系统自动审批，自助循环，随借随还</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贷款金额：2-50万元</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贷款利率：年利率低至3.8%，实际以系统审批为准</a:t>
            </a:r>
            <a:endParaRPr lang="zh-CN" altLang="en-US" sz="1200" u="none" dirty="0">
              <a:solidFill>
                <a:schemeClr val="tx1"/>
              </a:solidFill>
              <a:latin typeface="微软雅黑" panose="020B0503020204020204" charset="-122"/>
              <a:ea typeface="微软雅黑" panose="020B0503020204020204" charset="-122"/>
            </a:endParaRPr>
          </a:p>
          <a:p>
            <a:pPr lvl="0"/>
            <a:r>
              <a:rPr lang="zh-CN" altLang="en-US" sz="1200" u="none" dirty="0">
                <a:solidFill>
                  <a:schemeClr val="tx1"/>
                </a:solidFill>
                <a:latin typeface="微软雅黑" panose="020B0503020204020204" charset="-122"/>
                <a:ea typeface="微软雅黑" panose="020B0503020204020204" charset="-122"/>
              </a:rPr>
              <a:t>还款方式：按月付息到期还本</a:t>
            </a:r>
            <a:endParaRPr lang="zh-CN" altLang="en-US" sz="1200" u="none" dirty="0">
              <a:solidFill>
                <a:schemeClr val="tx1"/>
              </a:solidFill>
              <a:latin typeface="微软雅黑" panose="020B0503020204020204" charset="-122"/>
              <a:ea typeface="微软雅黑" panose="020B0503020204020204" charset="-122"/>
            </a:endParaRPr>
          </a:p>
        </p:txBody>
      </p:sp>
      <p:sp>
        <p:nvSpPr>
          <p:cNvPr id="32772" name="标题 2"/>
          <p:cNvSpPr>
            <a:spLocks noGrp="1"/>
          </p:cNvSpPr>
          <p:nvPr/>
        </p:nvSpPr>
        <p:spPr>
          <a:xfrm>
            <a:off x="4846638" y="1150938"/>
            <a:ext cx="3532187" cy="444500"/>
          </a:xfrm>
          <a:prstGeom prst="rect">
            <a:avLst/>
          </a:prstGeom>
          <a:noFill/>
          <a:ln w="9525">
            <a:noFill/>
          </a:ln>
        </p:spPr>
        <p:txBody>
          <a:bodyPr lIns="91431" tIns="45716" rIns="91431" bIns="45716" anchor="ctr"/>
          <a:p>
            <a:pPr marL="1017905" indent="-1017905" algn="ctr" eaLnBrk="0" hangingPunct="0"/>
            <a:r>
              <a:rPr lang="zh-CN" altLang="en-US" sz="2000" b="1" dirty="0">
                <a:solidFill>
                  <a:srgbClr val="016A7D"/>
                </a:solidFill>
                <a:latin typeface="微软雅黑" panose="020B0503020204020204" charset="-122"/>
                <a:ea typeface="微软雅黑" panose="020B0503020204020204" charset="-122"/>
                <a:sym typeface="Arial" panose="020B0604020202020204" charset="-52"/>
              </a:rPr>
              <a:t>网捷贷-经营类（助业快e贷）</a:t>
            </a:r>
            <a:endParaRPr lang="zh-CN" altLang="en-US" sz="2000" b="1" dirty="0">
              <a:solidFill>
                <a:srgbClr val="016A7D"/>
              </a:solidFill>
              <a:latin typeface="微软雅黑" panose="020B0503020204020204" charset="-122"/>
              <a:ea typeface="微软雅黑" panose="020B0503020204020204" charset="-122"/>
              <a:sym typeface="Arial" panose="020B0604020202020204" charset="-52"/>
            </a:endParaRPr>
          </a:p>
        </p:txBody>
      </p:sp>
      <p:sp>
        <p:nvSpPr>
          <p:cNvPr id="32773" name="文本框 15362"/>
          <p:cNvSpPr txBox="1"/>
          <p:nvPr/>
        </p:nvSpPr>
        <p:spPr>
          <a:xfrm>
            <a:off x="403225" y="322263"/>
            <a:ext cx="6119813" cy="460375"/>
          </a:xfrm>
          <a:prstGeom prst="rect">
            <a:avLst/>
          </a:prstGeom>
          <a:noFill/>
          <a:ln w="9525">
            <a:noFill/>
          </a:ln>
        </p:spPr>
        <p:txBody>
          <a:bodyPr wrap="square" anchor="t">
            <a:spAutoFit/>
          </a:bodyPr>
          <a:p>
            <a:r>
              <a:rPr lang="zh-CN" altLang="en-US" sz="2400" b="1" dirty="0">
                <a:solidFill>
                  <a:srgbClr val="016A7D"/>
                </a:solidFill>
                <a:latin typeface="微软雅黑" panose="020B0503020204020204" charset="-122"/>
                <a:ea typeface="微软雅黑" panose="020B0503020204020204" charset="-122"/>
              </a:rPr>
              <a:t>个贷产品</a:t>
            </a:r>
            <a:endParaRPr lang="zh-CN" altLang="en-US" sz="2400" b="1" dirty="0">
              <a:solidFill>
                <a:srgbClr val="016A7D"/>
              </a:solidFill>
              <a:latin typeface="微软雅黑" panose="020B0503020204020204" charset="-122"/>
              <a:ea typeface="微软雅黑" panose="020B0503020204020204" charset="-122"/>
            </a:endParaRPr>
          </a:p>
        </p:txBody>
      </p:sp>
      <p:sp>
        <p:nvSpPr>
          <p:cNvPr id="32774" name="标题 2"/>
          <p:cNvSpPr>
            <a:spLocks noGrp="1"/>
          </p:cNvSpPr>
          <p:nvPr/>
        </p:nvSpPr>
        <p:spPr>
          <a:xfrm>
            <a:off x="696913" y="1150938"/>
            <a:ext cx="3532187" cy="444500"/>
          </a:xfrm>
          <a:prstGeom prst="rect">
            <a:avLst/>
          </a:prstGeom>
          <a:noFill/>
          <a:ln w="9525">
            <a:noFill/>
          </a:ln>
        </p:spPr>
        <p:txBody>
          <a:bodyPr wrap="square" lIns="91431" tIns="45716" rIns="91431" bIns="45716" anchor="ctr"/>
          <a:p>
            <a:pPr marL="1017905" indent="-1017905" algn="ctr" eaLnBrk="0" fontAlgn="ctr" latinLnBrk="1" hangingPunct="0"/>
            <a:r>
              <a:rPr lang="zh-CN" altLang="en-US" sz="1800" b="1" dirty="0">
                <a:solidFill>
                  <a:srgbClr val="016A7D"/>
                </a:solidFill>
                <a:latin typeface="微软雅黑" panose="020B0503020204020204" charset="-122"/>
                <a:ea typeface="微软雅黑" panose="020B0503020204020204" charset="-122"/>
              </a:rPr>
              <a:t>助业贷款（房抵贷</a:t>
            </a:r>
            <a:r>
              <a:rPr lang="en-US" altLang="zh-CN" sz="1800" b="1" dirty="0">
                <a:solidFill>
                  <a:srgbClr val="016A7D"/>
                </a:solidFill>
                <a:latin typeface="微软雅黑" panose="020B0503020204020204" charset="-122"/>
                <a:ea typeface="微软雅黑" panose="020B0503020204020204" charset="-122"/>
              </a:rPr>
              <a:t>-</a:t>
            </a:r>
            <a:r>
              <a:rPr lang="zh-CN" altLang="en-US" sz="1800" b="1" dirty="0">
                <a:solidFill>
                  <a:srgbClr val="016A7D"/>
                </a:solidFill>
                <a:latin typeface="微软雅黑" panose="020B0503020204020204" charset="-122"/>
                <a:ea typeface="微软雅黑" panose="020B0503020204020204" charset="-122"/>
              </a:rPr>
              <a:t>经营贷款）</a:t>
            </a:r>
            <a:endParaRPr lang="zh-CN" altLang="en-US" sz="1800" b="1" dirty="0">
              <a:solidFill>
                <a:srgbClr val="016A7D"/>
              </a:solidFill>
              <a:latin typeface="微软雅黑" panose="020B0503020204020204" charset="-122"/>
              <a:ea typeface="微软雅黑" panose="020B0503020204020204" charset="-122"/>
            </a:endParaRPr>
          </a:p>
        </p:txBody>
      </p:sp>
      <p:sp>
        <p:nvSpPr>
          <p:cNvPr id="32775" name="矩形 5"/>
          <p:cNvSpPr/>
          <p:nvPr/>
        </p:nvSpPr>
        <p:spPr>
          <a:xfrm>
            <a:off x="409575" y="1701800"/>
            <a:ext cx="4105275" cy="3455988"/>
          </a:xfrm>
          <a:prstGeom prst="rect">
            <a:avLst/>
          </a:prstGeom>
          <a:solidFill>
            <a:schemeClr val="bg1"/>
          </a:solidFill>
          <a:ln w="12700" cap="flat" cmpd="sng">
            <a:solidFill>
              <a:srgbClr val="8EA5B8"/>
            </a:solidFill>
            <a:prstDash val="solid"/>
            <a:miter/>
            <a:headEnd type="none" w="med" len="med"/>
            <a:tailEnd type="none" w="med" len="med"/>
          </a:ln>
        </p:spPr>
        <p:txBody>
          <a:bodyPr wrap="square" anchor="ctr"/>
          <a:p>
            <a:pPr algn="ctr"/>
            <a:endParaRPr lang="zh-CN" altLang="en-US" dirty="0">
              <a:solidFill>
                <a:srgbClr val="000000"/>
              </a:solidFill>
              <a:latin typeface="微软雅黑" panose="020B0503020204020204" charset="-122"/>
              <a:ea typeface="微软雅黑" panose="020B0503020204020204" charset="-122"/>
            </a:endParaRPr>
          </a:p>
        </p:txBody>
      </p:sp>
      <p:sp>
        <p:nvSpPr>
          <p:cNvPr id="32776" name="内容占位符 3"/>
          <p:cNvSpPr>
            <a:spLocks noGrp="1"/>
          </p:cNvSpPr>
          <p:nvPr/>
        </p:nvSpPr>
        <p:spPr>
          <a:xfrm>
            <a:off x="384175" y="1954213"/>
            <a:ext cx="4130675" cy="4694237"/>
          </a:xfrm>
          <a:prstGeom prst="rect">
            <a:avLst/>
          </a:prstGeom>
          <a:noFill/>
          <a:ln w="9525">
            <a:noFill/>
          </a:ln>
        </p:spPr>
        <p:txBody>
          <a:bodyPr wrap="square" anchor="t"/>
          <a:p>
            <a:pPr marL="176530" indent="-176530" algn="just" eaLnBrk="0" fontAlgn="ctr" latinLnBrk="1" hangingPunct="0">
              <a:lnSpc>
                <a:spcPct val="140000"/>
              </a:lnSpc>
              <a:spcBef>
                <a:spcPct val="40000"/>
              </a:spcBef>
              <a:buSzPct val="80000"/>
              <a:buFont typeface="Wingdings" panose="05000000000000000000" pitchFamily="2" charset="2"/>
              <a:buChar char="n"/>
            </a:pPr>
            <a:r>
              <a:rPr lang="zh-CN" altLang="en-US" sz="1200" dirty="0">
                <a:solidFill>
                  <a:schemeClr val="tx1"/>
                </a:solidFill>
                <a:latin typeface="微软雅黑" panose="020B0503020204020204" charset="-122"/>
                <a:ea typeface="微软雅黑" panose="020B0503020204020204" charset="-122"/>
              </a:rPr>
              <a:t>贷款对象：个体工商户、小微企业主（含股东）</a:t>
            </a:r>
            <a:endParaRPr lang="zh-CN" altLang="en-US" sz="1200" dirty="0">
              <a:solidFill>
                <a:schemeClr val="tx1"/>
              </a:solidFill>
              <a:latin typeface="微软雅黑" panose="020B0503020204020204" charset="-122"/>
              <a:ea typeface="微软雅黑" panose="020B0503020204020204" charset="-122"/>
            </a:endParaRPr>
          </a:p>
          <a:p>
            <a:pPr marL="176530" indent="-176530" algn="just" eaLnBrk="0" fontAlgn="ctr" latinLnBrk="1" hangingPunct="0">
              <a:lnSpc>
                <a:spcPct val="140000"/>
              </a:lnSpc>
              <a:spcBef>
                <a:spcPct val="40000"/>
              </a:spcBef>
              <a:buSzPct val="80000"/>
              <a:buFont typeface="Wingdings" panose="05000000000000000000" pitchFamily="2" charset="2"/>
              <a:buChar char="n"/>
            </a:pPr>
            <a:r>
              <a:rPr lang="zh-CN" altLang="en-US" sz="1200" dirty="0">
                <a:solidFill>
                  <a:schemeClr val="tx1"/>
                </a:solidFill>
                <a:latin typeface="微软雅黑" panose="020B0503020204020204" charset="-122"/>
                <a:ea typeface="微软雅黑" panose="020B0503020204020204" charset="-122"/>
              </a:rPr>
              <a:t>贷款期限：一般3年，最长10年</a:t>
            </a:r>
            <a:endParaRPr lang="zh-CN" altLang="en-US" sz="1200" dirty="0">
              <a:solidFill>
                <a:schemeClr val="tx1"/>
              </a:solidFill>
              <a:latin typeface="微软雅黑" panose="020B0503020204020204" charset="-122"/>
              <a:ea typeface="微软雅黑" panose="020B0503020204020204" charset="-122"/>
            </a:endParaRPr>
          </a:p>
          <a:p>
            <a:pPr marL="176530" indent="-176530" algn="just" eaLnBrk="0" fontAlgn="ctr" latinLnBrk="1" hangingPunct="0">
              <a:lnSpc>
                <a:spcPct val="140000"/>
              </a:lnSpc>
              <a:spcBef>
                <a:spcPct val="40000"/>
              </a:spcBef>
              <a:buSzPct val="80000"/>
              <a:buFont typeface="Wingdings" panose="05000000000000000000" pitchFamily="2" charset="2"/>
              <a:buChar char="n"/>
            </a:pPr>
            <a:r>
              <a:rPr lang="zh-CN" altLang="en-US" sz="1200" dirty="0">
                <a:solidFill>
                  <a:schemeClr val="tx1"/>
                </a:solidFill>
                <a:latin typeface="微软雅黑" panose="020B0503020204020204" charset="-122"/>
                <a:ea typeface="微软雅黑" panose="020B0503020204020204" charset="-122"/>
              </a:rPr>
              <a:t>用信方式：证照齐全并当前未抵押的商品房、铺面、自建房等，抵押率最高可至评估价的70%</a:t>
            </a:r>
            <a:endParaRPr lang="zh-CN" altLang="en-US" sz="1200" dirty="0">
              <a:solidFill>
                <a:schemeClr val="tx1"/>
              </a:solidFill>
              <a:latin typeface="微软雅黑" panose="020B0503020204020204" charset="-122"/>
              <a:ea typeface="微软雅黑" panose="020B0503020204020204" charset="-122"/>
            </a:endParaRPr>
          </a:p>
          <a:p>
            <a:pPr marL="176530" indent="-176530" algn="just" eaLnBrk="0" fontAlgn="ctr" latinLnBrk="1" hangingPunct="0">
              <a:lnSpc>
                <a:spcPct val="140000"/>
              </a:lnSpc>
              <a:spcBef>
                <a:spcPct val="40000"/>
              </a:spcBef>
              <a:buSzPct val="80000"/>
              <a:buFont typeface="Wingdings" panose="05000000000000000000" pitchFamily="2" charset="2"/>
              <a:buChar char="n"/>
            </a:pPr>
            <a:r>
              <a:rPr lang="zh-CN" altLang="en-US" sz="1200" dirty="0">
                <a:solidFill>
                  <a:schemeClr val="tx1"/>
                </a:solidFill>
                <a:latin typeface="微软雅黑" panose="020B0503020204020204" charset="-122"/>
                <a:ea typeface="微软雅黑" panose="020B0503020204020204" charset="-122"/>
              </a:rPr>
              <a:t>产品特点：线下人工审查审批，可贷额度较大，期限较长，免收抵押登记费</a:t>
            </a:r>
            <a:endParaRPr lang="zh-CN" altLang="en-US" sz="1200" dirty="0">
              <a:solidFill>
                <a:schemeClr val="tx1"/>
              </a:solidFill>
              <a:latin typeface="微软雅黑" panose="020B0503020204020204" charset="-122"/>
              <a:ea typeface="微软雅黑" panose="020B0503020204020204" charset="-122"/>
            </a:endParaRPr>
          </a:p>
          <a:p>
            <a:pPr marL="176530" indent="-176530" algn="just" eaLnBrk="0" fontAlgn="ctr" latinLnBrk="1" hangingPunct="0">
              <a:lnSpc>
                <a:spcPct val="140000"/>
              </a:lnSpc>
              <a:spcBef>
                <a:spcPct val="40000"/>
              </a:spcBef>
              <a:buSzPct val="80000"/>
              <a:buFont typeface="Wingdings" panose="05000000000000000000" pitchFamily="2" charset="2"/>
              <a:buChar char="n"/>
            </a:pPr>
            <a:r>
              <a:rPr lang="zh-CN" altLang="en-US" sz="1200" dirty="0">
                <a:solidFill>
                  <a:schemeClr val="tx1"/>
                </a:solidFill>
                <a:latin typeface="微软雅黑" panose="020B0503020204020204" charset="-122"/>
                <a:ea typeface="微软雅黑" panose="020B0503020204020204" charset="-122"/>
              </a:rPr>
              <a:t>贷款利率：年利率低至4.35%</a:t>
            </a:r>
            <a:endParaRPr lang="zh-CN" altLang="en-US" sz="1200" dirty="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矩形 21505"/>
          <p:cNvSpPr/>
          <p:nvPr/>
        </p:nvSpPr>
        <p:spPr>
          <a:xfrm>
            <a:off x="4140200" y="1485900"/>
            <a:ext cx="4824413" cy="2663825"/>
          </a:xfrm>
          <a:prstGeom prst="rect">
            <a:avLst/>
          </a:prstGeom>
          <a:solidFill>
            <a:schemeClr val="bg1"/>
          </a:solidFill>
          <a:ln w="9525" cap="flat" cmpd="sng">
            <a:solidFill>
              <a:schemeClr val="bg1"/>
            </a:solidFill>
            <a:prstDash val="solid"/>
            <a:miter/>
            <a:headEnd type="none" w="med" len="med"/>
            <a:tailEnd type="none" w="med" len="med"/>
          </a:ln>
        </p:spPr>
        <p:txBody>
          <a:bodyPr anchor="t"/>
          <a:p>
            <a:endParaRPr lang="zh-CN" altLang="en-US" dirty="0">
              <a:latin typeface="Calibri" panose="020F0502020204030204" pitchFamily="2" charset="2"/>
              <a:ea typeface="宋体" panose="02010600030101010101" pitchFamily="2" charset="-122"/>
            </a:endParaRPr>
          </a:p>
        </p:txBody>
      </p:sp>
      <p:sp>
        <p:nvSpPr>
          <p:cNvPr id="34819" name="文本框 8"/>
          <p:cNvSpPr/>
          <p:nvPr/>
        </p:nvSpPr>
        <p:spPr>
          <a:xfrm>
            <a:off x="539750" y="5300663"/>
            <a:ext cx="6172200" cy="1768475"/>
          </a:xfrm>
          <a:prstGeom prst="rect">
            <a:avLst/>
          </a:prstGeom>
          <a:noFill/>
          <a:ln w="9525">
            <a:noFill/>
          </a:ln>
        </p:spPr>
        <p:txBody>
          <a:bodyPr wrap="square" anchor="t">
            <a:spAutoFit/>
          </a:bodyPr>
          <a:p>
            <a:r>
              <a:rPr lang="zh-CN" altLang="en-US" sz="1800" dirty="0">
                <a:solidFill>
                  <a:srgbClr val="000000"/>
                </a:solidFill>
                <a:latin typeface="微软雅黑" panose="020B0503020204020204" charset="-122"/>
                <a:ea typeface="微软雅黑" panose="020B0503020204020204" charset="-122"/>
                <a:sym typeface="微软雅黑" panose="020B0503020204020204" charset="-122"/>
              </a:rPr>
              <a:t>详询请致电：</a:t>
            </a:r>
            <a:endParaRPr lang="zh-CN" altLang="en-US" sz="18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1800" dirty="0">
                <a:solidFill>
                  <a:srgbClr val="000000"/>
                </a:solidFill>
                <a:latin typeface="微软雅黑" panose="020B0503020204020204" charset="-122"/>
                <a:ea typeface="微软雅黑" panose="020B0503020204020204" charset="-122"/>
                <a:sym typeface="微软雅黑" panose="020B0503020204020204" charset="-122"/>
              </a:rPr>
              <a:t>陈世超0772-3918108，13481222385</a:t>
            </a:r>
            <a:endParaRPr lang="zh-CN" altLang="en-US" sz="18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1800" dirty="0">
                <a:solidFill>
                  <a:srgbClr val="000000"/>
                </a:solidFill>
                <a:latin typeface="微软雅黑" panose="020B0503020204020204" charset="-122"/>
                <a:ea typeface="微软雅黑" panose="020B0503020204020204" charset="-122"/>
                <a:sym typeface="微软雅黑" panose="020B0503020204020204" charset="-122"/>
              </a:rPr>
              <a:t>陈经理0772-3900777，15907722550</a:t>
            </a:r>
            <a:endParaRPr lang="zh-CN" altLang="en-US" sz="18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1800" dirty="0">
                <a:solidFill>
                  <a:srgbClr val="000000"/>
                </a:solidFill>
                <a:latin typeface="微软雅黑" panose="020B0503020204020204" charset="-122"/>
                <a:ea typeface="微软雅黑" panose="020B0503020204020204" charset="-122"/>
                <a:sym typeface="微软雅黑" panose="020B0503020204020204" charset="-122"/>
              </a:rPr>
              <a:t>潘经理0772-3918167，13878243266</a:t>
            </a:r>
            <a:endParaRPr lang="zh-CN" altLang="en-US" sz="18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1800" dirty="0">
                <a:solidFill>
                  <a:srgbClr val="000000"/>
                </a:solidFill>
                <a:latin typeface="微软雅黑" panose="020B0503020204020204" charset="-122"/>
                <a:ea typeface="微软雅黑" panose="020B0503020204020204" charset="-122"/>
                <a:sym typeface="微软雅黑" panose="020B0503020204020204" charset="-122"/>
              </a:rPr>
              <a:t>温经理0772-3918109，15978237799</a:t>
            </a:r>
            <a:endParaRPr lang="zh-CN" altLang="en-US" sz="1800" dirty="0">
              <a:solidFill>
                <a:srgbClr val="000000"/>
              </a:solidFill>
              <a:latin typeface="微软雅黑" panose="020B0503020204020204" charset="-122"/>
              <a:ea typeface="微软雅黑" panose="020B0503020204020204" charset="-122"/>
              <a:sym typeface="微软雅黑" panose="020B0503020204020204" charset="-122"/>
            </a:endParaRPr>
          </a:p>
          <a:p>
            <a:endParaRPr lang="zh-CN" altLang="en-US" sz="2000" dirty="0">
              <a:solidFill>
                <a:srgbClr val="000000"/>
              </a:solidFill>
              <a:latin typeface="微软雅黑" panose="020B0503020204020204" charset="-122"/>
              <a:ea typeface="微软雅黑" panose="020B0503020204020204" charset="-122"/>
              <a:sym typeface="微软雅黑" panose="020B0503020204020204" charset="-122"/>
            </a:endParaRPr>
          </a:p>
        </p:txBody>
      </p:sp>
      <p:pic>
        <p:nvPicPr>
          <p:cNvPr id="34820" name="图片 17409" descr="农业银行支持小微企业战疫复工金融服务_28"/>
          <p:cNvPicPr>
            <a:picLocks noChangeAspect="1"/>
          </p:cNvPicPr>
          <p:nvPr/>
        </p:nvPicPr>
        <p:blipFill>
          <a:blip r:embed="rId1"/>
          <a:srcRect l="5833" t="19139" r="7639" b="12360"/>
          <a:stretch>
            <a:fillRect/>
          </a:stretch>
        </p:blipFill>
        <p:spPr>
          <a:xfrm>
            <a:off x="250825" y="1341438"/>
            <a:ext cx="8642350" cy="3960812"/>
          </a:xfrm>
          <a:prstGeom prst="rect">
            <a:avLst/>
          </a:prstGeom>
          <a:noFill/>
          <a:ln w="9525">
            <a:noFill/>
          </a:ln>
        </p:spPr>
      </p:pic>
      <p:sp>
        <p:nvSpPr>
          <p:cNvPr id="34821" name="矩形 21508"/>
          <p:cNvSpPr/>
          <p:nvPr/>
        </p:nvSpPr>
        <p:spPr>
          <a:xfrm>
            <a:off x="4284663" y="1412875"/>
            <a:ext cx="4392612" cy="2736850"/>
          </a:xfrm>
          <a:prstGeom prst="rect">
            <a:avLst/>
          </a:prstGeom>
          <a:solidFill>
            <a:schemeClr val="bg1"/>
          </a:solidFill>
          <a:ln w="9525">
            <a:noFill/>
          </a:ln>
        </p:spPr>
        <p:txBody>
          <a:bodyPr anchor="t"/>
          <a:p>
            <a:endParaRPr lang="zh-CN" altLang="en-US" dirty="0">
              <a:latin typeface="Calibri" panose="020F0502020204030204" pitchFamily="2" charset="2"/>
              <a:ea typeface="宋体" panose="02010600030101010101" pitchFamily="2" charset="-122"/>
            </a:endParaRPr>
          </a:p>
        </p:txBody>
      </p:sp>
      <p:pic>
        <p:nvPicPr>
          <p:cNvPr id="34822" name="图片 4" descr="QQ截图20200312201252"/>
          <p:cNvPicPr>
            <a:picLocks noChangeAspect="1"/>
          </p:cNvPicPr>
          <p:nvPr/>
        </p:nvPicPr>
        <p:blipFill>
          <a:blip r:embed="rId2"/>
          <a:stretch>
            <a:fillRect/>
          </a:stretch>
        </p:blipFill>
        <p:spPr>
          <a:xfrm>
            <a:off x="5940425" y="1844675"/>
            <a:ext cx="2232025" cy="2128838"/>
          </a:xfrm>
          <a:prstGeom prst="rect">
            <a:avLst/>
          </a:prstGeom>
          <a:noFill/>
          <a:ln w="9525">
            <a:noFill/>
          </a:ln>
        </p:spPr>
      </p:pic>
      <p:sp>
        <p:nvSpPr>
          <p:cNvPr id="34823" name="文本框 17411"/>
          <p:cNvSpPr txBox="1"/>
          <p:nvPr/>
        </p:nvSpPr>
        <p:spPr>
          <a:xfrm>
            <a:off x="6083300" y="1628775"/>
            <a:ext cx="2376488" cy="350838"/>
          </a:xfrm>
          <a:prstGeom prst="rect">
            <a:avLst/>
          </a:prstGeom>
          <a:solidFill>
            <a:schemeClr val="bg1"/>
          </a:solidFill>
          <a:ln w="9525">
            <a:noFill/>
          </a:ln>
        </p:spPr>
        <p:txBody>
          <a:bodyPr wrap="square" anchor="t">
            <a:spAutoFit/>
          </a:bodyPr>
          <a:p>
            <a:pPr algn="ctr"/>
            <a:r>
              <a:rPr lang="zh-CN" altLang="en-US" sz="1600" b="1" dirty="0">
                <a:solidFill>
                  <a:schemeClr val="tx1"/>
                </a:solidFill>
                <a:latin typeface="Calibri" panose="020F0502020204030204" pitchFamily="2" charset="2"/>
                <a:ea typeface="微软雅黑" panose="020B0503020204020204" charset="-122"/>
              </a:rPr>
              <a:t>中国农业</a:t>
            </a:r>
            <a:r>
              <a:rPr lang="zh-CN" altLang="en-US" sz="1700" b="1" dirty="0">
                <a:solidFill>
                  <a:schemeClr val="tx1"/>
                </a:solidFill>
                <a:latin typeface="Calibri" panose="020F0502020204030204" pitchFamily="2" charset="2"/>
                <a:ea typeface="微软雅黑" panose="020B0503020204020204" charset="-122"/>
              </a:rPr>
              <a:t>银行</a:t>
            </a:r>
            <a:r>
              <a:rPr lang="zh-CN" altLang="en-US" sz="1600" b="1" dirty="0">
                <a:solidFill>
                  <a:schemeClr val="tx1"/>
                </a:solidFill>
                <a:latin typeface="Calibri" panose="020F0502020204030204" pitchFamily="2" charset="2"/>
                <a:ea typeface="微软雅黑" panose="020B0503020204020204" charset="-122"/>
              </a:rPr>
              <a:t>柳州分行</a:t>
            </a:r>
            <a:endParaRPr lang="zh-CN" altLang="en-US" sz="1600" b="1" dirty="0">
              <a:solidFill>
                <a:schemeClr val="tx1"/>
              </a:solidFill>
              <a:latin typeface="Calibri" panose="020F0502020204030204" pitchFamily="2" charset="2"/>
              <a:ea typeface="微软雅黑" panose="020B0503020204020204" charset="-122"/>
            </a:endParaRPr>
          </a:p>
        </p:txBody>
      </p:sp>
      <p:pic>
        <p:nvPicPr>
          <p:cNvPr id="34824" name="图片 1" descr="QQ截图20200312185708"/>
          <p:cNvPicPr>
            <a:picLocks noChangeAspect="1"/>
          </p:cNvPicPr>
          <p:nvPr/>
        </p:nvPicPr>
        <p:blipFill>
          <a:blip r:embed="rId3"/>
          <a:srcRect l="9033" t="10944" r="15167" b="9178"/>
          <a:stretch>
            <a:fillRect/>
          </a:stretch>
        </p:blipFill>
        <p:spPr>
          <a:xfrm>
            <a:off x="4140200" y="1989138"/>
            <a:ext cx="1871663" cy="1808162"/>
          </a:xfrm>
          <a:prstGeom prst="rect">
            <a:avLst/>
          </a:prstGeom>
          <a:noFill/>
          <a:ln w="9525">
            <a:noFill/>
          </a:ln>
        </p:spPr>
      </p:pic>
      <p:sp>
        <p:nvSpPr>
          <p:cNvPr id="34825" name="文本框 17411"/>
          <p:cNvSpPr txBox="1"/>
          <p:nvPr/>
        </p:nvSpPr>
        <p:spPr>
          <a:xfrm>
            <a:off x="4067175" y="1628775"/>
            <a:ext cx="2174875" cy="352425"/>
          </a:xfrm>
          <a:prstGeom prst="rect">
            <a:avLst/>
          </a:prstGeom>
          <a:solidFill>
            <a:schemeClr val="bg1"/>
          </a:solidFill>
          <a:ln w="9525">
            <a:noFill/>
          </a:ln>
        </p:spPr>
        <p:txBody>
          <a:bodyPr wrap="square" anchor="t">
            <a:spAutoFit/>
          </a:bodyPr>
          <a:p>
            <a:pPr algn="ctr"/>
            <a:r>
              <a:rPr lang="zh-CN" altLang="en-US" sz="1600" b="1" dirty="0">
                <a:solidFill>
                  <a:schemeClr val="tx1"/>
                </a:solidFill>
                <a:latin typeface="Calibri" panose="020F0502020204030204" pitchFamily="2" charset="2"/>
                <a:ea typeface="微软雅黑" panose="020B0503020204020204" charset="-122"/>
              </a:rPr>
              <a:t>中国农业</a:t>
            </a:r>
            <a:r>
              <a:rPr lang="zh-CN" altLang="en-US" sz="1700" b="1" dirty="0">
                <a:solidFill>
                  <a:schemeClr val="tx1"/>
                </a:solidFill>
                <a:latin typeface="Calibri" panose="020F0502020204030204" pitchFamily="2" charset="2"/>
                <a:ea typeface="微软雅黑" panose="020B0503020204020204" charset="-122"/>
              </a:rPr>
              <a:t>银行</a:t>
            </a:r>
            <a:endParaRPr lang="zh-CN" altLang="en-US" sz="1700" b="1" dirty="0">
              <a:solidFill>
                <a:schemeClr val="tx1"/>
              </a:solidFill>
              <a:latin typeface="Calibri" panose="020F0502020204030204" pitchFamily="2" charset="2"/>
              <a:ea typeface="微软雅黑" panose="020B0503020204020204" charset="-122"/>
            </a:endParaRPr>
          </a:p>
        </p:txBody>
      </p:sp>
      <p:sp>
        <p:nvSpPr>
          <p:cNvPr id="34826" name="文本框 21513"/>
          <p:cNvSpPr txBox="1"/>
          <p:nvPr/>
        </p:nvSpPr>
        <p:spPr>
          <a:xfrm>
            <a:off x="395288" y="477838"/>
            <a:ext cx="4895850" cy="457200"/>
          </a:xfrm>
          <a:prstGeom prst="rect">
            <a:avLst/>
          </a:prstGeom>
          <a:noFill/>
          <a:ln w="9525">
            <a:noFill/>
          </a:ln>
        </p:spPr>
        <p:txBody>
          <a:bodyPr wrap="square" anchor="t">
            <a:spAutoFit/>
          </a:bodyPr>
          <a:p>
            <a:r>
              <a:rPr lang="zh-CN" altLang="en-US" sz="2400" b="1" dirty="0">
                <a:solidFill>
                  <a:srgbClr val="11494A"/>
                </a:solidFill>
                <a:latin typeface="Calibri" panose="020F0502020204030204" pitchFamily="2" charset="2"/>
                <a:ea typeface="微软雅黑" panose="020B0503020204020204" charset="-122"/>
              </a:rPr>
              <a:t>扫描下方二维码，关注更多资讯</a:t>
            </a:r>
            <a:endParaRPr lang="zh-CN" altLang="en-US" sz="2400" b="1" dirty="0">
              <a:solidFill>
                <a:srgbClr val="11494A"/>
              </a:solidFill>
              <a:latin typeface="Calibri" panose="020F0502020204030204" pitchFamily="2" charset="2"/>
              <a:ea typeface="微软雅黑" panose="020B0503020204020204" charset="-122"/>
            </a:endParaRPr>
          </a:p>
        </p:txBody>
      </p:sp>
      <p:sp>
        <p:nvSpPr>
          <p:cNvPr id="34827" name="文本框 17411"/>
          <p:cNvSpPr txBox="1"/>
          <p:nvPr/>
        </p:nvSpPr>
        <p:spPr>
          <a:xfrm>
            <a:off x="2051050" y="1628775"/>
            <a:ext cx="2174875" cy="336550"/>
          </a:xfrm>
          <a:prstGeom prst="rect">
            <a:avLst/>
          </a:prstGeom>
          <a:solidFill>
            <a:schemeClr val="bg1"/>
          </a:solidFill>
          <a:ln w="9525">
            <a:noFill/>
          </a:ln>
        </p:spPr>
        <p:txBody>
          <a:bodyPr wrap="square" anchor="t">
            <a:spAutoFit/>
          </a:bodyPr>
          <a:p>
            <a:pPr algn="ctr"/>
            <a:r>
              <a:rPr lang="zh-CN" altLang="en-US" sz="1600" b="1" dirty="0">
                <a:solidFill>
                  <a:schemeClr val="tx1"/>
                </a:solidFill>
                <a:latin typeface="Calibri" panose="020F0502020204030204" pitchFamily="2" charset="2"/>
                <a:ea typeface="微软雅黑" panose="020B0503020204020204" charset="-122"/>
              </a:rPr>
              <a:t>“复工贷”简介</a:t>
            </a:r>
            <a:endParaRPr lang="zh-CN" altLang="en-US" sz="1700" b="1" dirty="0">
              <a:solidFill>
                <a:schemeClr val="tx1"/>
              </a:solidFill>
              <a:latin typeface="Calibri" panose="020F0502020204030204" pitchFamily="2" charset="2"/>
              <a:ea typeface="微软雅黑" panose="020B0503020204020204" charset="-122"/>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组合 1"/>
          <p:cNvGrpSpPr/>
          <p:nvPr/>
        </p:nvGrpSpPr>
        <p:grpSpPr>
          <a:xfrm>
            <a:off x="1406525" y="2665413"/>
            <a:ext cx="4484688" cy="2135187"/>
            <a:chOff x="0" y="0"/>
            <a:chExt cx="4484874" cy="2134763"/>
          </a:xfrm>
        </p:grpSpPr>
        <p:grpSp>
          <p:nvGrpSpPr>
            <p:cNvPr id="36867" name="组合 2"/>
            <p:cNvGrpSpPr/>
            <p:nvPr/>
          </p:nvGrpSpPr>
          <p:grpSpPr>
            <a:xfrm>
              <a:off x="258403" y="0"/>
              <a:ext cx="1541199" cy="1535545"/>
              <a:chOff x="0" y="0"/>
              <a:chExt cx="1541199" cy="1535546"/>
            </a:xfrm>
          </p:grpSpPr>
          <p:grpSp>
            <p:nvGrpSpPr>
              <p:cNvPr id="36868" name="组合 13"/>
              <p:cNvGrpSpPr/>
              <p:nvPr/>
            </p:nvGrpSpPr>
            <p:grpSpPr>
              <a:xfrm>
                <a:off x="0" y="0"/>
                <a:ext cx="1541199" cy="1535546"/>
                <a:chOff x="0" y="0"/>
                <a:chExt cx="4015215" cy="4000500"/>
              </a:xfrm>
            </p:grpSpPr>
            <p:sp>
              <p:nvSpPr>
                <p:cNvPr id="36869" name="同心圆 15"/>
                <p:cNvSpPr/>
                <p:nvPr/>
              </p:nvSpPr>
              <p:spPr>
                <a:xfrm>
                  <a:off x="0" y="0"/>
                  <a:ext cx="4000500" cy="4000500"/>
                </a:xfrm>
                <a:custGeom>
                  <a:avLst/>
                  <a:gdLst/>
                  <a:ahLst/>
                  <a:cxnLst>
                    <a:cxn ang="0">
                      <a:pos x="0" y="2000250"/>
                    </a:cxn>
                    <a:cxn ang="0">
                      <a:pos x="2000250" y="0"/>
                    </a:cxn>
                    <a:cxn ang="0">
                      <a:pos x="4000500" y="2000250"/>
                    </a:cxn>
                    <a:cxn ang="0">
                      <a:pos x="2000250" y="4000500"/>
                    </a:cxn>
                    <a:cxn ang="0">
                      <a:pos x="0" y="2000250"/>
                    </a:cxn>
                    <a:cxn ang="0">
                      <a:pos x="195024" y="2000250"/>
                    </a:cxn>
                    <a:cxn ang="0">
                      <a:pos x="2000250" y="3805476"/>
                    </a:cxn>
                    <a:cxn ang="0">
                      <a:pos x="3805476" y="2000250"/>
                    </a:cxn>
                    <a:cxn ang="0">
                      <a:pos x="2000250" y="195024"/>
                    </a:cxn>
                    <a:cxn ang="0">
                      <a:pos x="195024" y="200025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alpha val="100000"/>
                      </a:srgbClr>
                    </a:gs>
                    <a:gs pos="54999">
                      <a:srgbClr val="F2F2F2">
                        <a:alpha val="100000"/>
                      </a:srgbClr>
                    </a:gs>
                    <a:gs pos="100000">
                      <a:srgbClr val="A5A5A5">
                        <a:alpha val="100000"/>
                      </a:srgbClr>
                    </a:gs>
                  </a:gsLst>
                  <a:lin ang="2700000" scaled="1"/>
                  <a:tileRect/>
                </a:gradFill>
                <a:ln w="9525">
                  <a:noFill/>
                </a:ln>
              </p:spPr>
              <p:txBody>
                <a:bodyPr/>
                <a:p>
                  <a:endParaRPr lang="zh-CN" altLang="en-US"/>
                </a:p>
              </p:txBody>
            </p:sp>
            <p:sp>
              <p:nvSpPr>
                <p:cNvPr id="36870" name="椭圆 16"/>
                <p:cNvSpPr/>
                <p:nvPr/>
              </p:nvSpPr>
              <p:spPr>
                <a:xfrm>
                  <a:off x="189341" y="69967"/>
                  <a:ext cx="3825874" cy="3825874"/>
                </a:xfrm>
                <a:prstGeom prst="ellipse">
                  <a:avLst/>
                </a:prstGeom>
                <a:gradFill rotWithShape="1">
                  <a:gsLst>
                    <a:gs pos="0">
                      <a:srgbClr val="FFFFFF">
                        <a:alpha val="100000"/>
                      </a:srgbClr>
                    </a:gs>
                    <a:gs pos="50998">
                      <a:srgbClr val="F2F2F2">
                        <a:alpha val="100000"/>
                      </a:srgbClr>
                    </a:gs>
                    <a:gs pos="100000">
                      <a:srgbClr val="BFBFBF">
                        <a:alpha val="100000"/>
                      </a:srgbClr>
                    </a:gs>
                  </a:gsLst>
                  <a:lin ang="18900000" scaled="1"/>
                  <a:tileRect/>
                </a:gradFill>
                <a:ln w="9525">
                  <a:noFill/>
                </a:ln>
              </p:spPr>
              <p:txBody>
                <a:bodyPr anchor="ctr"/>
                <a:p>
                  <a:pPr algn="ctr" eaLnBrk="0" hangingPunct="0"/>
                  <a:endParaRPr lang="zh-CN" altLang="en-US" dirty="0">
                    <a:solidFill>
                      <a:srgbClr val="FFFFFF"/>
                    </a:solidFill>
                    <a:latin typeface="Calibri" panose="020F0502020204030204" pitchFamily="2" charset="2"/>
                    <a:ea typeface="微软雅黑" panose="020B0503020204020204" charset="-122"/>
                    <a:sym typeface="Calibri" panose="020F0502020204030204" pitchFamily="2" charset="2"/>
                  </a:endParaRPr>
                </a:p>
              </p:txBody>
            </p:sp>
          </p:grpSp>
          <p:sp>
            <p:nvSpPr>
              <p:cNvPr id="36871" name="矩形 14"/>
              <p:cNvSpPr/>
              <p:nvPr/>
            </p:nvSpPr>
            <p:spPr>
              <a:xfrm>
                <a:off x="277371" y="200745"/>
                <a:ext cx="881417" cy="988494"/>
              </a:xfrm>
              <a:prstGeom prst="rect">
                <a:avLst/>
              </a:prstGeom>
              <a:noFill/>
              <a:ln w="9525">
                <a:noFill/>
              </a:ln>
            </p:spPr>
            <p:txBody>
              <a:bodyPr wrap="none" anchor="t">
                <a:spAutoFit/>
              </a:bodyPr>
              <a:p>
                <a:pPr eaLnBrk="0" hangingPunct="0"/>
                <a:r>
                  <a:rPr lang="zh-CN" altLang="en-US" sz="5500" dirty="0">
                    <a:solidFill>
                      <a:srgbClr val="3BBAB5"/>
                    </a:solidFill>
                    <a:latin typeface="微软雅黑" panose="020B0503020204020204" charset="-122"/>
                    <a:ea typeface="微软雅黑" panose="020B0503020204020204" charset="-122"/>
                    <a:sym typeface="微软雅黑" panose="020B0503020204020204" charset="-122"/>
                  </a:rPr>
                  <a:t>感</a:t>
                </a:r>
                <a:endParaRPr lang="zh-CN" altLang="en-US" sz="5500" dirty="0">
                  <a:solidFill>
                    <a:srgbClr val="3BBAB5"/>
                  </a:solidFill>
                  <a:latin typeface="微软雅黑" panose="020B0503020204020204" charset="-122"/>
                  <a:ea typeface="微软雅黑" panose="020B0503020204020204" charset="-122"/>
                  <a:sym typeface="微软雅黑" panose="020B0503020204020204" charset="-122"/>
                </a:endParaRPr>
              </a:p>
            </p:txBody>
          </p:sp>
        </p:grpSp>
        <p:grpSp>
          <p:nvGrpSpPr>
            <p:cNvPr id="36872" name="组合 3"/>
            <p:cNvGrpSpPr/>
            <p:nvPr/>
          </p:nvGrpSpPr>
          <p:grpSpPr>
            <a:xfrm>
              <a:off x="1659038" y="336737"/>
              <a:ext cx="1535551" cy="1535546"/>
              <a:chOff x="0" y="0"/>
              <a:chExt cx="1535551" cy="1535546"/>
            </a:xfrm>
          </p:grpSpPr>
          <p:grpSp>
            <p:nvGrpSpPr>
              <p:cNvPr id="36873" name="组合 9"/>
              <p:cNvGrpSpPr/>
              <p:nvPr/>
            </p:nvGrpSpPr>
            <p:grpSpPr>
              <a:xfrm>
                <a:off x="0" y="0"/>
                <a:ext cx="1535551" cy="1535546"/>
                <a:chOff x="0" y="0"/>
                <a:chExt cx="4000500" cy="4000500"/>
              </a:xfrm>
            </p:grpSpPr>
            <p:sp>
              <p:nvSpPr>
                <p:cNvPr id="36874" name="同心圆 11"/>
                <p:cNvSpPr/>
                <p:nvPr/>
              </p:nvSpPr>
              <p:spPr>
                <a:xfrm>
                  <a:off x="0" y="0"/>
                  <a:ext cx="4000500" cy="4000500"/>
                </a:xfrm>
                <a:custGeom>
                  <a:avLst/>
                  <a:gdLst/>
                  <a:ahLst/>
                  <a:cxnLst>
                    <a:cxn ang="0">
                      <a:pos x="0" y="2000250"/>
                    </a:cxn>
                    <a:cxn ang="0">
                      <a:pos x="2000250" y="0"/>
                    </a:cxn>
                    <a:cxn ang="0">
                      <a:pos x="4000500" y="2000250"/>
                    </a:cxn>
                    <a:cxn ang="0">
                      <a:pos x="2000250" y="4000500"/>
                    </a:cxn>
                    <a:cxn ang="0">
                      <a:pos x="0" y="2000250"/>
                    </a:cxn>
                    <a:cxn ang="0">
                      <a:pos x="195024" y="2000250"/>
                    </a:cxn>
                    <a:cxn ang="0">
                      <a:pos x="2000250" y="3805476"/>
                    </a:cxn>
                    <a:cxn ang="0">
                      <a:pos x="3805476" y="2000250"/>
                    </a:cxn>
                    <a:cxn ang="0">
                      <a:pos x="2000250" y="195024"/>
                    </a:cxn>
                    <a:cxn ang="0">
                      <a:pos x="195024" y="200025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alpha val="100000"/>
                      </a:srgbClr>
                    </a:gs>
                    <a:gs pos="54999">
                      <a:srgbClr val="F2F2F2">
                        <a:alpha val="100000"/>
                      </a:srgbClr>
                    </a:gs>
                    <a:gs pos="100000">
                      <a:srgbClr val="A5A5A5">
                        <a:alpha val="100000"/>
                      </a:srgbClr>
                    </a:gs>
                  </a:gsLst>
                  <a:lin ang="2700000" scaled="1"/>
                  <a:tileRect/>
                </a:gradFill>
                <a:ln w="9525">
                  <a:noFill/>
                </a:ln>
              </p:spPr>
              <p:txBody>
                <a:bodyPr/>
                <a:p>
                  <a:endParaRPr lang="zh-CN" altLang="en-US"/>
                </a:p>
              </p:txBody>
            </p:sp>
            <p:sp>
              <p:nvSpPr>
                <p:cNvPr id="36875" name="椭圆 12"/>
                <p:cNvSpPr/>
                <p:nvPr/>
              </p:nvSpPr>
              <p:spPr>
                <a:xfrm>
                  <a:off x="87312" y="87312"/>
                  <a:ext cx="3825874" cy="3825874"/>
                </a:xfrm>
                <a:prstGeom prst="ellipse">
                  <a:avLst/>
                </a:prstGeom>
                <a:gradFill rotWithShape="1">
                  <a:gsLst>
                    <a:gs pos="0">
                      <a:srgbClr val="FFFFFF">
                        <a:alpha val="100000"/>
                      </a:srgbClr>
                    </a:gs>
                    <a:gs pos="50998">
                      <a:srgbClr val="F2F2F2">
                        <a:alpha val="100000"/>
                      </a:srgbClr>
                    </a:gs>
                    <a:gs pos="100000">
                      <a:srgbClr val="BFBFBF">
                        <a:alpha val="100000"/>
                      </a:srgbClr>
                    </a:gs>
                  </a:gsLst>
                  <a:lin ang="18900000" scaled="1"/>
                  <a:tileRect/>
                </a:gradFill>
                <a:ln w="9525">
                  <a:noFill/>
                </a:ln>
              </p:spPr>
              <p:txBody>
                <a:bodyPr anchor="ctr"/>
                <a:p>
                  <a:pPr algn="ctr" eaLnBrk="0" hangingPunct="0"/>
                  <a:endParaRPr lang="zh-CN" altLang="en-US" dirty="0">
                    <a:solidFill>
                      <a:srgbClr val="FFFFFF"/>
                    </a:solidFill>
                    <a:latin typeface="Calibri" panose="020F0502020204030204" pitchFamily="2" charset="2"/>
                    <a:ea typeface="微软雅黑" panose="020B0503020204020204" charset="-122"/>
                    <a:sym typeface="Calibri" panose="020F0502020204030204" pitchFamily="2" charset="2"/>
                  </a:endParaRPr>
                </a:p>
              </p:txBody>
            </p:sp>
          </p:grpSp>
          <p:sp>
            <p:nvSpPr>
              <p:cNvPr id="36876" name="矩形 10"/>
              <p:cNvSpPr/>
              <p:nvPr/>
            </p:nvSpPr>
            <p:spPr>
              <a:xfrm>
                <a:off x="308875" y="298413"/>
                <a:ext cx="889987" cy="938719"/>
              </a:xfrm>
              <a:prstGeom prst="rect">
                <a:avLst/>
              </a:prstGeom>
              <a:noFill/>
              <a:ln w="9525">
                <a:noFill/>
              </a:ln>
            </p:spPr>
            <p:txBody>
              <a:bodyPr wrap="none" anchor="t">
                <a:spAutoFit/>
              </a:bodyPr>
              <a:p>
                <a:pPr eaLnBrk="0" hangingPunct="0"/>
                <a:r>
                  <a:rPr lang="zh-CN" altLang="en-US" sz="5500" dirty="0">
                    <a:solidFill>
                      <a:srgbClr val="3BBAB5"/>
                    </a:solidFill>
                    <a:latin typeface="微软雅黑" panose="020B0503020204020204" charset="-122"/>
                    <a:ea typeface="微软雅黑" panose="020B0503020204020204" charset="-122"/>
                    <a:sym typeface="微软雅黑" panose="020B0503020204020204" charset="-122"/>
                  </a:rPr>
                  <a:t>谢</a:t>
                </a:r>
                <a:endParaRPr lang="zh-CN" altLang="en-US" sz="5500" dirty="0">
                  <a:solidFill>
                    <a:srgbClr val="3BBAB5"/>
                  </a:solidFill>
                  <a:latin typeface="微软雅黑" panose="020B0503020204020204" charset="-122"/>
                  <a:ea typeface="微软雅黑" panose="020B0503020204020204" charset="-122"/>
                  <a:sym typeface="微软雅黑" panose="020B0503020204020204" charset="-122"/>
                </a:endParaRPr>
              </a:p>
            </p:txBody>
          </p:sp>
        </p:grpSp>
        <p:sp>
          <p:nvSpPr>
            <p:cNvPr id="36877" name="椭圆 4"/>
            <p:cNvSpPr/>
            <p:nvPr/>
          </p:nvSpPr>
          <p:spPr>
            <a:xfrm>
              <a:off x="1371657" y="1941127"/>
              <a:ext cx="138119" cy="138085"/>
            </a:xfrm>
            <a:prstGeom prst="ellipse">
              <a:avLst/>
            </a:prstGeom>
            <a:solidFill>
              <a:srgbClr val="3BBAB5"/>
            </a:solidFill>
            <a:ln w="9525">
              <a:noFill/>
            </a:ln>
          </p:spPr>
          <p:txBody>
            <a:bodyPr anchor="ctr"/>
            <a:p>
              <a:pPr algn="ctr" eaLnBrk="0" hangingPunct="0"/>
              <a:endParaRPr lang="zh-CN" altLang="en-US" dirty="0">
                <a:solidFill>
                  <a:srgbClr val="FFFFFF"/>
                </a:solidFill>
                <a:latin typeface="Calibri" panose="020F0502020204030204" pitchFamily="2" charset="2"/>
                <a:ea typeface="Arial Unicode MS" pitchFamily="2" charset="-122"/>
                <a:sym typeface="Arial Unicode MS" pitchFamily="2" charset="-122"/>
              </a:endParaRPr>
            </a:p>
          </p:txBody>
        </p:sp>
        <p:sp>
          <p:nvSpPr>
            <p:cNvPr id="36878" name="椭圆 5"/>
            <p:cNvSpPr/>
            <p:nvPr/>
          </p:nvSpPr>
          <p:spPr>
            <a:xfrm>
              <a:off x="4210225" y="1760189"/>
              <a:ext cx="274649" cy="274582"/>
            </a:xfrm>
            <a:prstGeom prst="ellipse">
              <a:avLst/>
            </a:prstGeom>
            <a:solidFill>
              <a:srgbClr val="3BBAB5"/>
            </a:solidFill>
            <a:ln w="9525" cap="flat" cmpd="sng">
              <a:solidFill>
                <a:srgbClr val="39B4BF"/>
              </a:solidFill>
              <a:prstDash val="solid"/>
              <a:headEnd type="none" w="med" len="med"/>
              <a:tailEnd type="none" w="med" len="med"/>
            </a:ln>
          </p:spPr>
          <p:txBody>
            <a:bodyPr anchor="ctr"/>
            <a:p>
              <a:pPr algn="ctr" eaLnBrk="0" hangingPunct="0"/>
              <a:endParaRPr lang="zh-CN" altLang="en-US" dirty="0">
                <a:solidFill>
                  <a:srgbClr val="FFFFFF"/>
                </a:solidFill>
                <a:latin typeface="Calibri" panose="020F0502020204030204" pitchFamily="2" charset="2"/>
                <a:ea typeface="Arial Unicode MS" pitchFamily="2" charset="-122"/>
                <a:sym typeface="Arial Unicode MS" pitchFamily="2" charset="-122"/>
              </a:endParaRPr>
            </a:p>
          </p:txBody>
        </p:sp>
        <p:sp>
          <p:nvSpPr>
            <p:cNvPr id="36879" name="椭圆 6"/>
            <p:cNvSpPr/>
            <p:nvPr/>
          </p:nvSpPr>
          <p:spPr>
            <a:xfrm>
              <a:off x="2816342" y="1796695"/>
              <a:ext cx="136531" cy="136497"/>
            </a:xfrm>
            <a:prstGeom prst="ellipse">
              <a:avLst/>
            </a:prstGeom>
            <a:solidFill>
              <a:srgbClr val="3BBAB5"/>
            </a:solidFill>
            <a:ln w="9525">
              <a:noFill/>
            </a:ln>
          </p:spPr>
          <p:txBody>
            <a:bodyPr anchor="ctr"/>
            <a:p>
              <a:pPr algn="ctr" eaLnBrk="0" hangingPunct="0"/>
              <a:endParaRPr lang="zh-CN" altLang="en-US" dirty="0">
                <a:solidFill>
                  <a:srgbClr val="FFFFFF"/>
                </a:solidFill>
                <a:latin typeface="Calibri" panose="020F0502020204030204" pitchFamily="2" charset="2"/>
                <a:ea typeface="Arial Unicode MS" pitchFamily="2" charset="-122"/>
                <a:sym typeface="Arial Unicode MS" pitchFamily="2" charset="-122"/>
              </a:endParaRPr>
            </a:p>
          </p:txBody>
        </p:sp>
        <p:sp>
          <p:nvSpPr>
            <p:cNvPr id="36880" name="椭圆 7"/>
            <p:cNvSpPr/>
            <p:nvPr/>
          </p:nvSpPr>
          <p:spPr>
            <a:xfrm>
              <a:off x="1081133" y="1761777"/>
              <a:ext cx="274648" cy="274581"/>
            </a:xfrm>
            <a:prstGeom prst="ellipse">
              <a:avLst/>
            </a:prstGeom>
            <a:solidFill>
              <a:srgbClr val="3BBAB5"/>
            </a:solidFill>
            <a:ln w="9525">
              <a:noFill/>
            </a:ln>
          </p:spPr>
          <p:txBody>
            <a:bodyPr anchor="ctr"/>
            <a:p>
              <a:pPr algn="ctr" eaLnBrk="0" hangingPunct="0"/>
              <a:endParaRPr lang="zh-CN" altLang="en-US" dirty="0">
                <a:solidFill>
                  <a:srgbClr val="FFFFFF"/>
                </a:solidFill>
                <a:latin typeface="Calibri" panose="020F0502020204030204" pitchFamily="2" charset="2"/>
                <a:ea typeface="Arial Unicode MS" pitchFamily="2" charset="-122"/>
                <a:sym typeface="Arial Unicode MS" pitchFamily="2" charset="-122"/>
              </a:endParaRPr>
            </a:p>
          </p:txBody>
        </p:sp>
        <p:sp>
          <p:nvSpPr>
            <p:cNvPr id="36881" name="椭圆 8"/>
            <p:cNvSpPr/>
            <p:nvPr/>
          </p:nvSpPr>
          <p:spPr>
            <a:xfrm>
              <a:off x="0" y="1996679"/>
              <a:ext cx="138119" cy="138084"/>
            </a:xfrm>
            <a:prstGeom prst="ellipse">
              <a:avLst/>
            </a:prstGeom>
            <a:solidFill>
              <a:srgbClr val="3BBAB5"/>
            </a:solidFill>
            <a:ln w="9525">
              <a:noFill/>
            </a:ln>
          </p:spPr>
          <p:txBody>
            <a:bodyPr anchor="ctr"/>
            <a:p>
              <a:pPr algn="ctr" eaLnBrk="0" hangingPunct="0"/>
              <a:endParaRPr lang="zh-CN" altLang="en-US" dirty="0">
                <a:solidFill>
                  <a:srgbClr val="FFFFFF"/>
                </a:solidFill>
                <a:latin typeface="Calibri" panose="020F0502020204030204" pitchFamily="2" charset="2"/>
                <a:ea typeface="Arial Unicode MS" pitchFamily="2" charset="-122"/>
                <a:sym typeface="Arial Unicode MS" pitchFamily="2" charset="-122"/>
              </a:endParaRPr>
            </a:p>
          </p:txBody>
        </p:sp>
      </p:grpSp>
      <p:pic>
        <p:nvPicPr>
          <p:cNvPr id="36882" name="组合 20"/>
          <p:cNvPicPr>
            <a:picLocks noGrp="1" noChangeAspect="1"/>
          </p:cNvPicPr>
          <p:nvPr/>
        </p:nvPicPr>
        <p:blipFill>
          <a:blip r:embed="rId1"/>
          <a:stretch>
            <a:fillRect/>
          </a:stretch>
        </p:blipFill>
        <p:spPr>
          <a:xfrm>
            <a:off x="-111125" y="5653088"/>
            <a:ext cx="9112250" cy="430212"/>
          </a:xfrm>
          <a:prstGeom prst="rect">
            <a:avLst/>
          </a:prstGeom>
          <a:noFill/>
          <a:ln w="9525">
            <a:noFill/>
          </a:ln>
        </p:spPr>
      </p:pic>
      <p:grpSp>
        <p:nvGrpSpPr>
          <p:cNvPr id="36883" name="组合 1"/>
          <p:cNvGrpSpPr/>
          <p:nvPr/>
        </p:nvGrpSpPr>
        <p:grpSpPr>
          <a:xfrm>
            <a:off x="3876675" y="2452688"/>
            <a:ext cx="4484688" cy="2428875"/>
            <a:chOff x="0" y="0"/>
            <a:chExt cx="4484874" cy="2428382"/>
          </a:xfrm>
        </p:grpSpPr>
        <p:grpSp>
          <p:nvGrpSpPr>
            <p:cNvPr id="36884" name="组合 2"/>
            <p:cNvGrpSpPr/>
            <p:nvPr/>
          </p:nvGrpSpPr>
          <p:grpSpPr>
            <a:xfrm>
              <a:off x="584599" y="0"/>
              <a:ext cx="1535551" cy="1535546"/>
              <a:chOff x="0" y="0"/>
              <a:chExt cx="1535551" cy="1535546"/>
            </a:xfrm>
          </p:grpSpPr>
          <p:grpSp>
            <p:nvGrpSpPr>
              <p:cNvPr id="36885" name="组合 13"/>
              <p:cNvGrpSpPr/>
              <p:nvPr/>
            </p:nvGrpSpPr>
            <p:grpSpPr>
              <a:xfrm>
                <a:off x="0" y="0"/>
                <a:ext cx="1535551" cy="1535546"/>
                <a:chOff x="0" y="0"/>
                <a:chExt cx="4000500" cy="4000500"/>
              </a:xfrm>
            </p:grpSpPr>
            <p:sp>
              <p:nvSpPr>
                <p:cNvPr id="36886" name="同心圆 15"/>
                <p:cNvSpPr/>
                <p:nvPr/>
              </p:nvSpPr>
              <p:spPr>
                <a:xfrm>
                  <a:off x="0" y="0"/>
                  <a:ext cx="4000500" cy="4000500"/>
                </a:xfrm>
                <a:custGeom>
                  <a:avLst/>
                  <a:gdLst/>
                  <a:ahLst/>
                  <a:cxnLst>
                    <a:cxn ang="0">
                      <a:pos x="0" y="2000250"/>
                    </a:cxn>
                    <a:cxn ang="0">
                      <a:pos x="2000250" y="0"/>
                    </a:cxn>
                    <a:cxn ang="0">
                      <a:pos x="4000500" y="2000250"/>
                    </a:cxn>
                    <a:cxn ang="0">
                      <a:pos x="2000250" y="4000500"/>
                    </a:cxn>
                    <a:cxn ang="0">
                      <a:pos x="0" y="2000250"/>
                    </a:cxn>
                    <a:cxn ang="0">
                      <a:pos x="195024" y="2000250"/>
                    </a:cxn>
                    <a:cxn ang="0">
                      <a:pos x="2000250" y="3805476"/>
                    </a:cxn>
                    <a:cxn ang="0">
                      <a:pos x="3805476" y="2000250"/>
                    </a:cxn>
                    <a:cxn ang="0">
                      <a:pos x="2000250" y="195024"/>
                    </a:cxn>
                    <a:cxn ang="0">
                      <a:pos x="195024" y="200025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alpha val="100000"/>
                      </a:srgbClr>
                    </a:gs>
                    <a:gs pos="54999">
                      <a:srgbClr val="F2F2F2">
                        <a:alpha val="100000"/>
                      </a:srgbClr>
                    </a:gs>
                    <a:gs pos="100000">
                      <a:srgbClr val="A5A5A5">
                        <a:alpha val="100000"/>
                      </a:srgbClr>
                    </a:gs>
                  </a:gsLst>
                  <a:lin ang="2700000" scaled="1"/>
                  <a:tileRect/>
                </a:gradFill>
                <a:ln w="9525">
                  <a:noFill/>
                </a:ln>
              </p:spPr>
              <p:txBody>
                <a:bodyPr/>
                <a:p>
                  <a:endParaRPr lang="zh-CN" altLang="en-US"/>
                </a:p>
              </p:txBody>
            </p:sp>
            <p:sp>
              <p:nvSpPr>
                <p:cNvPr id="36887" name="椭圆 16"/>
                <p:cNvSpPr/>
                <p:nvPr/>
              </p:nvSpPr>
              <p:spPr>
                <a:xfrm>
                  <a:off x="87312" y="87312"/>
                  <a:ext cx="3825874" cy="3825874"/>
                </a:xfrm>
                <a:prstGeom prst="ellipse">
                  <a:avLst/>
                </a:prstGeom>
                <a:gradFill rotWithShape="1">
                  <a:gsLst>
                    <a:gs pos="0">
                      <a:srgbClr val="FFFFFF">
                        <a:alpha val="100000"/>
                      </a:srgbClr>
                    </a:gs>
                    <a:gs pos="50998">
                      <a:srgbClr val="F2F2F2">
                        <a:alpha val="100000"/>
                      </a:srgbClr>
                    </a:gs>
                    <a:gs pos="100000">
                      <a:srgbClr val="BFBFBF">
                        <a:alpha val="100000"/>
                      </a:srgbClr>
                    </a:gs>
                  </a:gsLst>
                  <a:lin ang="18900000" scaled="1"/>
                  <a:tileRect/>
                </a:gradFill>
                <a:ln w="9525">
                  <a:noFill/>
                </a:ln>
              </p:spPr>
              <p:txBody>
                <a:bodyPr anchor="ctr"/>
                <a:p>
                  <a:pPr algn="ctr" eaLnBrk="0" hangingPunct="0"/>
                  <a:endParaRPr lang="zh-CN" altLang="en-US" dirty="0">
                    <a:solidFill>
                      <a:srgbClr val="FFFFFF"/>
                    </a:solidFill>
                    <a:latin typeface="Calibri" panose="020F0502020204030204" pitchFamily="2" charset="2"/>
                    <a:ea typeface="微软雅黑" panose="020B0503020204020204" charset="-122"/>
                    <a:sym typeface="Calibri" panose="020F0502020204030204" pitchFamily="2" charset="2"/>
                  </a:endParaRPr>
                </a:p>
              </p:txBody>
            </p:sp>
          </p:grpSp>
          <p:sp>
            <p:nvSpPr>
              <p:cNvPr id="36888" name="矩形 14"/>
              <p:cNvSpPr/>
              <p:nvPr/>
            </p:nvSpPr>
            <p:spPr>
              <a:xfrm>
                <a:off x="309966" y="350884"/>
                <a:ext cx="881417" cy="988494"/>
              </a:xfrm>
              <a:prstGeom prst="rect">
                <a:avLst/>
              </a:prstGeom>
              <a:noFill/>
              <a:ln w="9525">
                <a:noFill/>
              </a:ln>
            </p:spPr>
            <p:txBody>
              <a:bodyPr wrap="none" anchor="t">
                <a:spAutoFit/>
              </a:bodyPr>
              <a:p>
                <a:pPr eaLnBrk="0" hangingPunct="0"/>
                <a:r>
                  <a:rPr lang="zh-CN" altLang="en-US" sz="5500" dirty="0">
                    <a:solidFill>
                      <a:srgbClr val="3BBAB5"/>
                    </a:solidFill>
                    <a:latin typeface="微软雅黑" panose="020B0503020204020204" charset="-122"/>
                    <a:ea typeface="微软雅黑" panose="020B0503020204020204" charset="-122"/>
                    <a:sym typeface="微软雅黑" panose="020B0503020204020204" charset="-122"/>
                  </a:rPr>
                  <a:t>聆</a:t>
                </a:r>
                <a:endParaRPr lang="zh-CN" altLang="en-US" sz="5500" dirty="0">
                  <a:solidFill>
                    <a:srgbClr val="3BBAB5"/>
                  </a:solidFill>
                  <a:latin typeface="微软雅黑" panose="020B0503020204020204" charset="-122"/>
                  <a:ea typeface="微软雅黑" panose="020B0503020204020204" charset="-122"/>
                  <a:sym typeface="微软雅黑" panose="020B0503020204020204" charset="-122"/>
                </a:endParaRPr>
              </a:p>
            </p:txBody>
          </p:sp>
        </p:grpSp>
        <p:grpSp>
          <p:nvGrpSpPr>
            <p:cNvPr id="36889" name="组合 3"/>
            <p:cNvGrpSpPr/>
            <p:nvPr/>
          </p:nvGrpSpPr>
          <p:grpSpPr>
            <a:xfrm>
              <a:off x="1946070" y="343393"/>
              <a:ext cx="1535551" cy="1535545"/>
              <a:chOff x="0" y="0"/>
              <a:chExt cx="1535551" cy="1535545"/>
            </a:xfrm>
          </p:grpSpPr>
          <p:grpSp>
            <p:nvGrpSpPr>
              <p:cNvPr id="36890" name="组合 9"/>
              <p:cNvGrpSpPr/>
              <p:nvPr/>
            </p:nvGrpSpPr>
            <p:grpSpPr>
              <a:xfrm>
                <a:off x="0" y="0"/>
                <a:ext cx="1535551" cy="1535546"/>
                <a:chOff x="0" y="0"/>
                <a:chExt cx="4000500" cy="4000500"/>
              </a:xfrm>
            </p:grpSpPr>
            <p:sp>
              <p:nvSpPr>
                <p:cNvPr id="36891" name="同心圆 11"/>
                <p:cNvSpPr/>
                <p:nvPr/>
              </p:nvSpPr>
              <p:spPr>
                <a:xfrm>
                  <a:off x="0" y="0"/>
                  <a:ext cx="4000500" cy="4000500"/>
                </a:xfrm>
                <a:custGeom>
                  <a:avLst/>
                  <a:gdLst/>
                  <a:ahLst/>
                  <a:cxnLst>
                    <a:cxn ang="0">
                      <a:pos x="0" y="2000250"/>
                    </a:cxn>
                    <a:cxn ang="0">
                      <a:pos x="2000250" y="0"/>
                    </a:cxn>
                    <a:cxn ang="0">
                      <a:pos x="4000500" y="2000250"/>
                    </a:cxn>
                    <a:cxn ang="0">
                      <a:pos x="2000250" y="4000500"/>
                    </a:cxn>
                    <a:cxn ang="0">
                      <a:pos x="0" y="2000250"/>
                    </a:cxn>
                    <a:cxn ang="0">
                      <a:pos x="195024" y="2000250"/>
                    </a:cxn>
                    <a:cxn ang="0">
                      <a:pos x="2000250" y="3805476"/>
                    </a:cxn>
                    <a:cxn ang="0">
                      <a:pos x="3805476" y="2000250"/>
                    </a:cxn>
                    <a:cxn ang="0">
                      <a:pos x="2000250" y="195024"/>
                    </a:cxn>
                    <a:cxn ang="0">
                      <a:pos x="195024" y="200025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alpha val="100000"/>
                      </a:srgbClr>
                    </a:gs>
                    <a:gs pos="54999">
                      <a:srgbClr val="F2F2F2">
                        <a:alpha val="100000"/>
                      </a:srgbClr>
                    </a:gs>
                    <a:gs pos="100000">
                      <a:srgbClr val="A5A5A5">
                        <a:alpha val="100000"/>
                      </a:srgbClr>
                    </a:gs>
                  </a:gsLst>
                  <a:lin ang="2700000" scaled="1"/>
                  <a:tileRect/>
                </a:gradFill>
                <a:ln w="9525">
                  <a:noFill/>
                </a:ln>
              </p:spPr>
              <p:txBody>
                <a:bodyPr/>
                <a:p>
                  <a:endParaRPr lang="zh-CN" altLang="en-US"/>
                </a:p>
              </p:txBody>
            </p:sp>
            <p:sp>
              <p:nvSpPr>
                <p:cNvPr id="36892" name="椭圆 12"/>
                <p:cNvSpPr/>
                <p:nvPr/>
              </p:nvSpPr>
              <p:spPr>
                <a:xfrm>
                  <a:off x="87312" y="87312"/>
                  <a:ext cx="3825874" cy="3825874"/>
                </a:xfrm>
                <a:prstGeom prst="ellipse">
                  <a:avLst/>
                </a:prstGeom>
                <a:gradFill rotWithShape="1">
                  <a:gsLst>
                    <a:gs pos="0">
                      <a:srgbClr val="FFFFFF">
                        <a:alpha val="100000"/>
                      </a:srgbClr>
                    </a:gs>
                    <a:gs pos="50998">
                      <a:srgbClr val="F2F2F2">
                        <a:alpha val="100000"/>
                      </a:srgbClr>
                    </a:gs>
                    <a:gs pos="100000">
                      <a:srgbClr val="BFBFBF">
                        <a:alpha val="100000"/>
                      </a:srgbClr>
                    </a:gs>
                  </a:gsLst>
                  <a:lin ang="18900000" scaled="1"/>
                  <a:tileRect/>
                </a:gradFill>
                <a:ln w="9525">
                  <a:noFill/>
                </a:ln>
              </p:spPr>
              <p:txBody>
                <a:bodyPr anchor="ctr"/>
                <a:p>
                  <a:pPr algn="ctr" eaLnBrk="0" hangingPunct="0"/>
                  <a:endParaRPr lang="zh-CN" altLang="en-US" dirty="0">
                    <a:solidFill>
                      <a:srgbClr val="FFFFFF"/>
                    </a:solidFill>
                    <a:latin typeface="Calibri" panose="020F0502020204030204" pitchFamily="2" charset="2"/>
                    <a:ea typeface="微软雅黑" panose="020B0503020204020204" charset="-122"/>
                    <a:sym typeface="Calibri" panose="020F0502020204030204" pitchFamily="2" charset="2"/>
                  </a:endParaRPr>
                </a:p>
              </p:txBody>
            </p:sp>
          </p:grpSp>
          <p:sp>
            <p:nvSpPr>
              <p:cNvPr id="36893" name="矩形 10"/>
              <p:cNvSpPr/>
              <p:nvPr/>
            </p:nvSpPr>
            <p:spPr>
              <a:xfrm>
                <a:off x="308875" y="298415"/>
                <a:ext cx="881417" cy="988494"/>
              </a:xfrm>
              <a:prstGeom prst="rect">
                <a:avLst/>
              </a:prstGeom>
              <a:noFill/>
              <a:ln w="9525">
                <a:noFill/>
              </a:ln>
            </p:spPr>
            <p:txBody>
              <a:bodyPr wrap="none" anchor="t">
                <a:spAutoFit/>
              </a:bodyPr>
              <a:p>
                <a:pPr eaLnBrk="0" hangingPunct="0"/>
                <a:r>
                  <a:rPr lang="zh-CN" altLang="en-US" sz="5500" dirty="0">
                    <a:solidFill>
                      <a:srgbClr val="3BBAB5"/>
                    </a:solidFill>
                    <a:latin typeface="微软雅黑" panose="020B0503020204020204" charset="-122"/>
                    <a:ea typeface="微软雅黑" panose="020B0503020204020204" charset="-122"/>
                    <a:sym typeface="微软雅黑" panose="020B0503020204020204" charset="-122"/>
                  </a:rPr>
                  <a:t>听</a:t>
                </a:r>
                <a:endParaRPr lang="zh-CN" altLang="en-US" sz="5500" dirty="0">
                  <a:solidFill>
                    <a:srgbClr val="3BBAB5"/>
                  </a:solidFill>
                  <a:latin typeface="微软雅黑" panose="020B0503020204020204" charset="-122"/>
                  <a:ea typeface="微软雅黑" panose="020B0503020204020204" charset="-122"/>
                  <a:sym typeface="微软雅黑" panose="020B0503020204020204" charset="-122"/>
                </a:endParaRPr>
              </a:p>
            </p:txBody>
          </p:sp>
        </p:grpSp>
        <p:sp>
          <p:nvSpPr>
            <p:cNvPr id="36894" name="椭圆 4"/>
            <p:cNvSpPr/>
            <p:nvPr/>
          </p:nvSpPr>
          <p:spPr>
            <a:xfrm>
              <a:off x="1371657" y="2234746"/>
              <a:ext cx="138119" cy="138085"/>
            </a:xfrm>
            <a:prstGeom prst="ellipse">
              <a:avLst/>
            </a:prstGeom>
            <a:solidFill>
              <a:srgbClr val="3BBAB5"/>
            </a:solidFill>
            <a:ln w="9525">
              <a:noFill/>
            </a:ln>
          </p:spPr>
          <p:txBody>
            <a:bodyPr anchor="ctr"/>
            <a:p>
              <a:pPr algn="ctr" eaLnBrk="0" hangingPunct="0"/>
              <a:endParaRPr lang="zh-CN" altLang="en-US" dirty="0">
                <a:solidFill>
                  <a:srgbClr val="FFFFFF"/>
                </a:solidFill>
                <a:latin typeface="Calibri" panose="020F0502020204030204" pitchFamily="2" charset="2"/>
                <a:ea typeface="Arial Unicode MS" pitchFamily="2" charset="-122"/>
                <a:sym typeface="Arial Unicode MS" pitchFamily="2" charset="-122"/>
              </a:endParaRPr>
            </a:p>
          </p:txBody>
        </p:sp>
        <p:sp>
          <p:nvSpPr>
            <p:cNvPr id="36895" name="椭圆 5"/>
            <p:cNvSpPr/>
            <p:nvPr/>
          </p:nvSpPr>
          <p:spPr>
            <a:xfrm>
              <a:off x="4210225" y="2053808"/>
              <a:ext cx="274649" cy="274582"/>
            </a:xfrm>
            <a:prstGeom prst="ellipse">
              <a:avLst/>
            </a:prstGeom>
            <a:solidFill>
              <a:srgbClr val="3BBAB5"/>
            </a:solidFill>
            <a:ln w="9525" cap="flat" cmpd="sng">
              <a:solidFill>
                <a:srgbClr val="39B4BF"/>
              </a:solidFill>
              <a:prstDash val="solid"/>
              <a:headEnd type="none" w="med" len="med"/>
              <a:tailEnd type="none" w="med" len="med"/>
            </a:ln>
          </p:spPr>
          <p:txBody>
            <a:bodyPr anchor="ctr"/>
            <a:p>
              <a:pPr algn="ctr" eaLnBrk="0" hangingPunct="0"/>
              <a:endParaRPr lang="zh-CN" altLang="en-US" dirty="0">
                <a:solidFill>
                  <a:srgbClr val="FFFFFF"/>
                </a:solidFill>
                <a:latin typeface="Calibri" panose="020F0502020204030204" pitchFamily="2" charset="2"/>
                <a:ea typeface="Arial Unicode MS" pitchFamily="2" charset="-122"/>
                <a:sym typeface="Arial Unicode MS" pitchFamily="2" charset="-122"/>
              </a:endParaRPr>
            </a:p>
          </p:txBody>
        </p:sp>
        <p:sp>
          <p:nvSpPr>
            <p:cNvPr id="36896" name="椭圆 6"/>
            <p:cNvSpPr/>
            <p:nvPr/>
          </p:nvSpPr>
          <p:spPr>
            <a:xfrm>
              <a:off x="2816342" y="2090314"/>
              <a:ext cx="136531" cy="136497"/>
            </a:xfrm>
            <a:prstGeom prst="ellipse">
              <a:avLst/>
            </a:prstGeom>
            <a:solidFill>
              <a:srgbClr val="3BBAB5"/>
            </a:solidFill>
            <a:ln w="9525">
              <a:noFill/>
            </a:ln>
          </p:spPr>
          <p:txBody>
            <a:bodyPr anchor="ctr"/>
            <a:p>
              <a:pPr algn="ctr" eaLnBrk="0" hangingPunct="0"/>
              <a:endParaRPr lang="zh-CN" altLang="en-US" dirty="0">
                <a:solidFill>
                  <a:srgbClr val="FFFFFF"/>
                </a:solidFill>
                <a:latin typeface="Calibri" panose="020F0502020204030204" pitchFamily="2" charset="2"/>
                <a:ea typeface="Arial Unicode MS" pitchFamily="2" charset="-122"/>
                <a:sym typeface="Arial Unicode MS" pitchFamily="2" charset="-122"/>
              </a:endParaRPr>
            </a:p>
          </p:txBody>
        </p:sp>
        <p:sp>
          <p:nvSpPr>
            <p:cNvPr id="36897" name="椭圆 7"/>
            <p:cNvSpPr/>
            <p:nvPr/>
          </p:nvSpPr>
          <p:spPr>
            <a:xfrm>
              <a:off x="1081133" y="2055396"/>
              <a:ext cx="274648" cy="274581"/>
            </a:xfrm>
            <a:prstGeom prst="ellipse">
              <a:avLst/>
            </a:prstGeom>
            <a:solidFill>
              <a:srgbClr val="3BBAB5"/>
            </a:solidFill>
            <a:ln w="9525">
              <a:noFill/>
            </a:ln>
          </p:spPr>
          <p:txBody>
            <a:bodyPr anchor="ctr"/>
            <a:p>
              <a:pPr algn="ctr" eaLnBrk="0" hangingPunct="0"/>
              <a:endParaRPr lang="zh-CN" altLang="en-US" dirty="0">
                <a:solidFill>
                  <a:srgbClr val="FFFFFF"/>
                </a:solidFill>
                <a:latin typeface="Calibri" panose="020F0502020204030204" pitchFamily="2" charset="2"/>
                <a:ea typeface="Arial Unicode MS" pitchFamily="2" charset="-122"/>
                <a:sym typeface="Arial Unicode MS" pitchFamily="2" charset="-122"/>
              </a:endParaRPr>
            </a:p>
          </p:txBody>
        </p:sp>
        <p:sp>
          <p:nvSpPr>
            <p:cNvPr id="36898" name="椭圆 8"/>
            <p:cNvSpPr/>
            <p:nvPr/>
          </p:nvSpPr>
          <p:spPr>
            <a:xfrm>
              <a:off x="0" y="2290298"/>
              <a:ext cx="138119" cy="138084"/>
            </a:xfrm>
            <a:prstGeom prst="ellipse">
              <a:avLst/>
            </a:prstGeom>
            <a:solidFill>
              <a:srgbClr val="3BBAB5"/>
            </a:solidFill>
            <a:ln w="9525">
              <a:noFill/>
            </a:ln>
          </p:spPr>
          <p:txBody>
            <a:bodyPr anchor="ctr"/>
            <a:p>
              <a:pPr algn="ctr" eaLnBrk="0" hangingPunct="0"/>
              <a:endParaRPr lang="zh-CN" altLang="en-US" dirty="0">
                <a:solidFill>
                  <a:srgbClr val="FFFFFF"/>
                </a:solidFill>
                <a:latin typeface="Calibri" panose="020F0502020204030204" pitchFamily="2" charset="2"/>
                <a:ea typeface="Arial Unicode MS" pitchFamily="2" charset="-122"/>
                <a:sym typeface="Arial Unicode MS" pitchFamily="2"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78000"/>
          </a:srgbClr>
        </a:solidFill>
        <a:effectLst/>
      </p:bgPr>
    </p:bg>
    <p:spTree>
      <p:nvGrpSpPr>
        <p:cNvPr id="1" name=""/>
        <p:cNvGrpSpPr/>
        <p:nvPr/>
      </p:nvGrpSpPr>
      <p:grpSpPr/>
      <p:sp>
        <p:nvSpPr>
          <p:cNvPr id="8194" name="标题 1"/>
          <p:cNvSpPr>
            <a:spLocks noGrp="1"/>
          </p:cNvSpPr>
          <p:nvPr>
            <p:ph type="title" idx="4294967295"/>
          </p:nvPr>
        </p:nvSpPr>
        <p:spPr>
          <a:xfrm>
            <a:off x="396875" y="117475"/>
            <a:ext cx="8229600" cy="1143000"/>
          </a:xfrm>
          <a:ln/>
        </p:spPr>
        <p:txBody>
          <a:bodyPr wrap="square" lIns="91431" tIns="45716" rIns="91431" bIns="45716" anchor="ctr"/>
          <a:p>
            <a:pPr marL="0" indent="0"/>
            <a:endParaRPr lang="en-US" altLang="x-none" sz="2800" dirty="0">
              <a:ea typeface="宋体" panose="02010600030101010101" pitchFamily="2" charset="-122"/>
            </a:endParaRPr>
          </a:p>
        </p:txBody>
      </p:sp>
      <p:sp>
        <p:nvSpPr>
          <p:cNvPr id="8195" name="Rectangle 2"/>
          <p:cNvSpPr/>
          <p:nvPr/>
        </p:nvSpPr>
        <p:spPr>
          <a:xfrm>
            <a:off x="1619250" y="2563813"/>
            <a:ext cx="7343775" cy="1143000"/>
          </a:xfrm>
          <a:prstGeom prst="rect">
            <a:avLst/>
          </a:prstGeom>
          <a:noFill/>
          <a:ln w="9525">
            <a:noFill/>
          </a:ln>
        </p:spPr>
        <p:txBody>
          <a:bodyPr anchor="b"/>
          <a:p>
            <a:r>
              <a:rPr lang="zh-CN" altLang="en-US" sz="4000" b="1" dirty="0">
                <a:solidFill>
                  <a:srgbClr val="006666"/>
                </a:solidFill>
                <a:latin typeface="微软雅黑" panose="020B0503020204020204" charset="-122"/>
                <a:ea typeface="微软雅黑" panose="020B0503020204020204" charset="-122"/>
                <a:sym typeface="Cambria" panose="02040503050406030204" charset="0"/>
              </a:rPr>
              <a:t>第一部分</a:t>
            </a:r>
            <a:r>
              <a:rPr lang="en-US" altLang="zh-CN" sz="4000" b="1" dirty="0">
                <a:solidFill>
                  <a:srgbClr val="006666"/>
                </a:solidFill>
                <a:latin typeface="微软雅黑" panose="020B0503020204020204" charset="-122"/>
                <a:ea typeface="微软雅黑" panose="020B0503020204020204" charset="-122"/>
                <a:sym typeface="Cambria" panose="02040503050406030204" charset="0"/>
              </a:rPr>
              <a:t>——</a:t>
            </a:r>
            <a:r>
              <a:rPr lang="zh-CN" altLang="en-US" sz="4000" b="1" dirty="0">
                <a:solidFill>
                  <a:srgbClr val="006666"/>
                </a:solidFill>
                <a:latin typeface="微软雅黑" panose="020B0503020204020204" charset="-122"/>
                <a:ea typeface="微软雅黑" panose="020B0503020204020204" charset="-122"/>
                <a:sym typeface="Cambria" panose="02040503050406030204" charset="0"/>
              </a:rPr>
              <a:t>公司类产品</a:t>
            </a:r>
            <a:endParaRPr lang="zh-CN" altLang="en-US" sz="4000" b="1" dirty="0">
              <a:solidFill>
                <a:srgbClr val="006666"/>
              </a:solidFill>
              <a:latin typeface="微软雅黑" panose="020B0503020204020204" charset="-122"/>
              <a:ea typeface="微软雅黑" panose="020B0503020204020204" charset="-122"/>
              <a:sym typeface="Cambria" panose="0204050305040603020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文本框 11265"/>
          <p:cNvSpPr txBox="1"/>
          <p:nvPr/>
        </p:nvSpPr>
        <p:spPr>
          <a:xfrm>
            <a:off x="395288" y="333375"/>
            <a:ext cx="5613400" cy="517525"/>
          </a:xfrm>
          <a:prstGeom prst="rect">
            <a:avLst/>
          </a:prstGeom>
          <a:noFill/>
          <a:ln w="9525">
            <a:noFill/>
          </a:ln>
        </p:spPr>
        <p:txBody>
          <a:bodyPr wrap="square" anchor="t">
            <a:spAutoFit/>
          </a:bodyPr>
          <a:p>
            <a:r>
              <a:rPr lang="zh-CN" altLang="en-US" b="1" dirty="0">
                <a:solidFill>
                  <a:srgbClr val="016A7D"/>
                </a:solidFill>
                <a:latin typeface="Calibri" panose="020F0502020204030204" pitchFamily="2" charset="2"/>
                <a:ea typeface="微软雅黑" panose="020B0503020204020204" charset="-122"/>
              </a:rPr>
              <a:t>抗疫贷</a:t>
            </a:r>
            <a:endParaRPr lang="zh-CN" altLang="en-US" dirty="0">
              <a:latin typeface="Calibri" panose="020F0502020204030204" pitchFamily="2" charset="2"/>
              <a:ea typeface="宋体" panose="02010600030101010101" pitchFamily="2" charset="-122"/>
            </a:endParaRPr>
          </a:p>
        </p:txBody>
      </p:sp>
      <p:sp>
        <p:nvSpPr>
          <p:cNvPr id="10243" name="文本框 1"/>
          <p:cNvSpPr/>
          <p:nvPr/>
        </p:nvSpPr>
        <p:spPr>
          <a:xfrm>
            <a:off x="323850" y="1054100"/>
            <a:ext cx="8497888" cy="5300663"/>
          </a:xfrm>
          <a:prstGeom prst="rect">
            <a:avLst/>
          </a:prstGeom>
          <a:solidFill>
            <a:srgbClr val="FFFFFF"/>
          </a:solidFill>
          <a:ln w="9525">
            <a:noFill/>
          </a:ln>
        </p:spPr>
        <p:txBody>
          <a:bodyPr wrap="square" anchor="t">
            <a:spAutoFit/>
          </a:bodyPr>
          <a:p>
            <a:pPr>
              <a:lnSpc>
                <a:spcPct val="110000"/>
              </a:lnSpc>
            </a:pPr>
            <a:r>
              <a:rPr lang="zh-CN" altLang="en-US" sz="1800" b="1" dirty="0">
                <a:solidFill>
                  <a:srgbClr val="016A7D"/>
                </a:solidFill>
                <a:latin typeface="微软雅黑" panose="020B0503020204020204" charset="-122"/>
                <a:ea typeface="微软雅黑" panose="020B0503020204020204" charset="-122"/>
                <a:sym typeface="微软雅黑" panose="020B0503020204020204" charset="-122"/>
              </a:rPr>
              <a:t>为疫情防控重点企业提供信贷支持：</a:t>
            </a:r>
            <a:endParaRPr lang="zh-CN" altLang="en-US" sz="1800" b="1"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400" b="1" dirty="0">
                <a:solidFill>
                  <a:srgbClr val="016A7D"/>
                </a:solidFill>
                <a:latin typeface="微软雅黑" panose="020B0503020204020204" charset="-122"/>
                <a:ea typeface="微软雅黑" panose="020B0503020204020204" charset="-122"/>
                <a:sym typeface="微软雅黑" panose="020B0503020204020204" charset="-122"/>
              </a:rPr>
              <a:t>一类客户</a:t>
            </a:r>
            <a:r>
              <a:rPr lang="zh-CN" altLang="en-US" sz="1400" dirty="0">
                <a:solidFill>
                  <a:srgbClr val="016A7D"/>
                </a:solidFill>
                <a:latin typeface="微软雅黑" panose="020B0503020204020204" charset="-122"/>
                <a:ea typeface="微软雅黑" panose="020B0503020204020204" charset="-122"/>
                <a:sym typeface="微软雅黑" panose="020B0503020204020204" charset="-122"/>
              </a:rPr>
              <a:t>：人民银行会同发改委、工信部确定的生产、运输和销售重要医用物资（应对疫情使用的医用防护服、医用口罩、医用护目镜、新型冠状病毒检测试剂盒、负压救护车、消毒机、84消毒液、红外测温仪和相关药品等，下同），以及重要生活物资的骨干企业。</a:t>
            </a:r>
            <a:endParaRPr lang="zh-CN" altLang="en-US" sz="14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400" b="1" dirty="0">
                <a:solidFill>
                  <a:srgbClr val="028458"/>
                </a:solidFill>
                <a:latin typeface="微软雅黑" panose="020B0503020204020204" charset="-122"/>
                <a:ea typeface="微软雅黑" panose="020B0503020204020204" charset="-122"/>
                <a:sym typeface="微软雅黑" panose="020B0503020204020204" charset="-122"/>
              </a:rPr>
              <a:t>执行利率：一年期LPR-200bp至LPR-100bp（1.85%-2.85%）</a:t>
            </a:r>
            <a:endParaRPr lang="zh-CN" altLang="en-US" sz="1400" b="1" dirty="0">
              <a:solidFill>
                <a:srgbClr val="028458"/>
              </a:solidFill>
              <a:latin typeface="微软雅黑" panose="020B0503020204020204" charset="-122"/>
              <a:ea typeface="微软雅黑" panose="020B0503020204020204" charset="-122"/>
              <a:sym typeface="微软雅黑" panose="020B0503020204020204" charset="-122"/>
            </a:endParaRPr>
          </a:p>
          <a:p>
            <a:endParaRPr lang="zh-CN" altLang="en-US" sz="14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400" b="1" dirty="0">
                <a:solidFill>
                  <a:srgbClr val="016A7D"/>
                </a:solidFill>
                <a:latin typeface="微软雅黑" panose="020B0503020204020204" charset="-122"/>
                <a:ea typeface="微软雅黑" panose="020B0503020204020204" charset="-122"/>
                <a:sym typeface="微软雅黑" panose="020B0503020204020204" charset="-122"/>
              </a:rPr>
              <a:t>二类客户</a:t>
            </a:r>
            <a:r>
              <a:rPr lang="zh-CN" altLang="en-US" sz="1400" dirty="0">
                <a:solidFill>
                  <a:srgbClr val="016A7D"/>
                </a:solidFill>
                <a:latin typeface="微软雅黑" panose="020B0503020204020204" charset="-122"/>
                <a:ea typeface="微软雅黑" panose="020B0503020204020204" charset="-122"/>
                <a:sym typeface="微软雅黑" panose="020B0503020204020204" charset="-122"/>
              </a:rPr>
              <a:t>：各省（或自治区、直辖市、计划单列市，下同）通过疫情防控应急指挥部或其他有权机构确定的列入省一级调度的重点医疗应急防控物资生产企业。</a:t>
            </a:r>
            <a:endParaRPr lang="zh-CN" altLang="en-US" sz="14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400" b="1" dirty="0">
                <a:solidFill>
                  <a:srgbClr val="016A7D"/>
                </a:solidFill>
                <a:latin typeface="微软雅黑" panose="020B0503020204020204" charset="-122"/>
                <a:ea typeface="微软雅黑" panose="020B0503020204020204" charset="-122"/>
                <a:sym typeface="微软雅黑" panose="020B0503020204020204" charset="-122"/>
              </a:rPr>
              <a:t>三类客户</a:t>
            </a:r>
            <a:r>
              <a:rPr lang="zh-CN" altLang="en-US" sz="1400" dirty="0">
                <a:solidFill>
                  <a:srgbClr val="016A7D"/>
                </a:solidFill>
                <a:latin typeface="微软雅黑" panose="020B0503020204020204" charset="-122"/>
                <a:ea typeface="微软雅黑" panose="020B0503020204020204" charset="-122"/>
                <a:sym typeface="微软雅黑" panose="020B0503020204020204" charset="-122"/>
              </a:rPr>
              <a:t>：参与疫情防控的定点医院、专业医疗卫生机构、科研院所、疾病预防控制中心，以及新建定点医院的承建单位和医疗设备供应单位。</a:t>
            </a:r>
            <a:endParaRPr lang="zh-CN" altLang="en-US" sz="14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400" b="1" dirty="0">
                <a:solidFill>
                  <a:srgbClr val="028458"/>
                </a:solidFill>
                <a:latin typeface="微软雅黑" panose="020B0503020204020204" charset="-122"/>
                <a:ea typeface="微软雅黑" panose="020B0503020204020204" charset="-122"/>
                <a:sym typeface="微软雅黑" panose="020B0503020204020204" charset="-122"/>
              </a:rPr>
              <a:t>二、三类客户执行利率：最低执行一年期LPR-80bp（3.05%）</a:t>
            </a:r>
            <a:endParaRPr lang="zh-CN" altLang="en-US" sz="1400" b="1" dirty="0">
              <a:solidFill>
                <a:srgbClr val="028458"/>
              </a:solidFill>
              <a:latin typeface="微软雅黑" panose="020B0503020204020204" charset="-122"/>
              <a:ea typeface="微软雅黑" panose="020B0503020204020204" charset="-122"/>
              <a:sym typeface="微软雅黑" panose="020B0503020204020204" charset="-122"/>
            </a:endParaRPr>
          </a:p>
          <a:p>
            <a:endParaRPr lang="zh-CN" altLang="en-US" sz="14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400" b="1" dirty="0">
                <a:solidFill>
                  <a:srgbClr val="016A7D"/>
                </a:solidFill>
                <a:latin typeface="微软雅黑" panose="020B0503020204020204" charset="-122"/>
                <a:ea typeface="微软雅黑" panose="020B0503020204020204" charset="-122"/>
                <a:sym typeface="微软雅黑" panose="020B0503020204020204" charset="-122"/>
              </a:rPr>
              <a:t>四类客户</a:t>
            </a:r>
            <a:r>
              <a:rPr lang="zh-CN" altLang="en-US" sz="1400" dirty="0">
                <a:solidFill>
                  <a:srgbClr val="016A7D"/>
                </a:solidFill>
                <a:latin typeface="微软雅黑" panose="020B0503020204020204" charset="-122"/>
                <a:ea typeface="微软雅黑" panose="020B0503020204020204" charset="-122"/>
                <a:sym typeface="微软雅黑" panose="020B0503020204020204" charset="-122"/>
              </a:rPr>
              <a:t>：经一级分行行长（境外分行总经理）审定后确定的上述三类客户的主要上下游客户，以及其他生产重要医用物资的企业。</a:t>
            </a:r>
            <a:endParaRPr lang="zh-CN" altLang="en-US" sz="14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400" b="1" dirty="0">
                <a:solidFill>
                  <a:srgbClr val="028458"/>
                </a:solidFill>
                <a:latin typeface="微软雅黑" panose="020B0503020204020204" charset="-122"/>
                <a:ea typeface="微软雅黑" panose="020B0503020204020204" charset="-122"/>
                <a:sym typeface="微软雅黑" panose="020B0503020204020204" charset="-122"/>
              </a:rPr>
              <a:t>执行利率：最低执行一年期LPR-50bp（3.35%）</a:t>
            </a:r>
            <a:endParaRPr lang="zh-CN" altLang="en-US" sz="1400" b="1" dirty="0">
              <a:solidFill>
                <a:srgbClr val="028458"/>
              </a:solidFill>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1400" b="1" dirty="0">
              <a:solidFill>
                <a:srgbClr val="028458"/>
              </a:solidFill>
              <a:latin typeface="微软雅黑" panose="020B0503020204020204" charset="-122"/>
              <a:ea typeface="微软雅黑" panose="020B0503020204020204" charset="-122"/>
              <a:sym typeface="微软雅黑" panose="020B0503020204020204" charset="-122"/>
            </a:endParaRPr>
          </a:p>
          <a:p>
            <a:pPr>
              <a:lnSpc>
                <a:spcPct val="150000"/>
              </a:lnSpc>
            </a:pPr>
            <a:r>
              <a:rPr lang="zh-CN" altLang="en-US" sz="1400" b="1" dirty="0">
                <a:solidFill>
                  <a:srgbClr val="028458"/>
                </a:solidFill>
                <a:latin typeface="微软雅黑" panose="020B0503020204020204" charset="-122"/>
                <a:ea typeface="微软雅黑" panose="020B0503020204020204" charset="-122"/>
                <a:sym typeface="微软雅黑" panose="020B0503020204020204" charset="-122"/>
              </a:rPr>
              <a:t>普惠型小微企业贷款：最低执行一年期LPR-80bp（3.05%）</a:t>
            </a:r>
            <a:endParaRPr lang="zh-CN" altLang="en-US" dirty="0">
              <a:latin typeface="Calibri" panose="020F0502020204030204" pitchFamily="2" charset="2"/>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filter="blinds(horizont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79999"/>
          </a:schemeClr>
        </a:solidFill>
        <a:effectLst/>
      </p:bgPr>
    </p:bg>
    <p:spTree>
      <p:nvGrpSpPr>
        <p:cNvPr id="1" name=""/>
        <p:cNvGrpSpPr/>
        <p:nvPr/>
      </p:nvGrpSpPr>
      <p:grpSpPr/>
      <p:pic>
        <p:nvPicPr>
          <p:cNvPr id="12290" name="图片 6145" descr="农业银行支持小微企业战疫复工金融服务_17"/>
          <p:cNvPicPr>
            <a:picLocks noChangeAspect="1"/>
          </p:cNvPicPr>
          <p:nvPr/>
        </p:nvPicPr>
        <p:blipFill>
          <a:blip r:embed="rId1"/>
          <a:srcRect l="4375" t="14032" r="7208" b="4581"/>
          <a:stretch>
            <a:fillRect/>
          </a:stretch>
        </p:blipFill>
        <p:spPr>
          <a:xfrm>
            <a:off x="34925" y="1270000"/>
            <a:ext cx="9109075" cy="5099050"/>
          </a:xfrm>
          <a:prstGeom prst="rect">
            <a:avLst/>
          </a:prstGeom>
          <a:noFill/>
          <a:ln w="9525">
            <a:noFill/>
          </a:ln>
        </p:spPr>
      </p:pic>
      <p:sp>
        <p:nvSpPr>
          <p:cNvPr id="12291" name="文本框 8193"/>
          <p:cNvSpPr txBox="1"/>
          <p:nvPr/>
        </p:nvSpPr>
        <p:spPr>
          <a:xfrm>
            <a:off x="396875" y="333375"/>
            <a:ext cx="5613400" cy="517525"/>
          </a:xfrm>
          <a:prstGeom prst="rect">
            <a:avLst/>
          </a:prstGeom>
          <a:noFill/>
          <a:ln w="9525">
            <a:noFill/>
          </a:ln>
        </p:spPr>
        <p:txBody>
          <a:bodyPr wrap="square" anchor="t">
            <a:spAutoFit/>
          </a:bodyPr>
          <a:p>
            <a:r>
              <a:rPr lang="zh-CN" altLang="en-US" b="1" dirty="0">
                <a:solidFill>
                  <a:srgbClr val="016A7D"/>
                </a:solidFill>
                <a:latin typeface="Calibri" panose="020F0502020204030204" pitchFamily="2" charset="2"/>
                <a:ea typeface="微软雅黑" panose="020B0503020204020204" charset="-122"/>
              </a:rPr>
              <a:t>小微企业“复工贷”</a:t>
            </a:r>
            <a:endParaRPr lang="zh-CN" altLang="en-US" dirty="0">
              <a:latin typeface="Calibri" panose="020F0502020204030204" pitchFamily="2" charset="2"/>
              <a:ea typeface="宋体" panose="02010600030101010101" pitchFamily="2" charset="-122"/>
            </a:endParaRPr>
          </a:p>
        </p:txBody>
      </p:sp>
      <p:sp>
        <p:nvSpPr>
          <p:cNvPr id="12292" name="矩形 9219"/>
          <p:cNvSpPr/>
          <p:nvPr/>
        </p:nvSpPr>
        <p:spPr>
          <a:xfrm>
            <a:off x="6516688" y="5807075"/>
            <a:ext cx="2447925" cy="574675"/>
          </a:xfrm>
          <a:prstGeom prst="rect">
            <a:avLst/>
          </a:prstGeom>
          <a:solidFill>
            <a:schemeClr val="bg1"/>
          </a:solidFill>
          <a:ln w="9525">
            <a:noFill/>
          </a:ln>
        </p:spPr>
        <p:txBody>
          <a:bodyPr anchor="t"/>
          <a:p>
            <a:endParaRPr lang="zh-CN" altLang="en-US" dirty="0">
              <a:latin typeface="Calibri" panose="020F0502020204030204" pitchFamily="2" charset="2"/>
              <a:ea typeface="宋体" panose="02010600030101010101" pitchFamily="2"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文本框 8193"/>
          <p:cNvSpPr txBox="1"/>
          <p:nvPr/>
        </p:nvSpPr>
        <p:spPr>
          <a:xfrm>
            <a:off x="396875" y="333375"/>
            <a:ext cx="5613400" cy="579438"/>
          </a:xfrm>
          <a:prstGeom prst="rect">
            <a:avLst/>
          </a:prstGeom>
          <a:noFill/>
          <a:ln w="9525">
            <a:noFill/>
          </a:ln>
        </p:spPr>
        <p:txBody>
          <a:bodyPr wrap="square" anchor="t">
            <a:spAutoFit/>
          </a:bodyPr>
          <a:p>
            <a:r>
              <a:rPr lang="zh-CN" altLang="en-US" b="1" dirty="0">
                <a:solidFill>
                  <a:srgbClr val="016A7D"/>
                </a:solidFill>
                <a:latin typeface="Calibri" panose="020F0502020204030204" pitchFamily="2" charset="2"/>
                <a:ea typeface="微软雅黑" panose="020B0503020204020204" charset="-122"/>
              </a:rPr>
              <a:t>复工贷——</a:t>
            </a:r>
            <a:r>
              <a:rPr lang="zh-CN" altLang="en-US" sz="3200" b="1" dirty="0">
                <a:solidFill>
                  <a:srgbClr val="016A7D"/>
                </a:solidFill>
                <a:latin typeface="Calibri" panose="020F0502020204030204" pitchFamily="2" charset="2"/>
                <a:ea typeface="微软雅黑" panose="020B0503020204020204" charset="-122"/>
              </a:rPr>
              <a:t>6</a:t>
            </a:r>
            <a:r>
              <a:rPr lang="zh-CN" altLang="en-US" b="1" dirty="0">
                <a:solidFill>
                  <a:srgbClr val="016A7D"/>
                </a:solidFill>
                <a:latin typeface="Calibri" panose="020F0502020204030204" pitchFamily="2" charset="2"/>
                <a:ea typeface="微软雅黑" panose="020B0503020204020204" charset="-122"/>
              </a:rPr>
              <a:t>大特点</a:t>
            </a:r>
            <a:endParaRPr lang="zh-CN" altLang="en-US" b="1" dirty="0">
              <a:solidFill>
                <a:srgbClr val="016A7D"/>
              </a:solidFill>
              <a:latin typeface="Calibri" panose="020F0502020204030204" pitchFamily="2" charset="2"/>
              <a:ea typeface="微软雅黑" panose="020B0503020204020204" charset="-122"/>
            </a:endParaRPr>
          </a:p>
        </p:txBody>
      </p:sp>
      <p:grpSp>
        <p:nvGrpSpPr>
          <p:cNvPr id="14339" name="Group 1002"/>
          <p:cNvGrpSpPr/>
          <p:nvPr/>
        </p:nvGrpSpPr>
        <p:grpSpPr>
          <a:xfrm>
            <a:off x="1981200" y="1701800"/>
            <a:ext cx="4751388" cy="3384550"/>
            <a:chOff x="0" y="0"/>
            <a:chExt cx="9934" cy="7002"/>
          </a:xfrm>
        </p:grpSpPr>
        <p:sp>
          <p:nvSpPr>
            <p:cNvPr id="14340" name="FreeForm 1003"/>
            <p:cNvSpPr/>
            <p:nvPr/>
          </p:nvSpPr>
          <p:spPr>
            <a:xfrm>
              <a:off x="2020" y="5223"/>
              <a:ext cx="1464" cy="1481"/>
            </a:xfrm>
            <a:custGeom>
              <a:avLst/>
              <a:gdLst/>
              <a:ahLst/>
              <a:cxnLst/>
              <a:pathLst>
                <a:path w="1464" h="1481">
                  <a:moveTo>
                    <a:pt x="732" y="1481"/>
                  </a:moveTo>
                  <a:lnTo>
                    <a:pt x="658" y="1477"/>
                  </a:lnTo>
                  <a:lnTo>
                    <a:pt x="585" y="1466"/>
                  </a:lnTo>
                  <a:lnTo>
                    <a:pt x="515" y="1448"/>
                  </a:lnTo>
                  <a:lnTo>
                    <a:pt x="448" y="1423"/>
                  </a:lnTo>
                  <a:lnTo>
                    <a:pt x="384" y="1392"/>
                  </a:lnTo>
                  <a:lnTo>
                    <a:pt x="324" y="1354"/>
                  </a:lnTo>
                  <a:lnTo>
                    <a:pt x="267" y="1312"/>
                  </a:lnTo>
                  <a:lnTo>
                    <a:pt x="215" y="1264"/>
                  </a:lnTo>
                  <a:lnTo>
                    <a:pt x="168" y="1211"/>
                  </a:lnTo>
                  <a:lnTo>
                    <a:pt x="126" y="1154"/>
                  </a:lnTo>
                  <a:lnTo>
                    <a:pt x="89" y="1093"/>
                  </a:lnTo>
                  <a:lnTo>
                    <a:pt x="58" y="1029"/>
                  </a:lnTo>
                  <a:lnTo>
                    <a:pt x="34" y="961"/>
                  </a:lnTo>
                  <a:lnTo>
                    <a:pt x="16" y="890"/>
                  </a:lnTo>
                  <a:lnTo>
                    <a:pt x="4" y="816"/>
                  </a:lnTo>
                  <a:lnTo>
                    <a:pt x="0" y="740"/>
                  </a:lnTo>
                  <a:lnTo>
                    <a:pt x="4" y="665"/>
                  </a:lnTo>
                  <a:lnTo>
                    <a:pt x="16" y="591"/>
                  </a:lnTo>
                  <a:lnTo>
                    <a:pt x="34" y="520"/>
                  </a:lnTo>
                  <a:lnTo>
                    <a:pt x="58" y="452"/>
                  </a:lnTo>
                  <a:lnTo>
                    <a:pt x="89" y="388"/>
                  </a:lnTo>
                  <a:lnTo>
                    <a:pt x="126" y="327"/>
                  </a:lnTo>
                  <a:lnTo>
                    <a:pt x="168" y="270"/>
                  </a:lnTo>
                  <a:lnTo>
                    <a:pt x="215" y="217"/>
                  </a:lnTo>
                  <a:lnTo>
                    <a:pt x="267" y="169"/>
                  </a:lnTo>
                  <a:lnTo>
                    <a:pt x="324" y="127"/>
                  </a:lnTo>
                  <a:lnTo>
                    <a:pt x="384" y="90"/>
                  </a:lnTo>
                  <a:lnTo>
                    <a:pt x="448" y="59"/>
                  </a:lnTo>
                  <a:lnTo>
                    <a:pt x="515" y="34"/>
                  </a:lnTo>
                  <a:lnTo>
                    <a:pt x="585" y="15"/>
                  </a:lnTo>
                  <a:lnTo>
                    <a:pt x="658" y="4"/>
                  </a:lnTo>
                  <a:lnTo>
                    <a:pt x="732" y="0"/>
                  </a:lnTo>
                  <a:lnTo>
                    <a:pt x="807" y="4"/>
                  </a:lnTo>
                  <a:lnTo>
                    <a:pt x="880" y="15"/>
                  </a:lnTo>
                  <a:lnTo>
                    <a:pt x="950" y="34"/>
                  </a:lnTo>
                  <a:lnTo>
                    <a:pt x="1017" y="59"/>
                  </a:lnTo>
                  <a:lnTo>
                    <a:pt x="1081" y="90"/>
                  </a:lnTo>
                  <a:lnTo>
                    <a:pt x="1141" y="127"/>
                  </a:lnTo>
                  <a:lnTo>
                    <a:pt x="1198" y="169"/>
                  </a:lnTo>
                  <a:lnTo>
                    <a:pt x="1249" y="217"/>
                  </a:lnTo>
                  <a:lnTo>
                    <a:pt x="1297" y="270"/>
                  </a:lnTo>
                  <a:lnTo>
                    <a:pt x="1339" y="327"/>
                  </a:lnTo>
                  <a:lnTo>
                    <a:pt x="1375" y="388"/>
                  </a:lnTo>
                  <a:lnTo>
                    <a:pt x="1406" y="453"/>
                  </a:lnTo>
                  <a:lnTo>
                    <a:pt x="1431" y="521"/>
                  </a:lnTo>
                  <a:lnTo>
                    <a:pt x="1449" y="591"/>
                  </a:lnTo>
                  <a:lnTo>
                    <a:pt x="1460" y="665"/>
                  </a:lnTo>
                  <a:lnTo>
                    <a:pt x="1464" y="741"/>
                  </a:lnTo>
                  <a:lnTo>
                    <a:pt x="1460" y="816"/>
                  </a:lnTo>
                  <a:lnTo>
                    <a:pt x="1449" y="890"/>
                  </a:lnTo>
                  <a:lnTo>
                    <a:pt x="1431" y="961"/>
                  </a:lnTo>
                  <a:lnTo>
                    <a:pt x="1406" y="1029"/>
                  </a:lnTo>
                  <a:lnTo>
                    <a:pt x="1375" y="1093"/>
                  </a:lnTo>
                  <a:lnTo>
                    <a:pt x="1339" y="1155"/>
                  </a:lnTo>
                  <a:lnTo>
                    <a:pt x="1297" y="1212"/>
                  </a:lnTo>
                  <a:lnTo>
                    <a:pt x="1249" y="1264"/>
                  </a:lnTo>
                  <a:lnTo>
                    <a:pt x="1198" y="1312"/>
                  </a:lnTo>
                  <a:lnTo>
                    <a:pt x="1141" y="1354"/>
                  </a:lnTo>
                  <a:lnTo>
                    <a:pt x="1081" y="1392"/>
                  </a:lnTo>
                  <a:lnTo>
                    <a:pt x="1017" y="1423"/>
                  </a:lnTo>
                  <a:lnTo>
                    <a:pt x="950" y="1448"/>
                  </a:lnTo>
                  <a:lnTo>
                    <a:pt x="880" y="1466"/>
                  </a:lnTo>
                  <a:lnTo>
                    <a:pt x="807" y="1477"/>
                  </a:lnTo>
                  <a:lnTo>
                    <a:pt x="732" y="1481"/>
                  </a:lnTo>
                  <a:close/>
                </a:path>
              </a:pathLst>
            </a:custGeom>
            <a:solidFill>
              <a:srgbClr val="228185"/>
            </a:solidFill>
            <a:ln w="9525">
              <a:noFill/>
            </a:ln>
          </p:spPr>
          <p:txBody>
            <a:bodyPr/>
            <a:p>
              <a:endParaRPr lang="zh-CN" altLang="en-US"/>
            </a:p>
          </p:txBody>
        </p:sp>
        <p:sp>
          <p:nvSpPr>
            <p:cNvPr id="14341" name="FreeForm 1004"/>
            <p:cNvSpPr/>
            <p:nvPr/>
          </p:nvSpPr>
          <p:spPr>
            <a:xfrm>
              <a:off x="2013" y="5215"/>
              <a:ext cx="1478" cy="1494"/>
            </a:xfrm>
            <a:custGeom>
              <a:avLst/>
              <a:gdLst/>
              <a:ahLst/>
              <a:cxnLst/>
              <a:pathLst>
                <a:path w="1478" h="1494">
                  <a:moveTo>
                    <a:pt x="795" y="2"/>
                  </a:moveTo>
                  <a:lnTo>
                    <a:pt x="682" y="2"/>
                  </a:lnTo>
                  <a:lnTo>
                    <a:pt x="700" y="0"/>
                  </a:lnTo>
                  <a:lnTo>
                    <a:pt x="776" y="0"/>
                  </a:lnTo>
                  <a:lnTo>
                    <a:pt x="795" y="2"/>
                  </a:lnTo>
                  <a:close/>
                  <a:moveTo>
                    <a:pt x="777" y="1494"/>
                  </a:moveTo>
                  <a:lnTo>
                    <a:pt x="701" y="1494"/>
                  </a:lnTo>
                  <a:lnTo>
                    <a:pt x="626" y="1486"/>
                  </a:lnTo>
                  <a:lnTo>
                    <a:pt x="608" y="1482"/>
                  </a:lnTo>
                  <a:lnTo>
                    <a:pt x="589" y="1480"/>
                  </a:lnTo>
                  <a:lnTo>
                    <a:pt x="572" y="1476"/>
                  </a:lnTo>
                  <a:lnTo>
                    <a:pt x="554" y="1470"/>
                  </a:lnTo>
                  <a:lnTo>
                    <a:pt x="536" y="1466"/>
                  </a:lnTo>
                  <a:lnTo>
                    <a:pt x="519" y="1460"/>
                  </a:lnTo>
                  <a:lnTo>
                    <a:pt x="501" y="1456"/>
                  </a:lnTo>
                  <a:lnTo>
                    <a:pt x="484" y="1450"/>
                  </a:lnTo>
                  <a:lnTo>
                    <a:pt x="468" y="1442"/>
                  </a:lnTo>
                  <a:lnTo>
                    <a:pt x="451" y="1436"/>
                  </a:lnTo>
                  <a:lnTo>
                    <a:pt x="402" y="1412"/>
                  </a:lnTo>
                  <a:lnTo>
                    <a:pt x="371" y="1396"/>
                  </a:lnTo>
                  <a:lnTo>
                    <a:pt x="355" y="1386"/>
                  </a:lnTo>
                  <a:lnTo>
                    <a:pt x="340" y="1376"/>
                  </a:lnTo>
                  <a:lnTo>
                    <a:pt x="325" y="1366"/>
                  </a:lnTo>
                  <a:lnTo>
                    <a:pt x="311" y="1356"/>
                  </a:lnTo>
                  <a:lnTo>
                    <a:pt x="296" y="1346"/>
                  </a:lnTo>
                  <a:lnTo>
                    <a:pt x="282" y="1334"/>
                  </a:lnTo>
                  <a:lnTo>
                    <a:pt x="269" y="1324"/>
                  </a:lnTo>
                  <a:lnTo>
                    <a:pt x="255" y="1312"/>
                  </a:lnTo>
                  <a:lnTo>
                    <a:pt x="242" y="1300"/>
                  </a:lnTo>
                  <a:lnTo>
                    <a:pt x="229" y="1288"/>
                  </a:lnTo>
                  <a:lnTo>
                    <a:pt x="216" y="1276"/>
                  </a:lnTo>
                  <a:lnTo>
                    <a:pt x="204" y="1262"/>
                  </a:lnTo>
                  <a:lnTo>
                    <a:pt x="192" y="1250"/>
                  </a:lnTo>
                  <a:lnTo>
                    <a:pt x="180" y="1236"/>
                  </a:lnTo>
                  <a:lnTo>
                    <a:pt x="168" y="1222"/>
                  </a:lnTo>
                  <a:lnTo>
                    <a:pt x="157" y="1208"/>
                  </a:lnTo>
                  <a:lnTo>
                    <a:pt x="146" y="1194"/>
                  </a:lnTo>
                  <a:lnTo>
                    <a:pt x="136" y="1180"/>
                  </a:lnTo>
                  <a:lnTo>
                    <a:pt x="126" y="1164"/>
                  </a:lnTo>
                  <a:lnTo>
                    <a:pt x="116" y="1150"/>
                  </a:lnTo>
                  <a:lnTo>
                    <a:pt x="107" y="1134"/>
                  </a:lnTo>
                  <a:lnTo>
                    <a:pt x="98" y="1118"/>
                  </a:lnTo>
                  <a:lnTo>
                    <a:pt x="89" y="1104"/>
                  </a:lnTo>
                  <a:lnTo>
                    <a:pt x="81" y="1086"/>
                  </a:lnTo>
                  <a:lnTo>
                    <a:pt x="73" y="1070"/>
                  </a:lnTo>
                  <a:lnTo>
                    <a:pt x="65" y="1054"/>
                  </a:lnTo>
                  <a:lnTo>
                    <a:pt x="58" y="1038"/>
                  </a:lnTo>
                  <a:lnTo>
                    <a:pt x="51" y="1020"/>
                  </a:lnTo>
                  <a:lnTo>
                    <a:pt x="45" y="1004"/>
                  </a:lnTo>
                  <a:lnTo>
                    <a:pt x="39" y="986"/>
                  </a:lnTo>
                  <a:lnTo>
                    <a:pt x="33" y="968"/>
                  </a:lnTo>
                  <a:lnTo>
                    <a:pt x="28" y="952"/>
                  </a:lnTo>
                  <a:lnTo>
                    <a:pt x="23" y="934"/>
                  </a:lnTo>
                  <a:lnTo>
                    <a:pt x="19" y="916"/>
                  </a:lnTo>
                  <a:lnTo>
                    <a:pt x="15" y="898"/>
                  </a:lnTo>
                  <a:lnTo>
                    <a:pt x="11" y="878"/>
                  </a:lnTo>
                  <a:lnTo>
                    <a:pt x="8" y="860"/>
                  </a:lnTo>
                  <a:lnTo>
                    <a:pt x="6" y="842"/>
                  </a:lnTo>
                  <a:lnTo>
                    <a:pt x="4" y="824"/>
                  </a:lnTo>
                  <a:lnTo>
                    <a:pt x="2" y="804"/>
                  </a:lnTo>
                  <a:lnTo>
                    <a:pt x="1" y="786"/>
                  </a:lnTo>
                  <a:lnTo>
                    <a:pt x="0" y="766"/>
                  </a:lnTo>
                  <a:lnTo>
                    <a:pt x="0" y="746"/>
                  </a:lnTo>
                  <a:lnTo>
                    <a:pt x="0" y="728"/>
                  </a:lnTo>
                  <a:lnTo>
                    <a:pt x="1" y="708"/>
                  </a:lnTo>
                  <a:lnTo>
                    <a:pt x="2" y="690"/>
                  </a:lnTo>
                  <a:lnTo>
                    <a:pt x="4" y="670"/>
                  </a:lnTo>
                  <a:lnTo>
                    <a:pt x="6" y="652"/>
                  </a:lnTo>
                  <a:lnTo>
                    <a:pt x="8" y="632"/>
                  </a:lnTo>
                  <a:lnTo>
                    <a:pt x="11" y="614"/>
                  </a:lnTo>
                  <a:lnTo>
                    <a:pt x="15" y="596"/>
                  </a:lnTo>
                  <a:lnTo>
                    <a:pt x="19" y="578"/>
                  </a:lnTo>
                  <a:lnTo>
                    <a:pt x="23" y="560"/>
                  </a:lnTo>
                  <a:lnTo>
                    <a:pt x="28" y="542"/>
                  </a:lnTo>
                  <a:lnTo>
                    <a:pt x="33" y="524"/>
                  </a:lnTo>
                  <a:lnTo>
                    <a:pt x="39" y="506"/>
                  </a:lnTo>
                  <a:lnTo>
                    <a:pt x="45" y="490"/>
                  </a:lnTo>
                  <a:lnTo>
                    <a:pt x="51" y="472"/>
                  </a:lnTo>
                  <a:lnTo>
                    <a:pt x="58" y="456"/>
                  </a:lnTo>
                  <a:lnTo>
                    <a:pt x="65" y="438"/>
                  </a:lnTo>
                  <a:lnTo>
                    <a:pt x="73" y="422"/>
                  </a:lnTo>
                  <a:lnTo>
                    <a:pt x="81" y="406"/>
                  </a:lnTo>
                  <a:lnTo>
                    <a:pt x="89" y="390"/>
                  </a:lnTo>
                  <a:lnTo>
                    <a:pt x="98" y="374"/>
                  </a:lnTo>
                  <a:lnTo>
                    <a:pt x="107" y="358"/>
                  </a:lnTo>
                  <a:lnTo>
                    <a:pt x="116" y="344"/>
                  </a:lnTo>
                  <a:lnTo>
                    <a:pt x="126" y="328"/>
                  </a:lnTo>
                  <a:lnTo>
                    <a:pt x="136" y="314"/>
                  </a:lnTo>
                  <a:lnTo>
                    <a:pt x="147" y="300"/>
                  </a:lnTo>
                  <a:lnTo>
                    <a:pt x="157" y="286"/>
                  </a:lnTo>
                  <a:lnTo>
                    <a:pt x="169" y="272"/>
                  </a:lnTo>
                  <a:lnTo>
                    <a:pt x="180" y="258"/>
                  </a:lnTo>
                  <a:lnTo>
                    <a:pt x="192" y="244"/>
                  </a:lnTo>
                  <a:lnTo>
                    <a:pt x="204" y="230"/>
                  </a:lnTo>
                  <a:lnTo>
                    <a:pt x="216" y="218"/>
                  </a:lnTo>
                  <a:lnTo>
                    <a:pt x="229" y="206"/>
                  </a:lnTo>
                  <a:lnTo>
                    <a:pt x="242" y="194"/>
                  </a:lnTo>
                  <a:lnTo>
                    <a:pt x="255" y="182"/>
                  </a:lnTo>
                  <a:lnTo>
                    <a:pt x="269" y="170"/>
                  </a:lnTo>
                  <a:lnTo>
                    <a:pt x="282" y="158"/>
                  </a:lnTo>
                  <a:lnTo>
                    <a:pt x="297" y="148"/>
                  </a:lnTo>
                  <a:lnTo>
                    <a:pt x="311" y="136"/>
                  </a:lnTo>
                  <a:lnTo>
                    <a:pt x="326" y="126"/>
                  </a:lnTo>
                  <a:lnTo>
                    <a:pt x="340" y="116"/>
                  </a:lnTo>
                  <a:lnTo>
                    <a:pt x="355" y="108"/>
                  </a:lnTo>
                  <a:lnTo>
                    <a:pt x="371" y="98"/>
                  </a:lnTo>
                  <a:lnTo>
                    <a:pt x="386" y="90"/>
                  </a:lnTo>
                  <a:lnTo>
                    <a:pt x="402" y="80"/>
                  </a:lnTo>
                  <a:lnTo>
                    <a:pt x="418" y="72"/>
                  </a:lnTo>
                  <a:lnTo>
                    <a:pt x="435" y="66"/>
                  </a:lnTo>
                  <a:lnTo>
                    <a:pt x="468" y="50"/>
                  </a:lnTo>
                  <a:lnTo>
                    <a:pt x="519" y="32"/>
                  </a:lnTo>
                  <a:lnTo>
                    <a:pt x="536" y="28"/>
                  </a:lnTo>
                  <a:lnTo>
                    <a:pt x="554" y="22"/>
                  </a:lnTo>
                  <a:close/>
                  <a:moveTo>
                    <a:pt x="608" y="10"/>
                  </a:moveTo>
                  <a:lnTo>
                    <a:pt x="626" y="8"/>
                  </a:lnTo>
                  <a:lnTo>
                    <a:pt x="644" y="4"/>
                  </a:lnTo>
                  <a:lnTo>
                    <a:pt x="663" y="2"/>
                  </a:lnTo>
                  <a:lnTo>
                    <a:pt x="814" y="2"/>
                  </a:lnTo>
                  <a:lnTo>
                    <a:pt x="833" y="6"/>
                  </a:lnTo>
                  <a:lnTo>
                    <a:pt x="869" y="10"/>
                  </a:lnTo>
                  <a:lnTo>
                    <a:pt x="887" y="14"/>
                  </a:lnTo>
                  <a:lnTo>
                    <a:pt x="701" y="14"/>
                  </a:lnTo>
                  <a:lnTo>
                    <a:pt x="683" y="16"/>
                  </a:lnTo>
                  <a:lnTo>
                    <a:pt x="683" y="16"/>
                  </a:lnTo>
                  <a:lnTo>
                    <a:pt x="664" y="18"/>
                  </a:lnTo>
                  <a:lnTo>
                    <a:pt x="665" y="18"/>
                  </a:lnTo>
                  <a:lnTo>
                    <a:pt x="646" y="20"/>
                  </a:lnTo>
                  <a:lnTo>
                    <a:pt x="646" y="20"/>
                  </a:lnTo>
                  <a:lnTo>
                    <a:pt x="628" y="22"/>
                  </a:lnTo>
                  <a:lnTo>
                    <a:pt x="628" y="22"/>
                  </a:lnTo>
                  <a:lnTo>
                    <a:pt x="610" y="26"/>
                  </a:lnTo>
                  <a:lnTo>
                    <a:pt x="610" y="26"/>
                  </a:lnTo>
                  <a:lnTo>
                    <a:pt x="593" y="28"/>
                  </a:lnTo>
                  <a:lnTo>
                    <a:pt x="593" y="28"/>
                  </a:lnTo>
                  <a:lnTo>
                    <a:pt x="575" y="32"/>
                  </a:lnTo>
                  <a:lnTo>
                    <a:pt x="575" y="32"/>
                  </a:lnTo>
                  <a:lnTo>
                    <a:pt x="558" y="38"/>
                  </a:lnTo>
                  <a:lnTo>
                    <a:pt x="558" y="38"/>
                  </a:lnTo>
                  <a:lnTo>
                    <a:pt x="540" y="42"/>
                  </a:lnTo>
                  <a:lnTo>
                    <a:pt x="540" y="42"/>
                  </a:lnTo>
                  <a:lnTo>
                    <a:pt x="523" y="46"/>
                  </a:lnTo>
                  <a:lnTo>
                    <a:pt x="523" y="46"/>
                  </a:lnTo>
                  <a:lnTo>
                    <a:pt x="506" y="52"/>
                  </a:lnTo>
                  <a:lnTo>
                    <a:pt x="506" y="52"/>
                  </a:lnTo>
                  <a:lnTo>
                    <a:pt x="490" y="58"/>
                  </a:lnTo>
                  <a:lnTo>
                    <a:pt x="490" y="58"/>
                  </a:lnTo>
                  <a:lnTo>
                    <a:pt x="473" y="64"/>
                  </a:lnTo>
                  <a:lnTo>
                    <a:pt x="473" y="64"/>
                  </a:lnTo>
                  <a:lnTo>
                    <a:pt x="457" y="72"/>
                  </a:lnTo>
                  <a:lnTo>
                    <a:pt x="457" y="72"/>
                  </a:lnTo>
                  <a:lnTo>
                    <a:pt x="441" y="78"/>
                  </a:lnTo>
                  <a:lnTo>
                    <a:pt x="441" y="78"/>
                  </a:lnTo>
                  <a:lnTo>
                    <a:pt x="425" y="86"/>
                  </a:lnTo>
                  <a:lnTo>
                    <a:pt x="425" y="86"/>
                  </a:lnTo>
                  <a:lnTo>
                    <a:pt x="409" y="94"/>
                  </a:lnTo>
                  <a:lnTo>
                    <a:pt x="409" y="94"/>
                  </a:lnTo>
                  <a:lnTo>
                    <a:pt x="393" y="102"/>
                  </a:lnTo>
                  <a:lnTo>
                    <a:pt x="394" y="102"/>
                  </a:lnTo>
                  <a:lnTo>
                    <a:pt x="381" y="110"/>
                  </a:lnTo>
                  <a:lnTo>
                    <a:pt x="378" y="110"/>
                  </a:lnTo>
                  <a:lnTo>
                    <a:pt x="363" y="120"/>
                  </a:lnTo>
                  <a:lnTo>
                    <a:pt x="363" y="120"/>
                  </a:lnTo>
                  <a:lnTo>
                    <a:pt x="348" y="130"/>
                  </a:lnTo>
                  <a:lnTo>
                    <a:pt x="349" y="130"/>
                  </a:lnTo>
                  <a:lnTo>
                    <a:pt x="334" y="140"/>
                  </a:lnTo>
                  <a:close/>
                  <a:moveTo>
                    <a:pt x="334" y="140"/>
                  </a:moveTo>
                  <a:lnTo>
                    <a:pt x="320" y="150"/>
                  </a:lnTo>
                  <a:lnTo>
                    <a:pt x="320" y="150"/>
                  </a:lnTo>
                  <a:lnTo>
                    <a:pt x="305" y="160"/>
                  </a:lnTo>
                  <a:close/>
                  <a:moveTo>
                    <a:pt x="306" y="160"/>
                  </a:moveTo>
                  <a:lnTo>
                    <a:pt x="292" y="170"/>
                  </a:lnTo>
                  <a:lnTo>
                    <a:pt x="292" y="170"/>
                  </a:lnTo>
                  <a:lnTo>
                    <a:pt x="278" y="182"/>
                  </a:lnTo>
                  <a:lnTo>
                    <a:pt x="278" y="182"/>
                  </a:lnTo>
                  <a:lnTo>
                    <a:pt x="265" y="192"/>
                  </a:lnTo>
                  <a:lnTo>
                    <a:pt x="265" y="192"/>
                  </a:lnTo>
                  <a:lnTo>
                    <a:pt x="252" y="204"/>
                  </a:lnTo>
                  <a:lnTo>
                    <a:pt x="252" y="204"/>
                  </a:lnTo>
                  <a:lnTo>
                    <a:pt x="239" y="216"/>
                  </a:lnTo>
                  <a:lnTo>
                    <a:pt x="239" y="216"/>
                  </a:lnTo>
                  <a:lnTo>
                    <a:pt x="227" y="228"/>
                  </a:lnTo>
                  <a:lnTo>
                    <a:pt x="227" y="228"/>
                  </a:lnTo>
                  <a:lnTo>
                    <a:pt x="215" y="242"/>
                  </a:lnTo>
                  <a:lnTo>
                    <a:pt x="215" y="242"/>
                  </a:lnTo>
                  <a:lnTo>
                    <a:pt x="203" y="254"/>
                  </a:lnTo>
                  <a:lnTo>
                    <a:pt x="203" y="254"/>
                  </a:lnTo>
                  <a:lnTo>
                    <a:pt x="191" y="268"/>
                  </a:lnTo>
                  <a:lnTo>
                    <a:pt x="191" y="268"/>
                  </a:lnTo>
                  <a:lnTo>
                    <a:pt x="180" y="280"/>
                  </a:lnTo>
                  <a:lnTo>
                    <a:pt x="180" y="280"/>
                  </a:lnTo>
                  <a:lnTo>
                    <a:pt x="169" y="294"/>
                  </a:lnTo>
                  <a:lnTo>
                    <a:pt x="169" y="294"/>
                  </a:lnTo>
                  <a:lnTo>
                    <a:pt x="159" y="308"/>
                  </a:lnTo>
                  <a:lnTo>
                    <a:pt x="159" y="308"/>
                  </a:lnTo>
                  <a:lnTo>
                    <a:pt x="148" y="322"/>
                  </a:lnTo>
                  <a:lnTo>
                    <a:pt x="148" y="322"/>
                  </a:lnTo>
                  <a:lnTo>
                    <a:pt x="140" y="336"/>
                  </a:lnTo>
                  <a:lnTo>
                    <a:pt x="138" y="336"/>
                  </a:lnTo>
                  <a:lnTo>
                    <a:pt x="129" y="352"/>
                  </a:lnTo>
                  <a:lnTo>
                    <a:pt x="129" y="352"/>
                  </a:lnTo>
                  <a:lnTo>
                    <a:pt x="120" y="366"/>
                  </a:lnTo>
                  <a:lnTo>
                    <a:pt x="120" y="366"/>
                  </a:lnTo>
                  <a:lnTo>
                    <a:pt x="111" y="382"/>
                  </a:lnTo>
                  <a:lnTo>
                    <a:pt x="111" y="382"/>
                  </a:lnTo>
                  <a:lnTo>
                    <a:pt x="102" y="398"/>
                  </a:lnTo>
                  <a:lnTo>
                    <a:pt x="102" y="398"/>
                  </a:lnTo>
                  <a:lnTo>
                    <a:pt x="94" y="414"/>
                  </a:lnTo>
                  <a:lnTo>
                    <a:pt x="94" y="414"/>
                  </a:lnTo>
                  <a:lnTo>
                    <a:pt x="87" y="428"/>
                  </a:lnTo>
                  <a:lnTo>
                    <a:pt x="86" y="428"/>
                  </a:lnTo>
                  <a:lnTo>
                    <a:pt x="79" y="446"/>
                  </a:lnTo>
                  <a:lnTo>
                    <a:pt x="79" y="446"/>
                  </a:lnTo>
                  <a:lnTo>
                    <a:pt x="72" y="462"/>
                  </a:lnTo>
                  <a:lnTo>
                    <a:pt x="72" y="462"/>
                  </a:lnTo>
                  <a:lnTo>
                    <a:pt x="65" y="478"/>
                  </a:lnTo>
                  <a:lnTo>
                    <a:pt x="65" y="478"/>
                  </a:lnTo>
                  <a:lnTo>
                    <a:pt x="59" y="494"/>
                  </a:lnTo>
                  <a:lnTo>
                    <a:pt x="59" y="494"/>
                  </a:lnTo>
                  <a:lnTo>
                    <a:pt x="53" y="512"/>
                  </a:lnTo>
                  <a:lnTo>
                    <a:pt x="53" y="512"/>
                  </a:lnTo>
                  <a:lnTo>
                    <a:pt x="47" y="528"/>
                  </a:lnTo>
                  <a:lnTo>
                    <a:pt x="47" y="528"/>
                  </a:lnTo>
                  <a:lnTo>
                    <a:pt x="42" y="546"/>
                  </a:lnTo>
                  <a:lnTo>
                    <a:pt x="42" y="546"/>
                  </a:lnTo>
                  <a:lnTo>
                    <a:pt x="38" y="564"/>
                  </a:lnTo>
                  <a:lnTo>
                    <a:pt x="38" y="564"/>
                  </a:lnTo>
                  <a:lnTo>
                    <a:pt x="33" y="582"/>
                  </a:lnTo>
                  <a:lnTo>
                    <a:pt x="33" y="582"/>
                  </a:lnTo>
                  <a:lnTo>
                    <a:pt x="30" y="598"/>
                  </a:lnTo>
                  <a:close/>
                  <a:moveTo>
                    <a:pt x="30" y="598"/>
                  </a:moveTo>
                  <a:lnTo>
                    <a:pt x="26" y="616"/>
                  </a:lnTo>
                  <a:lnTo>
                    <a:pt x="26" y="616"/>
                  </a:lnTo>
                  <a:lnTo>
                    <a:pt x="23" y="636"/>
                  </a:lnTo>
                  <a:close/>
                  <a:moveTo>
                    <a:pt x="23" y="636"/>
                  </a:moveTo>
                  <a:lnTo>
                    <a:pt x="21" y="654"/>
                  </a:lnTo>
                  <a:lnTo>
                    <a:pt x="21" y="654"/>
                  </a:lnTo>
                  <a:lnTo>
                    <a:pt x="19" y="672"/>
                  </a:lnTo>
                  <a:lnTo>
                    <a:pt x="19" y="672"/>
                  </a:lnTo>
                  <a:lnTo>
                    <a:pt x="17" y="690"/>
                  </a:lnTo>
                  <a:lnTo>
                    <a:pt x="17" y="690"/>
                  </a:lnTo>
                  <a:lnTo>
                    <a:pt x="16" y="708"/>
                  </a:lnTo>
                  <a:lnTo>
                    <a:pt x="16" y="708"/>
                  </a:lnTo>
                  <a:lnTo>
                    <a:pt x="15" y="728"/>
                  </a:lnTo>
                  <a:lnTo>
                    <a:pt x="15" y="746"/>
                  </a:lnTo>
                  <a:lnTo>
                    <a:pt x="15" y="766"/>
                  </a:lnTo>
                  <a:lnTo>
                    <a:pt x="16" y="784"/>
                  </a:lnTo>
                  <a:lnTo>
                    <a:pt x="17" y="804"/>
                  </a:lnTo>
                  <a:lnTo>
                    <a:pt x="17" y="804"/>
                  </a:lnTo>
                  <a:lnTo>
                    <a:pt x="19" y="822"/>
                  </a:lnTo>
                  <a:lnTo>
                    <a:pt x="19" y="822"/>
                  </a:lnTo>
                  <a:lnTo>
                    <a:pt x="21" y="840"/>
                  </a:lnTo>
                  <a:lnTo>
                    <a:pt x="21" y="840"/>
                  </a:lnTo>
                  <a:lnTo>
                    <a:pt x="23" y="858"/>
                  </a:lnTo>
                  <a:lnTo>
                    <a:pt x="23" y="858"/>
                  </a:lnTo>
                  <a:lnTo>
                    <a:pt x="26" y="876"/>
                  </a:lnTo>
                  <a:close/>
                  <a:moveTo>
                    <a:pt x="26" y="876"/>
                  </a:moveTo>
                  <a:lnTo>
                    <a:pt x="30" y="894"/>
                  </a:lnTo>
                  <a:lnTo>
                    <a:pt x="30" y="894"/>
                  </a:lnTo>
                  <a:lnTo>
                    <a:pt x="33" y="912"/>
                  </a:lnTo>
                  <a:close/>
                  <a:moveTo>
                    <a:pt x="33" y="912"/>
                  </a:moveTo>
                  <a:lnTo>
                    <a:pt x="38" y="930"/>
                  </a:lnTo>
                  <a:lnTo>
                    <a:pt x="38" y="930"/>
                  </a:lnTo>
                  <a:lnTo>
                    <a:pt x="42" y="948"/>
                  </a:lnTo>
                  <a:lnTo>
                    <a:pt x="42" y="948"/>
                  </a:lnTo>
                  <a:lnTo>
                    <a:pt x="47" y="964"/>
                  </a:lnTo>
                  <a:lnTo>
                    <a:pt x="47" y="964"/>
                  </a:lnTo>
                  <a:lnTo>
                    <a:pt x="53" y="982"/>
                  </a:lnTo>
                  <a:lnTo>
                    <a:pt x="53" y="982"/>
                  </a:lnTo>
                  <a:lnTo>
                    <a:pt x="59" y="998"/>
                  </a:lnTo>
                  <a:lnTo>
                    <a:pt x="59" y="998"/>
                  </a:lnTo>
                  <a:lnTo>
                    <a:pt x="65" y="1016"/>
                  </a:lnTo>
                  <a:lnTo>
                    <a:pt x="65" y="1016"/>
                  </a:lnTo>
                  <a:lnTo>
                    <a:pt x="72" y="1032"/>
                  </a:lnTo>
                  <a:lnTo>
                    <a:pt x="72" y="1032"/>
                  </a:lnTo>
                  <a:lnTo>
                    <a:pt x="79" y="1048"/>
                  </a:lnTo>
                  <a:lnTo>
                    <a:pt x="79" y="1048"/>
                  </a:lnTo>
                  <a:lnTo>
                    <a:pt x="86" y="1064"/>
                  </a:lnTo>
                  <a:lnTo>
                    <a:pt x="86" y="1064"/>
                  </a:lnTo>
                  <a:lnTo>
                    <a:pt x="94" y="1080"/>
                  </a:lnTo>
                  <a:lnTo>
                    <a:pt x="94" y="1080"/>
                  </a:lnTo>
                  <a:lnTo>
                    <a:pt x="102" y="1096"/>
                  </a:lnTo>
                  <a:lnTo>
                    <a:pt x="102" y="1096"/>
                  </a:lnTo>
                  <a:lnTo>
                    <a:pt x="111" y="1112"/>
                  </a:lnTo>
                  <a:lnTo>
                    <a:pt x="111" y="1112"/>
                  </a:lnTo>
                  <a:lnTo>
                    <a:pt x="120" y="1126"/>
                  </a:lnTo>
                  <a:lnTo>
                    <a:pt x="120" y="1126"/>
                  </a:lnTo>
                  <a:lnTo>
                    <a:pt x="129" y="1142"/>
                  </a:lnTo>
                  <a:lnTo>
                    <a:pt x="129" y="1142"/>
                  </a:lnTo>
                  <a:lnTo>
                    <a:pt x="138" y="1156"/>
                  </a:lnTo>
                  <a:lnTo>
                    <a:pt x="138" y="1156"/>
                  </a:lnTo>
                  <a:lnTo>
                    <a:pt x="148" y="1170"/>
                  </a:lnTo>
                  <a:lnTo>
                    <a:pt x="148" y="1170"/>
                  </a:lnTo>
                  <a:lnTo>
                    <a:pt x="159" y="1186"/>
                  </a:lnTo>
                  <a:close/>
                  <a:moveTo>
                    <a:pt x="159" y="1186"/>
                  </a:moveTo>
                  <a:lnTo>
                    <a:pt x="169" y="1200"/>
                  </a:lnTo>
                  <a:lnTo>
                    <a:pt x="169" y="1200"/>
                  </a:lnTo>
                  <a:lnTo>
                    <a:pt x="180" y="1212"/>
                  </a:lnTo>
                  <a:close/>
                  <a:moveTo>
                    <a:pt x="180" y="1212"/>
                  </a:moveTo>
                  <a:lnTo>
                    <a:pt x="191" y="1226"/>
                  </a:lnTo>
                  <a:lnTo>
                    <a:pt x="191" y="1226"/>
                  </a:lnTo>
                  <a:lnTo>
                    <a:pt x="203" y="1240"/>
                  </a:lnTo>
                  <a:lnTo>
                    <a:pt x="203" y="1240"/>
                  </a:lnTo>
                  <a:lnTo>
                    <a:pt x="215" y="1252"/>
                  </a:lnTo>
                  <a:lnTo>
                    <a:pt x="215" y="1252"/>
                  </a:lnTo>
                  <a:close/>
                  <a:moveTo>
                    <a:pt x="227" y="1264"/>
                  </a:moveTo>
                  <a:lnTo>
                    <a:pt x="227" y="1264"/>
                  </a:lnTo>
                  <a:lnTo>
                    <a:pt x="239" y="1278"/>
                  </a:lnTo>
                  <a:lnTo>
                    <a:pt x="239" y="1278"/>
                  </a:lnTo>
                  <a:close/>
                  <a:moveTo>
                    <a:pt x="252" y="1290"/>
                  </a:moveTo>
                  <a:lnTo>
                    <a:pt x="252" y="1290"/>
                  </a:lnTo>
                  <a:lnTo>
                    <a:pt x="265" y="1300"/>
                  </a:lnTo>
                  <a:lnTo>
                    <a:pt x="265" y="1300"/>
                  </a:lnTo>
                  <a:lnTo>
                    <a:pt x="278" y="1312"/>
                  </a:lnTo>
                  <a:lnTo>
                    <a:pt x="278" y="1312"/>
                  </a:lnTo>
                  <a:lnTo>
                    <a:pt x="292" y="1324"/>
                  </a:lnTo>
                  <a:lnTo>
                    <a:pt x="292" y="1324"/>
                  </a:lnTo>
                  <a:lnTo>
                    <a:pt x="306" y="1334"/>
                  </a:lnTo>
                  <a:lnTo>
                    <a:pt x="305" y="1334"/>
                  </a:lnTo>
                  <a:lnTo>
                    <a:pt x="320" y="1344"/>
                  </a:lnTo>
                  <a:lnTo>
                    <a:pt x="320" y="1344"/>
                  </a:lnTo>
                  <a:lnTo>
                    <a:pt x="334" y="1354"/>
                  </a:lnTo>
                  <a:lnTo>
                    <a:pt x="334" y="1354"/>
                  </a:lnTo>
                  <a:lnTo>
                    <a:pt x="349" y="1364"/>
                  </a:lnTo>
                  <a:lnTo>
                    <a:pt x="348" y="1364"/>
                  </a:lnTo>
                  <a:lnTo>
                    <a:pt x="363" y="1374"/>
                  </a:lnTo>
                  <a:lnTo>
                    <a:pt x="363" y="1374"/>
                  </a:lnTo>
                  <a:lnTo>
                    <a:pt x="378" y="1382"/>
                  </a:lnTo>
                  <a:lnTo>
                    <a:pt x="378" y="1382"/>
                  </a:lnTo>
                  <a:lnTo>
                    <a:pt x="394" y="1392"/>
                  </a:lnTo>
                  <a:lnTo>
                    <a:pt x="397" y="1392"/>
                  </a:lnTo>
                  <a:lnTo>
                    <a:pt x="409" y="1400"/>
                  </a:lnTo>
                  <a:lnTo>
                    <a:pt x="409" y="1400"/>
                  </a:lnTo>
                  <a:lnTo>
                    <a:pt x="425" y="1408"/>
                  </a:lnTo>
                  <a:lnTo>
                    <a:pt x="425" y="1408"/>
                  </a:lnTo>
                  <a:lnTo>
                    <a:pt x="441" y="1414"/>
                  </a:lnTo>
                  <a:lnTo>
                    <a:pt x="441" y="1414"/>
                  </a:lnTo>
                  <a:lnTo>
                    <a:pt x="457" y="1422"/>
                  </a:lnTo>
                  <a:lnTo>
                    <a:pt x="457" y="1422"/>
                  </a:lnTo>
                  <a:close/>
                  <a:moveTo>
                    <a:pt x="473" y="1428"/>
                  </a:moveTo>
                  <a:lnTo>
                    <a:pt x="473" y="1428"/>
                  </a:lnTo>
                  <a:lnTo>
                    <a:pt x="490" y="1436"/>
                  </a:lnTo>
                  <a:lnTo>
                    <a:pt x="495" y="1436"/>
                  </a:lnTo>
                  <a:close/>
                  <a:moveTo>
                    <a:pt x="506" y="1440"/>
                  </a:moveTo>
                  <a:lnTo>
                    <a:pt x="506" y="1440"/>
                  </a:lnTo>
                  <a:lnTo>
                    <a:pt x="523" y="1446"/>
                  </a:lnTo>
                  <a:lnTo>
                    <a:pt x="523" y="1446"/>
                  </a:lnTo>
                  <a:close/>
                  <a:moveTo>
                    <a:pt x="540" y="1452"/>
                  </a:moveTo>
                  <a:lnTo>
                    <a:pt x="540" y="1452"/>
                  </a:lnTo>
                  <a:lnTo>
                    <a:pt x="558" y="1456"/>
                  </a:lnTo>
                  <a:lnTo>
                    <a:pt x="558" y="1456"/>
                  </a:lnTo>
                  <a:close/>
                  <a:moveTo>
                    <a:pt x="575" y="1460"/>
                  </a:moveTo>
                  <a:lnTo>
                    <a:pt x="575" y="1460"/>
                  </a:lnTo>
                  <a:lnTo>
                    <a:pt x="593" y="1464"/>
                  </a:lnTo>
                  <a:lnTo>
                    <a:pt x="593" y="1464"/>
                  </a:lnTo>
                  <a:lnTo>
                    <a:pt x="610" y="1468"/>
                  </a:lnTo>
                  <a:lnTo>
                    <a:pt x="610" y="1468"/>
                  </a:lnTo>
                  <a:lnTo>
                    <a:pt x="628" y="1470"/>
                  </a:lnTo>
                  <a:lnTo>
                    <a:pt x="628" y="1470"/>
                  </a:lnTo>
                  <a:lnTo>
                    <a:pt x="646" y="1474"/>
                  </a:lnTo>
                  <a:lnTo>
                    <a:pt x="646" y="1474"/>
                  </a:lnTo>
                  <a:lnTo>
                    <a:pt x="665" y="1476"/>
                  </a:lnTo>
                  <a:lnTo>
                    <a:pt x="664" y="1476"/>
                  </a:lnTo>
                  <a:lnTo>
                    <a:pt x="683" y="1478"/>
                  </a:lnTo>
                  <a:lnTo>
                    <a:pt x="701" y="1478"/>
                  </a:lnTo>
                  <a:lnTo>
                    <a:pt x="720" y="1480"/>
                  </a:lnTo>
                  <a:lnTo>
                    <a:pt x="887" y="1480"/>
                  </a:lnTo>
                  <a:lnTo>
                    <a:pt x="869" y="1482"/>
                  </a:lnTo>
                  <a:lnTo>
                    <a:pt x="851" y="1486"/>
                  </a:lnTo>
                  <a:lnTo>
                    <a:pt x="777" y="1494"/>
                  </a:lnTo>
                  <a:lnTo>
                    <a:pt x="1099" y="112"/>
                  </a:lnTo>
                  <a:lnTo>
                    <a:pt x="1083" y="102"/>
                  </a:lnTo>
                  <a:lnTo>
                    <a:pt x="1083" y="102"/>
                  </a:lnTo>
                  <a:lnTo>
                    <a:pt x="1068" y="94"/>
                  </a:lnTo>
                  <a:lnTo>
                    <a:pt x="1068" y="94"/>
                  </a:lnTo>
                  <a:lnTo>
                    <a:pt x="1052" y="86"/>
                  </a:lnTo>
                  <a:lnTo>
                    <a:pt x="1052" y="86"/>
                  </a:lnTo>
                  <a:lnTo>
                    <a:pt x="1036" y="78"/>
                  </a:lnTo>
                  <a:lnTo>
                    <a:pt x="1036" y="78"/>
                  </a:lnTo>
                  <a:lnTo>
                    <a:pt x="1020" y="72"/>
                  </a:lnTo>
                  <a:lnTo>
                    <a:pt x="1020" y="72"/>
                  </a:lnTo>
                  <a:lnTo>
                    <a:pt x="1004" y="64"/>
                  </a:lnTo>
                  <a:lnTo>
                    <a:pt x="1004" y="64"/>
                  </a:lnTo>
                  <a:lnTo>
                    <a:pt x="987" y="58"/>
                  </a:lnTo>
                  <a:lnTo>
                    <a:pt x="987" y="58"/>
                  </a:lnTo>
                  <a:lnTo>
                    <a:pt x="970" y="52"/>
                  </a:lnTo>
                  <a:lnTo>
                    <a:pt x="971" y="52"/>
                  </a:lnTo>
                  <a:lnTo>
                    <a:pt x="954" y="46"/>
                  </a:lnTo>
                  <a:lnTo>
                    <a:pt x="954" y="46"/>
                  </a:lnTo>
                  <a:lnTo>
                    <a:pt x="936" y="42"/>
                  </a:lnTo>
                  <a:lnTo>
                    <a:pt x="937" y="42"/>
                  </a:lnTo>
                  <a:lnTo>
                    <a:pt x="919" y="38"/>
                  </a:lnTo>
                  <a:lnTo>
                    <a:pt x="919" y="38"/>
                  </a:lnTo>
                  <a:lnTo>
                    <a:pt x="902" y="32"/>
                  </a:lnTo>
                  <a:lnTo>
                    <a:pt x="902" y="32"/>
                  </a:lnTo>
                  <a:lnTo>
                    <a:pt x="884" y="28"/>
                  </a:lnTo>
                  <a:lnTo>
                    <a:pt x="884" y="28"/>
                  </a:lnTo>
                  <a:lnTo>
                    <a:pt x="866" y="26"/>
                  </a:lnTo>
                  <a:lnTo>
                    <a:pt x="867" y="26"/>
                  </a:lnTo>
                  <a:lnTo>
                    <a:pt x="849" y="22"/>
                  </a:lnTo>
                  <a:lnTo>
                    <a:pt x="849" y="22"/>
                  </a:lnTo>
                  <a:lnTo>
                    <a:pt x="831" y="20"/>
                  </a:lnTo>
                  <a:lnTo>
                    <a:pt x="831" y="20"/>
                  </a:lnTo>
                  <a:lnTo>
                    <a:pt x="812" y="18"/>
                  </a:lnTo>
                  <a:lnTo>
                    <a:pt x="813" y="18"/>
                  </a:lnTo>
                  <a:lnTo>
                    <a:pt x="794" y="16"/>
                  </a:lnTo>
                  <a:lnTo>
                    <a:pt x="794" y="16"/>
                  </a:lnTo>
                  <a:lnTo>
                    <a:pt x="776" y="14"/>
                  </a:lnTo>
                  <a:lnTo>
                    <a:pt x="887" y="14"/>
                  </a:lnTo>
                  <a:lnTo>
                    <a:pt x="923" y="22"/>
                  </a:lnTo>
                  <a:lnTo>
                    <a:pt x="941" y="28"/>
                  </a:lnTo>
                  <a:lnTo>
                    <a:pt x="958" y="32"/>
                  </a:lnTo>
                  <a:lnTo>
                    <a:pt x="1009" y="50"/>
                  </a:lnTo>
                  <a:lnTo>
                    <a:pt x="1043" y="66"/>
                  </a:lnTo>
                  <a:lnTo>
                    <a:pt x="1059" y="72"/>
                  </a:lnTo>
                  <a:lnTo>
                    <a:pt x="1075" y="80"/>
                  </a:lnTo>
                  <a:lnTo>
                    <a:pt x="1091" y="90"/>
                  </a:lnTo>
                  <a:lnTo>
                    <a:pt x="1106" y="98"/>
                  </a:lnTo>
                  <a:lnTo>
                    <a:pt x="1122" y="108"/>
                  </a:lnTo>
                  <a:lnTo>
                    <a:pt x="1125" y="110"/>
                  </a:lnTo>
                  <a:lnTo>
                    <a:pt x="1099" y="110"/>
                  </a:lnTo>
                  <a:lnTo>
                    <a:pt x="1099" y="112"/>
                  </a:lnTo>
                  <a:lnTo>
                    <a:pt x="378" y="112"/>
                  </a:lnTo>
                  <a:lnTo>
                    <a:pt x="378" y="110"/>
                  </a:lnTo>
                  <a:lnTo>
                    <a:pt x="381" y="110"/>
                  </a:lnTo>
                  <a:lnTo>
                    <a:pt x="378" y="112"/>
                  </a:lnTo>
                  <a:lnTo>
                    <a:pt x="1339" y="338"/>
                  </a:lnTo>
                  <a:lnTo>
                    <a:pt x="1329" y="322"/>
                  </a:lnTo>
                  <a:lnTo>
                    <a:pt x="1329" y="322"/>
                  </a:lnTo>
                  <a:lnTo>
                    <a:pt x="1318" y="308"/>
                  </a:lnTo>
                  <a:lnTo>
                    <a:pt x="1318" y="308"/>
                  </a:lnTo>
                  <a:lnTo>
                    <a:pt x="1308" y="294"/>
                  </a:lnTo>
                  <a:lnTo>
                    <a:pt x="1308" y="294"/>
                  </a:lnTo>
                  <a:lnTo>
                    <a:pt x="1297" y="280"/>
                  </a:lnTo>
                  <a:lnTo>
                    <a:pt x="1297" y="280"/>
                  </a:lnTo>
                  <a:lnTo>
                    <a:pt x="1286" y="268"/>
                  </a:lnTo>
                  <a:lnTo>
                    <a:pt x="1286" y="268"/>
                  </a:lnTo>
                  <a:lnTo>
                    <a:pt x="1274" y="254"/>
                  </a:lnTo>
                  <a:lnTo>
                    <a:pt x="1274" y="254"/>
                  </a:lnTo>
                  <a:lnTo>
                    <a:pt x="1262" y="242"/>
                  </a:lnTo>
                  <a:lnTo>
                    <a:pt x="1262" y="242"/>
                  </a:lnTo>
                  <a:lnTo>
                    <a:pt x="1250" y="228"/>
                  </a:lnTo>
                  <a:lnTo>
                    <a:pt x="1250" y="228"/>
                  </a:lnTo>
                  <a:lnTo>
                    <a:pt x="1238" y="216"/>
                  </a:lnTo>
                  <a:lnTo>
                    <a:pt x="1238" y="216"/>
                  </a:lnTo>
                  <a:lnTo>
                    <a:pt x="1225" y="204"/>
                  </a:lnTo>
                  <a:lnTo>
                    <a:pt x="1225" y="204"/>
                  </a:lnTo>
                  <a:lnTo>
                    <a:pt x="1212" y="192"/>
                  </a:lnTo>
                  <a:lnTo>
                    <a:pt x="1212" y="192"/>
                  </a:lnTo>
                  <a:lnTo>
                    <a:pt x="1199" y="182"/>
                  </a:lnTo>
                  <a:lnTo>
                    <a:pt x="1199" y="182"/>
                  </a:lnTo>
                  <a:lnTo>
                    <a:pt x="1185" y="170"/>
                  </a:lnTo>
                  <a:lnTo>
                    <a:pt x="1185" y="170"/>
                  </a:lnTo>
                  <a:lnTo>
                    <a:pt x="1171" y="160"/>
                  </a:lnTo>
                  <a:lnTo>
                    <a:pt x="1171" y="160"/>
                  </a:lnTo>
                  <a:lnTo>
                    <a:pt x="1157" y="150"/>
                  </a:lnTo>
                  <a:lnTo>
                    <a:pt x="1157" y="150"/>
                  </a:lnTo>
                  <a:lnTo>
                    <a:pt x="1143" y="140"/>
                  </a:lnTo>
                  <a:lnTo>
                    <a:pt x="1143" y="140"/>
                  </a:lnTo>
                  <a:lnTo>
                    <a:pt x="1128" y="130"/>
                  </a:lnTo>
                  <a:lnTo>
                    <a:pt x="1129" y="130"/>
                  </a:lnTo>
                  <a:lnTo>
                    <a:pt x="1114" y="120"/>
                  </a:lnTo>
                  <a:lnTo>
                    <a:pt x="1114" y="120"/>
                  </a:lnTo>
                  <a:lnTo>
                    <a:pt x="1099" y="110"/>
                  </a:lnTo>
                  <a:lnTo>
                    <a:pt x="1125" y="110"/>
                  </a:lnTo>
                  <a:lnTo>
                    <a:pt x="1137" y="116"/>
                  </a:lnTo>
                  <a:lnTo>
                    <a:pt x="1151" y="126"/>
                  </a:lnTo>
                  <a:lnTo>
                    <a:pt x="1166" y="138"/>
                  </a:lnTo>
                  <a:lnTo>
                    <a:pt x="1181" y="148"/>
                  </a:lnTo>
                  <a:lnTo>
                    <a:pt x="1195" y="158"/>
                  </a:lnTo>
                  <a:lnTo>
                    <a:pt x="1208" y="170"/>
                  </a:lnTo>
                  <a:lnTo>
                    <a:pt x="1222" y="182"/>
                  </a:lnTo>
                  <a:lnTo>
                    <a:pt x="1235" y="194"/>
                  </a:lnTo>
                  <a:lnTo>
                    <a:pt x="1248" y="206"/>
                  </a:lnTo>
                  <a:lnTo>
                    <a:pt x="1261" y="218"/>
                  </a:lnTo>
                  <a:close/>
                  <a:moveTo>
                    <a:pt x="1273" y="230"/>
                  </a:moveTo>
                  <a:lnTo>
                    <a:pt x="1285" y="244"/>
                  </a:lnTo>
                  <a:lnTo>
                    <a:pt x="1297" y="258"/>
                  </a:lnTo>
                  <a:lnTo>
                    <a:pt x="1309" y="272"/>
                  </a:lnTo>
                  <a:close/>
                  <a:moveTo>
                    <a:pt x="1320" y="286"/>
                  </a:moveTo>
                  <a:lnTo>
                    <a:pt x="1330" y="300"/>
                  </a:lnTo>
                  <a:lnTo>
                    <a:pt x="1341" y="314"/>
                  </a:lnTo>
                  <a:lnTo>
                    <a:pt x="1351" y="328"/>
                  </a:lnTo>
                  <a:lnTo>
                    <a:pt x="1356" y="336"/>
                  </a:lnTo>
                  <a:lnTo>
                    <a:pt x="1338" y="336"/>
                  </a:lnTo>
                  <a:lnTo>
                    <a:pt x="1339" y="338"/>
                  </a:lnTo>
                  <a:lnTo>
                    <a:pt x="138" y="338"/>
                  </a:lnTo>
                  <a:lnTo>
                    <a:pt x="138" y="336"/>
                  </a:lnTo>
                  <a:lnTo>
                    <a:pt x="140" y="336"/>
                  </a:lnTo>
                  <a:lnTo>
                    <a:pt x="138" y="338"/>
                  </a:lnTo>
                  <a:lnTo>
                    <a:pt x="1391" y="430"/>
                  </a:lnTo>
                  <a:lnTo>
                    <a:pt x="1383" y="414"/>
                  </a:lnTo>
                  <a:lnTo>
                    <a:pt x="1383" y="414"/>
                  </a:lnTo>
                  <a:lnTo>
                    <a:pt x="1375" y="398"/>
                  </a:lnTo>
                  <a:lnTo>
                    <a:pt x="1375" y="398"/>
                  </a:lnTo>
                  <a:lnTo>
                    <a:pt x="1366" y="382"/>
                  </a:lnTo>
                  <a:lnTo>
                    <a:pt x="1366" y="382"/>
                  </a:lnTo>
                  <a:close/>
                  <a:moveTo>
                    <a:pt x="1357" y="366"/>
                  </a:moveTo>
                  <a:lnTo>
                    <a:pt x="1357" y="366"/>
                  </a:lnTo>
                  <a:lnTo>
                    <a:pt x="1348" y="352"/>
                  </a:lnTo>
                  <a:lnTo>
                    <a:pt x="1348" y="352"/>
                  </a:lnTo>
                  <a:close/>
                  <a:moveTo>
                    <a:pt x="1338" y="336"/>
                  </a:moveTo>
                  <a:lnTo>
                    <a:pt x="1356" y="336"/>
                  </a:lnTo>
                  <a:lnTo>
                    <a:pt x="1361" y="344"/>
                  </a:lnTo>
                  <a:lnTo>
                    <a:pt x="1370" y="360"/>
                  </a:lnTo>
                  <a:lnTo>
                    <a:pt x="1379" y="374"/>
                  </a:lnTo>
                  <a:lnTo>
                    <a:pt x="1388" y="390"/>
                  </a:lnTo>
                  <a:lnTo>
                    <a:pt x="1396" y="406"/>
                  </a:lnTo>
                  <a:lnTo>
                    <a:pt x="1404" y="422"/>
                  </a:lnTo>
                  <a:lnTo>
                    <a:pt x="1407" y="428"/>
                  </a:lnTo>
                  <a:lnTo>
                    <a:pt x="1391" y="428"/>
                  </a:lnTo>
                  <a:lnTo>
                    <a:pt x="1391" y="430"/>
                  </a:lnTo>
                  <a:lnTo>
                    <a:pt x="86" y="430"/>
                  </a:lnTo>
                  <a:lnTo>
                    <a:pt x="86" y="428"/>
                  </a:lnTo>
                  <a:lnTo>
                    <a:pt x="87" y="428"/>
                  </a:lnTo>
                  <a:lnTo>
                    <a:pt x="86" y="430"/>
                  </a:lnTo>
                  <a:lnTo>
                    <a:pt x="1447" y="600"/>
                  </a:lnTo>
                  <a:lnTo>
                    <a:pt x="1444" y="582"/>
                  </a:lnTo>
                  <a:lnTo>
                    <a:pt x="1444" y="582"/>
                  </a:lnTo>
                  <a:lnTo>
                    <a:pt x="1439" y="564"/>
                  </a:lnTo>
                  <a:lnTo>
                    <a:pt x="1439" y="564"/>
                  </a:lnTo>
                  <a:lnTo>
                    <a:pt x="1435" y="546"/>
                  </a:lnTo>
                  <a:lnTo>
                    <a:pt x="1435" y="546"/>
                  </a:lnTo>
                  <a:lnTo>
                    <a:pt x="1430" y="528"/>
                  </a:lnTo>
                  <a:lnTo>
                    <a:pt x="1430" y="528"/>
                  </a:lnTo>
                  <a:lnTo>
                    <a:pt x="1424" y="512"/>
                  </a:lnTo>
                  <a:lnTo>
                    <a:pt x="1424" y="512"/>
                  </a:lnTo>
                  <a:lnTo>
                    <a:pt x="1418" y="494"/>
                  </a:lnTo>
                  <a:lnTo>
                    <a:pt x="1418" y="494"/>
                  </a:lnTo>
                  <a:lnTo>
                    <a:pt x="1412" y="478"/>
                  </a:lnTo>
                  <a:lnTo>
                    <a:pt x="1412" y="478"/>
                  </a:lnTo>
                  <a:lnTo>
                    <a:pt x="1405" y="462"/>
                  </a:lnTo>
                  <a:lnTo>
                    <a:pt x="1405" y="462"/>
                  </a:lnTo>
                  <a:lnTo>
                    <a:pt x="1398" y="446"/>
                  </a:lnTo>
                  <a:lnTo>
                    <a:pt x="1398" y="446"/>
                  </a:lnTo>
                  <a:lnTo>
                    <a:pt x="1391" y="428"/>
                  </a:lnTo>
                  <a:close/>
                </a:path>
              </a:pathLst>
            </a:custGeom>
            <a:solidFill>
              <a:srgbClr val="006D2D"/>
            </a:solidFill>
            <a:ln w="9525">
              <a:noFill/>
            </a:ln>
          </p:spPr>
          <p:txBody>
            <a:bodyPr/>
            <a:p>
              <a:endParaRPr lang="zh-CN" altLang="en-US"/>
            </a:p>
          </p:txBody>
        </p:sp>
        <p:sp>
          <p:nvSpPr>
            <p:cNvPr id="14342" name="FreeForm 1005"/>
            <p:cNvSpPr/>
            <p:nvPr/>
          </p:nvSpPr>
          <p:spPr>
            <a:xfrm>
              <a:off x="-1" y="2466"/>
              <a:ext cx="1851" cy="1873"/>
            </a:xfrm>
            <a:custGeom>
              <a:avLst/>
              <a:gdLst/>
              <a:ahLst/>
              <a:cxnLst/>
              <a:pathLst>
                <a:path w="1851" h="1873">
                  <a:moveTo>
                    <a:pt x="925" y="1873"/>
                  </a:moveTo>
                  <a:lnTo>
                    <a:pt x="849" y="1870"/>
                  </a:lnTo>
                  <a:lnTo>
                    <a:pt x="775" y="1860"/>
                  </a:lnTo>
                  <a:lnTo>
                    <a:pt x="703" y="1845"/>
                  </a:lnTo>
                  <a:lnTo>
                    <a:pt x="633" y="1825"/>
                  </a:lnTo>
                  <a:lnTo>
                    <a:pt x="565" y="1799"/>
                  </a:lnTo>
                  <a:lnTo>
                    <a:pt x="500" y="1768"/>
                  </a:lnTo>
                  <a:lnTo>
                    <a:pt x="438" y="1732"/>
                  </a:lnTo>
                  <a:lnTo>
                    <a:pt x="379" y="1692"/>
                  </a:lnTo>
                  <a:lnTo>
                    <a:pt x="323" y="1647"/>
                  </a:lnTo>
                  <a:lnTo>
                    <a:pt x="271" y="1598"/>
                  </a:lnTo>
                  <a:lnTo>
                    <a:pt x="223" y="1546"/>
                  </a:lnTo>
                  <a:lnTo>
                    <a:pt x="178" y="1489"/>
                  </a:lnTo>
                  <a:lnTo>
                    <a:pt x="139" y="1430"/>
                  </a:lnTo>
                  <a:lnTo>
                    <a:pt x="103" y="1367"/>
                  </a:lnTo>
                  <a:lnTo>
                    <a:pt x="73" y="1301"/>
                  </a:lnTo>
                  <a:lnTo>
                    <a:pt x="47" y="1232"/>
                  </a:lnTo>
                  <a:lnTo>
                    <a:pt x="27" y="1161"/>
                  </a:lnTo>
                  <a:lnTo>
                    <a:pt x="12" y="1088"/>
                  </a:lnTo>
                  <a:lnTo>
                    <a:pt x="3" y="1013"/>
                  </a:lnTo>
                  <a:lnTo>
                    <a:pt x="0" y="936"/>
                  </a:lnTo>
                  <a:lnTo>
                    <a:pt x="3" y="860"/>
                  </a:lnTo>
                  <a:lnTo>
                    <a:pt x="12" y="785"/>
                  </a:lnTo>
                  <a:lnTo>
                    <a:pt x="27" y="711"/>
                  </a:lnTo>
                  <a:lnTo>
                    <a:pt x="47" y="641"/>
                  </a:lnTo>
                  <a:lnTo>
                    <a:pt x="73" y="572"/>
                  </a:lnTo>
                  <a:lnTo>
                    <a:pt x="103" y="506"/>
                  </a:lnTo>
                  <a:lnTo>
                    <a:pt x="139" y="443"/>
                  </a:lnTo>
                  <a:lnTo>
                    <a:pt x="178" y="383"/>
                  </a:lnTo>
                  <a:lnTo>
                    <a:pt x="223" y="327"/>
                  </a:lnTo>
                  <a:lnTo>
                    <a:pt x="271" y="274"/>
                  </a:lnTo>
                  <a:lnTo>
                    <a:pt x="323" y="226"/>
                  </a:lnTo>
                  <a:lnTo>
                    <a:pt x="379" y="181"/>
                  </a:lnTo>
                  <a:lnTo>
                    <a:pt x="438" y="140"/>
                  </a:lnTo>
                  <a:lnTo>
                    <a:pt x="500" y="105"/>
                  </a:lnTo>
                  <a:lnTo>
                    <a:pt x="565" y="74"/>
                  </a:lnTo>
                  <a:lnTo>
                    <a:pt x="633" y="48"/>
                  </a:lnTo>
                  <a:lnTo>
                    <a:pt x="703" y="27"/>
                  </a:lnTo>
                  <a:lnTo>
                    <a:pt x="775" y="12"/>
                  </a:lnTo>
                  <a:lnTo>
                    <a:pt x="849" y="3"/>
                  </a:lnTo>
                  <a:lnTo>
                    <a:pt x="925" y="0"/>
                  </a:lnTo>
                  <a:lnTo>
                    <a:pt x="1001" y="3"/>
                  </a:lnTo>
                  <a:lnTo>
                    <a:pt x="1075" y="12"/>
                  </a:lnTo>
                  <a:lnTo>
                    <a:pt x="1147" y="27"/>
                  </a:lnTo>
                  <a:lnTo>
                    <a:pt x="1217" y="48"/>
                  </a:lnTo>
                  <a:lnTo>
                    <a:pt x="1285" y="74"/>
                  </a:lnTo>
                  <a:lnTo>
                    <a:pt x="1350" y="105"/>
                  </a:lnTo>
                  <a:lnTo>
                    <a:pt x="1412" y="140"/>
                  </a:lnTo>
                  <a:lnTo>
                    <a:pt x="1471" y="181"/>
                  </a:lnTo>
                  <a:lnTo>
                    <a:pt x="1527" y="226"/>
                  </a:lnTo>
                  <a:lnTo>
                    <a:pt x="1579" y="274"/>
                  </a:lnTo>
                  <a:lnTo>
                    <a:pt x="1627" y="327"/>
                  </a:lnTo>
                  <a:lnTo>
                    <a:pt x="1671" y="384"/>
                  </a:lnTo>
                  <a:lnTo>
                    <a:pt x="1711" y="443"/>
                  </a:lnTo>
                  <a:lnTo>
                    <a:pt x="1746" y="506"/>
                  </a:lnTo>
                  <a:lnTo>
                    <a:pt x="1777" y="572"/>
                  </a:lnTo>
                  <a:lnTo>
                    <a:pt x="1803" y="641"/>
                  </a:lnTo>
                  <a:lnTo>
                    <a:pt x="1823" y="711"/>
                  </a:lnTo>
                  <a:lnTo>
                    <a:pt x="1838" y="785"/>
                  </a:lnTo>
                  <a:lnTo>
                    <a:pt x="1847" y="860"/>
                  </a:lnTo>
                  <a:lnTo>
                    <a:pt x="1850" y="936"/>
                  </a:lnTo>
                  <a:lnTo>
                    <a:pt x="1847" y="1013"/>
                  </a:lnTo>
                  <a:lnTo>
                    <a:pt x="1838" y="1088"/>
                  </a:lnTo>
                  <a:lnTo>
                    <a:pt x="1823" y="1161"/>
                  </a:lnTo>
                  <a:lnTo>
                    <a:pt x="1803" y="1232"/>
                  </a:lnTo>
                  <a:lnTo>
                    <a:pt x="1777" y="1301"/>
                  </a:lnTo>
                  <a:lnTo>
                    <a:pt x="1746" y="1367"/>
                  </a:lnTo>
                  <a:lnTo>
                    <a:pt x="1711" y="1430"/>
                  </a:lnTo>
                  <a:lnTo>
                    <a:pt x="1671" y="1489"/>
                  </a:lnTo>
                  <a:lnTo>
                    <a:pt x="1627" y="1546"/>
                  </a:lnTo>
                  <a:lnTo>
                    <a:pt x="1579" y="1598"/>
                  </a:lnTo>
                  <a:lnTo>
                    <a:pt x="1527" y="1647"/>
                  </a:lnTo>
                  <a:lnTo>
                    <a:pt x="1471" y="1692"/>
                  </a:lnTo>
                  <a:lnTo>
                    <a:pt x="1412" y="1732"/>
                  </a:lnTo>
                  <a:lnTo>
                    <a:pt x="1350" y="1768"/>
                  </a:lnTo>
                  <a:lnTo>
                    <a:pt x="1285" y="1799"/>
                  </a:lnTo>
                  <a:lnTo>
                    <a:pt x="1217" y="1825"/>
                  </a:lnTo>
                  <a:lnTo>
                    <a:pt x="1147" y="1845"/>
                  </a:lnTo>
                  <a:lnTo>
                    <a:pt x="1075" y="1860"/>
                  </a:lnTo>
                  <a:lnTo>
                    <a:pt x="1001" y="1870"/>
                  </a:lnTo>
                  <a:lnTo>
                    <a:pt x="925" y="1873"/>
                  </a:lnTo>
                  <a:close/>
                </a:path>
              </a:pathLst>
            </a:custGeom>
            <a:solidFill>
              <a:srgbClr val="78D6DB"/>
            </a:solidFill>
            <a:ln w="9525">
              <a:noFill/>
            </a:ln>
          </p:spPr>
          <p:txBody>
            <a:bodyPr/>
            <a:p>
              <a:endParaRPr lang="zh-CN" altLang="en-US"/>
            </a:p>
          </p:txBody>
        </p:sp>
        <p:sp>
          <p:nvSpPr>
            <p:cNvPr id="14343" name="FreeForm 1006"/>
            <p:cNvSpPr/>
            <p:nvPr/>
          </p:nvSpPr>
          <p:spPr>
            <a:xfrm>
              <a:off x="1572" y="4058"/>
              <a:ext cx="669" cy="1388"/>
            </a:xfrm>
            <a:custGeom>
              <a:avLst/>
              <a:gdLst/>
              <a:ahLst/>
              <a:cxnLst/>
              <a:pathLst>
                <a:path w="669" h="1388">
                  <a:moveTo>
                    <a:pt x="663" y="1388"/>
                  </a:moveTo>
                  <a:lnTo>
                    <a:pt x="660" y="1388"/>
                  </a:lnTo>
                  <a:lnTo>
                    <a:pt x="658" y="1387"/>
                  </a:lnTo>
                  <a:lnTo>
                    <a:pt x="657" y="1385"/>
                  </a:lnTo>
                  <a:lnTo>
                    <a:pt x="641" y="1352"/>
                  </a:lnTo>
                  <a:lnTo>
                    <a:pt x="641" y="1350"/>
                  </a:lnTo>
                  <a:lnTo>
                    <a:pt x="641" y="1348"/>
                  </a:lnTo>
                  <a:lnTo>
                    <a:pt x="642" y="1346"/>
                  </a:lnTo>
                  <a:lnTo>
                    <a:pt x="644" y="1344"/>
                  </a:lnTo>
                  <a:lnTo>
                    <a:pt x="647" y="1344"/>
                  </a:lnTo>
                  <a:lnTo>
                    <a:pt x="649" y="1344"/>
                  </a:lnTo>
                  <a:lnTo>
                    <a:pt x="651" y="1345"/>
                  </a:lnTo>
                  <a:lnTo>
                    <a:pt x="652" y="1347"/>
                  </a:lnTo>
                  <a:lnTo>
                    <a:pt x="668" y="1380"/>
                  </a:lnTo>
                  <a:lnTo>
                    <a:pt x="668" y="1382"/>
                  </a:lnTo>
                  <a:lnTo>
                    <a:pt x="668" y="1384"/>
                  </a:lnTo>
                  <a:lnTo>
                    <a:pt x="667" y="1386"/>
                  </a:lnTo>
                  <a:lnTo>
                    <a:pt x="665" y="1388"/>
                  </a:lnTo>
                  <a:lnTo>
                    <a:pt x="663" y="1388"/>
                  </a:lnTo>
                  <a:close/>
                  <a:moveTo>
                    <a:pt x="627" y="1312"/>
                  </a:moveTo>
                  <a:lnTo>
                    <a:pt x="624" y="1312"/>
                  </a:lnTo>
                  <a:lnTo>
                    <a:pt x="622" y="1311"/>
                  </a:lnTo>
                  <a:lnTo>
                    <a:pt x="621" y="1309"/>
                  </a:lnTo>
                  <a:lnTo>
                    <a:pt x="605" y="1276"/>
                  </a:lnTo>
                  <a:lnTo>
                    <a:pt x="605" y="1274"/>
                  </a:lnTo>
                  <a:lnTo>
                    <a:pt x="605" y="1272"/>
                  </a:lnTo>
                  <a:lnTo>
                    <a:pt x="606" y="1270"/>
                  </a:lnTo>
                  <a:lnTo>
                    <a:pt x="608" y="1268"/>
                  </a:lnTo>
                  <a:lnTo>
                    <a:pt x="610" y="1268"/>
                  </a:lnTo>
                  <a:lnTo>
                    <a:pt x="613" y="1268"/>
                  </a:lnTo>
                  <a:lnTo>
                    <a:pt x="615" y="1269"/>
                  </a:lnTo>
                  <a:lnTo>
                    <a:pt x="616" y="1271"/>
                  </a:lnTo>
                  <a:lnTo>
                    <a:pt x="632" y="1304"/>
                  </a:lnTo>
                  <a:lnTo>
                    <a:pt x="632" y="1306"/>
                  </a:lnTo>
                  <a:lnTo>
                    <a:pt x="632" y="1308"/>
                  </a:lnTo>
                  <a:lnTo>
                    <a:pt x="631" y="1310"/>
                  </a:lnTo>
                  <a:lnTo>
                    <a:pt x="629" y="1312"/>
                  </a:lnTo>
                  <a:lnTo>
                    <a:pt x="627" y="1312"/>
                  </a:lnTo>
                  <a:close/>
                  <a:moveTo>
                    <a:pt x="590" y="1237"/>
                  </a:moveTo>
                  <a:lnTo>
                    <a:pt x="588" y="1236"/>
                  </a:lnTo>
                  <a:lnTo>
                    <a:pt x="586" y="1235"/>
                  </a:lnTo>
                  <a:lnTo>
                    <a:pt x="585" y="1233"/>
                  </a:lnTo>
                  <a:lnTo>
                    <a:pt x="569" y="1201"/>
                  </a:lnTo>
                  <a:lnTo>
                    <a:pt x="569" y="1198"/>
                  </a:lnTo>
                  <a:lnTo>
                    <a:pt x="569" y="1196"/>
                  </a:lnTo>
                  <a:lnTo>
                    <a:pt x="570" y="1194"/>
                  </a:lnTo>
                  <a:lnTo>
                    <a:pt x="572" y="1193"/>
                  </a:lnTo>
                  <a:lnTo>
                    <a:pt x="574" y="1192"/>
                  </a:lnTo>
                  <a:lnTo>
                    <a:pt x="577" y="1192"/>
                  </a:lnTo>
                  <a:lnTo>
                    <a:pt x="579" y="1194"/>
                  </a:lnTo>
                  <a:lnTo>
                    <a:pt x="580" y="1195"/>
                  </a:lnTo>
                  <a:lnTo>
                    <a:pt x="596" y="1228"/>
                  </a:lnTo>
                  <a:lnTo>
                    <a:pt x="596" y="1230"/>
                  </a:lnTo>
                  <a:lnTo>
                    <a:pt x="596" y="1233"/>
                  </a:lnTo>
                  <a:lnTo>
                    <a:pt x="595" y="1235"/>
                  </a:lnTo>
                  <a:lnTo>
                    <a:pt x="593" y="1236"/>
                  </a:lnTo>
                  <a:lnTo>
                    <a:pt x="590" y="1237"/>
                  </a:lnTo>
                  <a:close/>
                  <a:moveTo>
                    <a:pt x="554" y="1161"/>
                  </a:moveTo>
                  <a:lnTo>
                    <a:pt x="552" y="1160"/>
                  </a:lnTo>
                  <a:lnTo>
                    <a:pt x="550" y="1159"/>
                  </a:lnTo>
                  <a:lnTo>
                    <a:pt x="549" y="1157"/>
                  </a:lnTo>
                  <a:lnTo>
                    <a:pt x="533" y="1125"/>
                  </a:lnTo>
                  <a:lnTo>
                    <a:pt x="532" y="1123"/>
                  </a:lnTo>
                  <a:lnTo>
                    <a:pt x="533" y="1120"/>
                  </a:lnTo>
                  <a:lnTo>
                    <a:pt x="534" y="1118"/>
                  </a:lnTo>
                  <a:lnTo>
                    <a:pt x="536" y="1117"/>
                  </a:lnTo>
                  <a:lnTo>
                    <a:pt x="538" y="1116"/>
                  </a:lnTo>
                  <a:lnTo>
                    <a:pt x="540" y="1117"/>
                  </a:lnTo>
                  <a:lnTo>
                    <a:pt x="542" y="1118"/>
                  </a:lnTo>
                  <a:lnTo>
                    <a:pt x="544" y="1120"/>
                  </a:lnTo>
                  <a:lnTo>
                    <a:pt x="559" y="1152"/>
                  </a:lnTo>
                  <a:lnTo>
                    <a:pt x="560" y="1154"/>
                  </a:lnTo>
                  <a:lnTo>
                    <a:pt x="560" y="1157"/>
                  </a:lnTo>
                  <a:lnTo>
                    <a:pt x="558" y="1159"/>
                  </a:lnTo>
                  <a:lnTo>
                    <a:pt x="557" y="1160"/>
                  </a:lnTo>
                  <a:lnTo>
                    <a:pt x="554" y="1161"/>
                  </a:lnTo>
                  <a:close/>
                  <a:moveTo>
                    <a:pt x="518" y="1085"/>
                  </a:moveTo>
                  <a:lnTo>
                    <a:pt x="516" y="1085"/>
                  </a:lnTo>
                  <a:lnTo>
                    <a:pt x="514" y="1083"/>
                  </a:lnTo>
                  <a:lnTo>
                    <a:pt x="512" y="1082"/>
                  </a:lnTo>
                  <a:lnTo>
                    <a:pt x="497" y="1049"/>
                  </a:lnTo>
                  <a:lnTo>
                    <a:pt x="496" y="1047"/>
                  </a:lnTo>
                  <a:lnTo>
                    <a:pt x="497" y="1044"/>
                  </a:lnTo>
                  <a:lnTo>
                    <a:pt x="498" y="1042"/>
                  </a:lnTo>
                  <a:lnTo>
                    <a:pt x="500" y="1041"/>
                  </a:lnTo>
                  <a:lnTo>
                    <a:pt x="502" y="1040"/>
                  </a:lnTo>
                  <a:lnTo>
                    <a:pt x="504" y="1041"/>
                  </a:lnTo>
                  <a:lnTo>
                    <a:pt x="506" y="1042"/>
                  </a:lnTo>
                  <a:lnTo>
                    <a:pt x="508" y="1044"/>
                  </a:lnTo>
                  <a:lnTo>
                    <a:pt x="523" y="1076"/>
                  </a:lnTo>
                  <a:lnTo>
                    <a:pt x="524" y="1079"/>
                  </a:lnTo>
                  <a:lnTo>
                    <a:pt x="523" y="1081"/>
                  </a:lnTo>
                  <a:lnTo>
                    <a:pt x="522" y="1083"/>
                  </a:lnTo>
                  <a:lnTo>
                    <a:pt x="520" y="1084"/>
                  </a:lnTo>
                  <a:lnTo>
                    <a:pt x="518" y="1085"/>
                  </a:lnTo>
                  <a:close/>
                  <a:moveTo>
                    <a:pt x="482" y="1009"/>
                  </a:moveTo>
                  <a:lnTo>
                    <a:pt x="480" y="1009"/>
                  </a:lnTo>
                  <a:lnTo>
                    <a:pt x="478" y="1008"/>
                  </a:lnTo>
                  <a:lnTo>
                    <a:pt x="476" y="1006"/>
                  </a:lnTo>
                  <a:lnTo>
                    <a:pt x="461" y="973"/>
                  </a:lnTo>
                  <a:lnTo>
                    <a:pt x="460" y="971"/>
                  </a:lnTo>
                  <a:lnTo>
                    <a:pt x="460" y="969"/>
                  </a:lnTo>
                  <a:lnTo>
                    <a:pt x="462" y="967"/>
                  </a:lnTo>
                  <a:lnTo>
                    <a:pt x="463" y="965"/>
                  </a:lnTo>
                  <a:lnTo>
                    <a:pt x="466" y="965"/>
                  </a:lnTo>
                  <a:lnTo>
                    <a:pt x="468" y="965"/>
                  </a:lnTo>
                  <a:lnTo>
                    <a:pt x="470" y="966"/>
                  </a:lnTo>
                  <a:lnTo>
                    <a:pt x="471" y="968"/>
                  </a:lnTo>
                  <a:lnTo>
                    <a:pt x="487" y="1001"/>
                  </a:lnTo>
                  <a:lnTo>
                    <a:pt x="488" y="1003"/>
                  </a:lnTo>
                  <a:lnTo>
                    <a:pt x="487" y="1005"/>
                  </a:lnTo>
                  <a:lnTo>
                    <a:pt x="486" y="1007"/>
                  </a:lnTo>
                  <a:lnTo>
                    <a:pt x="484" y="1009"/>
                  </a:lnTo>
                  <a:lnTo>
                    <a:pt x="482" y="1009"/>
                  </a:lnTo>
                  <a:close/>
                  <a:moveTo>
                    <a:pt x="446" y="933"/>
                  </a:moveTo>
                  <a:lnTo>
                    <a:pt x="443" y="933"/>
                  </a:lnTo>
                  <a:lnTo>
                    <a:pt x="441" y="932"/>
                  </a:lnTo>
                  <a:lnTo>
                    <a:pt x="440" y="930"/>
                  </a:lnTo>
                  <a:lnTo>
                    <a:pt x="424" y="897"/>
                  </a:lnTo>
                  <a:lnTo>
                    <a:pt x="424" y="895"/>
                  </a:lnTo>
                  <a:lnTo>
                    <a:pt x="424" y="893"/>
                  </a:lnTo>
                  <a:lnTo>
                    <a:pt x="425" y="891"/>
                  </a:lnTo>
                  <a:lnTo>
                    <a:pt x="427" y="889"/>
                  </a:lnTo>
                  <a:lnTo>
                    <a:pt x="429" y="889"/>
                  </a:lnTo>
                  <a:lnTo>
                    <a:pt x="432" y="889"/>
                  </a:lnTo>
                  <a:lnTo>
                    <a:pt x="434" y="890"/>
                  </a:lnTo>
                  <a:lnTo>
                    <a:pt x="435" y="892"/>
                  </a:lnTo>
                  <a:lnTo>
                    <a:pt x="451" y="925"/>
                  </a:lnTo>
                  <a:lnTo>
                    <a:pt x="451" y="927"/>
                  </a:lnTo>
                  <a:lnTo>
                    <a:pt x="451" y="929"/>
                  </a:lnTo>
                  <a:lnTo>
                    <a:pt x="450" y="931"/>
                  </a:lnTo>
                  <a:lnTo>
                    <a:pt x="448" y="933"/>
                  </a:lnTo>
                  <a:lnTo>
                    <a:pt x="446" y="933"/>
                  </a:lnTo>
                  <a:close/>
                  <a:moveTo>
                    <a:pt x="409" y="858"/>
                  </a:moveTo>
                  <a:lnTo>
                    <a:pt x="407" y="857"/>
                  </a:lnTo>
                  <a:lnTo>
                    <a:pt x="405" y="856"/>
                  </a:lnTo>
                  <a:lnTo>
                    <a:pt x="404" y="854"/>
                  </a:lnTo>
                  <a:lnTo>
                    <a:pt x="388" y="822"/>
                  </a:lnTo>
                  <a:lnTo>
                    <a:pt x="388" y="819"/>
                  </a:lnTo>
                  <a:lnTo>
                    <a:pt x="388" y="817"/>
                  </a:lnTo>
                  <a:lnTo>
                    <a:pt x="389" y="815"/>
                  </a:lnTo>
                  <a:lnTo>
                    <a:pt x="391" y="814"/>
                  </a:lnTo>
                  <a:lnTo>
                    <a:pt x="393" y="813"/>
                  </a:lnTo>
                  <a:lnTo>
                    <a:pt x="396" y="813"/>
                  </a:lnTo>
                  <a:lnTo>
                    <a:pt x="398" y="815"/>
                  </a:lnTo>
                  <a:lnTo>
                    <a:pt x="399" y="816"/>
                  </a:lnTo>
                  <a:lnTo>
                    <a:pt x="415" y="849"/>
                  </a:lnTo>
                  <a:lnTo>
                    <a:pt x="415" y="851"/>
                  </a:lnTo>
                  <a:lnTo>
                    <a:pt x="415" y="854"/>
                  </a:lnTo>
                  <a:lnTo>
                    <a:pt x="414" y="856"/>
                  </a:lnTo>
                  <a:lnTo>
                    <a:pt x="412" y="857"/>
                  </a:lnTo>
                  <a:lnTo>
                    <a:pt x="409" y="858"/>
                  </a:lnTo>
                  <a:close/>
                  <a:moveTo>
                    <a:pt x="373" y="782"/>
                  </a:moveTo>
                  <a:lnTo>
                    <a:pt x="371" y="781"/>
                  </a:lnTo>
                  <a:lnTo>
                    <a:pt x="369" y="780"/>
                  </a:lnTo>
                  <a:lnTo>
                    <a:pt x="368" y="778"/>
                  </a:lnTo>
                  <a:lnTo>
                    <a:pt x="352" y="746"/>
                  </a:lnTo>
                  <a:lnTo>
                    <a:pt x="351" y="743"/>
                  </a:lnTo>
                  <a:lnTo>
                    <a:pt x="352" y="741"/>
                  </a:lnTo>
                  <a:lnTo>
                    <a:pt x="353" y="739"/>
                  </a:lnTo>
                  <a:lnTo>
                    <a:pt x="355" y="738"/>
                  </a:lnTo>
                  <a:lnTo>
                    <a:pt x="357" y="737"/>
                  </a:lnTo>
                  <a:lnTo>
                    <a:pt x="359" y="738"/>
                  </a:lnTo>
                  <a:lnTo>
                    <a:pt x="361" y="739"/>
                  </a:lnTo>
                  <a:lnTo>
                    <a:pt x="363" y="741"/>
                  </a:lnTo>
                  <a:lnTo>
                    <a:pt x="378" y="773"/>
                  </a:lnTo>
                  <a:lnTo>
                    <a:pt x="379" y="775"/>
                  </a:lnTo>
                  <a:lnTo>
                    <a:pt x="379" y="778"/>
                  </a:lnTo>
                  <a:lnTo>
                    <a:pt x="377" y="780"/>
                  </a:lnTo>
                  <a:lnTo>
                    <a:pt x="376" y="781"/>
                  </a:lnTo>
                  <a:lnTo>
                    <a:pt x="373" y="782"/>
                  </a:lnTo>
                  <a:close/>
                  <a:moveTo>
                    <a:pt x="337" y="706"/>
                  </a:moveTo>
                  <a:lnTo>
                    <a:pt x="335" y="706"/>
                  </a:lnTo>
                  <a:lnTo>
                    <a:pt x="333" y="704"/>
                  </a:lnTo>
                  <a:lnTo>
                    <a:pt x="331" y="703"/>
                  </a:lnTo>
                  <a:lnTo>
                    <a:pt x="316" y="670"/>
                  </a:lnTo>
                  <a:lnTo>
                    <a:pt x="315" y="668"/>
                  </a:lnTo>
                  <a:lnTo>
                    <a:pt x="316" y="665"/>
                  </a:lnTo>
                  <a:lnTo>
                    <a:pt x="317" y="663"/>
                  </a:lnTo>
                  <a:lnTo>
                    <a:pt x="319" y="662"/>
                  </a:lnTo>
                  <a:lnTo>
                    <a:pt x="321" y="661"/>
                  </a:lnTo>
                  <a:lnTo>
                    <a:pt x="323" y="662"/>
                  </a:lnTo>
                  <a:lnTo>
                    <a:pt x="325" y="663"/>
                  </a:lnTo>
                  <a:lnTo>
                    <a:pt x="327" y="665"/>
                  </a:lnTo>
                  <a:lnTo>
                    <a:pt x="342" y="697"/>
                  </a:lnTo>
                  <a:lnTo>
                    <a:pt x="343" y="700"/>
                  </a:lnTo>
                  <a:lnTo>
                    <a:pt x="342" y="702"/>
                  </a:lnTo>
                  <a:lnTo>
                    <a:pt x="341" y="704"/>
                  </a:lnTo>
                  <a:lnTo>
                    <a:pt x="339" y="705"/>
                  </a:lnTo>
                  <a:lnTo>
                    <a:pt x="337" y="706"/>
                  </a:lnTo>
                  <a:close/>
                  <a:moveTo>
                    <a:pt x="301" y="630"/>
                  </a:moveTo>
                  <a:lnTo>
                    <a:pt x="299" y="630"/>
                  </a:lnTo>
                  <a:lnTo>
                    <a:pt x="297" y="629"/>
                  </a:lnTo>
                  <a:lnTo>
                    <a:pt x="295" y="627"/>
                  </a:lnTo>
                  <a:lnTo>
                    <a:pt x="280" y="594"/>
                  </a:lnTo>
                  <a:lnTo>
                    <a:pt x="279" y="592"/>
                  </a:lnTo>
                  <a:lnTo>
                    <a:pt x="279" y="590"/>
                  </a:lnTo>
                  <a:lnTo>
                    <a:pt x="281" y="588"/>
                  </a:lnTo>
                  <a:lnTo>
                    <a:pt x="282" y="586"/>
                  </a:lnTo>
                  <a:lnTo>
                    <a:pt x="285" y="586"/>
                  </a:lnTo>
                  <a:lnTo>
                    <a:pt x="287" y="586"/>
                  </a:lnTo>
                  <a:lnTo>
                    <a:pt x="289" y="587"/>
                  </a:lnTo>
                  <a:lnTo>
                    <a:pt x="290" y="589"/>
                  </a:lnTo>
                  <a:lnTo>
                    <a:pt x="306" y="622"/>
                  </a:lnTo>
                  <a:lnTo>
                    <a:pt x="307" y="624"/>
                  </a:lnTo>
                  <a:lnTo>
                    <a:pt x="306" y="626"/>
                  </a:lnTo>
                  <a:lnTo>
                    <a:pt x="305" y="628"/>
                  </a:lnTo>
                  <a:lnTo>
                    <a:pt x="303" y="630"/>
                  </a:lnTo>
                  <a:lnTo>
                    <a:pt x="301" y="630"/>
                  </a:lnTo>
                  <a:close/>
                  <a:moveTo>
                    <a:pt x="265" y="554"/>
                  </a:moveTo>
                  <a:lnTo>
                    <a:pt x="262" y="554"/>
                  </a:lnTo>
                  <a:lnTo>
                    <a:pt x="260" y="553"/>
                  </a:lnTo>
                  <a:lnTo>
                    <a:pt x="259" y="551"/>
                  </a:lnTo>
                  <a:lnTo>
                    <a:pt x="243" y="518"/>
                  </a:lnTo>
                  <a:lnTo>
                    <a:pt x="243" y="516"/>
                  </a:lnTo>
                  <a:lnTo>
                    <a:pt x="243" y="514"/>
                  </a:lnTo>
                  <a:lnTo>
                    <a:pt x="244" y="512"/>
                  </a:lnTo>
                  <a:lnTo>
                    <a:pt x="246" y="510"/>
                  </a:lnTo>
                  <a:lnTo>
                    <a:pt x="249" y="510"/>
                  </a:lnTo>
                  <a:lnTo>
                    <a:pt x="251" y="510"/>
                  </a:lnTo>
                  <a:lnTo>
                    <a:pt x="253" y="511"/>
                  </a:lnTo>
                  <a:lnTo>
                    <a:pt x="254" y="513"/>
                  </a:lnTo>
                  <a:lnTo>
                    <a:pt x="270" y="546"/>
                  </a:lnTo>
                  <a:lnTo>
                    <a:pt x="270" y="548"/>
                  </a:lnTo>
                  <a:lnTo>
                    <a:pt x="270" y="550"/>
                  </a:lnTo>
                  <a:lnTo>
                    <a:pt x="269" y="552"/>
                  </a:lnTo>
                  <a:lnTo>
                    <a:pt x="267" y="554"/>
                  </a:lnTo>
                  <a:lnTo>
                    <a:pt x="265" y="554"/>
                  </a:lnTo>
                  <a:close/>
                  <a:moveTo>
                    <a:pt x="229" y="479"/>
                  </a:moveTo>
                  <a:lnTo>
                    <a:pt x="226" y="478"/>
                  </a:lnTo>
                  <a:lnTo>
                    <a:pt x="224" y="477"/>
                  </a:lnTo>
                  <a:lnTo>
                    <a:pt x="223" y="475"/>
                  </a:lnTo>
                  <a:lnTo>
                    <a:pt x="207" y="443"/>
                  </a:lnTo>
                  <a:lnTo>
                    <a:pt x="207" y="440"/>
                  </a:lnTo>
                  <a:lnTo>
                    <a:pt x="207" y="438"/>
                  </a:lnTo>
                  <a:lnTo>
                    <a:pt x="208" y="436"/>
                  </a:lnTo>
                  <a:lnTo>
                    <a:pt x="210" y="435"/>
                  </a:lnTo>
                  <a:lnTo>
                    <a:pt x="212" y="434"/>
                  </a:lnTo>
                  <a:lnTo>
                    <a:pt x="215" y="434"/>
                  </a:lnTo>
                  <a:lnTo>
                    <a:pt x="217" y="435"/>
                  </a:lnTo>
                  <a:lnTo>
                    <a:pt x="218" y="437"/>
                  </a:lnTo>
                  <a:lnTo>
                    <a:pt x="234" y="470"/>
                  </a:lnTo>
                  <a:lnTo>
                    <a:pt x="234" y="472"/>
                  </a:lnTo>
                  <a:lnTo>
                    <a:pt x="234" y="475"/>
                  </a:lnTo>
                  <a:lnTo>
                    <a:pt x="233" y="477"/>
                  </a:lnTo>
                  <a:lnTo>
                    <a:pt x="231" y="478"/>
                  </a:lnTo>
                  <a:lnTo>
                    <a:pt x="229" y="479"/>
                  </a:lnTo>
                  <a:close/>
                  <a:moveTo>
                    <a:pt x="192" y="403"/>
                  </a:moveTo>
                  <a:lnTo>
                    <a:pt x="190" y="402"/>
                  </a:lnTo>
                  <a:lnTo>
                    <a:pt x="188" y="401"/>
                  </a:lnTo>
                  <a:lnTo>
                    <a:pt x="187" y="399"/>
                  </a:lnTo>
                  <a:lnTo>
                    <a:pt x="171" y="367"/>
                  </a:lnTo>
                  <a:lnTo>
                    <a:pt x="171" y="364"/>
                  </a:lnTo>
                  <a:lnTo>
                    <a:pt x="171" y="362"/>
                  </a:lnTo>
                  <a:lnTo>
                    <a:pt x="172" y="360"/>
                  </a:lnTo>
                  <a:lnTo>
                    <a:pt x="174" y="359"/>
                  </a:lnTo>
                  <a:lnTo>
                    <a:pt x="176" y="358"/>
                  </a:lnTo>
                  <a:lnTo>
                    <a:pt x="179" y="358"/>
                  </a:lnTo>
                  <a:lnTo>
                    <a:pt x="181" y="360"/>
                  </a:lnTo>
                  <a:lnTo>
                    <a:pt x="182" y="362"/>
                  </a:lnTo>
                  <a:lnTo>
                    <a:pt x="197" y="394"/>
                  </a:lnTo>
                  <a:lnTo>
                    <a:pt x="198" y="396"/>
                  </a:lnTo>
                  <a:lnTo>
                    <a:pt x="198" y="399"/>
                  </a:lnTo>
                  <a:lnTo>
                    <a:pt x="197" y="401"/>
                  </a:lnTo>
                  <a:lnTo>
                    <a:pt x="195" y="402"/>
                  </a:lnTo>
                  <a:lnTo>
                    <a:pt x="192" y="403"/>
                  </a:lnTo>
                  <a:close/>
                  <a:moveTo>
                    <a:pt x="156" y="327"/>
                  </a:moveTo>
                  <a:lnTo>
                    <a:pt x="154" y="327"/>
                  </a:lnTo>
                  <a:lnTo>
                    <a:pt x="152" y="325"/>
                  </a:lnTo>
                  <a:lnTo>
                    <a:pt x="150" y="324"/>
                  </a:lnTo>
                  <a:lnTo>
                    <a:pt x="135" y="291"/>
                  </a:lnTo>
                  <a:lnTo>
                    <a:pt x="134" y="289"/>
                  </a:lnTo>
                  <a:lnTo>
                    <a:pt x="135" y="286"/>
                  </a:lnTo>
                  <a:lnTo>
                    <a:pt x="136" y="284"/>
                  </a:lnTo>
                  <a:lnTo>
                    <a:pt x="138" y="283"/>
                  </a:lnTo>
                  <a:lnTo>
                    <a:pt x="140" y="282"/>
                  </a:lnTo>
                  <a:lnTo>
                    <a:pt x="142" y="283"/>
                  </a:lnTo>
                  <a:lnTo>
                    <a:pt x="144" y="284"/>
                  </a:lnTo>
                  <a:lnTo>
                    <a:pt x="146" y="286"/>
                  </a:lnTo>
                  <a:lnTo>
                    <a:pt x="161" y="318"/>
                  </a:lnTo>
                  <a:lnTo>
                    <a:pt x="162" y="321"/>
                  </a:lnTo>
                  <a:lnTo>
                    <a:pt x="162" y="323"/>
                  </a:lnTo>
                  <a:lnTo>
                    <a:pt x="160" y="325"/>
                  </a:lnTo>
                  <a:lnTo>
                    <a:pt x="158" y="326"/>
                  </a:lnTo>
                  <a:lnTo>
                    <a:pt x="156" y="327"/>
                  </a:lnTo>
                  <a:close/>
                  <a:moveTo>
                    <a:pt x="120" y="251"/>
                  </a:moveTo>
                  <a:lnTo>
                    <a:pt x="118" y="251"/>
                  </a:lnTo>
                  <a:lnTo>
                    <a:pt x="116" y="250"/>
                  </a:lnTo>
                  <a:lnTo>
                    <a:pt x="114" y="248"/>
                  </a:lnTo>
                  <a:lnTo>
                    <a:pt x="99" y="215"/>
                  </a:lnTo>
                  <a:lnTo>
                    <a:pt x="98" y="213"/>
                  </a:lnTo>
                  <a:lnTo>
                    <a:pt x="98" y="211"/>
                  </a:lnTo>
                  <a:lnTo>
                    <a:pt x="100" y="209"/>
                  </a:lnTo>
                  <a:lnTo>
                    <a:pt x="102" y="207"/>
                  </a:lnTo>
                  <a:lnTo>
                    <a:pt x="104" y="207"/>
                  </a:lnTo>
                  <a:lnTo>
                    <a:pt x="106" y="207"/>
                  </a:lnTo>
                  <a:lnTo>
                    <a:pt x="108" y="208"/>
                  </a:lnTo>
                  <a:lnTo>
                    <a:pt x="110" y="210"/>
                  </a:lnTo>
                  <a:lnTo>
                    <a:pt x="125" y="243"/>
                  </a:lnTo>
                  <a:lnTo>
                    <a:pt x="126" y="245"/>
                  </a:lnTo>
                  <a:lnTo>
                    <a:pt x="125" y="247"/>
                  </a:lnTo>
                  <a:lnTo>
                    <a:pt x="124" y="249"/>
                  </a:lnTo>
                  <a:lnTo>
                    <a:pt x="122" y="251"/>
                  </a:lnTo>
                  <a:lnTo>
                    <a:pt x="120" y="251"/>
                  </a:lnTo>
                  <a:close/>
                  <a:moveTo>
                    <a:pt x="84" y="175"/>
                  </a:moveTo>
                  <a:lnTo>
                    <a:pt x="82" y="175"/>
                  </a:lnTo>
                  <a:lnTo>
                    <a:pt x="80" y="174"/>
                  </a:lnTo>
                  <a:lnTo>
                    <a:pt x="78" y="172"/>
                  </a:lnTo>
                  <a:lnTo>
                    <a:pt x="63" y="139"/>
                  </a:lnTo>
                  <a:lnTo>
                    <a:pt x="62" y="137"/>
                  </a:lnTo>
                  <a:lnTo>
                    <a:pt x="62" y="135"/>
                  </a:lnTo>
                  <a:lnTo>
                    <a:pt x="64" y="133"/>
                  </a:lnTo>
                  <a:lnTo>
                    <a:pt x="65" y="131"/>
                  </a:lnTo>
                  <a:lnTo>
                    <a:pt x="68" y="131"/>
                  </a:lnTo>
                  <a:lnTo>
                    <a:pt x="70" y="131"/>
                  </a:lnTo>
                  <a:lnTo>
                    <a:pt x="72" y="132"/>
                  </a:lnTo>
                  <a:lnTo>
                    <a:pt x="73" y="134"/>
                  </a:lnTo>
                  <a:lnTo>
                    <a:pt x="89" y="167"/>
                  </a:lnTo>
                  <a:lnTo>
                    <a:pt x="90" y="169"/>
                  </a:lnTo>
                  <a:lnTo>
                    <a:pt x="89" y="171"/>
                  </a:lnTo>
                  <a:lnTo>
                    <a:pt x="88" y="173"/>
                  </a:lnTo>
                  <a:lnTo>
                    <a:pt x="86" y="175"/>
                  </a:lnTo>
                  <a:lnTo>
                    <a:pt x="84" y="175"/>
                  </a:lnTo>
                  <a:close/>
                  <a:moveTo>
                    <a:pt x="48" y="100"/>
                  </a:moveTo>
                  <a:lnTo>
                    <a:pt x="45" y="99"/>
                  </a:lnTo>
                  <a:lnTo>
                    <a:pt x="43" y="98"/>
                  </a:lnTo>
                  <a:lnTo>
                    <a:pt x="42" y="96"/>
                  </a:lnTo>
                  <a:lnTo>
                    <a:pt x="26" y="63"/>
                  </a:lnTo>
                  <a:lnTo>
                    <a:pt x="26" y="61"/>
                  </a:lnTo>
                  <a:lnTo>
                    <a:pt x="26" y="59"/>
                  </a:lnTo>
                  <a:lnTo>
                    <a:pt x="27" y="57"/>
                  </a:lnTo>
                  <a:lnTo>
                    <a:pt x="29" y="55"/>
                  </a:lnTo>
                  <a:lnTo>
                    <a:pt x="31" y="55"/>
                  </a:lnTo>
                  <a:lnTo>
                    <a:pt x="34" y="55"/>
                  </a:lnTo>
                  <a:lnTo>
                    <a:pt x="36" y="56"/>
                  </a:lnTo>
                  <a:lnTo>
                    <a:pt x="37" y="58"/>
                  </a:lnTo>
                  <a:lnTo>
                    <a:pt x="53" y="91"/>
                  </a:lnTo>
                  <a:lnTo>
                    <a:pt x="53" y="93"/>
                  </a:lnTo>
                  <a:lnTo>
                    <a:pt x="53" y="96"/>
                  </a:lnTo>
                  <a:lnTo>
                    <a:pt x="52" y="98"/>
                  </a:lnTo>
                  <a:lnTo>
                    <a:pt x="50" y="99"/>
                  </a:lnTo>
                  <a:lnTo>
                    <a:pt x="48" y="100"/>
                  </a:lnTo>
                  <a:close/>
                  <a:moveTo>
                    <a:pt x="11" y="24"/>
                  </a:moveTo>
                  <a:lnTo>
                    <a:pt x="9" y="23"/>
                  </a:lnTo>
                  <a:lnTo>
                    <a:pt x="7" y="22"/>
                  </a:lnTo>
                  <a:lnTo>
                    <a:pt x="6" y="20"/>
                  </a:lnTo>
                  <a:lnTo>
                    <a:pt x="0" y="9"/>
                  </a:lnTo>
                  <a:lnTo>
                    <a:pt x="0" y="7"/>
                  </a:lnTo>
                  <a:lnTo>
                    <a:pt x="0" y="4"/>
                  </a:lnTo>
                  <a:lnTo>
                    <a:pt x="1" y="2"/>
                  </a:lnTo>
                  <a:lnTo>
                    <a:pt x="3" y="1"/>
                  </a:lnTo>
                  <a:lnTo>
                    <a:pt x="5" y="0"/>
                  </a:lnTo>
                  <a:lnTo>
                    <a:pt x="8" y="1"/>
                  </a:lnTo>
                  <a:lnTo>
                    <a:pt x="10" y="2"/>
                  </a:lnTo>
                  <a:lnTo>
                    <a:pt x="11" y="4"/>
                  </a:lnTo>
                  <a:lnTo>
                    <a:pt x="17" y="15"/>
                  </a:lnTo>
                  <a:lnTo>
                    <a:pt x="17" y="17"/>
                  </a:lnTo>
                  <a:lnTo>
                    <a:pt x="17" y="20"/>
                  </a:lnTo>
                  <a:lnTo>
                    <a:pt x="16" y="22"/>
                  </a:lnTo>
                  <a:lnTo>
                    <a:pt x="14" y="23"/>
                  </a:lnTo>
                  <a:lnTo>
                    <a:pt x="11" y="24"/>
                  </a:lnTo>
                  <a:close/>
                </a:path>
              </a:pathLst>
            </a:custGeom>
            <a:solidFill>
              <a:srgbClr val="808080"/>
            </a:solidFill>
            <a:ln w="9525">
              <a:noFill/>
            </a:ln>
          </p:spPr>
          <p:txBody>
            <a:bodyPr/>
            <a:p>
              <a:endParaRPr lang="zh-CN" altLang="en-US"/>
            </a:p>
          </p:txBody>
        </p:sp>
        <p:sp>
          <p:nvSpPr>
            <p:cNvPr id="14344" name="FreeForm 1007"/>
            <p:cNvSpPr/>
            <p:nvPr/>
          </p:nvSpPr>
          <p:spPr>
            <a:xfrm>
              <a:off x="2795" y="1917"/>
              <a:ext cx="1678" cy="1702"/>
            </a:xfrm>
            <a:custGeom>
              <a:avLst/>
              <a:gdLst/>
              <a:ahLst/>
              <a:cxnLst/>
              <a:pathLst>
                <a:path w="1678" h="1702">
                  <a:moveTo>
                    <a:pt x="839" y="1701"/>
                  </a:moveTo>
                  <a:lnTo>
                    <a:pt x="763" y="1698"/>
                  </a:lnTo>
                  <a:lnTo>
                    <a:pt x="688" y="1688"/>
                  </a:lnTo>
                  <a:lnTo>
                    <a:pt x="616" y="1671"/>
                  </a:lnTo>
                  <a:lnTo>
                    <a:pt x="546" y="1648"/>
                  </a:lnTo>
                  <a:lnTo>
                    <a:pt x="479" y="1619"/>
                  </a:lnTo>
                  <a:lnTo>
                    <a:pt x="416" y="1585"/>
                  </a:lnTo>
                  <a:lnTo>
                    <a:pt x="355" y="1546"/>
                  </a:lnTo>
                  <a:lnTo>
                    <a:pt x="298" y="1501"/>
                  </a:lnTo>
                  <a:lnTo>
                    <a:pt x="246" y="1452"/>
                  </a:lnTo>
                  <a:lnTo>
                    <a:pt x="197" y="1399"/>
                  </a:lnTo>
                  <a:lnTo>
                    <a:pt x="154" y="1341"/>
                  </a:lnTo>
                  <a:lnTo>
                    <a:pt x="115" y="1280"/>
                  </a:lnTo>
                  <a:lnTo>
                    <a:pt x="81" y="1216"/>
                  </a:lnTo>
                  <a:lnTo>
                    <a:pt x="52" y="1148"/>
                  </a:lnTo>
                  <a:lnTo>
                    <a:pt x="30" y="1077"/>
                  </a:lnTo>
                  <a:lnTo>
                    <a:pt x="13" y="1004"/>
                  </a:lnTo>
                  <a:lnTo>
                    <a:pt x="3" y="929"/>
                  </a:lnTo>
                  <a:lnTo>
                    <a:pt x="0" y="852"/>
                  </a:lnTo>
                  <a:lnTo>
                    <a:pt x="3" y="774"/>
                  </a:lnTo>
                  <a:lnTo>
                    <a:pt x="13" y="699"/>
                  </a:lnTo>
                  <a:lnTo>
                    <a:pt x="30" y="625"/>
                  </a:lnTo>
                  <a:lnTo>
                    <a:pt x="52" y="554"/>
                  </a:lnTo>
                  <a:lnTo>
                    <a:pt x="81" y="487"/>
                  </a:lnTo>
                  <a:lnTo>
                    <a:pt x="115" y="422"/>
                  </a:lnTo>
                  <a:lnTo>
                    <a:pt x="154" y="360"/>
                  </a:lnTo>
                  <a:lnTo>
                    <a:pt x="197" y="303"/>
                  </a:lnTo>
                  <a:lnTo>
                    <a:pt x="246" y="249"/>
                  </a:lnTo>
                  <a:lnTo>
                    <a:pt x="299" y="200"/>
                  </a:lnTo>
                  <a:lnTo>
                    <a:pt x="355" y="156"/>
                  </a:lnTo>
                  <a:lnTo>
                    <a:pt x="416" y="116"/>
                  </a:lnTo>
                  <a:lnTo>
                    <a:pt x="479" y="82"/>
                  </a:lnTo>
                  <a:lnTo>
                    <a:pt x="546" y="53"/>
                  </a:lnTo>
                  <a:lnTo>
                    <a:pt x="616" y="31"/>
                  </a:lnTo>
                  <a:lnTo>
                    <a:pt x="688" y="14"/>
                  </a:lnTo>
                  <a:lnTo>
                    <a:pt x="763" y="4"/>
                  </a:lnTo>
                  <a:lnTo>
                    <a:pt x="839" y="0"/>
                  </a:lnTo>
                  <a:lnTo>
                    <a:pt x="915" y="4"/>
                  </a:lnTo>
                  <a:lnTo>
                    <a:pt x="990" y="14"/>
                  </a:lnTo>
                  <a:lnTo>
                    <a:pt x="1062" y="31"/>
                  </a:lnTo>
                  <a:lnTo>
                    <a:pt x="1132" y="53"/>
                  </a:lnTo>
                  <a:lnTo>
                    <a:pt x="1198" y="82"/>
                  </a:lnTo>
                  <a:lnTo>
                    <a:pt x="1262" y="116"/>
                  </a:lnTo>
                  <a:lnTo>
                    <a:pt x="1323" y="156"/>
                  </a:lnTo>
                  <a:lnTo>
                    <a:pt x="1379" y="200"/>
                  </a:lnTo>
                  <a:lnTo>
                    <a:pt x="1432" y="249"/>
                  </a:lnTo>
                  <a:lnTo>
                    <a:pt x="1480" y="303"/>
                  </a:lnTo>
                  <a:lnTo>
                    <a:pt x="1524" y="360"/>
                  </a:lnTo>
                  <a:lnTo>
                    <a:pt x="1563" y="421"/>
                  </a:lnTo>
                  <a:lnTo>
                    <a:pt x="1597" y="486"/>
                  </a:lnTo>
                  <a:lnTo>
                    <a:pt x="1625" y="554"/>
                  </a:lnTo>
                  <a:lnTo>
                    <a:pt x="1648" y="625"/>
                  </a:lnTo>
                  <a:lnTo>
                    <a:pt x="1664" y="698"/>
                  </a:lnTo>
                  <a:lnTo>
                    <a:pt x="1674" y="773"/>
                  </a:lnTo>
                  <a:lnTo>
                    <a:pt x="1677" y="851"/>
                  </a:lnTo>
                  <a:lnTo>
                    <a:pt x="1674" y="928"/>
                  </a:lnTo>
                  <a:lnTo>
                    <a:pt x="1664" y="1004"/>
                  </a:lnTo>
                  <a:lnTo>
                    <a:pt x="1648" y="1077"/>
                  </a:lnTo>
                  <a:lnTo>
                    <a:pt x="1625" y="1147"/>
                  </a:lnTo>
                  <a:lnTo>
                    <a:pt x="1597" y="1215"/>
                  </a:lnTo>
                  <a:lnTo>
                    <a:pt x="1563" y="1280"/>
                  </a:lnTo>
                  <a:lnTo>
                    <a:pt x="1524" y="1341"/>
                  </a:lnTo>
                  <a:lnTo>
                    <a:pt x="1480" y="1399"/>
                  </a:lnTo>
                  <a:lnTo>
                    <a:pt x="1432" y="1452"/>
                  </a:lnTo>
                  <a:lnTo>
                    <a:pt x="1379" y="1501"/>
                  </a:lnTo>
                  <a:lnTo>
                    <a:pt x="1322" y="1546"/>
                  </a:lnTo>
                  <a:lnTo>
                    <a:pt x="1262" y="1585"/>
                  </a:lnTo>
                  <a:lnTo>
                    <a:pt x="1198" y="1619"/>
                  </a:lnTo>
                  <a:lnTo>
                    <a:pt x="1131" y="1648"/>
                  </a:lnTo>
                  <a:lnTo>
                    <a:pt x="1062" y="1671"/>
                  </a:lnTo>
                  <a:lnTo>
                    <a:pt x="990" y="1688"/>
                  </a:lnTo>
                  <a:lnTo>
                    <a:pt x="915" y="1698"/>
                  </a:lnTo>
                  <a:lnTo>
                    <a:pt x="839" y="1701"/>
                  </a:lnTo>
                  <a:close/>
                </a:path>
              </a:pathLst>
            </a:custGeom>
            <a:solidFill>
              <a:srgbClr val="228185"/>
            </a:solidFill>
            <a:ln w="9525">
              <a:noFill/>
            </a:ln>
          </p:spPr>
          <p:txBody>
            <a:bodyPr/>
            <a:p>
              <a:endParaRPr lang="zh-CN" altLang="en-US"/>
            </a:p>
          </p:txBody>
        </p:sp>
        <p:sp>
          <p:nvSpPr>
            <p:cNvPr id="14345" name="FreeForm 1008"/>
            <p:cNvSpPr/>
            <p:nvPr/>
          </p:nvSpPr>
          <p:spPr>
            <a:xfrm>
              <a:off x="1843" y="2768"/>
              <a:ext cx="949" cy="641"/>
            </a:xfrm>
            <a:custGeom>
              <a:avLst/>
              <a:gdLst/>
              <a:ahLst/>
              <a:cxnLst/>
              <a:pathLst>
                <a:path w="949" h="641">
                  <a:moveTo>
                    <a:pt x="7" y="640"/>
                  </a:moveTo>
                  <a:lnTo>
                    <a:pt x="4" y="640"/>
                  </a:lnTo>
                  <a:lnTo>
                    <a:pt x="2" y="639"/>
                  </a:lnTo>
                  <a:lnTo>
                    <a:pt x="1" y="638"/>
                  </a:lnTo>
                  <a:lnTo>
                    <a:pt x="0" y="636"/>
                  </a:lnTo>
                  <a:lnTo>
                    <a:pt x="0" y="633"/>
                  </a:lnTo>
                  <a:lnTo>
                    <a:pt x="1" y="631"/>
                  </a:lnTo>
                  <a:lnTo>
                    <a:pt x="2" y="629"/>
                  </a:lnTo>
                  <a:lnTo>
                    <a:pt x="32" y="609"/>
                  </a:lnTo>
                  <a:lnTo>
                    <a:pt x="34" y="608"/>
                  </a:lnTo>
                  <a:lnTo>
                    <a:pt x="37" y="608"/>
                  </a:lnTo>
                  <a:lnTo>
                    <a:pt x="39" y="609"/>
                  </a:lnTo>
                  <a:lnTo>
                    <a:pt x="41" y="611"/>
                  </a:lnTo>
                  <a:lnTo>
                    <a:pt x="42" y="613"/>
                  </a:lnTo>
                  <a:lnTo>
                    <a:pt x="42" y="615"/>
                  </a:lnTo>
                  <a:lnTo>
                    <a:pt x="41" y="618"/>
                  </a:lnTo>
                  <a:lnTo>
                    <a:pt x="39" y="619"/>
                  </a:lnTo>
                  <a:lnTo>
                    <a:pt x="9" y="639"/>
                  </a:lnTo>
                  <a:lnTo>
                    <a:pt x="7" y="640"/>
                  </a:lnTo>
                  <a:close/>
                  <a:moveTo>
                    <a:pt x="77" y="594"/>
                  </a:moveTo>
                  <a:lnTo>
                    <a:pt x="74" y="594"/>
                  </a:lnTo>
                  <a:lnTo>
                    <a:pt x="72" y="593"/>
                  </a:lnTo>
                  <a:lnTo>
                    <a:pt x="70" y="591"/>
                  </a:lnTo>
                  <a:lnTo>
                    <a:pt x="70" y="589"/>
                  </a:lnTo>
                  <a:lnTo>
                    <a:pt x="70" y="586"/>
                  </a:lnTo>
                  <a:lnTo>
                    <a:pt x="70" y="584"/>
                  </a:lnTo>
                  <a:lnTo>
                    <a:pt x="72" y="583"/>
                  </a:lnTo>
                  <a:lnTo>
                    <a:pt x="102" y="563"/>
                  </a:lnTo>
                  <a:lnTo>
                    <a:pt x="104" y="562"/>
                  </a:lnTo>
                  <a:lnTo>
                    <a:pt x="107" y="562"/>
                  </a:lnTo>
                  <a:lnTo>
                    <a:pt x="109" y="563"/>
                  </a:lnTo>
                  <a:lnTo>
                    <a:pt x="110" y="564"/>
                  </a:lnTo>
                  <a:lnTo>
                    <a:pt x="111" y="566"/>
                  </a:lnTo>
                  <a:lnTo>
                    <a:pt x="111" y="569"/>
                  </a:lnTo>
                  <a:lnTo>
                    <a:pt x="110" y="571"/>
                  </a:lnTo>
                  <a:lnTo>
                    <a:pt x="109" y="573"/>
                  </a:lnTo>
                  <a:lnTo>
                    <a:pt x="79" y="593"/>
                  </a:lnTo>
                  <a:lnTo>
                    <a:pt x="77" y="594"/>
                  </a:lnTo>
                  <a:close/>
                  <a:moveTo>
                    <a:pt x="146" y="547"/>
                  </a:moveTo>
                  <a:lnTo>
                    <a:pt x="144" y="547"/>
                  </a:lnTo>
                  <a:lnTo>
                    <a:pt x="142" y="546"/>
                  </a:lnTo>
                  <a:lnTo>
                    <a:pt x="140" y="544"/>
                  </a:lnTo>
                  <a:lnTo>
                    <a:pt x="139" y="542"/>
                  </a:lnTo>
                  <a:lnTo>
                    <a:pt x="139" y="540"/>
                  </a:lnTo>
                  <a:lnTo>
                    <a:pt x="140" y="538"/>
                  </a:lnTo>
                  <a:lnTo>
                    <a:pt x="142" y="536"/>
                  </a:lnTo>
                  <a:lnTo>
                    <a:pt x="172" y="516"/>
                  </a:lnTo>
                  <a:lnTo>
                    <a:pt x="174" y="515"/>
                  </a:lnTo>
                  <a:lnTo>
                    <a:pt x="176" y="515"/>
                  </a:lnTo>
                  <a:lnTo>
                    <a:pt x="179" y="516"/>
                  </a:lnTo>
                  <a:lnTo>
                    <a:pt x="180" y="517"/>
                  </a:lnTo>
                  <a:lnTo>
                    <a:pt x="181" y="520"/>
                  </a:lnTo>
                  <a:lnTo>
                    <a:pt x="181" y="522"/>
                  </a:lnTo>
                  <a:lnTo>
                    <a:pt x="180" y="524"/>
                  </a:lnTo>
                  <a:lnTo>
                    <a:pt x="179" y="526"/>
                  </a:lnTo>
                  <a:lnTo>
                    <a:pt x="148" y="546"/>
                  </a:lnTo>
                  <a:lnTo>
                    <a:pt x="146" y="547"/>
                  </a:lnTo>
                  <a:close/>
                  <a:moveTo>
                    <a:pt x="216" y="500"/>
                  </a:moveTo>
                  <a:lnTo>
                    <a:pt x="214" y="500"/>
                  </a:lnTo>
                  <a:lnTo>
                    <a:pt x="212" y="499"/>
                  </a:lnTo>
                  <a:lnTo>
                    <a:pt x="210" y="497"/>
                  </a:lnTo>
                  <a:lnTo>
                    <a:pt x="209" y="495"/>
                  </a:lnTo>
                  <a:lnTo>
                    <a:pt x="209" y="493"/>
                  </a:lnTo>
                  <a:lnTo>
                    <a:pt x="210" y="491"/>
                  </a:lnTo>
                  <a:lnTo>
                    <a:pt x="212" y="489"/>
                  </a:lnTo>
                  <a:lnTo>
                    <a:pt x="242" y="469"/>
                  </a:lnTo>
                  <a:lnTo>
                    <a:pt x="244" y="468"/>
                  </a:lnTo>
                  <a:lnTo>
                    <a:pt x="246" y="468"/>
                  </a:lnTo>
                  <a:lnTo>
                    <a:pt x="248" y="469"/>
                  </a:lnTo>
                  <a:lnTo>
                    <a:pt x="250" y="471"/>
                  </a:lnTo>
                  <a:lnTo>
                    <a:pt x="251" y="473"/>
                  </a:lnTo>
                  <a:lnTo>
                    <a:pt x="251" y="475"/>
                  </a:lnTo>
                  <a:lnTo>
                    <a:pt x="250" y="477"/>
                  </a:lnTo>
                  <a:lnTo>
                    <a:pt x="248" y="479"/>
                  </a:lnTo>
                  <a:lnTo>
                    <a:pt x="218" y="499"/>
                  </a:lnTo>
                  <a:lnTo>
                    <a:pt x="216" y="500"/>
                  </a:lnTo>
                  <a:close/>
                  <a:moveTo>
                    <a:pt x="286" y="453"/>
                  </a:moveTo>
                  <a:lnTo>
                    <a:pt x="284" y="453"/>
                  </a:lnTo>
                  <a:lnTo>
                    <a:pt x="281" y="452"/>
                  </a:lnTo>
                  <a:lnTo>
                    <a:pt x="280" y="451"/>
                  </a:lnTo>
                  <a:lnTo>
                    <a:pt x="279" y="448"/>
                  </a:lnTo>
                  <a:lnTo>
                    <a:pt x="279" y="446"/>
                  </a:lnTo>
                  <a:lnTo>
                    <a:pt x="280" y="444"/>
                  </a:lnTo>
                  <a:lnTo>
                    <a:pt x="281" y="442"/>
                  </a:lnTo>
                  <a:lnTo>
                    <a:pt x="311" y="422"/>
                  </a:lnTo>
                  <a:lnTo>
                    <a:pt x="314" y="421"/>
                  </a:lnTo>
                  <a:lnTo>
                    <a:pt x="316" y="421"/>
                  </a:lnTo>
                  <a:lnTo>
                    <a:pt x="318" y="422"/>
                  </a:lnTo>
                  <a:lnTo>
                    <a:pt x="320" y="424"/>
                  </a:lnTo>
                  <a:lnTo>
                    <a:pt x="321" y="426"/>
                  </a:lnTo>
                  <a:lnTo>
                    <a:pt x="321" y="428"/>
                  </a:lnTo>
                  <a:lnTo>
                    <a:pt x="320" y="431"/>
                  </a:lnTo>
                  <a:lnTo>
                    <a:pt x="318" y="432"/>
                  </a:lnTo>
                  <a:lnTo>
                    <a:pt x="288" y="452"/>
                  </a:lnTo>
                  <a:lnTo>
                    <a:pt x="286" y="453"/>
                  </a:lnTo>
                  <a:close/>
                  <a:moveTo>
                    <a:pt x="356" y="406"/>
                  </a:moveTo>
                  <a:lnTo>
                    <a:pt x="353" y="406"/>
                  </a:lnTo>
                  <a:lnTo>
                    <a:pt x="351" y="406"/>
                  </a:lnTo>
                  <a:lnTo>
                    <a:pt x="350" y="404"/>
                  </a:lnTo>
                  <a:lnTo>
                    <a:pt x="349" y="402"/>
                  </a:lnTo>
                  <a:lnTo>
                    <a:pt x="349" y="399"/>
                  </a:lnTo>
                  <a:lnTo>
                    <a:pt x="349" y="397"/>
                  </a:lnTo>
                  <a:lnTo>
                    <a:pt x="351" y="396"/>
                  </a:lnTo>
                  <a:lnTo>
                    <a:pt x="381" y="375"/>
                  </a:lnTo>
                  <a:lnTo>
                    <a:pt x="383" y="375"/>
                  </a:lnTo>
                  <a:lnTo>
                    <a:pt x="386" y="375"/>
                  </a:lnTo>
                  <a:lnTo>
                    <a:pt x="388" y="375"/>
                  </a:lnTo>
                  <a:lnTo>
                    <a:pt x="389" y="377"/>
                  </a:lnTo>
                  <a:lnTo>
                    <a:pt x="390" y="379"/>
                  </a:lnTo>
                  <a:lnTo>
                    <a:pt x="390" y="382"/>
                  </a:lnTo>
                  <a:lnTo>
                    <a:pt x="389" y="384"/>
                  </a:lnTo>
                  <a:lnTo>
                    <a:pt x="388" y="385"/>
                  </a:lnTo>
                  <a:lnTo>
                    <a:pt x="358" y="406"/>
                  </a:lnTo>
                  <a:lnTo>
                    <a:pt x="356" y="406"/>
                  </a:lnTo>
                  <a:close/>
                  <a:moveTo>
                    <a:pt x="425" y="360"/>
                  </a:moveTo>
                  <a:lnTo>
                    <a:pt x="423" y="360"/>
                  </a:lnTo>
                  <a:lnTo>
                    <a:pt x="421" y="359"/>
                  </a:lnTo>
                  <a:lnTo>
                    <a:pt x="419" y="357"/>
                  </a:lnTo>
                  <a:lnTo>
                    <a:pt x="418" y="355"/>
                  </a:lnTo>
                  <a:lnTo>
                    <a:pt x="418" y="353"/>
                  </a:lnTo>
                  <a:lnTo>
                    <a:pt x="419" y="350"/>
                  </a:lnTo>
                  <a:lnTo>
                    <a:pt x="421" y="349"/>
                  </a:lnTo>
                  <a:lnTo>
                    <a:pt x="451" y="329"/>
                  </a:lnTo>
                  <a:lnTo>
                    <a:pt x="453" y="328"/>
                  </a:lnTo>
                  <a:lnTo>
                    <a:pt x="455" y="328"/>
                  </a:lnTo>
                  <a:lnTo>
                    <a:pt x="458" y="329"/>
                  </a:lnTo>
                  <a:lnTo>
                    <a:pt x="459" y="330"/>
                  </a:lnTo>
                  <a:lnTo>
                    <a:pt x="460" y="332"/>
                  </a:lnTo>
                  <a:lnTo>
                    <a:pt x="460" y="335"/>
                  </a:lnTo>
                  <a:lnTo>
                    <a:pt x="459" y="337"/>
                  </a:lnTo>
                  <a:lnTo>
                    <a:pt x="458" y="339"/>
                  </a:lnTo>
                  <a:lnTo>
                    <a:pt x="428" y="359"/>
                  </a:lnTo>
                  <a:lnTo>
                    <a:pt x="425" y="360"/>
                  </a:lnTo>
                  <a:close/>
                  <a:moveTo>
                    <a:pt x="493" y="313"/>
                  </a:moveTo>
                  <a:lnTo>
                    <a:pt x="491" y="312"/>
                  </a:lnTo>
                  <a:lnTo>
                    <a:pt x="489" y="310"/>
                  </a:lnTo>
                  <a:lnTo>
                    <a:pt x="488" y="308"/>
                  </a:lnTo>
                  <a:lnTo>
                    <a:pt x="488" y="306"/>
                  </a:lnTo>
                  <a:lnTo>
                    <a:pt x="489" y="304"/>
                  </a:lnTo>
                  <a:lnTo>
                    <a:pt x="491" y="302"/>
                  </a:lnTo>
                  <a:lnTo>
                    <a:pt x="521" y="282"/>
                  </a:lnTo>
                  <a:lnTo>
                    <a:pt x="523" y="281"/>
                  </a:lnTo>
                  <a:lnTo>
                    <a:pt x="525" y="281"/>
                  </a:lnTo>
                  <a:lnTo>
                    <a:pt x="527" y="282"/>
                  </a:lnTo>
                  <a:lnTo>
                    <a:pt x="529" y="284"/>
                  </a:lnTo>
                  <a:lnTo>
                    <a:pt x="530" y="286"/>
                  </a:lnTo>
                  <a:lnTo>
                    <a:pt x="530" y="288"/>
                  </a:lnTo>
                  <a:lnTo>
                    <a:pt x="529" y="290"/>
                  </a:lnTo>
                  <a:lnTo>
                    <a:pt x="527" y="292"/>
                  </a:lnTo>
                  <a:lnTo>
                    <a:pt x="497" y="312"/>
                  </a:lnTo>
                  <a:lnTo>
                    <a:pt x="495" y="313"/>
                  </a:lnTo>
                  <a:lnTo>
                    <a:pt x="493" y="313"/>
                  </a:lnTo>
                  <a:close/>
                  <a:moveTo>
                    <a:pt x="563" y="266"/>
                  </a:moveTo>
                  <a:lnTo>
                    <a:pt x="560" y="265"/>
                  </a:lnTo>
                  <a:lnTo>
                    <a:pt x="559" y="264"/>
                  </a:lnTo>
                  <a:lnTo>
                    <a:pt x="558" y="261"/>
                  </a:lnTo>
                  <a:lnTo>
                    <a:pt x="558" y="259"/>
                  </a:lnTo>
                  <a:lnTo>
                    <a:pt x="559" y="257"/>
                  </a:lnTo>
                  <a:lnTo>
                    <a:pt x="560" y="255"/>
                  </a:lnTo>
                  <a:lnTo>
                    <a:pt x="590" y="235"/>
                  </a:lnTo>
                  <a:lnTo>
                    <a:pt x="593" y="234"/>
                  </a:lnTo>
                  <a:lnTo>
                    <a:pt x="595" y="234"/>
                  </a:lnTo>
                  <a:lnTo>
                    <a:pt x="597" y="235"/>
                  </a:lnTo>
                  <a:lnTo>
                    <a:pt x="599" y="237"/>
                  </a:lnTo>
                  <a:lnTo>
                    <a:pt x="600" y="239"/>
                  </a:lnTo>
                  <a:lnTo>
                    <a:pt x="600" y="241"/>
                  </a:lnTo>
                  <a:lnTo>
                    <a:pt x="599" y="243"/>
                  </a:lnTo>
                  <a:lnTo>
                    <a:pt x="597" y="245"/>
                  </a:lnTo>
                  <a:lnTo>
                    <a:pt x="567" y="265"/>
                  </a:lnTo>
                  <a:lnTo>
                    <a:pt x="565" y="266"/>
                  </a:lnTo>
                  <a:lnTo>
                    <a:pt x="563" y="266"/>
                  </a:lnTo>
                  <a:close/>
                  <a:moveTo>
                    <a:pt x="632" y="219"/>
                  </a:moveTo>
                  <a:lnTo>
                    <a:pt x="630" y="218"/>
                  </a:lnTo>
                  <a:lnTo>
                    <a:pt x="629" y="217"/>
                  </a:lnTo>
                  <a:lnTo>
                    <a:pt x="628" y="215"/>
                  </a:lnTo>
                  <a:lnTo>
                    <a:pt x="628" y="212"/>
                  </a:lnTo>
                  <a:lnTo>
                    <a:pt x="629" y="210"/>
                  </a:lnTo>
                  <a:lnTo>
                    <a:pt x="630" y="208"/>
                  </a:lnTo>
                  <a:lnTo>
                    <a:pt x="660" y="188"/>
                  </a:lnTo>
                  <a:lnTo>
                    <a:pt x="662" y="187"/>
                  </a:lnTo>
                  <a:lnTo>
                    <a:pt x="665" y="187"/>
                  </a:lnTo>
                  <a:lnTo>
                    <a:pt x="667" y="188"/>
                  </a:lnTo>
                  <a:lnTo>
                    <a:pt x="669" y="190"/>
                  </a:lnTo>
                  <a:lnTo>
                    <a:pt x="669" y="192"/>
                  </a:lnTo>
                  <a:lnTo>
                    <a:pt x="669" y="194"/>
                  </a:lnTo>
                  <a:lnTo>
                    <a:pt x="669" y="197"/>
                  </a:lnTo>
                  <a:lnTo>
                    <a:pt x="667" y="198"/>
                  </a:lnTo>
                  <a:lnTo>
                    <a:pt x="637" y="218"/>
                  </a:lnTo>
                  <a:lnTo>
                    <a:pt x="635" y="219"/>
                  </a:lnTo>
                  <a:lnTo>
                    <a:pt x="632" y="219"/>
                  </a:lnTo>
                  <a:close/>
                  <a:moveTo>
                    <a:pt x="702" y="173"/>
                  </a:moveTo>
                  <a:lnTo>
                    <a:pt x="700" y="172"/>
                  </a:lnTo>
                  <a:lnTo>
                    <a:pt x="698" y="170"/>
                  </a:lnTo>
                  <a:lnTo>
                    <a:pt x="697" y="168"/>
                  </a:lnTo>
                  <a:lnTo>
                    <a:pt x="697" y="165"/>
                  </a:lnTo>
                  <a:lnTo>
                    <a:pt x="698" y="163"/>
                  </a:lnTo>
                  <a:lnTo>
                    <a:pt x="700" y="162"/>
                  </a:lnTo>
                  <a:lnTo>
                    <a:pt x="730" y="142"/>
                  </a:lnTo>
                  <a:lnTo>
                    <a:pt x="732" y="141"/>
                  </a:lnTo>
                  <a:lnTo>
                    <a:pt x="734" y="141"/>
                  </a:lnTo>
                  <a:lnTo>
                    <a:pt x="737" y="142"/>
                  </a:lnTo>
                  <a:lnTo>
                    <a:pt x="738" y="143"/>
                  </a:lnTo>
                  <a:lnTo>
                    <a:pt x="739" y="145"/>
                  </a:lnTo>
                  <a:lnTo>
                    <a:pt x="739" y="148"/>
                  </a:lnTo>
                  <a:lnTo>
                    <a:pt x="738" y="150"/>
                  </a:lnTo>
                  <a:lnTo>
                    <a:pt x="737" y="152"/>
                  </a:lnTo>
                  <a:lnTo>
                    <a:pt x="707" y="172"/>
                  </a:lnTo>
                  <a:lnTo>
                    <a:pt x="705" y="173"/>
                  </a:lnTo>
                  <a:lnTo>
                    <a:pt x="702" y="173"/>
                  </a:lnTo>
                  <a:close/>
                  <a:moveTo>
                    <a:pt x="772" y="126"/>
                  </a:moveTo>
                  <a:lnTo>
                    <a:pt x="770" y="125"/>
                  </a:lnTo>
                  <a:lnTo>
                    <a:pt x="768" y="123"/>
                  </a:lnTo>
                  <a:lnTo>
                    <a:pt x="767" y="121"/>
                  </a:lnTo>
                  <a:lnTo>
                    <a:pt x="767" y="119"/>
                  </a:lnTo>
                  <a:lnTo>
                    <a:pt x="768" y="117"/>
                  </a:lnTo>
                  <a:lnTo>
                    <a:pt x="770" y="115"/>
                  </a:lnTo>
                  <a:lnTo>
                    <a:pt x="800" y="95"/>
                  </a:lnTo>
                  <a:lnTo>
                    <a:pt x="802" y="94"/>
                  </a:lnTo>
                  <a:lnTo>
                    <a:pt x="804" y="94"/>
                  </a:lnTo>
                  <a:lnTo>
                    <a:pt x="806" y="95"/>
                  </a:lnTo>
                  <a:lnTo>
                    <a:pt x="808" y="96"/>
                  </a:lnTo>
                  <a:lnTo>
                    <a:pt x="809" y="99"/>
                  </a:lnTo>
                  <a:lnTo>
                    <a:pt x="809" y="101"/>
                  </a:lnTo>
                  <a:lnTo>
                    <a:pt x="808" y="103"/>
                  </a:lnTo>
                  <a:lnTo>
                    <a:pt x="806" y="105"/>
                  </a:lnTo>
                  <a:lnTo>
                    <a:pt x="776" y="125"/>
                  </a:lnTo>
                  <a:lnTo>
                    <a:pt x="774" y="126"/>
                  </a:lnTo>
                  <a:lnTo>
                    <a:pt x="772" y="126"/>
                  </a:lnTo>
                  <a:close/>
                  <a:moveTo>
                    <a:pt x="844" y="79"/>
                  </a:moveTo>
                  <a:lnTo>
                    <a:pt x="842" y="79"/>
                  </a:lnTo>
                  <a:lnTo>
                    <a:pt x="840" y="78"/>
                  </a:lnTo>
                  <a:lnTo>
                    <a:pt x="838" y="76"/>
                  </a:lnTo>
                  <a:lnTo>
                    <a:pt x="837" y="74"/>
                  </a:lnTo>
                  <a:lnTo>
                    <a:pt x="837" y="72"/>
                  </a:lnTo>
                  <a:lnTo>
                    <a:pt x="838" y="70"/>
                  </a:lnTo>
                  <a:lnTo>
                    <a:pt x="840" y="68"/>
                  </a:lnTo>
                  <a:lnTo>
                    <a:pt x="870" y="48"/>
                  </a:lnTo>
                  <a:lnTo>
                    <a:pt x="872" y="47"/>
                  </a:lnTo>
                  <a:lnTo>
                    <a:pt x="874" y="47"/>
                  </a:lnTo>
                  <a:lnTo>
                    <a:pt x="876" y="48"/>
                  </a:lnTo>
                  <a:lnTo>
                    <a:pt x="878" y="50"/>
                  </a:lnTo>
                  <a:lnTo>
                    <a:pt x="879" y="52"/>
                  </a:lnTo>
                  <a:lnTo>
                    <a:pt x="879" y="54"/>
                  </a:lnTo>
                  <a:lnTo>
                    <a:pt x="878" y="56"/>
                  </a:lnTo>
                  <a:lnTo>
                    <a:pt x="876" y="58"/>
                  </a:lnTo>
                  <a:lnTo>
                    <a:pt x="846" y="78"/>
                  </a:lnTo>
                  <a:lnTo>
                    <a:pt x="844" y="79"/>
                  </a:lnTo>
                  <a:close/>
                  <a:moveTo>
                    <a:pt x="914" y="32"/>
                  </a:moveTo>
                  <a:lnTo>
                    <a:pt x="911" y="32"/>
                  </a:lnTo>
                  <a:lnTo>
                    <a:pt x="909" y="31"/>
                  </a:lnTo>
                  <a:lnTo>
                    <a:pt x="908" y="30"/>
                  </a:lnTo>
                  <a:lnTo>
                    <a:pt x="907" y="27"/>
                  </a:lnTo>
                  <a:lnTo>
                    <a:pt x="907" y="25"/>
                  </a:lnTo>
                  <a:lnTo>
                    <a:pt x="908" y="23"/>
                  </a:lnTo>
                  <a:lnTo>
                    <a:pt x="909" y="21"/>
                  </a:lnTo>
                  <a:lnTo>
                    <a:pt x="939" y="1"/>
                  </a:lnTo>
                  <a:lnTo>
                    <a:pt x="941" y="0"/>
                  </a:lnTo>
                  <a:lnTo>
                    <a:pt x="944" y="0"/>
                  </a:lnTo>
                  <a:lnTo>
                    <a:pt x="946" y="1"/>
                  </a:lnTo>
                  <a:lnTo>
                    <a:pt x="948" y="3"/>
                  </a:lnTo>
                  <a:lnTo>
                    <a:pt x="949" y="5"/>
                  </a:lnTo>
                  <a:lnTo>
                    <a:pt x="949" y="7"/>
                  </a:lnTo>
                  <a:lnTo>
                    <a:pt x="948" y="10"/>
                  </a:lnTo>
                  <a:lnTo>
                    <a:pt x="946" y="11"/>
                  </a:lnTo>
                  <a:lnTo>
                    <a:pt x="916" y="31"/>
                  </a:lnTo>
                  <a:lnTo>
                    <a:pt x="914" y="32"/>
                  </a:lnTo>
                  <a:close/>
                </a:path>
              </a:pathLst>
            </a:custGeom>
            <a:solidFill>
              <a:srgbClr val="808080"/>
            </a:solidFill>
            <a:ln w="9525">
              <a:noFill/>
            </a:ln>
          </p:spPr>
          <p:txBody>
            <a:bodyPr/>
            <a:p>
              <a:endParaRPr lang="zh-CN" altLang="en-US"/>
            </a:p>
          </p:txBody>
        </p:sp>
        <p:sp>
          <p:nvSpPr>
            <p:cNvPr id="14346" name="FreeForm 1009"/>
            <p:cNvSpPr/>
            <p:nvPr/>
          </p:nvSpPr>
          <p:spPr>
            <a:xfrm>
              <a:off x="5174" y="0"/>
              <a:ext cx="2633" cy="2666"/>
            </a:xfrm>
            <a:custGeom>
              <a:avLst/>
              <a:gdLst/>
              <a:ahLst/>
              <a:cxnLst/>
              <a:pathLst>
                <a:path w="2633" h="2666">
                  <a:moveTo>
                    <a:pt x="1315" y="2666"/>
                  </a:moveTo>
                  <a:lnTo>
                    <a:pt x="1241" y="2664"/>
                  </a:lnTo>
                  <a:lnTo>
                    <a:pt x="1167" y="2658"/>
                  </a:lnTo>
                  <a:lnTo>
                    <a:pt x="1095" y="2647"/>
                  </a:lnTo>
                  <a:lnTo>
                    <a:pt x="1024" y="2633"/>
                  </a:lnTo>
                  <a:lnTo>
                    <a:pt x="954" y="2615"/>
                  </a:lnTo>
                  <a:lnTo>
                    <a:pt x="886" y="2594"/>
                  </a:lnTo>
                  <a:lnTo>
                    <a:pt x="819" y="2568"/>
                  </a:lnTo>
                  <a:lnTo>
                    <a:pt x="755" y="2539"/>
                  </a:lnTo>
                  <a:lnTo>
                    <a:pt x="692" y="2507"/>
                  </a:lnTo>
                  <a:lnTo>
                    <a:pt x="631" y="2472"/>
                  </a:lnTo>
                  <a:lnTo>
                    <a:pt x="572" y="2433"/>
                  </a:lnTo>
                  <a:lnTo>
                    <a:pt x="516" y="2392"/>
                  </a:lnTo>
                  <a:lnTo>
                    <a:pt x="461" y="2348"/>
                  </a:lnTo>
                  <a:lnTo>
                    <a:pt x="410" y="2300"/>
                  </a:lnTo>
                  <a:lnTo>
                    <a:pt x="360" y="2250"/>
                  </a:lnTo>
                  <a:lnTo>
                    <a:pt x="314" y="2198"/>
                  </a:lnTo>
                  <a:lnTo>
                    <a:pt x="270" y="2143"/>
                  </a:lnTo>
                  <a:lnTo>
                    <a:pt x="229" y="2086"/>
                  </a:lnTo>
                  <a:lnTo>
                    <a:pt x="191" y="2026"/>
                  </a:lnTo>
                  <a:lnTo>
                    <a:pt x="156" y="1965"/>
                  </a:lnTo>
                  <a:lnTo>
                    <a:pt x="124" y="1901"/>
                  </a:lnTo>
                  <a:lnTo>
                    <a:pt x="96" y="1835"/>
                  </a:lnTo>
                  <a:lnTo>
                    <a:pt x="71" y="1768"/>
                  </a:lnTo>
                  <a:lnTo>
                    <a:pt x="50" y="1699"/>
                  </a:lnTo>
                  <a:lnTo>
                    <a:pt x="32" y="1629"/>
                  </a:lnTo>
                  <a:lnTo>
                    <a:pt x="18" y="1557"/>
                  </a:lnTo>
                  <a:lnTo>
                    <a:pt x="8" y="1484"/>
                  </a:lnTo>
                  <a:lnTo>
                    <a:pt x="2" y="1409"/>
                  </a:lnTo>
                  <a:lnTo>
                    <a:pt x="0" y="1334"/>
                  </a:lnTo>
                  <a:lnTo>
                    <a:pt x="2" y="1258"/>
                  </a:lnTo>
                  <a:lnTo>
                    <a:pt x="8" y="1183"/>
                  </a:lnTo>
                  <a:lnTo>
                    <a:pt x="18" y="1110"/>
                  </a:lnTo>
                  <a:lnTo>
                    <a:pt x="32" y="1038"/>
                  </a:lnTo>
                  <a:lnTo>
                    <a:pt x="50" y="967"/>
                  </a:lnTo>
                  <a:lnTo>
                    <a:pt x="71" y="898"/>
                  </a:lnTo>
                  <a:lnTo>
                    <a:pt x="96" y="831"/>
                  </a:lnTo>
                  <a:lnTo>
                    <a:pt x="124" y="765"/>
                  </a:lnTo>
                  <a:lnTo>
                    <a:pt x="156" y="702"/>
                  </a:lnTo>
                  <a:lnTo>
                    <a:pt x="191" y="640"/>
                  </a:lnTo>
                  <a:lnTo>
                    <a:pt x="229" y="581"/>
                  </a:lnTo>
                  <a:lnTo>
                    <a:pt x="270" y="523"/>
                  </a:lnTo>
                  <a:lnTo>
                    <a:pt x="314" y="468"/>
                  </a:lnTo>
                  <a:lnTo>
                    <a:pt x="360" y="416"/>
                  </a:lnTo>
                  <a:lnTo>
                    <a:pt x="410" y="366"/>
                  </a:lnTo>
                  <a:lnTo>
                    <a:pt x="461" y="319"/>
                  </a:lnTo>
                  <a:lnTo>
                    <a:pt x="516" y="274"/>
                  </a:lnTo>
                  <a:lnTo>
                    <a:pt x="572" y="233"/>
                  </a:lnTo>
                  <a:lnTo>
                    <a:pt x="631" y="194"/>
                  </a:lnTo>
                  <a:lnTo>
                    <a:pt x="692" y="159"/>
                  </a:lnTo>
                  <a:lnTo>
                    <a:pt x="755" y="127"/>
                  </a:lnTo>
                  <a:lnTo>
                    <a:pt x="819" y="98"/>
                  </a:lnTo>
                  <a:lnTo>
                    <a:pt x="886" y="73"/>
                  </a:lnTo>
                  <a:lnTo>
                    <a:pt x="954" y="51"/>
                  </a:lnTo>
                  <a:lnTo>
                    <a:pt x="1024" y="33"/>
                  </a:lnTo>
                  <a:lnTo>
                    <a:pt x="1095" y="19"/>
                  </a:lnTo>
                  <a:lnTo>
                    <a:pt x="1167" y="9"/>
                  </a:lnTo>
                  <a:lnTo>
                    <a:pt x="1241" y="2"/>
                  </a:lnTo>
                  <a:lnTo>
                    <a:pt x="1315" y="0"/>
                  </a:lnTo>
                  <a:lnTo>
                    <a:pt x="1390" y="2"/>
                  </a:lnTo>
                  <a:lnTo>
                    <a:pt x="1464" y="9"/>
                  </a:lnTo>
                  <a:lnTo>
                    <a:pt x="1536" y="19"/>
                  </a:lnTo>
                  <a:lnTo>
                    <a:pt x="1607" y="33"/>
                  </a:lnTo>
                  <a:lnTo>
                    <a:pt x="1677" y="51"/>
                  </a:lnTo>
                  <a:lnTo>
                    <a:pt x="1745" y="73"/>
                  </a:lnTo>
                  <a:lnTo>
                    <a:pt x="1812" y="98"/>
                  </a:lnTo>
                  <a:lnTo>
                    <a:pt x="1876" y="127"/>
                  </a:lnTo>
                  <a:lnTo>
                    <a:pt x="1939" y="159"/>
                  </a:lnTo>
                  <a:lnTo>
                    <a:pt x="2000" y="194"/>
                  </a:lnTo>
                  <a:lnTo>
                    <a:pt x="2059" y="233"/>
                  </a:lnTo>
                  <a:lnTo>
                    <a:pt x="2115" y="274"/>
                  </a:lnTo>
                  <a:lnTo>
                    <a:pt x="2170" y="319"/>
                  </a:lnTo>
                  <a:lnTo>
                    <a:pt x="2222" y="366"/>
                  </a:lnTo>
                  <a:lnTo>
                    <a:pt x="2271" y="416"/>
                  </a:lnTo>
                  <a:lnTo>
                    <a:pt x="2318" y="468"/>
                  </a:lnTo>
                  <a:lnTo>
                    <a:pt x="2361" y="523"/>
                  </a:lnTo>
                  <a:lnTo>
                    <a:pt x="2402" y="581"/>
                  </a:lnTo>
                  <a:lnTo>
                    <a:pt x="2440" y="640"/>
                  </a:lnTo>
                  <a:lnTo>
                    <a:pt x="2475" y="702"/>
                  </a:lnTo>
                  <a:lnTo>
                    <a:pt x="2507" y="766"/>
                  </a:lnTo>
                  <a:lnTo>
                    <a:pt x="2536" y="831"/>
                  </a:lnTo>
                  <a:lnTo>
                    <a:pt x="2560" y="898"/>
                  </a:lnTo>
                  <a:lnTo>
                    <a:pt x="2582" y="967"/>
                  </a:lnTo>
                  <a:lnTo>
                    <a:pt x="2600" y="1038"/>
                  </a:lnTo>
                  <a:lnTo>
                    <a:pt x="2614" y="1110"/>
                  </a:lnTo>
                  <a:lnTo>
                    <a:pt x="2624" y="1183"/>
                  </a:lnTo>
                  <a:lnTo>
                    <a:pt x="2630" y="1258"/>
                  </a:lnTo>
                  <a:lnTo>
                    <a:pt x="2632" y="1333"/>
                  </a:lnTo>
                  <a:lnTo>
                    <a:pt x="2630" y="1409"/>
                  </a:lnTo>
                  <a:lnTo>
                    <a:pt x="2624" y="1483"/>
                  </a:lnTo>
                  <a:lnTo>
                    <a:pt x="2614" y="1557"/>
                  </a:lnTo>
                  <a:lnTo>
                    <a:pt x="2600" y="1629"/>
                  </a:lnTo>
                  <a:lnTo>
                    <a:pt x="2582" y="1699"/>
                  </a:lnTo>
                  <a:lnTo>
                    <a:pt x="2560" y="1768"/>
                  </a:lnTo>
                  <a:lnTo>
                    <a:pt x="2535" y="1836"/>
                  </a:lnTo>
                  <a:lnTo>
                    <a:pt x="2507" y="1901"/>
                  </a:lnTo>
                  <a:lnTo>
                    <a:pt x="2475" y="1965"/>
                  </a:lnTo>
                  <a:lnTo>
                    <a:pt x="2440" y="2026"/>
                  </a:lnTo>
                  <a:lnTo>
                    <a:pt x="2402" y="2086"/>
                  </a:lnTo>
                  <a:lnTo>
                    <a:pt x="2361" y="2143"/>
                  </a:lnTo>
                  <a:lnTo>
                    <a:pt x="2317" y="2198"/>
                  </a:lnTo>
                  <a:lnTo>
                    <a:pt x="2271" y="2250"/>
                  </a:lnTo>
                  <a:lnTo>
                    <a:pt x="2221" y="2300"/>
                  </a:lnTo>
                  <a:lnTo>
                    <a:pt x="2170" y="2348"/>
                  </a:lnTo>
                  <a:lnTo>
                    <a:pt x="2115" y="2392"/>
                  </a:lnTo>
                  <a:lnTo>
                    <a:pt x="2059" y="2434"/>
                  </a:lnTo>
                  <a:lnTo>
                    <a:pt x="2000" y="2472"/>
                  </a:lnTo>
                  <a:lnTo>
                    <a:pt x="1939" y="2507"/>
                  </a:lnTo>
                  <a:lnTo>
                    <a:pt x="1876" y="2539"/>
                  </a:lnTo>
                  <a:lnTo>
                    <a:pt x="1812" y="2568"/>
                  </a:lnTo>
                  <a:lnTo>
                    <a:pt x="1745" y="2594"/>
                  </a:lnTo>
                  <a:lnTo>
                    <a:pt x="1677" y="2615"/>
                  </a:lnTo>
                  <a:lnTo>
                    <a:pt x="1607" y="2633"/>
                  </a:lnTo>
                  <a:lnTo>
                    <a:pt x="1536" y="2647"/>
                  </a:lnTo>
                  <a:lnTo>
                    <a:pt x="1464" y="2658"/>
                  </a:lnTo>
                  <a:lnTo>
                    <a:pt x="1390" y="2664"/>
                  </a:lnTo>
                  <a:lnTo>
                    <a:pt x="1315" y="2666"/>
                  </a:lnTo>
                  <a:close/>
                </a:path>
              </a:pathLst>
            </a:custGeom>
            <a:solidFill>
              <a:srgbClr val="77D5DB"/>
            </a:solidFill>
            <a:ln w="9525">
              <a:noFill/>
            </a:ln>
          </p:spPr>
          <p:txBody>
            <a:bodyPr/>
            <a:p>
              <a:endParaRPr lang="zh-CN" altLang="en-US"/>
            </a:p>
          </p:txBody>
        </p:sp>
        <p:sp>
          <p:nvSpPr>
            <p:cNvPr id="14347" name="FreeForm 1010"/>
            <p:cNvSpPr/>
            <p:nvPr/>
          </p:nvSpPr>
          <p:spPr>
            <a:xfrm>
              <a:off x="4221" y="1358"/>
              <a:ext cx="922" cy="814"/>
            </a:xfrm>
            <a:custGeom>
              <a:avLst/>
              <a:gdLst/>
              <a:ahLst/>
              <a:cxnLst/>
              <a:pathLst>
                <a:path w="922" h="814">
                  <a:moveTo>
                    <a:pt x="5" y="813"/>
                  </a:moveTo>
                  <a:lnTo>
                    <a:pt x="3" y="813"/>
                  </a:lnTo>
                  <a:lnTo>
                    <a:pt x="1" y="811"/>
                  </a:lnTo>
                  <a:lnTo>
                    <a:pt x="0" y="809"/>
                  </a:lnTo>
                  <a:lnTo>
                    <a:pt x="0" y="807"/>
                  </a:lnTo>
                  <a:lnTo>
                    <a:pt x="0" y="805"/>
                  </a:lnTo>
                  <a:lnTo>
                    <a:pt x="2" y="803"/>
                  </a:lnTo>
                  <a:lnTo>
                    <a:pt x="29" y="779"/>
                  </a:lnTo>
                  <a:lnTo>
                    <a:pt x="31" y="778"/>
                  </a:lnTo>
                  <a:lnTo>
                    <a:pt x="33" y="777"/>
                  </a:lnTo>
                  <a:lnTo>
                    <a:pt x="36" y="778"/>
                  </a:lnTo>
                  <a:lnTo>
                    <a:pt x="37" y="779"/>
                  </a:lnTo>
                  <a:lnTo>
                    <a:pt x="39" y="781"/>
                  </a:lnTo>
                  <a:lnTo>
                    <a:pt x="39" y="784"/>
                  </a:lnTo>
                  <a:lnTo>
                    <a:pt x="38" y="786"/>
                  </a:lnTo>
                  <a:lnTo>
                    <a:pt x="37" y="788"/>
                  </a:lnTo>
                  <a:lnTo>
                    <a:pt x="10" y="812"/>
                  </a:lnTo>
                  <a:lnTo>
                    <a:pt x="8" y="813"/>
                  </a:lnTo>
                  <a:lnTo>
                    <a:pt x="5" y="813"/>
                  </a:lnTo>
                  <a:close/>
                  <a:moveTo>
                    <a:pt x="68" y="758"/>
                  </a:moveTo>
                  <a:lnTo>
                    <a:pt x="66" y="757"/>
                  </a:lnTo>
                  <a:lnTo>
                    <a:pt x="64" y="756"/>
                  </a:lnTo>
                  <a:lnTo>
                    <a:pt x="63" y="754"/>
                  </a:lnTo>
                  <a:lnTo>
                    <a:pt x="63" y="751"/>
                  </a:lnTo>
                  <a:lnTo>
                    <a:pt x="63" y="749"/>
                  </a:lnTo>
                  <a:lnTo>
                    <a:pt x="65" y="747"/>
                  </a:lnTo>
                  <a:lnTo>
                    <a:pt x="92" y="723"/>
                  </a:lnTo>
                  <a:lnTo>
                    <a:pt x="94" y="722"/>
                  </a:lnTo>
                  <a:lnTo>
                    <a:pt x="96" y="722"/>
                  </a:lnTo>
                  <a:lnTo>
                    <a:pt x="99" y="722"/>
                  </a:lnTo>
                  <a:lnTo>
                    <a:pt x="100" y="724"/>
                  </a:lnTo>
                  <a:lnTo>
                    <a:pt x="102" y="726"/>
                  </a:lnTo>
                  <a:lnTo>
                    <a:pt x="102" y="728"/>
                  </a:lnTo>
                  <a:lnTo>
                    <a:pt x="101" y="730"/>
                  </a:lnTo>
                  <a:lnTo>
                    <a:pt x="100" y="732"/>
                  </a:lnTo>
                  <a:lnTo>
                    <a:pt x="73" y="756"/>
                  </a:lnTo>
                  <a:lnTo>
                    <a:pt x="71" y="757"/>
                  </a:lnTo>
                  <a:lnTo>
                    <a:pt x="68" y="758"/>
                  </a:lnTo>
                  <a:close/>
                  <a:moveTo>
                    <a:pt x="131" y="702"/>
                  </a:moveTo>
                  <a:lnTo>
                    <a:pt x="129" y="702"/>
                  </a:lnTo>
                  <a:lnTo>
                    <a:pt x="127" y="700"/>
                  </a:lnTo>
                  <a:lnTo>
                    <a:pt x="126" y="698"/>
                  </a:lnTo>
                  <a:lnTo>
                    <a:pt x="126" y="696"/>
                  </a:lnTo>
                  <a:lnTo>
                    <a:pt x="126" y="694"/>
                  </a:lnTo>
                  <a:lnTo>
                    <a:pt x="128" y="692"/>
                  </a:lnTo>
                  <a:lnTo>
                    <a:pt x="155" y="668"/>
                  </a:lnTo>
                  <a:lnTo>
                    <a:pt x="157" y="667"/>
                  </a:lnTo>
                  <a:lnTo>
                    <a:pt x="159" y="666"/>
                  </a:lnTo>
                  <a:lnTo>
                    <a:pt x="162" y="667"/>
                  </a:lnTo>
                  <a:lnTo>
                    <a:pt x="163" y="668"/>
                  </a:lnTo>
                  <a:lnTo>
                    <a:pt x="165" y="670"/>
                  </a:lnTo>
                  <a:lnTo>
                    <a:pt x="165" y="673"/>
                  </a:lnTo>
                  <a:lnTo>
                    <a:pt x="164" y="675"/>
                  </a:lnTo>
                  <a:lnTo>
                    <a:pt x="163" y="677"/>
                  </a:lnTo>
                  <a:lnTo>
                    <a:pt x="136" y="701"/>
                  </a:lnTo>
                  <a:lnTo>
                    <a:pt x="134" y="702"/>
                  </a:lnTo>
                  <a:lnTo>
                    <a:pt x="131" y="702"/>
                  </a:lnTo>
                  <a:close/>
                  <a:moveTo>
                    <a:pt x="195" y="647"/>
                  </a:moveTo>
                  <a:lnTo>
                    <a:pt x="192" y="646"/>
                  </a:lnTo>
                  <a:lnTo>
                    <a:pt x="190" y="645"/>
                  </a:lnTo>
                  <a:lnTo>
                    <a:pt x="189" y="643"/>
                  </a:lnTo>
                  <a:lnTo>
                    <a:pt x="189" y="640"/>
                  </a:lnTo>
                  <a:lnTo>
                    <a:pt x="189" y="638"/>
                  </a:lnTo>
                  <a:lnTo>
                    <a:pt x="191" y="636"/>
                  </a:lnTo>
                  <a:lnTo>
                    <a:pt x="218" y="612"/>
                  </a:lnTo>
                  <a:lnTo>
                    <a:pt x="220" y="611"/>
                  </a:lnTo>
                  <a:lnTo>
                    <a:pt x="222" y="611"/>
                  </a:lnTo>
                  <a:lnTo>
                    <a:pt x="225" y="611"/>
                  </a:lnTo>
                  <a:lnTo>
                    <a:pt x="226" y="613"/>
                  </a:lnTo>
                  <a:lnTo>
                    <a:pt x="228" y="615"/>
                  </a:lnTo>
                  <a:lnTo>
                    <a:pt x="228" y="617"/>
                  </a:lnTo>
                  <a:lnTo>
                    <a:pt x="227" y="619"/>
                  </a:lnTo>
                  <a:lnTo>
                    <a:pt x="226" y="621"/>
                  </a:lnTo>
                  <a:lnTo>
                    <a:pt x="199" y="645"/>
                  </a:lnTo>
                  <a:lnTo>
                    <a:pt x="197" y="646"/>
                  </a:lnTo>
                  <a:lnTo>
                    <a:pt x="195" y="647"/>
                  </a:lnTo>
                  <a:close/>
                  <a:moveTo>
                    <a:pt x="258" y="591"/>
                  </a:moveTo>
                  <a:lnTo>
                    <a:pt x="255" y="590"/>
                  </a:lnTo>
                  <a:lnTo>
                    <a:pt x="253" y="589"/>
                  </a:lnTo>
                  <a:lnTo>
                    <a:pt x="252" y="587"/>
                  </a:lnTo>
                  <a:lnTo>
                    <a:pt x="252" y="585"/>
                  </a:lnTo>
                  <a:lnTo>
                    <a:pt x="253" y="582"/>
                  </a:lnTo>
                  <a:lnTo>
                    <a:pt x="254" y="581"/>
                  </a:lnTo>
                  <a:lnTo>
                    <a:pt x="281" y="557"/>
                  </a:lnTo>
                  <a:lnTo>
                    <a:pt x="283" y="555"/>
                  </a:lnTo>
                  <a:lnTo>
                    <a:pt x="285" y="555"/>
                  </a:lnTo>
                  <a:lnTo>
                    <a:pt x="288" y="556"/>
                  </a:lnTo>
                  <a:lnTo>
                    <a:pt x="289" y="557"/>
                  </a:lnTo>
                  <a:lnTo>
                    <a:pt x="291" y="559"/>
                  </a:lnTo>
                  <a:lnTo>
                    <a:pt x="291" y="562"/>
                  </a:lnTo>
                  <a:lnTo>
                    <a:pt x="290" y="564"/>
                  </a:lnTo>
                  <a:lnTo>
                    <a:pt x="289" y="566"/>
                  </a:lnTo>
                  <a:lnTo>
                    <a:pt x="262" y="590"/>
                  </a:lnTo>
                  <a:lnTo>
                    <a:pt x="260" y="591"/>
                  </a:lnTo>
                  <a:lnTo>
                    <a:pt x="258" y="591"/>
                  </a:lnTo>
                  <a:close/>
                  <a:moveTo>
                    <a:pt x="321" y="535"/>
                  </a:moveTo>
                  <a:lnTo>
                    <a:pt x="318" y="535"/>
                  </a:lnTo>
                  <a:lnTo>
                    <a:pt x="316" y="533"/>
                  </a:lnTo>
                  <a:lnTo>
                    <a:pt x="315" y="531"/>
                  </a:lnTo>
                  <a:lnTo>
                    <a:pt x="315" y="529"/>
                  </a:lnTo>
                  <a:lnTo>
                    <a:pt x="316" y="527"/>
                  </a:lnTo>
                  <a:lnTo>
                    <a:pt x="317" y="525"/>
                  </a:lnTo>
                  <a:lnTo>
                    <a:pt x="344" y="501"/>
                  </a:lnTo>
                  <a:lnTo>
                    <a:pt x="346" y="500"/>
                  </a:lnTo>
                  <a:lnTo>
                    <a:pt x="348" y="500"/>
                  </a:lnTo>
                  <a:lnTo>
                    <a:pt x="351" y="500"/>
                  </a:lnTo>
                  <a:lnTo>
                    <a:pt x="352" y="502"/>
                  </a:lnTo>
                  <a:lnTo>
                    <a:pt x="354" y="504"/>
                  </a:lnTo>
                  <a:lnTo>
                    <a:pt x="354" y="506"/>
                  </a:lnTo>
                  <a:lnTo>
                    <a:pt x="353" y="508"/>
                  </a:lnTo>
                  <a:lnTo>
                    <a:pt x="352" y="510"/>
                  </a:lnTo>
                  <a:lnTo>
                    <a:pt x="325" y="534"/>
                  </a:lnTo>
                  <a:lnTo>
                    <a:pt x="323" y="535"/>
                  </a:lnTo>
                  <a:lnTo>
                    <a:pt x="321" y="535"/>
                  </a:lnTo>
                  <a:close/>
                  <a:moveTo>
                    <a:pt x="384" y="480"/>
                  </a:moveTo>
                  <a:lnTo>
                    <a:pt x="381" y="479"/>
                  </a:lnTo>
                  <a:lnTo>
                    <a:pt x="379" y="478"/>
                  </a:lnTo>
                  <a:lnTo>
                    <a:pt x="378" y="476"/>
                  </a:lnTo>
                  <a:lnTo>
                    <a:pt x="378" y="474"/>
                  </a:lnTo>
                  <a:lnTo>
                    <a:pt x="379" y="471"/>
                  </a:lnTo>
                  <a:lnTo>
                    <a:pt x="380" y="469"/>
                  </a:lnTo>
                  <a:lnTo>
                    <a:pt x="407" y="446"/>
                  </a:lnTo>
                  <a:lnTo>
                    <a:pt x="409" y="444"/>
                  </a:lnTo>
                  <a:lnTo>
                    <a:pt x="411" y="444"/>
                  </a:lnTo>
                  <a:lnTo>
                    <a:pt x="414" y="445"/>
                  </a:lnTo>
                  <a:lnTo>
                    <a:pt x="416" y="446"/>
                  </a:lnTo>
                  <a:lnTo>
                    <a:pt x="417" y="448"/>
                  </a:lnTo>
                  <a:lnTo>
                    <a:pt x="417" y="450"/>
                  </a:lnTo>
                  <a:lnTo>
                    <a:pt x="416" y="453"/>
                  </a:lnTo>
                  <a:lnTo>
                    <a:pt x="415" y="455"/>
                  </a:lnTo>
                  <a:lnTo>
                    <a:pt x="388" y="478"/>
                  </a:lnTo>
                  <a:lnTo>
                    <a:pt x="386" y="480"/>
                  </a:lnTo>
                  <a:lnTo>
                    <a:pt x="384" y="480"/>
                  </a:lnTo>
                  <a:close/>
                  <a:moveTo>
                    <a:pt x="447" y="424"/>
                  </a:moveTo>
                  <a:lnTo>
                    <a:pt x="444" y="424"/>
                  </a:lnTo>
                  <a:lnTo>
                    <a:pt x="442" y="422"/>
                  </a:lnTo>
                  <a:lnTo>
                    <a:pt x="441" y="420"/>
                  </a:lnTo>
                  <a:lnTo>
                    <a:pt x="441" y="418"/>
                  </a:lnTo>
                  <a:lnTo>
                    <a:pt x="442" y="416"/>
                  </a:lnTo>
                  <a:lnTo>
                    <a:pt x="443" y="414"/>
                  </a:lnTo>
                  <a:lnTo>
                    <a:pt x="470" y="390"/>
                  </a:lnTo>
                  <a:lnTo>
                    <a:pt x="472" y="389"/>
                  </a:lnTo>
                  <a:lnTo>
                    <a:pt x="474" y="389"/>
                  </a:lnTo>
                  <a:lnTo>
                    <a:pt x="477" y="389"/>
                  </a:lnTo>
                  <a:lnTo>
                    <a:pt x="479" y="391"/>
                  </a:lnTo>
                  <a:lnTo>
                    <a:pt x="480" y="393"/>
                  </a:lnTo>
                  <a:lnTo>
                    <a:pt x="480" y="395"/>
                  </a:lnTo>
                  <a:lnTo>
                    <a:pt x="479" y="397"/>
                  </a:lnTo>
                  <a:lnTo>
                    <a:pt x="478" y="399"/>
                  </a:lnTo>
                  <a:lnTo>
                    <a:pt x="451" y="423"/>
                  </a:lnTo>
                  <a:lnTo>
                    <a:pt x="449" y="424"/>
                  </a:lnTo>
                  <a:lnTo>
                    <a:pt x="447" y="424"/>
                  </a:lnTo>
                  <a:close/>
                  <a:moveTo>
                    <a:pt x="510" y="369"/>
                  </a:moveTo>
                  <a:lnTo>
                    <a:pt x="507" y="368"/>
                  </a:lnTo>
                  <a:lnTo>
                    <a:pt x="505" y="367"/>
                  </a:lnTo>
                  <a:lnTo>
                    <a:pt x="504" y="365"/>
                  </a:lnTo>
                  <a:lnTo>
                    <a:pt x="504" y="362"/>
                  </a:lnTo>
                  <a:lnTo>
                    <a:pt x="505" y="360"/>
                  </a:lnTo>
                  <a:lnTo>
                    <a:pt x="506" y="358"/>
                  </a:lnTo>
                  <a:lnTo>
                    <a:pt x="533" y="334"/>
                  </a:lnTo>
                  <a:lnTo>
                    <a:pt x="535" y="333"/>
                  </a:lnTo>
                  <a:lnTo>
                    <a:pt x="537" y="333"/>
                  </a:lnTo>
                  <a:lnTo>
                    <a:pt x="540" y="334"/>
                  </a:lnTo>
                  <a:lnTo>
                    <a:pt x="542" y="335"/>
                  </a:lnTo>
                  <a:lnTo>
                    <a:pt x="543" y="337"/>
                  </a:lnTo>
                  <a:lnTo>
                    <a:pt x="543" y="339"/>
                  </a:lnTo>
                  <a:lnTo>
                    <a:pt x="542" y="342"/>
                  </a:lnTo>
                  <a:lnTo>
                    <a:pt x="541" y="343"/>
                  </a:lnTo>
                  <a:lnTo>
                    <a:pt x="514" y="367"/>
                  </a:lnTo>
                  <a:lnTo>
                    <a:pt x="512" y="369"/>
                  </a:lnTo>
                  <a:lnTo>
                    <a:pt x="510" y="369"/>
                  </a:lnTo>
                  <a:close/>
                  <a:moveTo>
                    <a:pt x="573" y="313"/>
                  </a:moveTo>
                  <a:lnTo>
                    <a:pt x="570" y="313"/>
                  </a:lnTo>
                  <a:lnTo>
                    <a:pt x="568" y="311"/>
                  </a:lnTo>
                  <a:lnTo>
                    <a:pt x="567" y="309"/>
                  </a:lnTo>
                  <a:lnTo>
                    <a:pt x="567" y="307"/>
                  </a:lnTo>
                  <a:lnTo>
                    <a:pt x="568" y="305"/>
                  </a:lnTo>
                  <a:lnTo>
                    <a:pt x="569" y="303"/>
                  </a:lnTo>
                  <a:lnTo>
                    <a:pt x="596" y="279"/>
                  </a:lnTo>
                  <a:lnTo>
                    <a:pt x="598" y="278"/>
                  </a:lnTo>
                  <a:lnTo>
                    <a:pt x="600" y="277"/>
                  </a:lnTo>
                  <a:lnTo>
                    <a:pt x="603" y="278"/>
                  </a:lnTo>
                  <a:lnTo>
                    <a:pt x="605" y="279"/>
                  </a:lnTo>
                  <a:lnTo>
                    <a:pt x="606" y="281"/>
                  </a:lnTo>
                  <a:lnTo>
                    <a:pt x="606" y="284"/>
                  </a:lnTo>
                  <a:lnTo>
                    <a:pt x="605" y="286"/>
                  </a:lnTo>
                  <a:lnTo>
                    <a:pt x="604" y="288"/>
                  </a:lnTo>
                  <a:lnTo>
                    <a:pt x="577" y="312"/>
                  </a:lnTo>
                  <a:lnTo>
                    <a:pt x="575" y="313"/>
                  </a:lnTo>
                  <a:lnTo>
                    <a:pt x="573" y="313"/>
                  </a:lnTo>
                  <a:close/>
                  <a:moveTo>
                    <a:pt x="636" y="258"/>
                  </a:moveTo>
                  <a:lnTo>
                    <a:pt x="633" y="257"/>
                  </a:lnTo>
                  <a:lnTo>
                    <a:pt x="631" y="256"/>
                  </a:lnTo>
                  <a:lnTo>
                    <a:pt x="630" y="254"/>
                  </a:lnTo>
                  <a:lnTo>
                    <a:pt x="630" y="251"/>
                  </a:lnTo>
                  <a:lnTo>
                    <a:pt x="631" y="249"/>
                  </a:lnTo>
                  <a:lnTo>
                    <a:pt x="632" y="247"/>
                  </a:lnTo>
                  <a:lnTo>
                    <a:pt x="659" y="223"/>
                  </a:lnTo>
                  <a:lnTo>
                    <a:pt x="661" y="222"/>
                  </a:lnTo>
                  <a:lnTo>
                    <a:pt x="663" y="222"/>
                  </a:lnTo>
                  <a:lnTo>
                    <a:pt x="666" y="222"/>
                  </a:lnTo>
                  <a:lnTo>
                    <a:pt x="668" y="224"/>
                  </a:lnTo>
                  <a:lnTo>
                    <a:pt x="669" y="226"/>
                  </a:lnTo>
                  <a:lnTo>
                    <a:pt x="669" y="228"/>
                  </a:lnTo>
                  <a:lnTo>
                    <a:pt x="668" y="231"/>
                  </a:lnTo>
                  <a:lnTo>
                    <a:pt x="667" y="232"/>
                  </a:lnTo>
                  <a:lnTo>
                    <a:pt x="640" y="256"/>
                  </a:lnTo>
                  <a:lnTo>
                    <a:pt x="638" y="257"/>
                  </a:lnTo>
                  <a:lnTo>
                    <a:pt x="636" y="258"/>
                  </a:lnTo>
                  <a:close/>
                  <a:moveTo>
                    <a:pt x="699" y="202"/>
                  </a:moveTo>
                  <a:lnTo>
                    <a:pt x="696" y="202"/>
                  </a:lnTo>
                  <a:lnTo>
                    <a:pt x="694" y="200"/>
                  </a:lnTo>
                  <a:lnTo>
                    <a:pt x="693" y="198"/>
                  </a:lnTo>
                  <a:lnTo>
                    <a:pt x="693" y="196"/>
                  </a:lnTo>
                  <a:lnTo>
                    <a:pt x="694" y="194"/>
                  </a:lnTo>
                  <a:lnTo>
                    <a:pt x="695" y="192"/>
                  </a:lnTo>
                  <a:lnTo>
                    <a:pt x="722" y="168"/>
                  </a:lnTo>
                  <a:lnTo>
                    <a:pt x="724" y="167"/>
                  </a:lnTo>
                  <a:lnTo>
                    <a:pt x="726" y="166"/>
                  </a:lnTo>
                  <a:lnTo>
                    <a:pt x="729" y="167"/>
                  </a:lnTo>
                  <a:lnTo>
                    <a:pt x="731" y="168"/>
                  </a:lnTo>
                  <a:lnTo>
                    <a:pt x="732" y="170"/>
                  </a:lnTo>
                  <a:lnTo>
                    <a:pt x="732" y="173"/>
                  </a:lnTo>
                  <a:lnTo>
                    <a:pt x="731" y="175"/>
                  </a:lnTo>
                  <a:lnTo>
                    <a:pt x="730" y="177"/>
                  </a:lnTo>
                  <a:lnTo>
                    <a:pt x="703" y="201"/>
                  </a:lnTo>
                  <a:lnTo>
                    <a:pt x="701" y="202"/>
                  </a:lnTo>
                  <a:lnTo>
                    <a:pt x="699" y="202"/>
                  </a:lnTo>
                  <a:close/>
                  <a:moveTo>
                    <a:pt x="762" y="147"/>
                  </a:moveTo>
                  <a:lnTo>
                    <a:pt x="759" y="146"/>
                  </a:lnTo>
                  <a:lnTo>
                    <a:pt x="757" y="145"/>
                  </a:lnTo>
                  <a:lnTo>
                    <a:pt x="756" y="143"/>
                  </a:lnTo>
                  <a:lnTo>
                    <a:pt x="756" y="140"/>
                  </a:lnTo>
                  <a:lnTo>
                    <a:pt x="757" y="138"/>
                  </a:lnTo>
                  <a:lnTo>
                    <a:pt x="758" y="136"/>
                  </a:lnTo>
                  <a:lnTo>
                    <a:pt x="785" y="112"/>
                  </a:lnTo>
                  <a:lnTo>
                    <a:pt x="787" y="111"/>
                  </a:lnTo>
                  <a:lnTo>
                    <a:pt x="789" y="111"/>
                  </a:lnTo>
                  <a:lnTo>
                    <a:pt x="792" y="111"/>
                  </a:lnTo>
                  <a:lnTo>
                    <a:pt x="794" y="113"/>
                  </a:lnTo>
                  <a:lnTo>
                    <a:pt x="795" y="115"/>
                  </a:lnTo>
                  <a:lnTo>
                    <a:pt x="795" y="117"/>
                  </a:lnTo>
                  <a:lnTo>
                    <a:pt x="794" y="119"/>
                  </a:lnTo>
                  <a:lnTo>
                    <a:pt x="793" y="121"/>
                  </a:lnTo>
                  <a:lnTo>
                    <a:pt x="766" y="145"/>
                  </a:lnTo>
                  <a:lnTo>
                    <a:pt x="764" y="146"/>
                  </a:lnTo>
                  <a:lnTo>
                    <a:pt x="762" y="147"/>
                  </a:lnTo>
                  <a:close/>
                  <a:moveTo>
                    <a:pt x="825" y="91"/>
                  </a:moveTo>
                  <a:lnTo>
                    <a:pt x="822" y="91"/>
                  </a:lnTo>
                  <a:lnTo>
                    <a:pt x="820" y="89"/>
                  </a:lnTo>
                  <a:lnTo>
                    <a:pt x="819" y="87"/>
                  </a:lnTo>
                  <a:lnTo>
                    <a:pt x="819" y="85"/>
                  </a:lnTo>
                  <a:lnTo>
                    <a:pt x="820" y="82"/>
                  </a:lnTo>
                  <a:lnTo>
                    <a:pt x="821" y="81"/>
                  </a:lnTo>
                  <a:lnTo>
                    <a:pt x="848" y="57"/>
                  </a:lnTo>
                  <a:lnTo>
                    <a:pt x="850" y="56"/>
                  </a:lnTo>
                  <a:lnTo>
                    <a:pt x="852" y="55"/>
                  </a:lnTo>
                  <a:lnTo>
                    <a:pt x="855" y="56"/>
                  </a:lnTo>
                  <a:lnTo>
                    <a:pt x="857" y="57"/>
                  </a:lnTo>
                  <a:lnTo>
                    <a:pt x="858" y="59"/>
                  </a:lnTo>
                  <a:lnTo>
                    <a:pt x="858" y="62"/>
                  </a:lnTo>
                  <a:lnTo>
                    <a:pt x="857" y="64"/>
                  </a:lnTo>
                  <a:lnTo>
                    <a:pt x="856" y="66"/>
                  </a:lnTo>
                  <a:lnTo>
                    <a:pt x="829" y="90"/>
                  </a:lnTo>
                  <a:lnTo>
                    <a:pt x="827" y="91"/>
                  </a:lnTo>
                  <a:lnTo>
                    <a:pt x="825" y="91"/>
                  </a:lnTo>
                  <a:close/>
                  <a:moveTo>
                    <a:pt x="888" y="36"/>
                  </a:moveTo>
                  <a:lnTo>
                    <a:pt x="885" y="35"/>
                  </a:lnTo>
                  <a:lnTo>
                    <a:pt x="884" y="34"/>
                  </a:lnTo>
                  <a:lnTo>
                    <a:pt x="882" y="32"/>
                  </a:lnTo>
                  <a:lnTo>
                    <a:pt x="882" y="29"/>
                  </a:lnTo>
                  <a:lnTo>
                    <a:pt x="883" y="27"/>
                  </a:lnTo>
                  <a:lnTo>
                    <a:pt x="884" y="25"/>
                  </a:lnTo>
                  <a:lnTo>
                    <a:pt x="911" y="1"/>
                  </a:lnTo>
                  <a:lnTo>
                    <a:pt x="913" y="0"/>
                  </a:lnTo>
                  <a:lnTo>
                    <a:pt x="915" y="0"/>
                  </a:lnTo>
                  <a:lnTo>
                    <a:pt x="918" y="0"/>
                  </a:lnTo>
                  <a:lnTo>
                    <a:pt x="920" y="2"/>
                  </a:lnTo>
                  <a:lnTo>
                    <a:pt x="921" y="4"/>
                  </a:lnTo>
                  <a:lnTo>
                    <a:pt x="921" y="6"/>
                  </a:lnTo>
                  <a:lnTo>
                    <a:pt x="920" y="8"/>
                  </a:lnTo>
                  <a:lnTo>
                    <a:pt x="919" y="10"/>
                  </a:lnTo>
                  <a:lnTo>
                    <a:pt x="892" y="34"/>
                  </a:lnTo>
                  <a:lnTo>
                    <a:pt x="890" y="35"/>
                  </a:lnTo>
                  <a:lnTo>
                    <a:pt x="888" y="36"/>
                  </a:lnTo>
                  <a:close/>
                </a:path>
              </a:pathLst>
            </a:custGeom>
            <a:solidFill>
              <a:srgbClr val="808080"/>
            </a:solidFill>
            <a:ln w="9525">
              <a:noFill/>
            </a:ln>
          </p:spPr>
          <p:txBody>
            <a:bodyPr/>
            <a:p>
              <a:endParaRPr lang="zh-CN" altLang="en-US"/>
            </a:p>
          </p:txBody>
        </p:sp>
        <p:sp>
          <p:nvSpPr>
            <p:cNvPr id="14348" name="FreeForm 1011"/>
            <p:cNvSpPr/>
            <p:nvPr/>
          </p:nvSpPr>
          <p:spPr>
            <a:xfrm>
              <a:off x="7787" y="2738"/>
              <a:ext cx="2146" cy="2173"/>
            </a:xfrm>
            <a:custGeom>
              <a:avLst/>
              <a:gdLst/>
              <a:ahLst/>
              <a:cxnLst/>
              <a:pathLst>
                <a:path w="2146" h="2173">
                  <a:moveTo>
                    <a:pt x="1072" y="2172"/>
                  </a:moveTo>
                  <a:lnTo>
                    <a:pt x="996" y="2170"/>
                  </a:lnTo>
                  <a:lnTo>
                    <a:pt x="920" y="2162"/>
                  </a:lnTo>
                  <a:lnTo>
                    <a:pt x="847" y="2148"/>
                  </a:lnTo>
                  <a:lnTo>
                    <a:pt x="775" y="2130"/>
                  </a:lnTo>
                  <a:lnTo>
                    <a:pt x="705" y="2107"/>
                  </a:lnTo>
                  <a:lnTo>
                    <a:pt x="638" y="2080"/>
                  </a:lnTo>
                  <a:lnTo>
                    <a:pt x="573" y="2048"/>
                  </a:lnTo>
                  <a:lnTo>
                    <a:pt x="510" y="2011"/>
                  </a:lnTo>
                  <a:lnTo>
                    <a:pt x="450" y="1971"/>
                  </a:lnTo>
                  <a:lnTo>
                    <a:pt x="393" y="1927"/>
                  </a:lnTo>
                  <a:lnTo>
                    <a:pt x="339" y="1879"/>
                  </a:lnTo>
                  <a:lnTo>
                    <a:pt x="289" y="1828"/>
                  </a:lnTo>
                  <a:lnTo>
                    <a:pt x="241" y="1773"/>
                  </a:lnTo>
                  <a:lnTo>
                    <a:pt x="198" y="1716"/>
                  </a:lnTo>
                  <a:lnTo>
                    <a:pt x="158" y="1655"/>
                  </a:lnTo>
                  <a:lnTo>
                    <a:pt x="122" y="1592"/>
                  </a:lnTo>
                  <a:lnTo>
                    <a:pt x="91" y="1526"/>
                  </a:lnTo>
                  <a:lnTo>
                    <a:pt x="64" y="1457"/>
                  </a:lnTo>
                  <a:lnTo>
                    <a:pt x="41" y="1387"/>
                  </a:lnTo>
                  <a:lnTo>
                    <a:pt x="23" y="1314"/>
                  </a:lnTo>
                  <a:lnTo>
                    <a:pt x="10" y="1240"/>
                  </a:lnTo>
                  <a:lnTo>
                    <a:pt x="2" y="1163"/>
                  </a:lnTo>
                  <a:lnTo>
                    <a:pt x="0" y="1086"/>
                  </a:lnTo>
                  <a:lnTo>
                    <a:pt x="2" y="1008"/>
                  </a:lnTo>
                  <a:lnTo>
                    <a:pt x="10" y="932"/>
                  </a:lnTo>
                  <a:lnTo>
                    <a:pt x="23" y="858"/>
                  </a:lnTo>
                  <a:lnTo>
                    <a:pt x="41" y="785"/>
                  </a:lnTo>
                  <a:lnTo>
                    <a:pt x="64" y="715"/>
                  </a:lnTo>
                  <a:lnTo>
                    <a:pt x="91" y="646"/>
                  </a:lnTo>
                  <a:lnTo>
                    <a:pt x="122" y="580"/>
                  </a:lnTo>
                  <a:lnTo>
                    <a:pt x="158" y="517"/>
                  </a:lnTo>
                  <a:lnTo>
                    <a:pt x="198" y="456"/>
                  </a:lnTo>
                  <a:lnTo>
                    <a:pt x="241" y="398"/>
                  </a:lnTo>
                  <a:lnTo>
                    <a:pt x="289" y="344"/>
                  </a:lnTo>
                  <a:lnTo>
                    <a:pt x="339" y="293"/>
                  </a:lnTo>
                  <a:lnTo>
                    <a:pt x="393" y="245"/>
                  </a:lnTo>
                  <a:lnTo>
                    <a:pt x="450" y="201"/>
                  </a:lnTo>
                  <a:lnTo>
                    <a:pt x="510" y="160"/>
                  </a:lnTo>
                  <a:lnTo>
                    <a:pt x="573" y="124"/>
                  </a:lnTo>
                  <a:lnTo>
                    <a:pt x="638" y="92"/>
                  </a:lnTo>
                  <a:lnTo>
                    <a:pt x="705" y="65"/>
                  </a:lnTo>
                  <a:lnTo>
                    <a:pt x="775" y="42"/>
                  </a:lnTo>
                  <a:lnTo>
                    <a:pt x="847" y="24"/>
                  </a:lnTo>
                  <a:lnTo>
                    <a:pt x="920" y="10"/>
                  </a:lnTo>
                  <a:lnTo>
                    <a:pt x="996" y="2"/>
                  </a:lnTo>
                  <a:lnTo>
                    <a:pt x="1072" y="0"/>
                  </a:lnTo>
                  <a:lnTo>
                    <a:pt x="1149" y="2"/>
                  </a:lnTo>
                  <a:lnTo>
                    <a:pt x="1224" y="10"/>
                  </a:lnTo>
                  <a:lnTo>
                    <a:pt x="1298" y="24"/>
                  </a:lnTo>
                  <a:lnTo>
                    <a:pt x="1369" y="42"/>
                  </a:lnTo>
                  <a:lnTo>
                    <a:pt x="1439" y="65"/>
                  </a:lnTo>
                  <a:lnTo>
                    <a:pt x="1507" y="92"/>
                  </a:lnTo>
                  <a:lnTo>
                    <a:pt x="1572" y="124"/>
                  </a:lnTo>
                  <a:lnTo>
                    <a:pt x="1634" y="160"/>
                  </a:lnTo>
                  <a:lnTo>
                    <a:pt x="1694" y="201"/>
                  </a:lnTo>
                  <a:lnTo>
                    <a:pt x="1751" y="245"/>
                  </a:lnTo>
                  <a:lnTo>
                    <a:pt x="1805" y="293"/>
                  </a:lnTo>
                  <a:lnTo>
                    <a:pt x="1856" y="344"/>
                  </a:lnTo>
                  <a:lnTo>
                    <a:pt x="1903" y="398"/>
                  </a:lnTo>
                  <a:lnTo>
                    <a:pt x="1947" y="456"/>
                  </a:lnTo>
                  <a:lnTo>
                    <a:pt x="1986" y="517"/>
                  </a:lnTo>
                  <a:lnTo>
                    <a:pt x="2022" y="580"/>
                  </a:lnTo>
                  <a:lnTo>
                    <a:pt x="2054" y="646"/>
                  </a:lnTo>
                  <a:lnTo>
                    <a:pt x="2081" y="715"/>
                  </a:lnTo>
                  <a:lnTo>
                    <a:pt x="2104" y="785"/>
                  </a:lnTo>
                  <a:lnTo>
                    <a:pt x="2122" y="858"/>
                  </a:lnTo>
                  <a:lnTo>
                    <a:pt x="2135" y="932"/>
                  </a:lnTo>
                  <a:lnTo>
                    <a:pt x="2143" y="1008"/>
                  </a:lnTo>
                  <a:lnTo>
                    <a:pt x="2145" y="1086"/>
                  </a:lnTo>
                  <a:lnTo>
                    <a:pt x="2143" y="1164"/>
                  </a:lnTo>
                  <a:lnTo>
                    <a:pt x="2135" y="1240"/>
                  </a:lnTo>
                  <a:lnTo>
                    <a:pt x="2122" y="1314"/>
                  </a:lnTo>
                  <a:lnTo>
                    <a:pt x="2104" y="1387"/>
                  </a:lnTo>
                  <a:lnTo>
                    <a:pt x="2081" y="1457"/>
                  </a:lnTo>
                  <a:lnTo>
                    <a:pt x="2054" y="1526"/>
                  </a:lnTo>
                  <a:lnTo>
                    <a:pt x="2022" y="1592"/>
                  </a:lnTo>
                  <a:lnTo>
                    <a:pt x="1986" y="1655"/>
                  </a:lnTo>
                  <a:lnTo>
                    <a:pt x="1947" y="1716"/>
                  </a:lnTo>
                  <a:lnTo>
                    <a:pt x="1903" y="1773"/>
                  </a:lnTo>
                  <a:lnTo>
                    <a:pt x="1856" y="1828"/>
                  </a:lnTo>
                  <a:lnTo>
                    <a:pt x="1805" y="1879"/>
                  </a:lnTo>
                  <a:lnTo>
                    <a:pt x="1751" y="1927"/>
                  </a:lnTo>
                  <a:lnTo>
                    <a:pt x="1694" y="1971"/>
                  </a:lnTo>
                  <a:lnTo>
                    <a:pt x="1634" y="2011"/>
                  </a:lnTo>
                  <a:lnTo>
                    <a:pt x="1572" y="2048"/>
                  </a:lnTo>
                  <a:lnTo>
                    <a:pt x="1507" y="2080"/>
                  </a:lnTo>
                  <a:lnTo>
                    <a:pt x="1439" y="2107"/>
                  </a:lnTo>
                  <a:lnTo>
                    <a:pt x="1369" y="2130"/>
                  </a:lnTo>
                  <a:lnTo>
                    <a:pt x="1298" y="2148"/>
                  </a:lnTo>
                  <a:lnTo>
                    <a:pt x="1224" y="2162"/>
                  </a:lnTo>
                  <a:lnTo>
                    <a:pt x="1149" y="2170"/>
                  </a:lnTo>
                  <a:lnTo>
                    <a:pt x="1072" y="2172"/>
                  </a:lnTo>
                  <a:close/>
                </a:path>
              </a:pathLst>
            </a:custGeom>
            <a:solidFill>
              <a:srgbClr val="228185"/>
            </a:solidFill>
            <a:ln w="9525">
              <a:noFill/>
            </a:ln>
          </p:spPr>
          <p:txBody>
            <a:bodyPr/>
            <a:p>
              <a:endParaRPr lang="zh-CN" altLang="en-US"/>
            </a:p>
          </p:txBody>
        </p:sp>
        <p:sp>
          <p:nvSpPr>
            <p:cNvPr id="14349" name="FreeForm 1012"/>
            <p:cNvSpPr/>
            <p:nvPr/>
          </p:nvSpPr>
          <p:spPr>
            <a:xfrm>
              <a:off x="392" y="1327"/>
              <a:ext cx="8450" cy="4643"/>
            </a:xfrm>
            <a:custGeom>
              <a:avLst/>
              <a:gdLst/>
              <a:ahLst/>
              <a:cxnLst/>
              <a:pathLst>
                <a:path w="8450" h="4643">
                  <a:moveTo>
                    <a:pt x="39" y="4637"/>
                  </a:moveTo>
                  <a:lnTo>
                    <a:pt x="39" y="4634"/>
                  </a:lnTo>
                  <a:lnTo>
                    <a:pt x="38" y="4632"/>
                  </a:lnTo>
                  <a:lnTo>
                    <a:pt x="36" y="4631"/>
                  </a:lnTo>
                  <a:lnTo>
                    <a:pt x="33" y="4631"/>
                  </a:lnTo>
                  <a:lnTo>
                    <a:pt x="6" y="4631"/>
                  </a:lnTo>
                  <a:lnTo>
                    <a:pt x="4" y="4631"/>
                  </a:lnTo>
                  <a:lnTo>
                    <a:pt x="2" y="4632"/>
                  </a:lnTo>
                  <a:lnTo>
                    <a:pt x="0" y="4634"/>
                  </a:lnTo>
                  <a:lnTo>
                    <a:pt x="0" y="4637"/>
                  </a:lnTo>
                  <a:lnTo>
                    <a:pt x="0" y="4639"/>
                  </a:lnTo>
                  <a:lnTo>
                    <a:pt x="2" y="4641"/>
                  </a:lnTo>
                  <a:lnTo>
                    <a:pt x="4" y="4642"/>
                  </a:lnTo>
                  <a:lnTo>
                    <a:pt x="6" y="4643"/>
                  </a:lnTo>
                  <a:lnTo>
                    <a:pt x="33" y="4643"/>
                  </a:lnTo>
                  <a:lnTo>
                    <a:pt x="36" y="4642"/>
                  </a:lnTo>
                  <a:lnTo>
                    <a:pt x="38" y="4641"/>
                  </a:lnTo>
                  <a:lnTo>
                    <a:pt x="39" y="4639"/>
                  </a:lnTo>
                  <a:lnTo>
                    <a:pt x="39" y="4637"/>
                  </a:lnTo>
                  <a:moveTo>
                    <a:pt x="123" y="4637"/>
                  </a:moveTo>
                  <a:lnTo>
                    <a:pt x="123" y="4634"/>
                  </a:lnTo>
                  <a:lnTo>
                    <a:pt x="122" y="4632"/>
                  </a:lnTo>
                  <a:lnTo>
                    <a:pt x="120" y="4631"/>
                  </a:lnTo>
                  <a:lnTo>
                    <a:pt x="117" y="4631"/>
                  </a:lnTo>
                  <a:lnTo>
                    <a:pt x="81" y="4631"/>
                  </a:lnTo>
                  <a:lnTo>
                    <a:pt x="79" y="4631"/>
                  </a:lnTo>
                  <a:lnTo>
                    <a:pt x="77" y="4632"/>
                  </a:lnTo>
                  <a:lnTo>
                    <a:pt x="76" y="4634"/>
                  </a:lnTo>
                  <a:lnTo>
                    <a:pt x="75" y="4637"/>
                  </a:lnTo>
                  <a:lnTo>
                    <a:pt x="76" y="4639"/>
                  </a:lnTo>
                  <a:lnTo>
                    <a:pt x="77" y="4641"/>
                  </a:lnTo>
                  <a:lnTo>
                    <a:pt x="79" y="4642"/>
                  </a:lnTo>
                  <a:lnTo>
                    <a:pt x="81" y="4643"/>
                  </a:lnTo>
                  <a:lnTo>
                    <a:pt x="117" y="4643"/>
                  </a:lnTo>
                  <a:lnTo>
                    <a:pt x="120" y="4642"/>
                  </a:lnTo>
                  <a:lnTo>
                    <a:pt x="122" y="4641"/>
                  </a:lnTo>
                  <a:lnTo>
                    <a:pt x="123" y="4639"/>
                  </a:lnTo>
                  <a:lnTo>
                    <a:pt x="123" y="4637"/>
                  </a:lnTo>
                  <a:moveTo>
                    <a:pt x="207" y="4637"/>
                  </a:moveTo>
                  <a:lnTo>
                    <a:pt x="207" y="4634"/>
                  </a:lnTo>
                  <a:lnTo>
                    <a:pt x="206" y="4632"/>
                  </a:lnTo>
                  <a:lnTo>
                    <a:pt x="204" y="4631"/>
                  </a:lnTo>
                  <a:lnTo>
                    <a:pt x="201" y="4631"/>
                  </a:lnTo>
                  <a:lnTo>
                    <a:pt x="165" y="4631"/>
                  </a:lnTo>
                  <a:lnTo>
                    <a:pt x="163" y="4631"/>
                  </a:lnTo>
                  <a:lnTo>
                    <a:pt x="161" y="4632"/>
                  </a:lnTo>
                  <a:lnTo>
                    <a:pt x="160" y="4634"/>
                  </a:lnTo>
                  <a:lnTo>
                    <a:pt x="159" y="4637"/>
                  </a:lnTo>
                  <a:lnTo>
                    <a:pt x="160" y="4639"/>
                  </a:lnTo>
                  <a:lnTo>
                    <a:pt x="161" y="4641"/>
                  </a:lnTo>
                  <a:lnTo>
                    <a:pt x="163" y="4642"/>
                  </a:lnTo>
                  <a:lnTo>
                    <a:pt x="165" y="4643"/>
                  </a:lnTo>
                  <a:lnTo>
                    <a:pt x="201" y="4643"/>
                  </a:lnTo>
                  <a:lnTo>
                    <a:pt x="204" y="4642"/>
                  </a:lnTo>
                  <a:lnTo>
                    <a:pt x="206" y="4641"/>
                  </a:lnTo>
                  <a:lnTo>
                    <a:pt x="207" y="4639"/>
                  </a:lnTo>
                  <a:lnTo>
                    <a:pt x="207" y="4637"/>
                  </a:lnTo>
                  <a:moveTo>
                    <a:pt x="291" y="4637"/>
                  </a:moveTo>
                  <a:lnTo>
                    <a:pt x="291" y="4634"/>
                  </a:lnTo>
                  <a:lnTo>
                    <a:pt x="290" y="4632"/>
                  </a:lnTo>
                  <a:lnTo>
                    <a:pt x="288" y="4631"/>
                  </a:lnTo>
                  <a:lnTo>
                    <a:pt x="285" y="4631"/>
                  </a:lnTo>
                  <a:lnTo>
                    <a:pt x="249" y="4631"/>
                  </a:lnTo>
                  <a:lnTo>
                    <a:pt x="247" y="4631"/>
                  </a:lnTo>
                  <a:lnTo>
                    <a:pt x="245" y="4632"/>
                  </a:lnTo>
                  <a:lnTo>
                    <a:pt x="244" y="4634"/>
                  </a:lnTo>
                  <a:lnTo>
                    <a:pt x="243" y="4637"/>
                  </a:lnTo>
                  <a:lnTo>
                    <a:pt x="244" y="4639"/>
                  </a:lnTo>
                  <a:lnTo>
                    <a:pt x="245" y="4641"/>
                  </a:lnTo>
                  <a:lnTo>
                    <a:pt x="247" y="4642"/>
                  </a:lnTo>
                  <a:lnTo>
                    <a:pt x="249" y="4643"/>
                  </a:lnTo>
                  <a:lnTo>
                    <a:pt x="285" y="4643"/>
                  </a:lnTo>
                  <a:lnTo>
                    <a:pt x="288" y="4642"/>
                  </a:lnTo>
                  <a:lnTo>
                    <a:pt x="290" y="4641"/>
                  </a:lnTo>
                  <a:lnTo>
                    <a:pt x="291" y="4639"/>
                  </a:lnTo>
                  <a:lnTo>
                    <a:pt x="291" y="4637"/>
                  </a:lnTo>
                  <a:moveTo>
                    <a:pt x="375" y="4637"/>
                  </a:moveTo>
                  <a:lnTo>
                    <a:pt x="375" y="4634"/>
                  </a:lnTo>
                  <a:lnTo>
                    <a:pt x="374" y="4632"/>
                  </a:lnTo>
                  <a:lnTo>
                    <a:pt x="372" y="4631"/>
                  </a:lnTo>
                  <a:lnTo>
                    <a:pt x="369" y="4631"/>
                  </a:lnTo>
                  <a:lnTo>
                    <a:pt x="333" y="4631"/>
                  </a:lnTo>
                  <a:lnTo>
                    <a:pt x="331" y="4631"/>
                  </a:lnTo>
                  <a:lnTo>
                    <a:pt x="329" y="4632"/>
                  </a:lnTo>
                  <a:lnTo>
                    <a:pt x="328" y="4634"/>
                  </a:lnTo>
                  <a:lnTo>
                    <a:pt x="327" y="4637"/>
                  </a:lnTo>
                  <a:lnTo>
                    <a:pt x="328" y="4639"/>
                  </a:lnTo>
                  <a:lnTo>
                    <a:pt x="329" y="4641"/>
                  </a:lnTo>
                  <a:lnTo>
                    <a:pt x="331" y="4642"/>
                  </a:lnTo>
                  <a:lnTo>
                    <a:pt x="333" y="4643"/>
                  </a:lnTo>
                  <a:lnTo>
                    <a:pt x="369" y="4643"/>
                  </a:lnTo>
                  <a:lnTo>
                    <a:pt x="372" y="4642"/>
                  </a:lnTo>
                  <a:lnTo>
                    <a:pt x="374" y="4641"/>
                  </a:lnTo>
                  <a:lnTo>
                    <a:pt x="375" y="4639"/>
                  </a:lnTo>
                  <a:lnTo>
                    <a:pt x="375" y="4637"/>
                  </a:lnTo>
                  <a:moveTo>
                    <a:pt x="459" y="4637"/>
                  </a:moveTo>
                  <a:lnTo>
                    <a:pt x="459" y="4634"/>
                  </a:lnTo>
                  <a:lnTo>
                    <a:pt x="458" y="4632"/>
                  </a:lnTo>
                  <a:lnTo>
                    <a:pt x="456" y="4631"/>
                  </a:lnTo>
                  <a:lnTo>
                    <a:pt x="453" y="4631"/>
                  </a:lnTo>
                  <a:lnTo>
                    <a:pt x="417" y="4631"/>
                  </a:lnTo>
                  <a:lnTo>
                    <a:pt x="415" y="4631"/>
                  </a:lnTo>
                  <a:lnTo>
                    <a:pt x="413" y="4632"/>
                  </a:lnTo>
                  <a:lnTo>
                    <a:pt x="412" y="4634"/>
                  </a:lnTo>
                  <a:lnTo>
                    <a:pt x="411" y="4637"/>
                  </a:lnTo>
                  <a:lnTo>
                    <a:pt x="412" y="4639"/>
                  </a:lnTo>
                  <a:lnTo>
                    <a:pt x="413" y="4641"/>
                  </a:lnTo>
                  <a:lnTo>
                    <a:pt x="415" y="4642"/>
                  </a:lnTo>
                  <a:lnTo>
                    <a:pt x="417" y="4643"/>
                  </a:lnTo>
                  <a:lnTo>
                    <a:pt x="453" y="4643"/>
                  </a:lnTo>
                  <a:lnTo>
                    <a:pt x="456" y="4642"/>
                  </a:lnTo>
                  <a:lnTo>
                    <a:pt x="458" y="4641"/>
                  </a:lnTo>
                  <a:lnTo>
                    <a:pt x="459" y="4639"/>
                  </a:lnTo>
                  <a:lnTo>
                    <a:pt x="459" y="4637"/>
                  </a:lnTo>
                  <a:moveTo>
                    <a:pt x="543" y="4637"/>
                  </a:moveTo>
                  <a:lnTo>
                    <a:pt x="543" y="4634"/>
                  </a:lnTo>
                  <a:lnTo>
                    <a:pt x="542" y="4632"/>
                  </a:lnTo>
                  <a:lnTo>
                    <a:pt x="540" y="4631"/>
                  </a:lnTo>
                  <a:lnTo>
                    <a:pt x="537" y="4631"/>
                  </a:lnTo>
                  <a:lnTo>
                    <a:pt x="501" y="4631"/>
                  </a:lnTo>
                  <a:lnTo>
                    <a:pt x="499" y="4631"/>
                  </a:lnTo>
                  <a:lnTo>
                    <a:pt x="497" y="4632"/>
                  </a:lnTo>
                  <a:lnTo>
                    <a:pt x="496" y="4634"/>
                  </a:lnTo>
                  <a:lnTo>
                    <a:pt x="495" y="4637"/>
                  </a:lnTo>
                  <a:lnTo>
                    <a:pt x="496" y="4639"/>
                  </a:lnTo>
                  <a:lnTo>
                    <a:pt x="497" y="4641"/>
                  </a:lnTo>
                  <a:lnTo>
                    <a:pt x="499" y="4642"/>
                  </a:lnTo>
                  <a:lnTo>
                    <a:pt x="501" y="4643"/>
                  </a:lnTo>
                  <a:lnTo>
                    <a:pt x="537" y="4643"/>
                  </a:lnTo>
                  <a:lnTo>
                    <a:pt x="540" y="4642"/>
                  </a:lnTo>
                  <a:lnTo>
                    <a:pt x="542" y="4641"/>
                  </a:lnTo>
                  <a:lnTo>
                    <a:pt x="543" y="4639"/>
                  </a:lnTo>
                  <a:lnTo>
                    <a:pt x="543" y="4637"/>
                  </a:lnTo>
                  <a:moveTo>
                    <a:pt x="627" y="4637"/>
                  </a:moveTo>
                  <a:lnTo>
                    <a:pt x="627" y="4634"/>
                  </a:lnTo>
                  <a:lnTo>
                    <a:pt x="626" y="4632"/>
                  </a:lnTo>
                  <a:lnTo>
                    <a:pt x="624" y="4631"/>
                  </a:lnTo>
                  <a:lnTo>
                    <a:pt x="621" y="4631"/>
                  </a:lnTo>
                  <a:lnTo>
                    <a:pt x="585" y="4631"/>
                  </a:lnTo>
                  <a:lnTo>
                    <a:pt x="583" y="4631"/>
                  </a:lnTo>
                  <a:lnTo>
                    <a:pt x="581" y="4632"/>
                  </a:lnTo>
                  <a:lnTo>
                    <a:pt x="580" y="4634"/>
                  </a:lnTo>
                  <a:lnTo>
                    <a:pt x="579" y="4637"/>
                  </a:lnTo>
                  <a:lnTo>
                    <a:pt x="580" y="4639"/>
                  </a:lnTo>
                  <a:lnTo>
                    <a:pt x="581" y="4641"/>
                  </a:lnTo>
                  <a:lnTo>
                    <a:pt x="583" y="4642"/>
                  </a:lnTo>
                  <a:lnTo>
                    <a:pt x="585" y="4643"/>
                  </a:lnTo>
                  <a:lnTo>
                    <a:pt x="621" y="4643"/>
                  </a:lnTo>
                  <a:lnTo>
                    <a:pt x="624" y="4642"/>
                  </a:lnTo>
                  <a:lnTo>
                    <a:pt x="626" y="4641"/>
                  </a:lnTo>
                  <a:lnTo>
                    <a:pt x="627" y="4639"/>
                  </a:lnTo>
                  <a:lnTo>
                    <a:pt x="627" y="4637"/>
                  </a:lnTo>
                  <a:moveTo>
                    <a:pt x="711" y="4637"/>
                  </a:moveTo>
                  <a:lnTo>
                    <a:pt x="711" y="4634"/>
                  </a:lnTo>
                  <a:lnTo>
                    <a:pt x="710" y="4632"/>
                  </a:lnTo>
                  <a:lnTo>
                    <a:pt x="708" y="4631"/>
                  </a:lnTo>
                  <a:lnTo>
                    <a:pt x="705" y="4631"/>
                  </a:lnTo>
                  <a:lnTo>
                    <a:pt x="669" y="4631"/>
                  </a:lnTo>
                  <a:lnTo>
                    <a:pt x="667" y="4631"/>
                  </a:lnTo>
                  <a:lnTo>
                    <a:pt x="665" y="4632"/>
                  </a:lnTo>
                  <a:lnTo>
                    <a:pt x="664" y="4634"/>
                  </a:lnTo>
                  <a:lnTo>
                    <a:pt x="663" y="4637"/>
                  </a:lnTo>
                  <a:lnTo>
                    <a:pt x="664" y="4639"/>
                  </a:lnTo>
                  <a:lnTo>
                    <a:pt x="665" y="4641"/>
                  </a:lnTo>
                  <a:lnTo>
                    <a:pt x="667" y="4642"/>
                  </a:lnTo>
                  <a:lnTo>
                    <a:pt x="669" y="4643"/>
                  </a:lnTo>
                  <a:lnTo>
                    <a:pt x="705" y="4643"/>
                  </a:lnTo>
                  <a:lnTo>
                    <a:pt x="708" y="4642"/>
                  </a:lnTo>
                  <a:lnTo>
                    <a:pt x="710" y="4641"/>
                  </a:lnTo>
                  <a:lnTo>
                    <a:pt x="711" y="4639"/>
                  </a:lnTo>
                  <a:lnTo>
                    <a:pt x="711" y="4637"/>
                  </a:lnTo>
                  <a:moveTo>
                    <a:pt x="795" y="4637"/>
                  </a:moveTo>
                  <a:lnTo>
                    <a:pt x="795" y="4634"/>
                  </a:lnTo>
                  <a:lnTo>
                    <a:pt x="794" y="4632"/>
                  </a:lnTo>
                  <a:lnTo>
                    <a:pt x="792" y="4631"/>
                  </a:lnTo>
                  <a:lnTo>
                    <a:pt x="789" y="4631"/>
                  </a:lnTo>
                  <a:lnTo>
                    <a:pt x="753" y="4631"/>
                  </a:lnTo>
                  <a:lnTo>
                    <a:pt x="751" y="4631"/>
                  </a:lnTo>
                  <a:lnTo>
                    <a:pt x="749" y="4632"/>
                  </a:lnTo>
                  <a:lnTo>
                    <a:pt x="748" y="4634"/>
                  </a:lnTo>
                  <a:lnTo>
                    <a:pt x="747" y="4637"/>
                  </a:lnTo>
                  <a:lnTo>
                    <a:pt x="748" y="4639"/>
                  </a:lnTo>
                  <a:lnTo>
                    <a:pt x="749" y="4641"/>
                  </a:lnTo>
                  <a:lnTo>
                    <a:pt x="751" y="4642"/>
                  </a:lnTo>
                  <a:lnTo>
                    <a:pt x="753" y="4643"/>
                  </a:lnTo>
                  <a:lnTo>
                    <a:pt x="789" y="4643"/>
                  </a:lnTo>
                  <a:lnTo>
                    <a:pt x="792" y="4642"/>
                  </a:lnTo>
                  <a:lnTo>
                    <a:pt x="794" y="4641"/>
                  </a:lnTo>
                  <a:lnTo>
                    <a:pt x="795" y="4639"/>
                  </a:lnTo>
                  <a:lnTo>
                    <a:pt x="795" y="4637"/>
                  </a:lnTo>
                  <a:moveTo>
                    <a:pt x="879" y="4637"/>
                  </a:moveTo>
                  <a:lnTo>
                    <a:pt x="879" y="4634"/>
                  </a:lnTo>
                  <a:lnTo>
                    <a:pt x="878" y="4632"/>
                  </a:lnTo>
                  <a:lnTo>
                    <a:pt x="876" y="4631"/>
                  </a:lnTo>
                  <a:lnTo>
                    <a:pt x="873" y="4631"/>
                  </a:lnTo>
                  <a:lnTo>
                    <a:pt x="837" y="4631"/>
                  </a:lnTo>
                  <a:lnTo>
                    <a:pt x="835" y="4631"/>
                  </a:lnTo>
                  <a:lnTo>
                    <a:pt x="833" y="4632"/>
                  </a:lnTo>
                  <a:lnTo>
                    <a:pt x="832" y="4634"/>
                  </a:lnTo>
                  <a:lnTo>
                    <a:pt x="831" y="4637"/>
                  </a:lnTo>
                  <a:lnTo>
                    <a:pt x="832" y="4639"/>
                  </a:lnTo>
                  <a:lnTo>
                    <a:pt x="833" y="4641"/>
                  </a:lnTo>
                  <a:lnTo>
                    <a:pt x="835" y="4642"/>
                  </a:lnTo>
                  <a:lnTo>
                    <a:pt x="837" y="4643"/>
                  </a:lnTo>
                  <a:lnTo>
                    <a:pt x="873" y="4643"/>
                  </a:lnTo>
                  <a:lnTo>
                    <a:pt x="876" y="4642"/>
                  </a:lnTo>
                  <a:lnTo>
                    <a:pt x="878" y="4641"/>
                  </a:lnTo>
                  <a:lnTo>
                    <a:pt x="879" y="4639"/>
                  </a:lnTo>
                  <a:lnTo>
                    <a:pt x="879" y="4637"/>
                  </a:lnTo>
                  <a:moveTo>
                    <a:pt x="963" y="4637"/>
                  </a:moveTo>
                  <a:lnTo>
                    <a:pt x="963" y="4634"/>
                  </a:lnTo>
                  <a:lnTo>
                    <a:pt x="962" y="4632"/>
                  </a:lnTo>
                  <a:lnTo>
                    <a:pt x="960" y="4631"/>
                  </a:lnTo>
                  <a:lnTo>
                    <a:pt x="957" y="4631"/>
                  </a:lnTo>
                  <a:lnTo>
                    <a:pt x="921" y="4631"/>
                  </a:lnTo>
                  <a:lnTo>
                    <a:pt x="919" y="4631"/>
                  </a:lnTo>
                  <a:lnTo>
                    <a:pt x="917" y="4632"/>
                  </a:lnTo>
                  <a:lnTo>
                    <a:pt x="916" y="4634"/>
                  </a:lnTo>
                  <a:lnTo>
                    <a:pt x="915" y="4637"/>
                  </a:lnTo>
                  <a:lnTo>
                    <a:pt x="916" y="4639"/>
                  </a:lnTo>
                  <a:lnTo>
                    <a:pt x="917" y="4641"/>
                  </a:lnTo>
                  <a:lnTo>
                    <a:pt x="919" y="4642"/>
                  </a:lnTo>
                  <a:lnTo>
                    <a:pt x="921" y="4643"/>
                  </a:lnTo>
                  <a:lnTo>
                    <a:pt x="957" y="4643"/>
                  </a:lnTo>
                  <a:lnTo>
                    <a:pt x="960" y="4642"/>
                  </a:lnTo>
                  <a:lnTo>
                    <a:pt x="962" y="4641"/>
                  </a:lnTo>
                  <a:lnTo>
                    <a:pt x="963" y="4639"/>
                  </a:lnTo>
                  <a:lnTo>
                    <a:pt x="963" y="4637"/>
                  </a:lnTo>
                  <a:moveTo>
                    <a:pt x="1047" y="4637"/>
                  </a:moveTo>
                  <a:lnTo>
                    <a:pt x="1047" y="4634"/>
                  </a:lnTo>
                  <a:lnTo>
                    <a:pt x="1046" y="4632"/>
                  </a:lnTo>
                  <a:lnTo>
                    <a:pt x="1044" y="4631"/>
                  </a:lnTo>
                  <a:lnTo>
                    <a:pt x="1041" y="4631"/>
                  </a:lnTo>
                  <a:lnTo>
                    <a:pt x="1005" y="4631"/>
                  </a:lnTo>
                  <a:lnTo>
                    <a:pt x="1003" y="4631"/>
                  </a:lnTo>
                  <a:lnTo>
                    <a:pt x="1001" y="4632"/>
                  </a:lnTo>
                  <a:lnTo>
                    <a:pt x="1000" y="4634"/>
                  </a:lnTo>
                  <a:lnTo>
                    <a:pt x="999" y="4637"/>
                  </a:lnTo>
                  <a:lnTo>
                    <a:pt x="1000" y="4639"/>
                  </a:lnTo>
                  <a:lnTo>
                    <a:pt x="1001" y="4641"/>
                  </a:lnTo>
                  <a:lnTo>
                    <a:pt x="1003" y="4642"/>
                  </a:lnTo>
                  <a:lnTo>
                    <a:pt x="1005" y="4643"/>
                  </a:lnTo>
                  <a:lnTo>
                    <a:pt x="1041" y="4643"/>
                  </a:lnTo>
                  <a:lnTo>
                    <a:pt x="1044" y="4642"/>
                  </a:lnTo>
                  <a:lnTo>
                    <a:pt x="1046" y="4641"/>
                  </a:lnTo>
                  <a:lnTo>
                    <a:pt x="1047" y="4639"/>
                  </a:lnTo>
                  <a:lnTo>
                    <a:pt x="1047" y="4637"/>
                  </a:lnTo>
                  <a:moveTo>
                    <a:pt x="1131" y="4637"/>
                  </a:moveTo>
                  <a:lnTo>
                    <a:pt x="1131" y="4634"/>
                  </a:lnTo>
                  <a:lnTo>
                    <a:pt x="1130" y="4632"/>
                  </a:lnTo>
                  <a:lnTo>
                    <a:pt x="1128" y="4631"/>
                  </a:lnTo>
                  <a:lnTo>
                    <a:pt x="1125" y="4631"/>
                  </a:lnTo>
                  <a:lnTo>
                    <a:pt x="1089" y="4631"/>
                  </a:lnTo>
                  <a:lnTo>
                    <a:pt x="1087" y="4631"/>
                  </a:lnTo>
                  <a:lnTo>
                    <a:pt x="1085" y="4632"/>
                  </a:lnTo>
                  <a:lnTo>
                    <a:pt x="1084" y="4634"/>
                  </a:lnTo>
                  <a:lnTo>
                    <a:pt x="1083" y="4637"/>
                  </a:lnTo>
                  <a:lnTo>
                    <a:pt x="1084" y="4639"/>
                  </a:lnTo>
                  <a:lnTo>
                    <a:pt x="1085" y="4641"/>
                  </a:lnTo>
                  <a:lnTo>
                    <a:pt x="1087" y="4642"/>
                  </a:lnTo>
                  <a:lnTo>
                    <a:pt x="1089" y="4643"/>
                  </a:lnTo>
                  <a:lnTo>
                    <a:pt x="1125" y="4643"/>
                  </a:lnTo>
                  <a:lnTo>
                    <a:pt x="1128" y="4642"/>
                  </a:lnTo>
                  <a:lnTo>
                    <a:pt x="1130" y="4641"/>
                  </a:lnTo>
                  <a:lnTo>
                    <a:pt x="1131" y="4639"/>
                  </a:lnTo>
                  <a:lnTo>
                    <a:pt x="1131" y="4637"/>
                  </a:lnTo>
                  <a:moveTo>
                    <a:pt x="1215" y="4637"/>
                  </a:moveTo>
                  <a:lnTo>
                    <a:pt x="1215" y="4634"/>
                  </a:lnTo>
                  <a:lnTo>
                    <a:pt x="1214" y="4632"/>
                  </a:lnTo>
                  <a:lnTo>
                    <a:pt x="1212" y="4631"/>
                  </a:lnTo>
                  <a:lnTo>
                    <a:pt x="1209" y="4631"/>
                  </a:lnTo>
                  <a:lnTo>
                    <a:pt x="1173" y="4631"/>
                  </a:lnTo>
                  <a:lnTo>
                    <a:pt x="1171" y="4631"/>
                  </a:lnTo>
                  <a:lnTo>
                    <a:pt x="1169" y="4632"/>
                  </a:lnTo>
                  <a:lnTo>
                    <a:pt x="1168" y="4634"/>
                  </a:lnTo>
                  <a:lnTo>
                    <a:pt x="1167" y="4637"/>
                  </a:lnTo>
                  <a:lnTo>
                    <a:pt x="1168" y="4639"/>
                  </a:lnTo>
                  <a:lnTo>
                    <a:pt x="1169" y="4641"/>
                  </a:lnTo>
                  <a:lnTo>
                    <a:pt x="1171" y="4642"/>
                  </a:lnTo>
                  <a:lnTo>
                    <a:pt x="1173" y="4643"/>
                  </a:lnTo>
                  <a:lnTo>
                    <a:pt x="1209" y="4643"/>
                  </a:lnTo>
                  <a:lnTo>
                    <a:pt x="1212" y="4642"/>
                  </a:lnTo>
                  <a:lnTo>
                    <a:pt x="1214" y="4641"/>
                  </a:lnTo>
                  <a:lnTo>
                    <a:pt x="1215" y="4639"/>
                  </a:lnTo>
                  <a:lnTo>
                    <a:pt x="1215" y="4637"/>
                  </a:lnTo>
                  <a:moveTo>
                    <a:pt x="1299" y="4637"/>
                  </a:moveTo>
                  <a:lnTo>
                    <a:pt x="1299" y="4634"/>
                  </a:lnTo>
                  <a:lnTo>
                    <a:pt x="1298" y="4632"/>
                  </a:lnTo>
                  <a:lnTo>
                    <a:pt x="1296" y="4631"/>
                  </a:lnTo>
                  <a:lnTo>
                    <a:pt x="1293" y="4631"/>
                  </a:lnTo>
                  <a:lnTo>
                    <a:pt x="1257" y="4631"/>
                  </a:lnTo>
                  <a:lnTo>
                    <a:pt x="1255" y="4631"/>
                  </a:lnTo>
                  <a:lnTo>
                    <a:pt x="1253" y="4632"/>
                  </a:lnTo>
                  <a:lnTo>
                    <a:pt x="1252" y="4634"/>
                  </a:lnTo>
                  <a:lnTo>
                    <a:pt x="1251" y="4637"/>
                  </a:lnTo>
                  <a:lnTo>
                    <a:pt x="1252" y="4639"/>
                  </a:lnTo>
                  <a:lnTo>
                    <a:pt x="1253" y="4641"/>
                  </a:lnTo>
                  <a:lnTo>
                    <a:pt x="1255" y="4642"/>
                  </a:lnTo>
                  <a:lnTo>
                    <a:pt x="1257" y="4643"/>
                  </a:lnTo>
                  <a:lnTo>
                    <a:pt x="1293" y="4643"/>
                  </a:lnTo>
                  <a:lnTo>
                    <a:pt x="1296" y="4642"/>
                  </a:lnTo>
                  <a:lnTo>
                    <a:pt x="1298" y="4641"/>
                  </a:lnTo>
                  <a:lnTo>
                    <a:pt x="1299" y="4639"/>
                  </a:lnTo>
                  <a:lnTo>
                    <a:pt x="1299" y="4637"/>
                  </a:lnTo>
                  <a:moveTo>
                    <a:pt x="1383" y="4637"/>
                  </a:moveTo>
                  <a:lnTo>
                    <a:pt x="1383" y="4634"/>
                  </a:lnTo>
                  <a:lnTo>
                    <a:pt x="1382" y="4632"/>
                  </a:lnTo>
                  <a:lnTo>
                    <a:pt x="1380" y="4631"/>
                  </a:lnTo>
                  <a:lnTo>
                    <a:pt x="1377" y="4631"/>
                  </a:lnTo>
                  <a:lnTo>
                    <a:pt x="1341" y="4631"/>
                  </a:lnTo>
                  <a:lnTo>
                    <a:pt x="1339" y="4631"/>
                  </a:lnTo>
                  <a:lnTo>
                    <a:pt x="1337" y="4632"/>
                  </a:lnTo>
                  <a:lnTo>
                    <a:pt x="1336" y="4634"/>
                  </a:lnTo>
                  <a:lnTo>
                    <a:pt x="1335" y="4637"/>
                  </a:lnTo>
                  <a:lnTo>
                    <a:pt x="1336" y="4639"/>
                  </a:lnTo>
                  <a:lnTo>
                    <a:pt x="1337" y="4641"/>
                  </a:lnTo>
                  <a:lnTo>
                    <a:pt x="1339" y="4642"/>
                  </a:lnTo>
                  <a:lnTo>
                    <a:pt x="1341" y="4643"/>
                  </a:lnTo>
                  <a:lnTo>
                    <a:pt x="1377" y="4643"/>
                  </a:lnTo>
                  <a:lnTo>
                    <a:pt x="1380" y="4642"/>
                  </a:lnTo>
                  <a:lnTo>
                    <a:pt x="1382" y="4641"/>
                  </a:lnTo>
                  <a:lnTo>
                    <a:pt x="1383" y="4639"/>
                  </a:lnTo>
                  <a:lnTo>
                    <a:pt x="1383" y="4637"/>
                  </a:lnTo>
                  <a:moveTo>
                    <a:pt x="1467" y="4637"/>
                  </a:moveTo>
                  <a:lnTo>
                    <a:pt x="1467" y="4634"/>
                  </a:lnTo>
                  <a:lnTo>
                    <a:pt x="1466" y="4632"/>
                  </a:lnTo>
                  <a:lnTo>
                    <a:pt x="1464" y="4631"/>
                  </a:lnTo>
                  <a:lnTo>
                    <a:pt x="1461" y="4631"/>
                  </a:lnTo>
                  <a:lnTo>
                    <a:pt x="1425" y="4631"/>
                  </a:lnTo>
                  <a:lnTo>
                    <a:pt x="1423" y="4631"/>
                  </a:lnTo>
                  <a:lnTo>
                    <a:pt x="1421" y="4632"/>
                  </a:lnTo>
                  <a:lnTo>
                    <a:pt x="1420" y="4634"/>
                  </a:lnTo>
                  <a:lnTo>
                    <a:pt x="1419" y="4637"/>
                  </a:lnTo>
                  <a:lnTo>
                    <a:pt x="1420" y="4639"/>
                  </a:lnTo>
                  <a:lnTo>
                    <a:pt x="1421" y="4641"/>
                  </a:lnTo>
                  <a:lnTo>
                    <a:pt x="1423" y="4642"/>
                  </a:lnTo>
                  <a:lnTo>
                    <a:pt x="1425" y="4643"/>
                  </a:lnTo>
                  <a:lnTo>
                    <a:pt x="1461" y="4643"/>
                  </a:lnTo>
                  <a:lnTo>
                    <a:pt x="1464" y="4642"/>
                  </a:lnTo>
                  <a:lnTo>
                    <a:pt x="1466" y="4641"/>
                  </a:lnTo>
                  <a:lnTo>
                    <a:pt x="1467" y="4639"/>
                  </a:lnTo>
                  <a:lnTo>
                    <a:pt x="1467" y="4637"/>
                  </a:lnTo>
                  <a:moveTo>
                    <a:pt x="1551" y="4637"/>
                  </a:moveTo>
                  <a:lnTo>
                    <a:pt x="1551" y="4634"/>
                  </a:lnTo>
                  <a:lnTo>
                    <a:pt x="1550" y="4632"/>
                  </a:lnTo>
                  <a:lnTo>
                    <a:pt x="1548" y="4631"/>
                  </a:lnTo>
                  <a:lnTo>
                    <a:pt x="1545" y="4631"/>
                  </a:lnTo>
                  <a:lnTo>
                    <a:pt x="1509" y="4631"/>
                  </a:lnTo>
                  <a:lnTo>
                    <a:pt x="1507" y="4631"/>
                  </a:lnTo>
                  <a:lnTo>
                    <a:pt x="1505" y="4632"/>
                  </a:lnTo>
                  <a:lnTo>
                    <a:pt x="1504" y="4634"/>
                  </a:lnTo>
                  <a:lnTo>
                    <a:pt x="1503" y="4637"/>
                  </a:lnTo>
                  <a:lnTo>
                    <a:pt x="1504" y="4639"/>
                  </a:lnTo>
                  <a:lnTo>
                    <a:pt x="1505" y="4641"/>
                  </a:lnTo>
                  <a:lnTo>
                    <a:pt x="1507" y="4642"/>
                  </a:lnTo>
                  <a:lnTo>
                    <a:pt x="1509" y="4643"/>
                  </a:lnTo>
                  <a:lnTo>
                    <a:pt x="1545" y="4643"/>
                  </a:lnTo>
                  <a:lnTo>
                    <a:pt x="1548" y="4642"/>
                  </a:lnTo>
                  <a:lnTo>
                    <a:pt x="1550" y="4641"/>
                  </a:lnTo>
                  <a:lnTo>
                    <a:pt x="1551" y="4639"/>
                  </a:lnTo>
                  <a:lnTo>
                    <a:pt x="1551" y="4637"/>
                  </a:lnTo>
                  <a:moveTo>
                    <a:pt x="1635" y="4637"/>
                  </a:moveTo>
                  <a:lnTo>
                    <a:pt x="1635" y="4634"/>
                  </a:lnTo>
                  <a:lnTo>
                    <a:pt x="1634" y="4632"/>
                  </a:lnTo>
                  <a:lnTo>
                    <a:pt x="1632" y="4631"/>
                  </a:lnTo>
                  <a:lnTo>
                    <a:pt x="1629" y="4631"/>
                  </a:lnTo>
                  <a:lnTo>
                    <a:pt x="1593" y="4631"/>
                  </a:lnTo>
                  <a:lnTo>
                    <a:pt x="1591" y="4631"/>
                  </a:lnTo>
                  <a:lnTo>
                    <a:pt x="1589" y="4632"/>
                  </a:lnTo>
                  <a:lnTo>
                    <a:pt x="1588" y="4634"/>
                  </a:lnTo>
                  <a:lnTo>
                    <a:pt x="1587" y="4637"/>
                  </a:lnTo>
                  <a:lnTo>
                    <a:pt x="1588" y="4639"/>
                  </a:lnTo>
                  <a:lnTo>
                    <a:pt x="1589" y="4641"/>
                  </a:lnTo>
                  <a:lnTo>
                    <a:pt x="1591" y="4642"/>
                  </a:lnTo>
                  <a:lnTo>
                    <a:pt x="1593" y="4643"/>
                  </a:lnTo>
                  <a:lnTo>
                    <a:pt x="1629" y="4643"/>
                  </a:lnTo>
                  <a:lnTo>
                    <a:pt x="1632" y="4642"/>
                  </a:lnTo>
                  <a:lnTo>
                    <a:pt x="1634" y="4641"/>
                  </a:lnTo>
                  <a:lnTo>
                    <a:pt x="1635" y="4639"/>
                  </a:lnTo>
                  <a:lnTo>
                    <a:pt x="1635" y="4637"/>
                  </a:lnTo>
                  <a:moveTo>
                    <a:pt x="7442" y="36"/>
                  </a:moveTo>
                  <a:lnTo>
                    <a:pt x="7442" y="34"/>
                  </a:lnTo>
                  <a:lnTo>
                    <a:pt x="7441" y="31"/>
                  </a:lnTo>
                  <a:lnTo>
                    <a:pt x="7419" y="3"/>
                  </a:lnTo>
                  <a:lnTo>
                    <a:pt x="7417" y="1"/>
                  </a:lnTo>
                  <a:lnTo>
                    <a:pt x="7415" y="0"/>
                  </a:lnTo>
                  <a:lnTo>
                    <a:pt x="7413" y="0"/>
                  </a:lnTo>
                  <a:lnTo>
                    <a:pt x="7411" y="1"/>
                  </a:lnTo>
                  <a:lnTo>
                    <a:pt x="7409" y="3"/>
                  </a:lnTo>
                  <a:lnTo>
                    <a:pt x="7408" y="5"/>
                  </a:lnTo>
                  <a:lnTo>
                    <a:pt x="7408" y="8"/>
                  </a:lnTo>
                  <a:lnTo>
                    <a:pt x="7409" y="10"/>
                  </a:lnTo>
                  <a:lnTo>
                    <a:pt x="7431" y="39"/>
                  </a:lnTo>
                  <a:lnTo>
                    <a:pt x="7433" y="40"/>
                  </a:lnTo>
                  <a:lnTo>
                    <a:pt x="7435" y="41"/>
                  </a:lnTo>
                  <a:lnTo>
                    <a:pt x="7437" y="41"/>
                  </a:lnTo>
                  <a:lnTo>
                    <a:pt x="7439" y="40"/>
                  </a:lnTo>
                  <a:lnTo>
                    <a:pt x="7441" y="38"/>
                  </a:lnTo>
                  <a:lnTo>
                    <a:pt x="7442" y="36"/>
                  </a:lnTo>
                  <a:moveTo>
                    <a:pt x="7492" y="103"/>
                  </a:moveTo>
                  <a:lnTo>
                    <a:pt x="7492" y="101"/>
                  </a:lnTo>
                  <a:lnTo>
                    <a:pt x="7491" y="99"/>
                  </a:lnTo>
                  <a:lnTo>
                    <a:pt x="7469" y="70"/>
                  </a:lnTo>
                  <a:lnTo>
                    <a:pt x="7468" y="68"/>
                  </a:lnTo>
                  <a:lnTo>
                    <a:pt x="7465" y="67"/>
                  </a:lnTo>
                  <a:lnTo>
                    <a:pt x="7463" y="68"/>
                  </a:lnTo>
                  <a:lnTo>
                    <a:pt x="7461" y="69"/>
                  </a:lnTo>
                  <a:lnTo>
                    <a:pt x="7459" y="70"/>
                  </a:lnTo>
                  <a:lnTo>
                    <a:pt x="7459" y="72"/>
                  </a:lnTo>
                  <a:lnTo>
                    <a:pt x="7459" y="75"/>
                  </a:lnTo>
                  <a:lnTo>
                    <a:pt x="7460" y="77"/>
                  </a:lnTo>
                  <a:lnTo>
                    <a:pt x="7481" y="106"/>
                  </a:lnTo>
                  <a:lnTo>
                    <a:pt x="7483" y="107"/>
                  </a:lnTo>
                  <a:lnTo>
                    <a:pt x="7485" y="108"/>
                  </a:lnTo>
                  <a:lnTo>
                    <a:pt x="7488" y="108"/>
                  </a:lnTo>
                  <a:lnTo>
                    <a:pt x="7490" y="107"/>
                  </a:lnTo>
                  <a:lnTo>
                    <a:pt x="7491" y="105"/>
                  </a:lnTo>
                  <a:lnTo>
                    <a:pt x="7492" y="103"/>
                  </a:lnTo>
                  <a:moveTo>
                    <a:pt x="7543" y="170"/>
                  </a:moveTo>
                  <a:lnTo>
                    <a:pt x="7542" y="168"/>
                  </a:lnTo>
                  <a:lnTo>
                    <a:pt x="7541" y="166"/>
                  </a:lnTo>
                  <a:lnTo>
                    <a:pt x="7520" y="137"/>
                  </a:lnTo>
                  <a:lnTo>
                    <a:pt x="7518" y="135"/>
                  </a:lnTo>
                  <a:lnTo>
                    <a:pt x="7516" y="135"/>
                  </a:lnTo>
                  <a:lnTo>
                    <a:pt x="7513" y="135"/>
                  </a:lnTo>
                  <a:lnTo>
                    <a:pt x="7511" y="136"/>
                  </a:lnTo>
                  <a:lnTo>
                    <a:pt x="7510" y="137"/>
                  </a:lnTo>
                  <a:lnTo>
                    <a:pt x="7509" y="140"/>
                  </a:lnTo>
                  <a:lnTo>
                    <a:pt x="7509" y="142"/>
                  </a:lnTo>
                  <a:lnTo>
                    <a:pt x="7510" y="144"/>
                  </a:lnTo>
                  <a:lnTo>
                    <a:pt x="7532" y="173"/>
                  </a:lnTo>
                  <a:lnTo>
                    <a:pt x="7534" y="175"/>
                  </a:lnTo>
                  <a:lnTo>
                    <a:pt x="7536" y="175"/>
                  </a:lnTo>
                  <a:lnTo>
                    <a:pt x="7538" y="175"/>
                  </a:lnTo>
                  <a:lnTo>
                    <a:pt x="7540" y="174"/>
                  </a:lnTo>
                  <a:lnTo>
                    <a:pt x="7542" y="172"/>
                  </a:lnTo>
                  <a:lnTo>
                    <a:pt x="7543" y="170"/>
                  </a:lnTo>
                  <a:moveTo>
                    <a:pt x="7593" y="237"/>
                  </a:moveTo>
                  <a:lnTo>
                    <a:pt x="7593" y="235"/>
                  </a:lnTo>
                  <a:lnTo>
                    <a:pt x="7592" y="233"/>
                  </a:lnTo>
                  <a:lnTo>
                    <a:pt x="7570" y="204"/>
                  </a:lnTo>
                  <a:lnTo>
                    <a:pt x="7568" y="203"/>
                  </a:lnTo>
                  <a:lnTo>
                    <a:pt x="7566" y="202"/>
                  </a:lnTo>
                  <a:lnTo>
                    <a:pt x="7564" y="202"/>
                  </a:lnTo>
                  <a:lnTo>
                    <a:pt x="7562" y="203"/>
                  </a:lnTo>
                  <a:lnTo>
                    <a:pt x="7560" y="205"/>
                  </a:lnTo>
                  <a:lnTo>
                    <a:pt x="7559" y="207"/>
                  </a:lnTo>
                  <a:lnTo>
                    <a:pt x="7560" y="209"/>
                  </a:lnTo>
                  <a:lnTo>
                    <a:pt x="7561" y="211"/>
                  </a:lnTo>
                  <a:lnTo>
                    <a:pt x="7582" y="240"/>
                  </a:lnTo>
                  <a:lnTo>
                    <a:pt x="7584" y="242"/>
                  </a:lnTo>
                  <a:lnTo>
                    <a:pt x="7586" y="243"/>
                  </a:lnTo>
                  <a:lnTo>
                    <a:pt x="7588" y="242"/>
                  </a:lnTo>
                  <a:lnTo>
                    <a:pt x="7591" y="241"/>
                  </a:lnTo>
                  <a:lnTo>
                    <a:pt x="7592" y="240"/>
                  </a:lnTo>
                  <a:lnTo>
                    <a:pt x="7593" y="237"/>
                  </a:lnTo>
                  <a:moveTo>
                    <a:pt x="7643" y="305"/>
                  </a:moveTo>
                  <a:lnTo>
                    <a:pt x="7643" y="302"/>
                  </a:lnTo>
                  <a:lnTo>
                    <a:pt x="7642" y="300"/>
                  </a:lnTo>
                  <a:lnTo>
                    <a:pt x="7621" y="271"/>
                  </a:lnTo>
                  <a:lnTo>
                    <a:pt x="7619" y="270"/>
                  </a:lnTo>
                  <a:lnTo>
                    <a:pt x="7617" y="269"/>
                  </a:lnTo>
                  <a:lnTo>
                    <a:pt x="7614" y="269"/>
                  </a:lnTo>
                  <a:lnTo>
                    <a:pt x="7612" y="270"/>
                  </a:lnTo>
                  <a:lnTo>
                    <a:pt x="7611" y="272"/>
                  </a:lnTo>
                  <a:lnTo>
                    <a:pt x="7610" y="274"/>
                  </a:lnTo>
                  <a:lnTo>
                    <a:pt x="7610" y="276"/>
                  </a:lnTo>
                  <a:lnTo>
                    <a:pt x="7611" y="279"/>
                  </a:lnTo>
                  <a:lnTo>
                    <a:pt x="7633" y="307"/>
                  </a:lnTo>
                  <a:lnTo>
                    <a:pt x="7634" y="309"/>
                  </a:lnTo>
                  <a:lnTo>
                    <a:pt x="7637" y="310"/>
                  </a:lnTo>
                  <a:lnTo>
                    <a:pt x="7639" y="310"/>
                  </a:lnTo>
                  <a:lnTo>
                    <a:pt x="7641" y="309"/>
                  </a:lnTo>
                  <a:lnTo>
                    <a:pt x="7643" y="307"/>
                  </a:lnTo>
                  <a:lnTo>
                    <a:pt x="7643" y="305"/>
                  </a:lnTo>
                  <a:moveTo>
                    <a:pt x="7694" y="372"/>
                  </a:moveTo>
                  <a:lnTo>
                    <a:pt x="7694" y="370"/>
                  </a:lnTo>
                  <a:lnTo>
                    <a:pt x="7693" y="367"/>
                  </a:lnTo>
                  <a:lnTo>
                    <a:pt x="7671" y="339"/>
                  </a:lnTo>
                  <a:lnTo>
                    <a:pt x="7669" y="337"/>
                  </a:lnTo>
                  <a:lnTo>
                    <a:pt x="7667" y="336"/>
                  </a:lnTo>
                  <a:lnTo>
                    <a:pt x="7665" y="336"/>
                  </a:lnTo>
                  <a:lnTo>
                    <a:pt x="7663" y="337"/>
                  </a:lnTo>
                  <a:lnTo>
                    <a:pt x="7661" y="339"/>
                  </a:lnTo>
                  <a:lnTo>
                    <a:pt x="7660" y="341"/>
                  </a:lnTo>
                  <a:lnTo>
                    <a:pt x="7660" y="344"/>
                  </a:lnTo>
                  <a:lnTo>
                    <a:pt x="7661" y="346"/>
                  </a:lnTo>
                  <a:lnTo>
                    <a:pt x="7683" y="375"/>
                  </a:lnTo>
                  <a:lnTo>
                    <a:pt x="7685" y="376"/>
                  </a:lnTo>
                  <a:lnTo>
                    <a:pt x="7687" y="377"/>
                  </a:lnTo>
                  <a:lnTo>
                    <a:pt x="7689" y="377"/>
                  </a:lnTo>
                  <a:lnTo>
                    <a:pt x="7691" y="376"/>
                  </a:lnTo>
                  <a:lnTo>
                    <a:pt x="7693" y="374"/>
                  </a:lnTo>
                  <a:lnTo>
                    <a:pt x="7694" y="372"/>
                  </a:lnTo>
                  <a:moveTo>
                    <a:pt x="7744" y="439"/>
                  </a:moveTo>
                  <a:lnTo>
                    <a:pt x="7744" y="437"/>
                  </a:lnTo>
                  <a:lnTo>
                    <a:pt x="7743" y="435"/>
                  </a:lnTo>
                  <a:lnTo>
                    <a:pt x="7721" y="406"/>
                  </a:lnTo>
                  <a:lnTo>
                    <a:pt x="7720" y="404"/>
                  </a:lnTo>
                  <a:lnTo>
                    <a:pt x="7717" y="403"/>
                  </a:lnTo>
                  <a:lnTo>
                    <a:pt x="7715" y="404"/>
                  </a:lnTo>
                  <a:lnTo>
                    <a:pt x="7713" y="405"/>
                  </a:lnTo>
                  <a:lnTo>
                    <a:pt x="7711" y="406"/>
                  </a:lnTo>
                  <a:lnTo>
                    <a:pt x="7711" y="408"/>
                  </a:lnTo>
                  <a:lnTo>
                    <a:pt x="7711" y="411"/>
                  </a:lnTo>
                  <a:lnTo>
                    <a:pt x="7712" y="413"/>
                  </a:lnTo>
                  <a:lnTo>
                    <a:pt x="7733" y="442"/>
                  </a:lnTo>
                  <a:lnTo>
                    <a:pt x="7735" y="443"/>
                  </a:lnTo>
                  <a:lnTo>
                    <a:pt x="7737" y="444"/>
                  </a:lnTo>
                  <a:lnTo>
                    <a:pt x="7740" y="444"/>
                  </a:lnTo>
                  <a:lnTo>
                    <a:pt x="7742" y="443"/>
                  </a:lnTo>
                  <a:lnTo>
                    <a:pt x="7743" y="441"/>
                  </a:lnTo>
                  <a:lnTo>
                    <a:pt x="7744" y="439"/>
                  </a:lnTo>
                  <a:moveTo>
                    <a:pt x="7795" y="506"/>
                  </a:moveTo>
                  <a:lnTo>
                    <a:pt x="7794" y="504"/>
                  </a:lnTo>
                  <a:lnTo>
                    <a:pt x="7793" y="502"/>
                  </a:lnTo>
                  <a:lnTo>
                    <a:pt x="7772" y="473"/>
                  </a:lnTo>
                  <a:lnTo>
                    <a:pt x="7770" y="471"/>
                  </a:lnTo>
                  <a:lnTo>
                    <a:pt x="7768" y="471"/>
                  </a:lnTo>
                  <a:lnTo>
                    <a:pt x="7765" y="471"/>
                  </a:lnTo>
                  <a:lnTo>
                    <a:pt x="7763" y="472"/>
                  </a:lnTo>
                  <a:lnTo>
                    <a:pt x="7762" y="473"/>
                  </a:lnTo>
                  <a:lnTo>
                    <a:pt x="7761" y="476"/>
                  </a:lnTo>
                  <a:lnTo>
                    <a:pt x="7761" y="478"/>
                  </a:lnTo>
                  <a:lnTo>
                    <a:pt x="7762" y="480"/>
                  </a:lnTo>
                  <a:lnTo>
                    <a:pt x="7784" y="509"/>
                  </a:lnTo>
                  <a:lnTo>
                    <a:pt x="7786" y="511"/>
                  </a:lnTo>
                  <a:lnTo>
                    <a:pt x="7788" y="511"/>
                  </a:lnTo>
                  <a:lnTo>
                    <a:pt x="7790" y="511"/>
                  </a:lnTo>
                  <a:lnTo>
                    <a:pt x="7792" y="510"/>
                  </a:lnTo>
                  <a:lnTo>
                    <a:pt x="7794" y="508"/>
                  </a:lnTo>
                  <a:lnTo>
                    <a:pt x="7795" y="506"/>
                  </a:lnTo>
                  <a:moveTo>
                    <a:pt x="7845" y="573"/>
                  </a:moveTo>
                  <a:lnTo>
                    <a:pt x="7845" y="571"/>
                  </a:lnTo>
                  <a:lnTo>
                    <a:pt x="7844" y="569"/>
                  </a:lnTo>
                  <a:lnTo>
                    <a:pt x="7822" y="540"/>
                  </a:lnTo>
                  <a:lnTo>
                    <a:pt x="7820" y="539"/>
                  </a:lnTo>
                  <a:lnTo>
                    <a:pt x="7818" y="538"/>
                  </a:lnTo>
                  <a:lnTo>
                    <a:pt x="7816" y="538"/>
                  </a:lnTo>
                  <a:lnTo>
                    <a:pt x="7814" y="539"/>
                  </a:lnTo>
                  <a:lnTo>
                    <a:pt x="7812" y="541"/>
                  </a:lnTo>
                  <a:lnTo>
                    <a:pt x="7811" y="543"/>
                  </a:lnTo>
                  <a:lnTo>
                    <a:pt x="7812" y="545"/>
                  </a:lnTo>
                  <a:lnTo>
                    <a:pt x="7813" y="547"/>
                  </a:lnTo>
                  <a:lnTo>
                    <a:pt x="7834" y="576"/>
                  </a:lnTo>
                  <a:lnTo>
                    <a:pt x="7836" y="578"/>
                  </a:lnTo>
                  <a:lnTo>
                    <a:pt x="7838" y="579"/>
                  </a:lnTo>
                  <a:lnTo>
                    <a:pt x="7840" y="578"/>
                  </a:lnTo>
                  <a:lnTo>
                    <a:pt x="7843" y="577"/>
                  </a:lnTo>
                  <a:lnTo>
                    <a:pt x="7844" y="576"/>
                  </a:lnTo>
                  <a:lnTo>
                    <a:pt x="7845" y="573"/>
                  </a:lnTo>
                  <a:moveTo>
                    <a:pt x="7895" y="641"/>
                  </a:moveTo>
                  <a:lnTo>
                    <a:pt x="7895" y="638"/>
                  </a:lnTo>
                  <a:lnTo>
                    <a:pt x="7894" y="636"/>
                  </a:lnTo>
                  <a:lnTo>
                    <a:pt x="7873" y="607"/>
                  </a:lnTo>
                  <a:lnTo>
                    <a:pt x="7871" y="606"/>
                  </a:lnTo>
                  <a:lnTo>
                    <a:pt x="7869" y="605"/>
                  </a:lnTo>
                  <a:lnTo>
                    <a:pt x="7866" y="605"/>
                  </a:lnTo>
                  <a:lnTo>
                    <a:pt x="7864" y="606"/>
                  </a:lnTo>
                  <a:lnTo>
                    <a:pt x="7863" y="608"/>
                  </a:lnTo>
                  <a:lnTo>
                    <a:pt x="7862" y="610"/>
                  </a:lnTo>
                  <a:lnTo>
                    <a:pt x="7862" y="612"/>
                  </a:lnTo>
                  <a:lnTo>
                    <a:pt x="7863" y="615"/>
                  </a:lnTo>
                  <a:lnTo>
                    <a:pt x="7885" y="643"/>
                  </a:lnTo>
                  <a:lnTo>
                    <a:pt x="7886" y="645"/>
                  </a:lnTo>
                  <a:lnTo>
                    <a:pt x="7889" y="646"/>
                  </a:lnTo>
                  <a:lnTo>
                    <a:pt x="7891" y="646"/>
                  </a:lnTo>
                  <a:lnTo>
                    <a:pt x="7893" y="645"/>
                  </a:lnTo>
                  <a:lnTo>
                    <a:pt x="7895" y="643"/>
                  </a:lnTo>
                  <a:lnTo>
                    <a:pt x="7895" y="641"/>
                  </a:lnTo>
                  <a:moveTo>
                    <a:pt x="7946" y="708"/>
                  </a:moveTo>
                  <a:lnTo>
                    <a:pt x="7946" y="706"/>
                  </a:lnTo>
                  <a:lnTo>
                    <a:pt x="7945" y="703"/>
                  </a:lnTo>
                  <a:lnTo>
                    <a:pt x="7923" y="675"/>
                  </a:lnTo>
                  <a:lnTo>
                    <a:pt x="7921" y="673"/>
                  </a:lnTo>
                  <a:lnTo>
                    <a:pt x="7919" y="672"/>
                  </a:lnTo>
                  <a:lnTo>
                    <a:pt x="7917" y="672"/>
                  </a:lnTo>
                  <a:lnTo>
                    <a:pt x="7915" y="673"/>
                  </a:lnTo>
                  <a:lnTo>
                    <a:pt x="7913" y="675"/>
                  </a:lnTo>
                  <a:lnTo>
                    <a:pt x="7912" y="677"/>
                  </a:lnTo>
                  <a:lnTo>
                    <a:pt x="7912" y="680"/>
                  </a:lnTo>
                  <a:lnTo>
                    <a:pt x="7913" y="682"/>
                  </a:lnTo>
                  <a:lnTo>
                    <a:pt x="7935" y="711"/>
                  </a:lnTo>
                  <a:lnTo>
                    <a:pt x="7937" y="712"/>
                  </a:lnTo>
                  <a:lnTo>
                    <a:pt x="7939" y="713"/>
                  </a:lnTo>
                  <a:lnTo>
                    <a:pt x="7941" y="713"/>
                  </a:lnTo>
                  <a:lnTo>
                    <a:pt x="7943" y="712"/>
                  </a:lnTo>
                  <a:lnTo>
                    <a:pt x="7945" y="710"/>
                  </a:lnTo>
                  <a:lnTo>
                    <a:pt x="7946" y="708"/>
                  </a:lnTo>
                  <a:moveTo>
                    <a:pt x="7996" y="775"/>
                  </a:moveTo>
                  <a:lnTo>
                    <a:pt x="7996" y="773"/>
                  </a:lnTo>
                  <a:lnTo>
                    <a:pt x="7995" y="771"/>
                  </a:lnTo>
                  <a:lnTo>
                    <a:pt x="7973" y="742"/>
                  </a:lnTo>
                  <a:lnTo>
                    <a:pt x="7972" y="740"/>
                  </a:lnTo>
                  <a:lnTo>
                    <a:pt x="7969" y="739"/>
                  </a:lnTo>
                  <a:lnTo>
                    <a:pt x="7967" y="740"/>
                  </a:lnTo>
                  <a:lnTo>
                    <a:pt x="7965" y="741"/>
                  </a:lnTo>
                  <a:lnTo>
                    <a:pt x="7963" y="742"/>
                  </a:lnTo>
                  <a:lnTo>
                    <a:pt x="7963" y="744"/>
                  </a:lnTo>
                  <a:lnTo>
                    <a:pt x="7963" y="747"/>
                  </a:lnTo>
                  <a:lnTo>
                    <a:pt x="7964" y="749"/>
                  </a:lnTo>
                  <a:lnTo>
                    <a:pt x="7985" y="778"/>
                  </a:lnTo>
                  <a:lnTo>
                    <a:pt x="7987" y="779"/>
                  </a:lnTo>
                  <a:lnTo>
                    <a:pt x="7989" y="780"/>
                  </a:lnTo>
                  <a:lnTo>
                    <a:pt x="7992" y="780"/>
                  </a:lnTo>
                  <a:lnTo>
                    <a:pt x="7994" y="779"/>
                  </a:lnTo>
                  <a:lnTo>
                    <a:pt x="7995" y="777"/>
                  </a:lnTo>
                  <a:lnTo>
                    <a:pt x="7996" y="775"/>
                  </a:lnTo>
                  <a:moveTo>
                    <a:pt x="8047" y="842"/>
                  </a:moveTo>
                  <a:lnTo>
                    <a:pt x="8046" y="840"/>
                  </a:lnTo>
                  <a:lnTo>
                    <a:pt x="8045" y="838"/>
                  </a:lnTo>
                  <a:lnTo>
                    <a:pt x="8024" y="809"/>
                  </a:lnTo>
                  <a:lnTo>
                    <a:pt x="8022" y="807"/>
                  </a:lnTo>
                  <a:lnTo>
                    <a:pt x="8020" y="807"/>
                  </a:lnTo>
                  <a:lnTo>
                    <a:pt x="8017" y="807"/>
                  </a:lnTo>
                  <a:lnTo>
                    <a:pt x="8015" y="808"/>
                  </a:lnTo>
                  <a:lnTo>
                    <a:pt x="8014" y="809"/>
                  </a:lnTo>
                  <a:lnTo>
                    <a:pt x="8013" y="812"/>
                  </a:lnTo>
                  <a:lnTo>
                    <a:pt x="8013" y="814"/>
                  </a:lnTo>
                  <a:lnTo>
                    <a:pt x="8014" y="816"/>
                  </a:lnTo>
                  <a:lnTo>
                    <a:pt x="8036" y="845"/>
                  </a:lnTo>
                  <a:lnTo>
                    <a:pt x="8038" y="847"/>
                  </a:lnTo>
                  <a:lnTo>
                    <a:pt x="8040" y="847"/>
                  </a:lnTo>
                  <a:lnTo>
                    <a:pt x="8042" y="847"/>
                  </a:lnTo>
                  <a:lnTo>
                    <a:pt x="8044" y="846"/>
                  </a:lnTo>
                  <a:lnTo>
                    <a:pt x="8046" y="844"/>
                  </a:lnTo>
                  <a:lnTo>
                    <a:pt x="8047" y="842"/>
                  </a:lnTo>
                  <a:moveTo>
                    <a:pt x="8097" y="909"/>
                  </a:moveTo>
                  <a:lnTo>
                    <a:pt x="8097" y="907"/>
                  </a:lnTo>
                  <a:lnTo>
                    <a:pt x="8096" y="905"/>
                  </a:lnTo>
                  <a:lnTo>
                    <a:pt x="8074" y="876"/>
                  </a:lnTo>
                  <a:lnTo>
                    <a:pt x="8072" y="875"/>
                  </a:lnTo>
                  <a:lnTo>
                    <a:pt x="8070" y="874"/>
                  </a:lnTo>
                  <a:lnTo>
                    <a:pt x="8068" y="874"/>
                  </a:lnTo>
                  <a:lnTo>
                    <a:pt x="8066" y="875"/>
                  </a:lnTo>
                  <a:lnTo>
                    <a:pt x="8064" y="877"/>
                  </a:lnTo>
                  <a:lnTo>
                    <a:pt x="8063" y="879"/>
                  </a:lnTo>
                  <a:lnTo>
                    <a:pt x="8064" y="881"/>
                  </a:lnTo>
                  <a:lnTo>
                    <a:pt x="8065" y="883"/>
                  </a:lnTo>
                  <a:lnTo>
                    <a:pt x="8086" y="912"/>
                  </a:lnTo>
                  <a:lnTo>
                    <a:pt x="8088" y="914"/>
                  </a:lnTo>
                  <a:lnTo>
                    <a:pt x="8090" y="915"/>
                  </a:lnTo>
                  <a:lnTo>
                    <a:pt x="8092" y="914"/>
                  </a:lnTo>
                  <a:lnTo>
                    <a:pt x="8095" y="913"/>
                  </a:lnTo>
                  <a:lnTo>
                    <a:pt x="8096" y="912"/>
                  </a:lnTo>
                  <a:lnTo>
                    <a:pt x="8097" y="909"/>
                  </a:lnTo>
                  <a:moveTo>
                    <a:pt x="8147" y="977"/>
                  </a:moveTo>
                  <a:lnTo>
                    <a:pt x="8147" y="974"/>
                  </a:lnTo>
                  <a:lnTo>
                    <a:pt x="8146" y="972"/>
                  </a:lnTo>
                  <a:lnTo>
                    <a:pt x="8125" y="943"/>
                  </a:lnTo>
                  <a:lnTo>
                    <a:pt x="8123" y="942"/>
                  </a:lnTo>
                  <a:lnTo>
                    <a:pt x="8121" y="941"/>
                  </a:lnTo>
                  <a:lnTo>
                    <a:pt x="8118" y="941"/>
                  </a:lnTo>
                  <a:lnTo>
                    <a:pt x="8116" y="942"/>
                  </a:lnTo>
                  <a:lnTo>
                    <a:pt x="8115" y="944"/>
                  </a:lnTo>
                  <a:lnTo>
                    <a:pt x="8114" y="946"/>
                  </a:lnTo>
                  <a:lnTo>
                    <a:pt x="8114" y="948"/>
                  </a:lnTo>
                  <a:lnTo>
                    <a:pt x="8115" y="951"/>
                  </a:lnTo>
                  <a:lnTo>
                    <a:pt x="8137" y="979"/>
                  </a:lnTo>
                  <a:lnTo>
                    <a:pt x="8138" y="981"/>
                  </a:lnTo>
                  <a:lnTo>
                    <a:pt x="8141" y="982"/>
                  </a:lnTo>
                  <a:lnTo>
                    <a:pt x="8143" y="982"/>
                  </a:lnTo>
                  <a:lnTo>
                    <a:pt x="8145" y="981"/>
                  </a:lnTo>
                  <a:lnTo>
                    <a:pt x="8147" y="979"/>
                  </a:lnTo>
                  <a:lnTo>
                    <a:pt x="8147" y="977"/>
                  </a:lnTo>
                  <a:moveTo>
                    <a:pt x="8198" y="1044"/>
                  </a:moveTo>
                  <a:lnTo>
                    <a:pt x="8198" y="1042"/>
                  </a:lnTo>
                  <a:lnTo>
                    <a:pt x="8197" y="1039"/>
                  </a:lnTo>
                  <a:lnTo>
                    <a:pt x="8175" y="1011"/>
                  </a:lnTo>
                  <a:lnTo>
                    <a:pt x="8173" y="1009"/>
                  </a:lnTo>
                  <a:lnTo>
                    <a:pt x="8171" y="1008"/>
                  </a:lnTo>
                  <a:lnTo>
                    <a:pt x="8169" y="1008"/>
                  </a:lnTo>
                  <a:lnTo>
                    <a:pt x="8167" y="1009"/>
                  </a:lnTo>
                  <a:lnTo>
                    <a:pt x="8165" y="1011"/>
                  </a:lnTo>
                  <a:lnTo>
                    <a:pt x="8164" y="1013"/>
                  </a:lnTo>
                  <a:lnTo>
                    <a:pt x="8164" y="1016"/>
                  </a:lnTo>
                  <a:lnTo>
                    <a:pt x="8165" y="1018"/>
                  </a:lnTo>
                  <a:lnTo>
                    <a:pt x="8187" y="1047"/>
                  </a:lnTo>
                  <a:lnTo>
                    <a:pt x="8189" y="1048"/>
                  </a:lnTo>
                  <a:lnTo>
                    <a:pt x="8191" y="1049"/>
                  </a:lnTo>
                  <a:lnTo>
                    <a:pt x="8193" y="1049"/>
                  </a:lnTo>
                  <a:lnTo>
                    <a:pt x="8195" y="1048"/>
                  </a:lnTo>
                  <a:lnTo>
                    <a:pt x="8197" y="1046"/>
                  </a:lnTo>
                  <a:lnTo>
                    <a:pt x="8198" y="1044"/>
                  </a:lnTo>
                  <a:moveTo>
                    <a:pt x="8248" y="1111"/>
                  </a:moveTo>
                  <a:lnTo>
                    <a:pt x="8248" y="1109"/>
                  </a:lnTo>
                  <a:lnTo>
                    <a:pt x="8247" y="1107"/>
                  </a:lnTo>
                  <a:lnTo>
                    <a:pt x="8225" y="1078"/>
                  </a:lnTo>
                  <a:lnTo>
                    <a:pt x="8224" y="1076"/>
                  </a:lnTo>
                  <a:lnTo>
                    <a:pt x="8221" y="1075"/>
                  </a:lnTo>
                  <a:lnTo>
                    <a:pt x="8219" y="1076"/>
                  </a:lnTo>
                  <a:lnTo>
                    <a:pt x="8217" y="1077"/>
                  </a:lnTo>
                  <a:lnTo>
                    <a:pt x="8215" y="1078"/>
                  </a:lnTo>
                  <a:lnTo>
                    <a:pt x="8215" y="1080"/>
                  </a:lnTo>
                  <a:lnTo>
                    <a:pt x="8215" y="1083"/>
                  </a:lnTo>
                  <a:lnTo>
                    <a:pt x="8216" y="1085"/>
                  </a:lnTo>
                  <a:lnTo>
                    <a:pt x="8237" y="1114"/>
                  </a:lnTo>
                  <a:lnTo>
                    <a:pt x="8239" y="1115"/>
                  </a:lnTo>
                  <a:lnTo>
                    <a:pt x="8241" y="1116"/>
                  </a:lnTo>
                  <a:lnTo>
                    <a:pt x="8244" y="1116"/>
                  </a:lnTo>
                  <a:lnTo>
                    <a:pt x="8246" y="1115"/>
                  </a:lnTo>
                  <a:lnTo>
                    <a:pt x="8247" y="1113"/>
                  </a:lnTo>
                  <a:lnTo>
                    <a:pt x="8248" y="1111"/>
                  </a:lnTo>
                  <a:moveTo>
                    <a:pt x="8299" y="1178"/>
                  </a:moveTo>
                  <a:lnTo>
                    <a:pt x="8298" y="1176"/>
                  </a:lnTo>
                  <a:lnTo>
                    <a:pt x="8297" y="1174"/>
                  </a:lnTo>
                  <a:lnTo>
                    <a:pt x="8276" y="1145"/>
                  </a:lnTo>
                  <a:lnTo>
                    <a:pt x="8274" y="1143"/>
                  </a:lnTo>
                  <a:lnTo>
                    <a:pt x="8272" y="1143"/>
                  </a:lnTo>
                  <a:lnTo>
                    <a:pt x="8269" y="1143"/>
                  </a:lnTo>
                  <a:lnTo>
                    <a:pt x="8267" y="1144"/>
                  </a:lnTo>
                  <a:lnTo>
                    <a:pt x="8266" y="1145"/>
                  </a:lnTo>
                  <a:lnTo>
                    <a:pt x="8265" y="1148"/>
                  </a:lnTo>
                  <a:lnTo>
                    <a:pt x="8265" y="1150"/>
                  </a:lnTo>
                  <a:lnTo>
                    <a:pt x="8266" y="1152"/>
                  </a:lnTo>
                  <a:lnTo>
                    <a:pt x="8288" y="1181"/>
                  </a:lnTo>
                  <a:lnTo>
                    <a:pt x="8290" y="1183"/>
                  </a:lnTo>
                  <a:lnTo>
                    <a:pt x="8292" y="1183"/>
                  </a:lnTo>
                  <a:lnTo>
                    <a:pt x="8294" y="1183"/>
                  </a:lnTo>
                  <a:lnTo>
                    <a:pt x="8296" y="1182"/>
                  </a:lnTo>
                  <a:lnTo>
                    <a:pt x="8298" y="1180"/>
                  </a:lnTo>
                  <a:lnTo>
                    <a:pt x="8299" y="1178"/>
                  </a:lnTo>
                  <a:moveTo>
                    <a:pt x="8349" y="1245"/>
                  </a:moveTo>
                  <a:lnTo>
                    <a:pt x="8349" y="1243"/>
                  </a:lnTo>
                  <a:lnTo>
                    <a:pt x="8348" y="1241"/>
                  </a:lnTo>
                  <a:lnTo>
                    <a:pt x="8326" y="1212"/>
                  </a:lnTo>
                  <a:lnTo>
                    <a:pt x="8324" y="1211"/>
                  </a:lnTo>
                  <a:lnTo>
                    <a:pt x="8322" y="1210"/>
                  </a:lnTo>
                  <a:lnTo>
                    <a:pt x="8320" y="1210"/>
                  </a:lnTo>
                  <a:lnTo>
                    <a:pt x="8318" y="1211"/>
                  </a:lnTo>
                  <a:lnTo>
                    <a:pt x="8316" y="1213"/>
                  </a:lnTo>
                  <a:lnTo>
                    <a:pt x="8315" y="1215"/>
                  </a:lnTo>
                  <a:lnTo>
                    <a:pt x="8316" y="1217"/>
                  </a:lnTo>
                  <a:lnTo>
                    <a:pt x="8317" y="1219"/>
                  </a:lnTo>
                  <a:lnTo>
                    <a:pt x="8338" y="1248"/>
                  </a:lnTo>
                  <a:lnTo>
                    <a:pt x="8340" y="1250"/>
                  </a:lnTo>
                  <a:lnTo>
                    <a:pt x="8342" y="1251"/>
                  </a:lnTo>
                  <a:lnTo>
                    <a:pt x="8344" y="1250"/>
                  </a:lnTo>
                  <a:lnTo>
                    <a:pt x="8347" y="1249"/>
                  </a:lnTo>
                  <a:lnTo>
                    <a:pt x="8348" y="1248"/>
                  </a:lnTo>
                  <a:lnTo>
                    <a:pt x="8349" y="1245"/>
                  </a:lnTo>
                  <a:moveTo>
                    <a:pt x="8399" y="1313"/>
                  </a:moveTo>
                  <a:lnTo>
                    <a:pt x="8399" y="1310"/>
                  </a:lnTo>
                  <a:lnTo>
                    <a:pt x="8398" y="1308"/>
                  </a:lnTo>
                  <a:lnTo>
                    <a:pt x="8377" y="1279"/>
                  </a:lnTo>
                  <a:lnTo>
                    <a:pt x="8375" y="1278"/>
                  </a:lnTo>
                  <a:lnTo>
                    <a:pt x="8373" y="1277"/>
                  </a:lnTo>
                  <a:lnTo>
                    <a:pt x="8370" y="1277"/>
                  </a:lnTo>
                  <a:lnTo>
                    <a:pt x="8368" y="1278"/>
                  </a:lnTo>
                  <a:lnTo>
                    <a:pt x="8367" y="1280"/>
                  </a:lnTo>
                  <a:lnTo>
                    <a:pt x="8366" y="1282"/>
                  </a:lnTo>
                  <a:lnTo>
                    <a:pt x="8366" y="1284"/>
                  </a:lnTo>
                  <a:lnTo>
                    <a:pt x="8367" y="1287"/>
                  </a:lnTo>
                  <a:lnTo>
                    <a:pt x="8389" y="1315"/>
                  </a:lnTo>
                  <a:lnTo>
                    <a:pt x="8390" y="1317"/>
                  </a:lnTo>
                  <a:lnTo>
                    <a:pt x="8393" y="1318"/>
                  </a:lnTo>
                  <a:lnTo>
                    <a:pt x="8395" y="1318"/>
                  </a:lnTo>
                  <a:lnTo>
                    <a:pt x="8397" y="1317"/>
                  </a:lnTo>
                  <a:lnTo>
                    <a:pt x="8399" y="1315"/>
                  </a:lnTo>
                  <a:lnTo>
                    <a:pt x="8399" y="1313"/>
                  </a:lnTo>
                  <a:moveTo>
                    <a:pt x="8450" y="1380"/>
                  </a:moveTo>
                  <a:lnTo>
                    <a:pt x="8450" y="1378"/>
                  </a:lnTo>
                  <a:lnTo>
                    <a:pt x="8449" y="1375"/>
                  </a:lnTo>
                  <a:lnTo>
                    <a:pt x="8427" y="1347"/>
                  </a:lnTo>
                  <a:lnTo>
                    <a:pt x="8425" y="1345"/>
                  </a:lnTo>
                  <a:lnTo>
                    <a:pt x="8423" y="1344"/>
                  </a:lnTo>
                  <a:lnTo>
                    <a:pt x="8421" y="1344"/>
                  </a:lnTo>
                  <a:lnTo>
                    <a:pt x="8419" y="1345"/>
                  </a:lnTo>
                  <a:lnTo>
                    <a:pt x="8417" y="1347"/>
                  </a:lnTo>
                  <a:lnTo>
                    <a:pt x="8416" y="1349"/>
                  </a:lnTo>
                  <a:lnTo>
                    <a:pt x="8416" y="1352"/>
                  </a:lnTo>
                  <a:lnTo>
                    <a:pt x="8417" y="1354"/>
                  </a:lnTo>
                  <a:lnTo>
                    <a:pt x="8439" y="1383"/>
                  </a:lnTo>
                  <a:lnTo>
                    <a:pt x="8441" y="1384"/>
                  </a:lnTo>
                  <a:lnTo>
                    <a:pt x="8443" y="1385"/>
                  </a:lnTo>
                  <a:lnTo>
                    <a:pt x="8445" y="1385"/>
                  </a:lnTo>
                  <a:lnTo>
                    <a:pt x="8447" y="1384"/>
                  </a:lnTo>
                  <a:lnTo>
                    <a:pt x="8449" y="1382"/>
                  </a:lnTo>
                  <a:lnTo>
                    <a:pt x="8450" y="1380"/>
                  </a:lnTo>
                </a:path>
              </a:pathLst>
            </a:custGeom>
            <a:solidFill>
              <a:srgbClr val="808080"/>
            </a:solidFill>
            <a:ln w="9525">
              <a:noFill/>
            </a:ln>
          </p:spPr>
          <p:txBody>
            <a:bodyPr/>
            <a:p>
              <a:endParaRPr lang="zh-CN" altLang="en-US"/>
            </a:p>
          </p:txBody>
        </p:sp>
        <p:sp>
          <p:nvSpPr>
            <p:cNvPr id="14350" name="FreeForm 1013"/>
            <p:cNvSpPr/>
            <p:nvPr/>
          </p:nvSpPr>
          <p:spPr>
            <a:xfrm>
              <a:off x="5747" y="5242"/>
              <a:ext cx="1738" cy="1760"/>
            </a:xfrm>
            <a:custGeom>
              <a:avLst/>
              <a:gdLst/>
              <a:ahLst/>
              <a:cxnLst/>
              <a:pathLst>
                <a:path w="1738" h="1760">
                  <a:moveTo>
                    <a:pt x="868" y="1759"/>
                  </a:moveTo>
                  <a:lnTo>
                    <a:pt x="793" y="1756"/>
                  </a:lnTo>
                  <a:lnTo>
                    <a:pt x="720" y="1747"/>
                  </a:lnTo>
                  <a:lnTo>
                    <a:pt x="649" y="1731"/>
                  </a:lnTo>
                  <a:lnTo>
                    <a:pt x="580" y="1710"/>
                  </a:lnTo>
                  <a:lnTo>
                    <a:pt x="514" y="1683"/>
                  </a:lnTo>
                  <a:lnTo>
                    <a:pt x="450" y="1651"/>
                  </a:lnTo>
                  <a:lnTo>
                    <a:pt x="390" y="1614"/>
                  </a:lnTo>
                  <a:lnTo>
                    <a:pt x="333" y="1572"/>
                  </a:lnTo>
                  <a:lnTo>
                    <a:pt x="279" y="1526"/>
                  </a:lnTo>
                  <a:lnTo>
                    <a:pt x="230" y="1476"/>
                  </a:lnTo>
                  <a:lnTo>
                    <a:pt x="184" y="1422"/>
                  </a:lnTo>
                  <a:lnTo>
                    <a:pt x="143" y="1364"/>
                  </a:lnTo>
                  <a:lnTo>
                    <a:pt x="106" y="1303"/>
                  </a:lnTo>
                  <a:lnTo>
                    <a:pt x="75" y="1239"/>
                  </a:lnTo>
                  <a:lnTo>
                    <a:pt x="48" y="1171"/>
                  </a:lnTo>
                  <a:lnTo>
                    <a:pt x="27" y="1102"/>
                  </a:lnTo>
                  <a:lnTo>
                    <a:pt x="12" y="1030"/>
                  </a:lnTo>
                  <a:lnTo>
                    <a:pt x="3" y="956"/>
                  </a:lnTo>
                  <a:lnTo>
                    <a:pt x="0" y="880"/>
                  </a:lnTo>
                  <a:lnTo>
                    <a:pt x="3" y="804"/>
                  </a:lnTo>
                  <a:lnTo>
                    <a:pt x="12" y="730"/>
                  </a:lnTo>
                  <a:lnTo>
                    <a:pt x="27" y="658"/>
                  </a:lnTo>
                  <a:lnTo>
                    <a:pt x="48" y="588"/>
                  </a:lnTo>
                  <a:lnTo>
                    <a:pt x="75" y="521"/>
                  </a:lnTo>
                  <a:lnTo>
                    <a:pt x="106" y="457"/>
                  </a:lnTo>
                  <a:lnTo>
                    <a:pt x="143" y="395"/>
                  </a:lnTo>
                  <a:lnTo>
                    <a:pt x="184" y="338"/>
                  </a:lnTo>
                  <a:lnTo>
                    <a:pt x="230" y="283"/>
                  </a:lnTo>
                  <a:lnTo>
                    <a:pt x="279" y="233"/>
                  </a:lnTo>
                  <a:lnTo>
                    <a:pt x="333" y="187"/>
                  </a:lnTo>
                  <a:lnTo>
                    <a:pt x="390" y="145"/>
                  </a:lnTo>
                  <a:lnTo>
                    <a:pt x="450" y="108"/>
                  </a:lnTo>
                  <a:lnTo>
                    <a:pt x="514" y="76"/>
                  </a:lnTo>
                  <a:lnTo>
                    <a:pt x="580" y="50"/>
                  </a:lnTo>
                  <a:lnTo>
                    <a:pt x="649" y="28"/>
                  </a:lnTo>
                  <a:lnTo>
                    <a:pt x="720" y="13"/>
                  </a:lnTo>
                  <a:lnTo>
                    <a:pt x="793" y="3"/>
                  </a:lnTo>
                  <a:lnTo>
                    <a:pt x="868" y="0"/>
                  </a:lnTo>
                  <a:lnTo>
                    <a:pt x="943" y="3"/>
                  </a:lnTo>
                  <a:lnTo>
                    <a:pt x="1016" y="13"/>
                  </a:lnTo>
                  <a:lnTo>
                    <a:pt x="1088" y="28"/>
                  </a:lnTo>
                  <a:lnTo>
                    <a:pt x="1156" y="50"/>
                  </a:lnTo>
                  <a:lnTo>
                    <a:pt x="1223" y="76"/>
                  </a:lnTo>
                  <a:lnTo>
                    <a:pt x="1286" y="108"/>
                  </a:lnTo>
                  <a:lnTo>
                    <a:pt x="1347" y="145"/>
                  </a:lnTo>
                  <a:lnTo>
                    <a:pt x="1404" y="187"/>
                  </a:lnTo>
                  <a:lnTo>
                    <a:pt x="1457" y="233"/>
                  </a:lnTo>
                  <a:lnTo>
                    <a:pt x="1507" y="283"/>
                  </a:lnTo>
                  <a:lnTo>
                    <a:pt x="1552" y="338"/>
                  </a:lnTo>
                  <a:lnTo>
                    <a:pt x="1594" y="395"/>
                  </a:lnTo>
                  <a:lnTo>
                    <a:pt x="1630" y="457"/>
                  </a:lnTo>
                  <a:lnTo>
                    <a:pt x="1662" y="521"/>
                  </a:lnTo>
                  <a:lnTo>
                    <a:pt x="1688" y="588"/>
                  </a:lnTo>
                  <a:lnTo>
                    <a:pt x="1709" y="658"/>
                  </a:lnTo>
                  <a:lnTo>
                    <a:pt x="1724" y="730"/>
                  </a:lnTo>
                  <a:lnTo>
                    <a:pt x="1734" y="804"/>
                  </a:lnTo>
                  <a:lnTo>
                    <a:pt x="1737" y="880"/>
                  </a:lnTo>
                  <a:lnTo>
                    <a:pt x="1734" y="956"/>
                  </a:lnTo>
                  <a:lnTo>
                    <a:pt x="1724" y="1030"/>
                  </a:lnTo>
                  <a:lnTo>
                    <a:pt x="1709" y="1102"/>
                  </a:lnTo>
                  <a:lnTo>
                    <a:pt x="1688" y="1172"/>
                  </a:lnTo>
                  <a:lnTo>
                    <a:pt x="1662" y="1239"/>
                  </a:lnTo>
                  <a:lnTo>
                    <a:pt x="1630" y="1303"/>
                  </a:lnTo>
                  <a:lnTo>
                    <a:pt x="1594" y="1364"/>
                  </a:lnTo>
                  <a:lnTo>
                    <a:pt x="1552" y="1422"/>
                  </a:lnTo>
                  <a:lnTo>
                    <a:pt x="1507" y="1476"/>
                  </a:lnTo>
                  <a:lnTo>
                    <a:pt x="1457" y="1526"/>
                  </a:lnTo>
                  <a:lnTo>
                    <a:pt x="1404" y="1572"/>
                  </a:lnTo>
                  <a:lnTo>
                    <a:pt x="1347" y="1614"/>
                  </a:lnTo>
                  <a:lnTo>
                    <a:pt x="1286" y="1651"/>
                  </a:lnTo>
                  <a:lnTo>
                    <a:pt x="1223" y="1683"/>
                  </a:lnTo>
                  <a:lnTo>
                    <a:pt x="1156" y="1710"/>
                  </a:lnTo>
                  <a:lnTo>
                    <a:pt x="1088" y="1731"/>
                  </a:lnTo>
                  <a:lnTo>
                    <a:pt x="1016" y="1747"/>
                  </a:lnTo>
                  <a:lnTo>
                    <a:pt x="943" y="1756"/>
                  </a:lnTo>
                  <a:lnTo>
                    <a:pt x="868" y="1759"/>
                  </a:lnTo>
                  <a:close/>
                </a:path>
              </a:pathLst>
            </a:custGeom>
            <a:solidFill>
              <a:srgbClr val="78D6DB"/>
            </a:solidFill>
            <a:ln w="9525">
              <a:noFill/>
            </a:ln>
          </p:spPr>
          <p:txBody>
            <a:bodyPr/>
            <a:p>
              <a:endParaRPr lang="zh-CN" altLang="en-US"/>
            </a:p>
          </p:txBody>
        </p:sp>
        <p:sp>
          <p:nvSpPr>
            <p:cNvPr id="14351" name="FreeForm 1014"/>
            <p:cNvSpPr/>
            <p:nvPr/>
          </p:nvSpPr>
          <p:spPr>
            <a:xfrm>
              <a:off x="7480" y="4905"/>
              <a:ext cx="1621" cy="1224"/>
            </a:xfrm>
            <a:custGeom>
              <a:avLst/>
              <a:gdLst/>
              <a:ahLst/>
              <a:cxnLst/>
              <a:pathLst>
                <a:path w="1621" h="1224">
                  <a:moveTo>
                    <a:pt x="65" y="1208"/>
                  </a:moveTo>
                  <a:lnTo>
                    <a:pt x="25" y="1208"/>
                  </a:lnTo>
                  <a:lnTo>
                    <a:pt x="45" y="1190"/>
                  </a:lnTo>
                  <a:lnTo>
                    <a:pt x="35" y="1179"/>
                  </a:lnTo>
                  <a:lnTo>
                    <a:pt x="0" y="1210"/>
                  </a:lnTo>
                  <a:lnTo>
                    <a:pt x="5" y="1216"/>
                  </a:lnTo>
                  <a:lnTo>
                    <a:pt x="5" y="1223"/>
                  </a:lnTo>
                  <a:lnTo>
                    <a:pt x="65" y="1223"/>
                  </a:lnTo>
                  <a:lnTo>
                    <a:pt x="65" y="1208"/>
                  </a:lnTo>
                  <a:moveTo>
                    <a:pt x="124" y="1121"/>
                  </a:moveTo>
                  <a:lnTo>
                    <a:pt x="114" y="1110"/>
                  </a:lnTo>
                  <a:lnTo>
                    <a:pt x="69" y="1149"/>
                  </a:lnTo>
                  <a:lnTo>
                    <a:pt x="79" y="1161"/>
                  </a:lnTo>
                  <a:lnTo>
                    <a:pt x="124" y="1121"/>
                  </a:lnTo>
                  <a:moveTo>
                    <a:pt x="170" y="1208"/>
                  </a:moveTo>
                  <a:lnTo>
                    <a:pt x="110" y="1208"/>
                  </a:lnTo>
                  <a:lnTo>
                    <a:pt x="110" y="1223"/>
                  </a:lnTo>
                  <a:lnTo>
                    <a:pt x="170" y="1223"/>
                  </a:lnTo>
                  <a:lnTo>
                    <a:pt x="170" y="1208"/>
                  </a:lnTo>
                  <a:moveTo>
                    <a:pt x="203" y="1052"/>
                  </a:moveTo>
                  <a:lnTo>
                    <a:pt x="193" y="1040"/>
                  </a:lnTo>
                  <a:lnTo>
                    <a:pt x="148" y="1080"/>
                  </a:lnTo>
                  <a:lnTo>
                    <a:pt x="158" y="1091"/>
                  </a:lnTo>
                  <a:lnTo>
                    <a:pt x="203" y="1052"/>
                  </a:lnTo>
                  <a:moveTo>
                    <a:pt x="275" y="1208"/>
                  </a:moveTo>
                  <a:lnTo>
                    <a:pt x="215" y="1208"/>
                  </a:lnTo>
                  <a:lnTo>
                    <a:pt x="215" y="1223"/>
                  </a:lnTo>
                  <a:lnTo>
                    <a:pt x="275" y="1223"/>
                  </a:lnTo>
                  <a:lnTo>
                    <a:pt x="275" y="1208"/>
                  </a:lnTo>
                  <a:moveTo>
                    <a:pt x="282" y="982"/>
                  </a:moveTo>
                  <a:lnTo>
                    <a:pt x="272" y="971"/>
                  </a:lnTo>
                  <a:lnTo>
                    <a:pt x="227" y="1011"/>
                  </a:lnTo>
                  <a:lnTo>
                    <a:pt x="237" y="1022"/>
                  </a:lnTo>
                  <a:lnTo>
                    <a:pt x="282" y="982"/>
                  </a:lnTo>
                  <a:moveTo>
                    <a:pt x="361" y="913"/>
                  </a:moveTo>
                  <a:lnTo>
                    <a:pt x="351" y="902"/>
                  </a:lnTo>
                  <a:lnTo>
                    <a:pt x="306" y="941"/>
                  </a:lnTo>
                  <a:lnTo>
                    <a:pt x="316" y="952"/>
                  </a:lnTo>
                  <a:lnTo>
                    <a:pt x="361" y="913"/>
                  </a:lnTo>
                  <a:moveTo>
                    <a:pt x="380" y="1208"/>
                  </a:moveTo>
                  <a:lnTo>
                    <a:pt x="320" y="1208"/>
                  </a:lnTo>
                  <a:lnTo>
                    <a:pt x="320" y="1223"/>
                  </a:lnTo>
                  <a:lnTo>
                    <a:pt x="380" y="1223"/>
                  </a:lnTo>
                  <a:lnTo>
                    <a:pt x="380" y="1208"/>
                  </a:lnTo>
                  <a:moveTo>
                    <a:pt x="439" y="843"/>
                  </a:moveTo>
                  <a:lnTo>
                    <a:pt x="429" y="832"/>
                  </a:lnTo>
                  <a:lnTo>
                    <a:pt x="384" y="872"/>
                  </a:lnTo>
                  <a:lnTo>
                    <a:pt x="394" y="883"/>
                  </a:lnTo>
                  <a:lnTo>
                    <a:pt x="439" y="843"/>
                  </a:lnTo>
                  <a:moveTo>
                    <a:pt x="485" y="1208"/>
                  </a:moveTo>
                  <a:lnTo>
                    <a:pt x="425" y="1208"/>
                  </a:lnTo>
                  <a:lnTo>
                    <a:pt x="425" y="1223"/>
                  </a:lnTo>
                  <a:lnTo>
                    <a:pt x="485" y="1223"/>
                  </a:lnTo>
                  <a:lnTo>
                    <a:pt x="485" y="1208"/>
                  </a:lnTo>
                  <a:moveTo>
                    <a:pt x="518" y="774"/>
                  </a:moveTo>
                  <a:lnTo>
                    <a:pt x="508" y="763"/>
                  </a:lnTo>
                  <a:lnTo>
                    <a:pt x="463" y="802"/>
                  </a:lnTo>
                  <a:lnTo>
                    <a:pt x="473" y="814"/>
                  </a:lnTo>
                  <a:lnTo>
                    <a:pt x="518" y="774"/>
                  </a:lnTo>
                  <a:moveTo>
                    <a:pt x="590" y="1208"/>
                  </a:moveTo>
                  <a:lnTo>
                    <a:pt x="530" y="1208"/>
                  </a:lnTo>
                  <a:lnTo>
                    <a:pt x="530" y="1223"/>
                  </a:lnTo>
                  <a:lnTo>
                    <a:pt x="590" y="1223"/>
                  </a:lnTo>
                  <a:lnTo>
                    <a:pt x="590" y="1208"/>
                  </a:lnTo>
                  <a:moveTo>
                    <a:pt x="597" y="705"/>
                  </a:moveTo>
                  <a:lnTo>
                    <a:pt x="587" y="693"/>
                  </a:lnTo>
                  <a:lnTo>
                    <a:pt x="542" y="733"/>
                  </a:lnTo>
                  <a:lnTo>
                    <a:pt x="552" y="744"/>
                  </a:lnTo>
                  <a:lnTo>
                    <a:pt x="597" y="705"/>
                  </a:lnTo>
                  <a:moveTo>
                    <a:pt x="676" y="635"/>
                  </a:moveTo>
                  <a:lnTo>
                    <a:pt x="666" y="624"/>
                  </a:lnTo>
                  <a:lnTo>
                    <a:pt x="621" y="664"/>
                  </a:lnTo>
                  <a:lnTo>
                    <a:pt x="631" y="675"/>
                  </a:lnTo>
                  <a:lnTo>
                    <a:pt x="676" y="635"/>
                  </a:lnTo>
                  <a:moveTo>
                    <a:pt x="695" y="1208"/>
                  </a:moveTo>
                  <a:lnTo>
                    <a:pt x="635" y="1208"/>
                  </a:lnTo>
                  <a:lnTo>
                    <a:pt x="635" y="1223"/>
                  </a:lnTo>
                  <a:lnTo>
                    <a:pt x="695" y="1223"/>
                  </a:lnTo>
                  <a:lnTo>
                    <a:pt x="695" y="1208"/>
                  </a:lnTo>
                  <a:moveTo>
                    <a:pt x="755" y="566"/>
                  </a:moveTo>
                  <a:lnTo>
                    <a:pt x="745" y="555"/>
                  </a:lnTo>
                  <a:lnTo>
                    <a:pt x="700" y="594"/>
                  </a:lnTo>
                  <a:lnTo>
                    <a:pt x="710" y="606"/>
                  </a:lnTo>
                  <a:lnTo>
                    <a:pt x="755" y="566"/>
                  </a:lnTo>
                  <a:moveTo>
                    <a:pt x="800" y="1208"/>
                  </a:moveTo>
                  <a:lnTo>
                    <a:pt x="740" y="1208"/>
                  </a:lnTo>
                  <a:lnTo>
                    <a:pt x="740" y="1223"/>
                  </a:lnTo>
                  <a:lnTo>
                    <a:pt x="800" y="1223"/>
                  </a:lnTo>
                  <a:lnTo>
                    <a:pt x="800" y="1208"/>
                  </a:lnTo>
                  <a:moveTo>
                    <a:pt x="833" y="497"/>
                  </a:moveTo>
                  <a:lnTo>
                    <a:pt x="824" y="485"/>
                  </a:lnTo>
                  <a:lnTo>
                    <a:pt x="779" y="525"/>
                  </a:lnTo>
                  <a:lnTo>
                    <a:pt x="788" y="536"/>
                  </a:lnTo>
                  <a:lnTo>
                    <a:pt x="833" y="497"/>
                  </a:lnTo>
                  <a:moveTo>
                    <a:pt x="905" y="1208"/>
                  </a:moveTo>
                  <a:lnTo>
                    <a:pt x="845" y="1208"/>
                  </a:lnTo>
                  <a:lnTo>
                    <a:pt x="845" y="1223"/>
                  </a:lnTo>
                  <a:lnTo>
                    <a:pt x="905" y="1223"/>
                  </a:lnTo>
                  <a:lnTo>
                    <a:pt x="905" y="1208"/>
                  </a:lnTo>
                  <a:moveTo>
                    <a:pt x="912" y="427"/>
                  </a:moveTo>
                  <a:lnTo>
                    <a:pt x="902" y="416"/>
                  </a:lnTo>
                  <a:lnTo>
                    <a:pt x="857" y="456"/>
                  </a:lnTo>
                  <a:lnTo>
                    <a:pt x="867" y="467"/>
                  </a:lnTo>
                  <a:lnTo>
                    <a:pt x="912" y="427"/>
                  </a:lnTo>
                  <a:moveTo>
                    <a:pt x="991" y="358"/>
                  </a:moveTo>
                  <a:lnTo>
                    <a:pt x="981" y="347"/>
                  </a:lnTo>
                  <a:lnTo>
                    <a:pt x="936" y="386"/>
                  </a:lnTo>
                  <a:lnTo>
                    <a:pt x="946" y="397"/>
                  </a:lnTo>
                  <a:lnTo>
                    <a:pt x="991" y="358"/>
                  </a:lnTo>
                  <a:moveTo>
                    <a:pt x="1010" y="1208"/>
                  </a:moveTo>
                  <a:lnTo>
                    <a:pt x="950" y="1208"/>
                  </a:lnTo>
                  <a:lnTo>
                    <a:pt x="950" y="1223"/>
                  </a:lnTo>
                  <a:lnTo>
                    <a:pt x="1010" y="1223"/>
                  </a:lnTo>
                  <a:lnTo>
                    <a:pt x="1010" y="1208"/>
                  </a:lnTo>
                  <a:moveTo>
                    <a:pt x="1070" y="288"/>
                  </a:moveTo>
                  <a:lnTo>
                    <a:pt x="1060" y="277"/>
                  </a:lnTo>
                  <a:lnTo>
                    <a:pt x="1015" y="317"/>
                  </a:lnTo>
                  <a:lnTo>
                    <a:pt x="1025" y="328"/>
                  </a:lnTo>
                  <a:lnTo>
                    <a:pt x="1070" y="288"/>
                  </a:lnTo>
                  <a:moveTo>
                    <a:pt x="1115" y="1208"/>
                  </a:moveTo>
                  <a:lnTo>
                    <a:pt x="1055" y="1208"/>
                  </a:lnTo>
                  <a:lnTo>
                    <a:pt x="1055" y="1223"/>
                  </a:lnTo>
                  <a:lnTo>
                    <a:pt x="1115" y="1223"/>
                  </a:lnTo>
                  <a:lnTo>
                    <a:pt x="1115" y="1208"/>
                  </a:lnTo>
                  <a:moveTo>
                    <a:pt x="1149" y="219"/>
                  </a:moveTo>
                  <a:lnTo>
                    <a:pt x="1139" y="208"/>
                  </a:lnTo>
                  <a:lnTo>
                    <a:pt x="1094" y="247"/>
                  </a:lnTo>
                  <a:lnTo>
                    <a:pt x="1104" y="259"/>
                  </a:lnTo>
                  <a:lnTo>
                    <a:pt x="1149" y="219"/>
                  </a:lnTo>
                  <a:moveTo>
                    <a:pt x="1220" y="1208"/>
                  </a:moveTo>
                  <a:lnTo>
                    <a:pt x="1160" y="1208"/>
                  </a:lnTo>
                  <a:lnTo>
                    <a:pt x="1160" y="1223"/>
                  </a:lnTo>
                  <a:lnTo>
                    <a:pt x="1220" y="1223"/>
                  </a:lnTo>
                  <a:lnTo>
                    <a:pt x="1220" y="1208"/>
                  </a:lnTo>
                  <a:moveTo>
                    <a:pt x="1228" y="150"/>
                  </a:moveTo>
                  <a:lnTo>
                    <a:pt x="1218" y="138"/>
                  </a:lnTo>
                  <a:lnTo>
                    <a:pt x="1173" y="178"/>
                  </a:lnTo>
                  <a:lnTo>
                    <a:pt x="1183" y="189"/>
                  </a:lnTo>
                  <a:lnTo>
                    <a:pt x="1228" y="150"/>
                  </a:lnTo>
                  <a:moveTo>
                    <a:pt x="1306" y="80"/>
                  </a:moveTo>
                  <a:lnTo>
                    <a:pt x="1296" y="69"/>
                  </a:lnTo>
                  <a:lnTo>
                    <a:pt x="1251" y="109"/>
                  </a:lnTo>
                  <a:lnTo>
                    <a:pt x="1261" y="120"/>
                  </a:lnTo>
                  <a:lnTo>
                    <a:pt x="1306" y="80"/>
                  </a:lnTo>
                  <a:moveTo>
                    <a:pt x="1325" y="1208"/>
                  </a:moveTo>
                  <a:lnTo>
                    <a:pt x="1265" y="1208"/>
                  </a:lnTo>
                  <a:lnTo>
                    <a:pt x="1265" y="1223"/>
                  </a:lnTo>
                  <a:lnTo>
                    <a:pt x="1325" y="1223"/>
                  </a:lnTo>
                  <a:lnTo>
                    <a:pt x="1325" y="1208"/>
                  </a:lnTo>
                  <a:moveTo>
                    <a:pt x="1385" y="11"/>
                  </a:moveTo>
                  <a:lnTo>
                    <a:pt x="1375" y="0"/>
                  </a:lnTo>
                  <a:lnTo>
                    <a:pt x="1330" y="39"/>
                  </a:lnTo>
                  <a:lnTo>
                    <a:pt x="1340" y="51"/>
                  </a:lnTo>
                  <a:lnTo>
                    <a:pt x="1385" y="11"/>
                  </a:lnTo>
                  <a:moveTo>
                    <a:pt x="1430" y="1208"/>
                  </a:moveTo>
                  <a:lnTo>
                    <a:pt x="1370" y="1208"/>
                  </a:lnTo>
                  <a:lnTo>
                    <a:pt x="1370" y="1223"/>
                  </a:lnTo>
                  <a:lnTo>
                    <a:pt x="1430" y="1223"/>
                  </a:lnTo>
                  <a:lnTo>
                    <a:pt x="1430" y="1208"/>
                  </a:lnTo>
                  <a:moveTo>
                    <a:pt x="1535" y="1208"/>
                  </a:moveTo>
                  <a:lnTo>
                    <a:pt x="1475" y="1208"/>
                  </a:lnTo>
                  <a:lnTo>
                    <a:pt x="1475" y="1223"/>
                  </a:lnTo>
                  <a:lnTo>
                    <a:pt x="1535" y="1223"/>
                  </a:lnTo>
                  <a:lnTo>
                    <a:pt x="1535" y="1208"/>
                  </a:lnTo>
                  <a:moveTo>
                    <a:pt x="1621" y="1208"/>
                  </a:moveTo>
                  <a:lnTo>
                    <a:pt x="1580" y="1208"/>
                  </a:lnTo>
                  <a:lnTo>
                    <a:pt x="1580" y="1223"/>
                  </a:lnTo>
                  <a:lnTo>
                    <a:pt x="1621" y="1223"/>
                  </a:lnTo>
                  <a:lnTo>
                    <a:pt x="1621" y="1208"/>
                  </a:lnTo>
                </a:path>
              </a:pathLst>
            </a:custGeom>
            <a:solidFill>
              <a:srgbClr val="808080"/>
            </a:solidFill>
            <a:ln w="9525">
              <a:noFill/>
            </a:ln>
          </p:spPr>
          <p:txBody>
            <a:bodyPr/>
            <a:p>
              <a:endParaRPr lang="zh-CN" altLang="en-US"/>
            </a:p>
          </p:txBody>
        </p:sp>
      </p:grpSp>
      <p:sp>
        <p:nvSpPr>
          <p:cNvPr id="14352" name="Text Box 1015"/>
          <p:cNvSpPr txBox="1"/>
          <p:nvPr/>
        </p:nvSpPr>
        <p:spPr>
          <a:xfrm>
            <a:off x="4860925" y="1989138"/>
            <a:ext cx="508000" cy="576262"/>
          </a:xfrm>
          <a:prstGeom prst="rect">
            <a:avLst/>
          </a:prstGeom>
          <a:noFill/>
          <a:ln w="9525">
            <a:noFill/>
          </a:ln>
        </p:spPr>
        <p:txBody>
          <a:bodyPr wrap="square" lIns="0" tIns="0" rIns="0" bIns="0" anchor="t"/>
          <a:p>
            <a:pPr>
              <a:lnSpc>
                <a:spcPts val="4525"/>
              </a:lnSpc>
            </a:pPr>
            <a:r>
              <a:rPr lang="en-US" altLang="zh-CN" dirty="0">
                <a:latin typeface="Calibri" panose="020F0502020204030204" pitchFamily="2" charset="2"/>
              </a:rPr>
              <a:t>04</a:t>
            </a:r>
            <a:endParaRPr lang="en-US" altLang="zh-CN" dirty="0">
              <a:latin typeface="Calibri" panose="020F0502020204030204" pitchFamily="2" charset="2"/>
            </a:endParaRPr>
          </a:p>
          <a:p>
            <a:endParaRPr lang="en-US" altLang="zh-CN" dirty="0">
              <a:latin typeface="Calibri" panose="020F0502020204030204" pitchFamily="2" charset="2"/>
            </a:endParaRPr>
          </a:p>
        </p:txBody>
      </p:sp>
      <p:sp>
        <p:nvSpPr>
          <p:cNvPr id="14353" name="Text Box 1015"/>
          <p:cNvSpPr txBox="1"/>
          <p:nvPr/>
        </p:nvSpPr>
        <p:spPr>
          <a:xfrm>
            <a:off x="6013450" y="3213100"/>
            <a:ext cx="508000" cy="576263"/>
          </a:xfrm>
          <a:prstGeom prst="rect">
            <a:avLst/>
          </a:prstGeom>
          <a:noFill/>
          <a:ln w="9525">
            <a:noFill/>
          </a:ln>
        </p:spPr>
        <p:txBody>
          <a:bodyPr wrap="square" lIns="0" tIns="0" rIns="0" bIns="0" anchor="t"/>
          <a:p>
            <a:pPr>
              <a:lnSpc>
                <a:spcPts val="4525"/>
              </a:lnSpc>
            </a:pPr>
            <a:r>
              <a:rPr lang="zh-CN" altLang="en-US" dirty="0">
                <a:latin typeface="Calibri" panose="020F0502020204030204" pitchFamily="2" charset="2"/>
                <a:ea typeface="宋体" panose="02010600030101010101" pitchFamily="2" charset="-122"/>
              </a:rPr>
              <a:t>05</a:t>
            </a:r>
            <a:endParaRPr lang="zh-CN" altLang="en-US" dirty="0">
              <a:latin typeface="Calibri" panose="020F0502020204030204" pitchFamily="2" charset="2"/>
              <a:ea typeface="宋体" panose="02010600030101010101" pitchFamily="2" charset="-122"/>
            </a:endParaRPr>
          </a:p>
          <a:p>
            <a:endParaRPr lang="zh-CN" altLang="en-US" dirty="0">
              <a:latin typeface="Calibri" panose="020F0502020204030204" pitchFamily="2" charset="2"/>
              <a:ea typeface="宋体" panose="02010600030101010101" pitchFamily="2" charset="-122"/>
            </a:endParaRPr>
          </a:p>
        </p:txBody>
      </p:sp>
      <p:sp>
        <p:nvSpPr>
          <p:cNvPr id="14354" name="Text Box 1015"/>
          <p:cNvSpPr txBox="1"/>
          <p:nvPr/>
        </p:nvSpPr>
        <p:spPr>
          <a:xfrm>
            <a:off x="3492500" y="2709863"/>
            <a:ext cx="508000" cy="574675"/>
          </a:xfrm>
          <a:prstGeom prst="rect">
            <a:avLst/>
          </a:prstGeom>
          <a:noFill/>
          <a:ln w="9525">
            <a:noFill/>
          </a:ln>
        </p:spPr>
        <p:txBody>
          <a:bodyPr wrap="square" lIns="0" tIns="0" rIns="0" bIns="0" anchor="t"/>
          <a:p>
            <a:pPr>
              <a:lnSpc>
                <a:spcPts val="4525"/>
              </a:lnSpc>
            </a:pPr>
            <a:r>
              <a:rPr lang="zh-CN" altLang="en-US" dirty="0">
                <a:latin typeface="Calibri" panose="020F0502020204030204" pitchFamily="2" charset="2"/>
                <a:ea typeface="宋体" panose="02010600030101010101" pitchFamily="2" charset="-122"/>
              </a:rPr>
              <a:t>03</a:t>
            </a:r>
            <a:endParaRPr lang="zh-CN" altLang="en-US" dirty="0">
              <a:latin typeface="Calibri" panose="020F0502020204030204" pitchFamily="2" charset="2"/>
              <a:ea typeface="宋体" panose="02010600030101010101" pitchFamily="2" charset="-122"/>
            </a:endParaRPr>
          </a:p>
          <a:p>
            <a:endParaRPr lang="zh-CN" altLang="en-US" dirty="0">
              <a:latin typeface="Calibri" panose="020F0502020204030204" pitchFamily="2" charset="2"/>
              <a:ea typeface="宋体" panose="02010600030101010101" pitchFamily="2" charset="-122"/>
            </a:endParaRPr>
          </a:p>
        </p:txBody>
      </p:sp>
      <p:sp>
        <p:nvSpPr>
          <p:cNvPr id="14355" name="Text Box 1015"/>
          <p:cNvSpPr txBox="1"/>
          <p:nvPr/>
        </p:nvSpPr>
        <p:spPr>
          <a:xfrm>
            <a:off x="2197100" y="2997200"/>
            <a:ext cx="503238" cy="504825"/>
          </a:xfrm>
          <a:prstGeom prst="rect">
            <a:avLst/>
          </a:prstGeom>
          <a:noFill/>
          <a:ln w="9525">
            <a:noFill/>
          </a:ln>
        </p:spPr>
        <p:txBody>
          <a:bodyPr wrap="square" lIns="0" tIns="0" rIns="0" bIns="0" anchor="t"/>
          <a:p>
            <a:pPr>
              <a:lnSpc>
                <a:spcPts val="4525"/>
              </a:lnSpc>
            </a:pPr>
            <a:r>
              <a:rPr lang="zh-CN" altLang="en-US" dirty="0">
                <a:latin typeface="Calibri" panose="020F0502020204030204" pitchFamily="2" charset="2"/>
                <a:ea typeface="宋体" panose="02010600030101010101" pitchFamily="2" charset="-122"/>
              </a:rPr>
              <a:t>02</a:t>
            </a:r>
            <a:endParaRPr lang="zh-CN" altLang="en-US" dirty="0">
              <a:latin typeface="Calibri" panose="020F0502020204030204" pitchFamily="2" charset="2"/>
              <a:ea typeface="宋体" panose="02010600030101010101" pitchFamily="2" charset="-122"/>
            </a:endParaRPr>
          </a:p>
          <a:p>
            <a:endParaRPr lang="zh-CN" altLang="en-US" dirty="0">
              <a:latin typeface="Calibri" panose="020F0502020204030204" pitchFamily="2" charset="2"/>
              <a:ea typeface="宋体" panose="02010600030101010101" pitchFamily="2" charset="-122"/>
            </a:endParaRPr>
          </a:p>
        </p:txBody>
      </p:sp>
      <p:sp>
        <p:nvSpPr>
          <p:cNvPr id="14356" name="Text Box 1015"/>
          <p:cNvSpPr txBox="1"/>
          <p:nvPr/>
        </p:nvSpPr>
        <p:spPr>
          <a:xfrm>
            <a:off x="3132138" y="4221163"/>
            <a:ext cx="508000" cy="576262"/>
          </a:xfrm>
          <a:prstGeom prst="rect">
            <a:avLst/>
          </a:prstGeom>
          <a:noFill/>
          <a:ln w="9525">
            <a:noFill/>
          </a:ln>
        </p:spPr>
        <p:txBody>
          <a:bodyPr wrap="square" lIns="0" tIns="0" rIns="0" bIns="0" anchor="t"/>
          <a:p>
            <a:pPr>
              <a:lnSpc>
                <a:spcPts val="4525"/>
              </a:lnSpc>
            </a:pPr>
            <a:r>
              <a:rPr lang="zh-CN" altLang="en-US" dirty="0">
                <a:latin typeface="Calibri" panose="020F0502020204030204" pitchFamily="2" charset="2"/>
                <a:ea typeface="宋体" panose="02010600030101010101" pitchFamily="2" charset="-122"/>
              </a:rPr>
              <a:t>01</a:t>
            </a:r>
            <a:endParaRPr lang="zh-CN" altLang="en-US" dirty="0">
              <a:latin typeface="Calibri" panose="020F0502020204030204" pitchFamily="2" charset="2"/>
              <a:ea typeface="宋体" panose="02010600030101010101" pitchFamily="2" charset="-122"/>
            </a:endParaRPr>
          </a:p>
          <a:p>
            <a:endParaRPr lang="zh-CN" altLang="en-US" dirty="0">
              <a:latin typeface="Calibri" panose="020F0502020204030204" pitchFamily="2" charset="2"/>
              <a:ea typeface="宋体" panose="02010600030101010101" pitchFamily="2" charset="-122"/>
            </a:endParaRPr>
          </a:p>
        </p:txBody>
      </p:sp>
      <p:sp>
        <p:nvSpPr>
          <p:cNvPr id="14357" name="Text Box 1015"/>
          <p:cNvSpPr txBox="1"/>
          <p:nvPr/>
        </p:nvSpPr>
        <p:spPr>
          <a:xfrm>
            <a:off x="4932363" y="4294188"/>
            <a:ext cx="508000" cy="574675"/>
          </a:xfrm>
          <a:prstGeom prst="rect">
            <a:avLst/>
          </a:prstGeom>
          <a:noFill/>
          <a:ln w="9525">
            <a:noFill/>
          </a:ln>
        </p:spPr>
        <p:txBody>
          <a:bodyPr wrap="square" lIns="0" tIns="0" rIns="0" bIns="0" anchor="t"/>
          <a:p>
            <a:pPr>
              <a:lnSpc>
                <a:spcPts val="4525"/>
              </a:lnSpc>
            </a:pPr>
            <a:r>
              <a:rPr lang="zh-CN" altLang="en-US" dirty="0">
                <a:latin typeface="Calibri" panose="020F0502020204030204" pitchFamily="2" charset="2"/>
                <a:ea typeface="宋体" panose="02010600030101010101" pitchFamily="2" charset="-122"/>
              </a:rPr>
              <a:t>06</a:t>
            </a:r>
            <a:endParaRPr lang="zh-CN" altLang="en-US" dirty="0">
              <a:latin typeface="Calibri" panose="020F0502020204030204" pitchFamily="2" charset="2"/>
              <a:ea typeface="宋体" panose="02010600030101010101" pitchFamily="2" charset="-122"/>
            </a:endParaRPr>
          </a:p>
          <a:p>
            <a:endParaRPr lang="zh-CN" altLang="en-US" dirty="0">
              <a:latin typeface="Calibri" panose="020F0502020204030204" pitchFamily="2" charset="2"/>
              <a:ea typeface="宋体" panose="02010600030101010101" pitchFamily="2" charset="-122"/>
            </a:endParaRPr>
          </a:p>
        </p:txBody>
      </p:sp>
      <p:sp>
        <p:nvSpPr>
          <p:cNvPr id="14358" name="文本框 10261"/>
          <p:cNvSpPr txBox="1"/>
          <p:nvPr/>
        </p:nvSpPr>
        <p:spPr>
          <a:xfrm>
            <a:off x="4356100" y="5157788"/>
            <a:ext cx="4610100" cy="1050925"/>
          </a:xfrm>
          <a:prstGeom prst="rect">
            <a:avLst/>
          </a:prstGeom>
          <a:noFill/>
          <a:ln w="9525">
            <a:noFill/>
          </a:ln>
        </p:spPr>
        <p:txBody>
          <a:bodyPr wrap="square" anchor="t">
            <a:spAutoFit/>
          </a:bodyPr>
          <a:p>
            <a:pPr>
              <a:lnSpc>
                <a:spcPct val="150000"/>
              </a:lnSpc>
            </a:pPr>
            <a:r>
              <a:rPr lang="zh-CN" altLang="en-US" sz="1400" b="1" dirty="0">
                <a:solidFill>
                  <a:srgbClr val="016A7D"/>
                </a:solidFill>
                <a:latin typeface="Calibri" panose="020F0502020204030204" pitchFamily="2" charset="2"/>
                <a:ea typeface="微软雅黑" panose="020B0503020204020204" charset="-122"/>
              </a:rPr>
              <a:t>担保用款灵活</a:t>
            </a:r>
            <a:endParaRPr lang="zh-CN" altLang="en-US" sz="1400" b="1" dirty="0">
              <a:solidFill>
                <a:srgbClr val="016A7D"/>
              </a:solidFill>
              <a:latin typeface="Calibri" panose="020F0502020204030204" pitchFamily="2" charset="2"/>
              <a:ea typeface="微软雅黑" panose="020B0503020204020204" charset="-122"/>
            </a:endParaRPr>
          </a:p>
          <a:p>
            <a:pPr>
              <a:lnSpc>
                <a:spcPct val="150000"/>
              </a:lnSpc>
            </a:pPr>
            <a:r>
              <a:rPr lang="zh-CN" altLang="en-US" sz="1400" dirty="0">
                <a:solidFill>
                  <a:srgbClr val="016A7D"/>
                </a:solidFill>
                <a:latin typeface="Calibri" panose="020F0502020204030204" pitchFamily="2" charset="2"/>
                <a:ea typeface="微软雅黑" panose="020B0503020204020204" charset="-122"/>
              </a:rPr>
              <a:t>信用、抵押、质押、保证、政府增信等方式均可获贷；</a:t>
            </a:r>
            <a:endParaRPr lang="zh-CN" altLang="en-US" sz="1400" dirty="0">
              <a:solidFill>
                <a:srgbClr val="016A7D"/>
              </a:solidFill>
              <a:latin typeface="Calibri" panose="020F0502020204030204" pitchFamily="2" charset="2"/>
              <a:ea typeface="微软雅黑" panose="020B0503020204020204" charset="-122"/>
            </a:endParaRPr>
          </a:p>
          <a:p>
            <a:pPr>
              <a:lnSpc>
                <a:spcPct val="150000"/>
              </a:lnSpc>
            </a:pPr>
            <a:r>
              <a:rPr lang="zh-CN" altLang="en-US" sz="1400" dirty="0">
                <a:solidFill>
                  <a:srgbClr val="016A7D"/>
                </a:solidFill>
                <a:latin typeface="Calibri" panose="020F0502020204030204" pitchFamily="2" charset="2"/>
                <a:ea typeface="微软雅黑" panose="020B0503020204020204" charset="-122"/>
              </a:rPr>
              <a:t>最长3年期，根据客户需求制定灵活还款方案。</a:t>
            </a:r>
            <a:endParaRPr lang="zh-CN" altLang="en-US" sz="1400" dirty="0">
              <a:solidFill>
                <a:srgbClr val="016A7D"/>
              </a:solidFill>
              <a:latin typeface="Calibri" panose="020F0502020204030204" pitchFamily="2" charset="2"/>
              <a:ea typeface="微软雅黑" panose="020B0503020204020204" charset="-122"/>
            </a:endParaRPr>
          </a:p>
        </p:txBody>
      </p:sp>
      <p:sp>
        <p:nvSpPr>
          <p:cNvPr id="14359" name="文本框 10262"/>
          <p:cNvSpPr txBox="1"/>
          <p:nvPr/>
        </p:nvSpPr>
        <p:spPr>
          <a:xfrm>
            <a:off x="6661150" y="3429000"/>
            <a:ext cx="2554288" cy="1371600"/>
          </a:xfrm>
          <a:prstGeom prst="rect">
            <a:avLst/>
          </a:prstGeom>
          <a:noFill/>
          <a:ln w="9525">
            <a:noFill/>
          </a:ln>
        </p:spPr>
        <p:txBody>
          <a:bodyPr wrap="square" anchor="t">
            <a:spAutoFit/>
          </a:bodyPr>
          <a:p>
            <a:pPr>
              <a:lnSpc>
                <a:spcPct val="150000"/>
              </a:lnSpc>
            </a:pPr>
            <a:r>
              <a:rPr lang="zh-CN" altLang="en-US" sz="1400" b="1" dirty="0">
                <a:solidFill>
                  <a:srgbClr val="016A7D"/>
                </a:solidFill>
                <a:latin typeface="Calibri" panose="020F0502020204030204" pitchFamily="2" charset="2"/>
                <a:ea typeface="微软雅黑" panose="020B0503020204020204" charset="-122"/>
              </a:rPr>
              <a:t>额度充足</a:t>
            </a:r>
            <a:endParaRPr lang="zh-CN" altLang="en-US" sz="1400" b="1" dirty="0">
              <a:solidFill>
                <a:srgbClr val="016A7D"/>
              </a:solidFill>
              <a:latin typeface="Calibri" panose="020F0502020204030204" pitchFamily="2" charset="2"/>
              <a:ea typeface="微软雅黑" panose="020B0503020204020204" charset="-122"/>
            </a:endParaRPr>
          </a:p>
          <a:p>
            <a:pPr>
              <a:lnSpc>
                <a:spcPct val="150000"/>
              </a:lnSpc>
            </a:pPr>
            <a:r>
              <a:rPr lang="zh-CN" altLang="en-US" sz="1400" dirty="0">
                <a:solidFill>
                  <a:srgbClr val="016A7D"/>
                </a:solidFill>
                <a:latin typeface="Calibri" panose="020F0502020204030204" pitchFamily="2" charset="2"/>
                <a:ea typeface="微软雅黑" panose="020B0503020204020204" charset="-122"/>
              </a:rPr>
              <a:t>贷款额度最高可达3000万元，</a:t>
            </a:r>
            <a:endParaRPr lang="zh-CN" altLang="en-US" sz="1400" dirty="0">
              <a:solidFill>
                <a:srgbClr val="016A7D"/>
              </a:solidFill>
              <a:latin typeface="Calibri" panose="020F0502020204030204" pitchFamily="2" charset="2"/>
              <a:ea typeface="微软雅黑" panose="020B0503020204020204" charset="-122"/>
            </a:endParaRPr>
          </a:p>
          <a:p>
            <a:pPr>
              <a:lnSpc>
                <a:spcPct val="150000"/>
              </a:lnSpc>
            </a:pPr>
            <a:r>
              <a:rPr lang="zh-CN" altLang="en-US" sz="1400" dirty="0">
                <a:solidFill>
                  <a:srgbClr val="016A7D"/>
                </a:solidFill>
                <a:latin typeface="Calibri" panose="020F0502020204030204" pitchFamily="2" charset="2"/>
                <a:ea typeface="微软雅黑" panose="020B0503020204020204" charset="-122"/>
              </a:rPr>
              <a:t>其中信用贷最高1000万元，</a:t>
            </a:r>
            <a:endParaRPr lang="zh-CN" altLang="en-US" sz="1400" dirty="0">
              <a:solidFill>
                <a:srgbClr val="016A7D"/>
              </a:solidFill>
              <a:latin typeface="Calibri" panose="020F0502020204030204" pitchFamily="2" charset="2"/>
              <a:ea typeface="微软雅黑" panose="020B0503020204020204" charset="-122"/>
            </a:endParaRPr>
          </a:p>
          <a:p>
            <a:pPr>
              <a:lnSpc>
                <a:spcPct val="150000"/>
              </a:lnSpc>
            </a:pPr>
            <a:r>
              <a:rPr lang="zh-CN" altLang="en-US" sz="1400" dirty="0">
                <a:solidFill>
                  <a:srgbClr val="016A7D"/>
                </a:solidFill>
                <a:latin typeface="Calibri" panose="020F0502020204030204" pitchFamily="2" charset="2"/>
                <a:ea typeface="微软雅黑" panose="020B0503020204020204" charset="-122"/>
              </a:rPr>
              <a:t>贷款规模充足，应贷尽贷。</a:t>
            </a:r>
            <a:endParaRPr lang="zh-CN" altLang="en-US" sz="1400" dirty="0">
              <a:solidFill>
                <a:srgbClr val="016A7D"/>
              </a:solidFill>
              <a:latin typeface="Calibri" panose="020F0502020204030204" pitchFamily="2" charset="2"/>
              <a:ea typeface="微软雅黑" panose="020B0503020204020204" charset="-122"/>
            </a:endParaRPr>
          </a:p>
        </p:txBody>
      </p:sp>
      <p:sp>
        <p:nvSpPr>
          <p:cNvPr id="14360" name="文本框 10263"/>
          <p:cNvSpPr txBox="1"/>
          <p:nvPr/>
        </p:nvSpPr>
        <p:spPr>
          <a:xfrm>
            <a:off x="5724525" y="1196975"/>
            <a:ext cx="3311525" cy="1692275"/>
          </a:xfrm>
          <a:prstGeom prst="rect">
            <a:avLst/>
          </a:prstGeom>
          <a:noFill/>
          <a:ln w="9525">
            <a:noFill/>
          </a:ln>
        </p:spPr>
        <p:txBody>
          <a:bodyPr wrap="square" anchor="t">
            <a:spAutoFit/>
          </a:bodyPr>
          <a:p>
            <a:pPr>
              <a:lnSpc>
                <a:spcPct val="150000"/>
              </a:lnSpc>
            </a:pPr>
            <a:r>
              <a:rPr lang="zh-CN" altLang="en-US" sz="1400" b="1" dirty="0">
                <a:solidFill>
                  <a:srgbClr val="016A7D"/>
                </a:solidFill>
                <a:latin typeface="Calibri" panose="020F0502020204030204" pitchFamily="2" charset="2"/>
                <a:ea typeface="微软雅黑" panose="020B0503020204020204" charset="-122"/>
              </a:rPr>
              <a:t>利率优惠</a:t>
            </a:r>
            <a:endParaRPr lang="zh-CN" altLang="en-US" sz="1400" b="1" dirty="0">
              <a:solidFill>
                <a:srgbClr val="016A7D"/>
              </a:solidFill>
              <a:latin typeface="Calibri" panose="020F0502020204030204" pitchFamily="2" charset="2"/>
              <a:ea typeface="微软雅黑" panose="020B0503020204020204" charset="-122"/>
            </a:endParaRPr>
          </a:p>
          <a:p>
            <a:pPr>
              <a:lnSpc>
                <a:spcPct val="150000"/>
              </a:lnSpc>
            </a:pPr>
            <a:r>
              <a:rPr lang="zh-CN" altLang="en-US" sz="1400" dirty="0">
                <a:solidFill>
                  <a:srgbClr val="016A7D"/>
                </a:solidFill>
                <a:latin typeface="Calibri" panose="020F0502020204030204" pitchFamily="2" charset="2"/>
                <a:ea typeface="微软雅黑" panose="020B0503020204020204" charset="-122"/>
              </a:rPr>
              <a:t>全国疫情防控重点保障名单内的小微企业：1.85%-2.85%</a:t>
            </a:r>
            <a:endParaRPr lang="zh-CN" altLang="en-US" sz="1400" dirty="0">
              <a:solidFill>
                <a:srgbClr val="016A7D"/>
              </a:solidFill>
              <a:latin typeface="Calibri" panose="020F0502020204030204" pitchFamily="2" charset="2"/>
              <a:ea typeface="微软雅黑" panose="020B0503020204020204" charset="-122"/>
            </a:endParaRPr>
          </a:p>
          <a:p>
            <a:pPr>
              <a:lnSpc>
                <a:spcPct val="150000"/>
              </a:lnSpc>
            </a:pPr>
            <a:r>
              <a:rPr lang="zh-CN" altLang="en-US" sz="1400" dirty="0">
                <a:solidFill>
                  <a:srgbClr val="016A7D"/>
                </a:solidFill>
                <a:latin typeface="Calibri" panose="020F0502020204030204" pitchFamily="2" charset="2"/>
                <a:ea typeface="微软雅黑" panose="020B0503020204020204" charset="-122"/>
              </a:rPr>
              <a:t>普惠型小微企业最低可执行利率3.05%</a:t>
            </a:r>
            <a:endParaRPr lang="zh-CN" altLang="en-US" sz="1400" dirty="0">
              <a:solidFill>
                <a:srgbClr val="016A7D"/>
              </a:solidFill>
              <a:latin typeface="Calibri" panose="020F0502020204030204" pitchFamily="2" charset="2"/>
              <a:ea typeface="微软雅黑" panose="020B0503020204020204" charset="-122"/>
            </a:endParaRPr>
          </a:p>
          <a:p>
            <a:pPr>
              <a:lnSpc>
                <a:spcPct val="150000"/>
              </a:lnSpc>
            </a:pPr>
            <a:r>
              <a:rPr lang="zh-CN" altLang="en-US" sz="1400" dirty="0">
                <a:solidFill>
                  <a:srgbClr val="016A7D"/>
                </a:solidFill>
                <a:latin typeface="Calibri" panose="020F0502020204030204" pitchFamily="2" charset="2"/>
                <a:ea typeface="微软雅黑" panose="020B0503020204020204" charset="-122"/>
              </a:rPr>
              <a:t>除利息外无任何费用，综合融资成本低。</a:t>
            </a:r>
            <a:endParaRPr lang="zh-CN" altLang="en-US" dirty="0">
              <a:latin typeface="Calibri" panose="020F0502020204030204" pitchFamily="2" charset="2"/>
              <a:ea typeface="宋体" panose="02010600030101010101" pitchFamily="2" charset="-122"/>
            </a:endParaRPr>
          </a:p>
        </p:txBody>
      </p:sp>
      <p:sp>
        <p:nvSpPr>
          <p:cNvPr id="14361" name="文本框 10264"/>
          <p:cNvSpPr txBox="1"/>
          <p:nvPr/>
        </p:nvSpPr>
        <p:spPr>
          <a:xfrm>
            <a:off x="1547813" y="1341438"/>
            <a:ext cx="2776537" cy="1050925"/>
          </a:xfrm>
          <a:prstGeom prst="rect">
            <a:avLst/>
          </a:prstGeom>
          <a:noFill/>
          <a:ln w="9525">
            <a:noFill/>
          </a:ln>
        </p:spPr>
        <p:txBody>
          <a:bodyPr wrap="square" anchor="t">
            <a:spAutoFit/>
          </a:bodyPr>
          <a:p>
            <a:pPr>
              <a:lnSpc>
                <a:spcPct val="150000"/>
              </a:lnSpc>
            </a:pPr>
            <a:r>
              <a:rPr lang="zh-CN" altLang="en-US" sz="1400" b="1" dirty="0">
                <a:solidFill>
                  <a:srgbClr val="016A7D"/>
                </a:solidFill>
                <a:latin typeface="Calibri" panose="020F0502020204030204" pitchFamily="2" charset="2"/>
                <a:ea typeface="微软雅黑" panose="020B0503020204020204" charset="-122"/>
                <a:sym typeface="Arial" panose="020B0604020202020204" charset="-52"/>
              </a:rPr>
              <a:t>便捷办理</a:t>
            </a:r>
            <a:endParaRPr lang="zh-CN" altLang="en-US" sz="1400" dirty="0">
              <a:solidFill>
                <a:srgbClr val="016A7D"/>
              </a:solidFill>
              <a:latin typeface="Calibri" panose="020F0502020204030204" pitchFamily="2" charset="2"/>
              <a:ea typeface="微软雅黑" panose="020B0503020204020204" charset="-122"/>
            </a:endParaRPr>
          </a:p>
          <a:p>
            <a:pPr>
              <a:lnSpc>
                <a:spcPct val="150000"/>
              </a:lnSpc>
            </a:pPr>
            <a:r>
              <a:rPr lang="zh-CN" altLang="en-US" sz="1400" dirty="0">
                <a:solidFill>
                  <a:srgbClr val="016A7D"/>
                </a:solidFill>
                <a:latin typeface="Calibri" panose="020F0502020204030204" pitchFamily="2" charset="2"/>
                <a:ea typeface="微软雅黑" panose="020B0503020204020204" charset="-122"/>
              </a:rPr>
              <a:t>线上、线下均可办理，保障客户办贷安全。</a:t>
            </a:r>
            <a:endParaRPr lang="zh-CN" altLang="en-US" sz="1400" dirty="0">
              <a:solidFill>
                <a:srgbClr val="016A7D"/>
              </a:solidFill>
              <a:latin typeface="Calibri" panose="020F0502020204030204" pitchFamily="2" charset="2"/>
              <a:ea typeface="微软雅黑" panose="020B0503020204020204" charset="-122"/>
            </a:endParaRPr>
          </a:p>
        </p:txBody>
      </p:sp>
      <p:sp>
        <p:nvSpPr>
          <p:cNvPr id="14362" name="文本框 10265"/>
          <p:cNvSpPr txBox="1"/>
          <p:nvPr/>
        </p:nvSpPr>
        <p:spPr>
          <a:xfrm>
            <a:off x="252413" y="2565400"/>
            <a:ext cx="1906587" cy="1692275"/>
          </a:xfrm>
          <a:prstGeom prst="rect">
            <a:avLst/>
          </a:prstGeom>
          <a:noFill/>
          <a:ln w="9525">
            <a:noFill/>
          </a:ln>
        </p:spPr>
        <p:txBody>
          <a:bodyPr wrap="square" anchor="t">
            <a:spAutoFit/>
          </a:bodyPr>
          <a:p>
            <a:pPr>
              <a:lnSpc>
                <a:spcPct val="150000"/>
              </a:lnSpc>
            </a:pPr>
            <a:r>
              <a:rPr lang="zh-CN" altLang="en-US" sz="1400" b="1" dirty="0">
                <a:solidFill>
                  <a:srgbClr val="016A7D"/>
                </a:solidFill>
                <a:latin typeface="Calibri" panose="020F0502020204030204" pitchFamily="2" charset="2"/>
                <a:ea typeface="微软雅黑" panose="020B0503020204020204" charset="-122"/>
              </a:rPr>
              <a:t>功能丰富</a:t>
            </a:r>
            <a:endParaRPr lang="zh-CN" altLang="en-US" sz="1400" b="1" dirty="0">
              <a:solidFill>
                <a:srgbClr val="016A7D"/>
              </a:solidFill>
              <a:latin typeface="Calibri" panose="020F0502020204030204" pitchFamily="2" charset="2"/>
              <a:ea typeface="微软雅黑" panose="020B0503020204020204" charset="-122"/>
            </a:endParaRPr>
          </a:p>
          <a:p>
            <a:pPr>
              <a:lnSpc>
                <a:spcPct val="150000"/>
              </a:lnSpc>
            </a:pPr>
            <a:r>
              <a:rPr lang="zh-CN" altLang="en-US" sz="1400" dirty="0">
                <a:solidFill>
                  <a:srgbClr val="016A7D"/>
                </a:solidFill>
                <a:latin typeface="Calibri" panose="020F0502020204030204" pitchFamily="2" charset="2"/>
                <a:ea typeface="微软雅黑" panose="020B0503020204020204" charset="-122"/>
              </a:rPr>
              <a:t>支持存量信贷客户提额、续贷和展期等个性化融资需求；支持新客户便捷开户。</a:t>
            </a:r>
            <a:endParaRPr lang="zh-CN" altLang="en-US" dirty="0">
              <a:latin typeface="Calibri" panose="020F0502020204030204" pitchFamily="2" charset="2"/>
              <a:ea typeface="宋体" panose="02010600030101010101" pitchFamily="2" charset="-122"/>
            </a:endParaRPr>
          </a:p>
        </p:txBody>
      </p:sp>
      <p:sp>
        <p:nvSpPr>
          <p:cNvPr id="14363" name="文本框 10266"/>
          <p:cNvSpPr txBox="1"/>
          <p:nvPr/>
        </p:nvSpPr>
        <p:spPr>
          <a:xfrm>
            <a:off x="971550" y="4725988"/>
            <a:ext cx="2776538" cy="1371600"/>
          </a:xfrm>
          <a:prstGeom prst="rect">
            <a:avLst/>
          </a:prstGeom>
          <a:noFill/>
          <a:ln w="9525">
            <a:noFill/>
          </a:ln>
        </p:spPr>
        <p:txBody>
          <a:bodyPr wrap="square" anchor="t">
            <a:spAutoFit/>
          </a:bodyPr>
          <a:p>
            <a:pPr>
              <a:lnSpc>
                <a:spcPct val="150000"/>
              </a:lnSpc>
            </a:pPr>
            <a:r>
              <a:rPr lang="zh-CN" altLang="en-US" sz="1400" b="1" dirty="0">
                <a:solidFill>
                  <a:srgbClr val="016A7D"/>
                </a:solidFill>
                <a:latin typeface="Calibri" panose="020F0502020204030204" pitchFamily="2" charset="2"/>
                <a:ea typeface="微软雅黑" panose="020B0503020204020204" charset="-122"/>
              </a:rPr>
              <a:t>小微专享</a:t>
            </a:r>
            <a:endParaRPr lang="zh-CN" altLang="en-US" sz="1400" b="1" dirty="0">
              <a:solidFill>
                <a:srgbClr val="016A7D"/>
              </a:solidFill>
              <a:latin typeface="Calibri" panose="020F0502020204030204" pitchFamily="2" charset="2"/>
              <a:ea typeface="微软雅黑" panose="020B0503020204020204" charset="-122"/>
            </a:endParaRPr>
          </a:p>
          <a:p>
            <a:pPr>
              <a:lnSpc>
                <a:spcPct val="150000"/>
              </a:lnSpc>
            </a:pPr>
            <a:r>
              <a:rPr lang="zh-CN" altLang="en-US" sz="1400" dirty="0">
                <a:solidFill>
                  <a:srgbClr val="016A7D"/>
                </a:solidFill>
                <a:latin typeface="Calibri" panose="020F0502020204030204" pitchFamily="2" charset="2"/>
                <a:ea typeface="微软雅黑" panose="020B0503020204020204" charset="-122"/>
              </a:rPr>
              <a:t>为支持小微企业复工复产推出的专项融资产品组合，适用于所有小微企业。</a:t>
            </a:r>
            <a:endParaRPr lang="zh-CN" altLang="en-US" dirty="0">
              <a:latin typeface="Calibri" panose="020F0502020204030204" pitchFamily="2" charset="2"/>
              <a:ea typeface="宋体" panose="02010600030101010101" pitchFamily="2"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文本框 9217"/>
          <p:cNvSpPr txBox="1"/>
          <p:nvPr/>
        </p:nvSpPr>
        <p:spPr>
          <a:xfrm>
            <a:off x="396875" y="333375"/>
            <a:ext cx="5613400" cy="517525"/>
          </a:xfrm>
          <a:prstGeom prst="rect">
            <a:avLst/>
          </a:prstGeom>
          <a:noFill/>
          <a:ln w="9525">
            <a:noFill/>
          </a:ln>
        </p:spPr>
        <p:txBody>
          <a:bodyPr wrap="square" anchor="t">
            <a:spAutoFit/>
          </a:bodyPr>
          <a:p>
            <a:r>
              <a:rPr lang="zh-CN" altLang="en-US" b="1" dirty="0">
                <a:solidFill>
                  <a:srgbClr val="016A7D"/>
                </a:solidFill>
                <a:latin typeface="Calibri" panose="020F0502020204030204" pitchFamily="2" charset="2"/>
                <a:ea typeface="微软雅黑" panose="020B0503020204020204" charset="-122"/>
              </a:rPr>
              <a:t>复工贷——抵押e贷</a:t>
            </a:r>
            <a:endParaRPr lang="zh-CN" altLang="en-US" dirty="0">
              <a:latin typeface="Calibri" panose="020F0502020204030204" pitchFamily="2" charset="2"/>
              <a:ea typeface="宋体" panose="02010600030101010101" pitchFamily="2" charset="-122"/>
            </a:endParaRPr>
          </a:p>
        </p:txBody>
      </p:sp>
      <p:sp>
        <p:nvSpPr>
          <p:cNvPr id="16387" name="文本框 1"/>
          <p:cNvSpPr/>
          <p:nvPr/>
        </p:nvSpPr>
        <p:spPr>
          <a:xfrm>
            <a:off x="396875" y="1271588"/>
            <a:ext cx="8351838" cy="942975"/>
          </a:xfrm>
          <a:prstGeom prst="rect">
            <a:avLst/>
          </a:prstGeom>
          <a:solidFill>
            <a:srgbClr val="FFFFFF"/>
          </a:solidFill>
          <a:ln w="9525">
            <a:noFill/>
          </a:ln>
        </p:spPr>
        <p:txBody>
          <a:bodyPr wrap="square" anchor="t">
            <a:spAutoFit/>
          </a:bodyPr>
          <a:p>
            <a:pPr>
              <a:lnSpc>
                <a:spcPct val="140000"/>
              </a:lnSpc>
            </a:pPr>
            <a:r>
              <a:rPr lang="zh-CN" altLang="en-US" sz="2000" b="1" dirty="0">
                <a:solidFill>
                  <a:srgbClr val="016A7D"/>
                </a:solidFill>
                <a:latin typeface="微软雅黑" panose="020B0503020204020204" charset="-122"/>
                <a:ea typeface="微软雅黑" panose="020B0503020204020204" charset="-122"/>
                <a:sym typeface="微软雅黑" panose="020B0503020204020204" charset="-122"/>
              </a:rPr>
              <a:t>      以农业银行认可的优质房产抵押作为主要担保方式，对符合条件的小微企业办理的在线抵押贷款业务，由小微企业和企业主作为共同借款人。</a:t>
            </a:r>
            <a:endParaRPr lang="zh-CN" altLang="en-US" sz="2000" b="1" dirty="0">
              <a:solidFill>
                <a:srgbClr val="016A7D"/>
              </a:solidFill>
              <a:latin typeface="微软雅黑" panose="020B0503020204020204" charset="-122"/>
              <a:ea typeface="微软雅黑" panose="020B0503020204020204" charset="-122"/>
              <a:sym typeface="微软雅黑" panose="020B0503020204020204" charset="-122"/>
            </a:endParaRPr>
          </a:p>
        </p:txBody>
      </p:sp>
      <p:sp>
        <p:nvSpPr>
          <p:cNvPr id="16388" name="文本框 9219"/>
          <p:cNvSpPr txBox="1"/>
          <p:nvPr/>
        </p:nvSpPr>
        <p:spPr>
          <a:xfrm>
            <a:off x="4284663" y="2349500"/>
            <a:ext cx="4464050" cy="2835275"/>
          </a:xfrm>
          <a:prstGeom prst="rect">
            <a:avLst/>
          </a:prstGeom>
          <a:noFill/>
          <a:ln w="9525">
            <a:noFill/>
          </a:ln>
        </p:spPr>
        <p:txBody>
          <a:bodyPr wrap="square" anchor="t">
            <a:spAutoFit/>
          </a:bodyPr>
          <a:p>
            <a:pPr>
              <a:lnSpc>
                <a:spcPct val="150000"/>
              </a:lnSpc>
            </a:pPr>
            <a:r>
              <a:rPr lang="en-US" altLang="zh-CN" sz="1800" dirty="0">
                <a:solidFill>
                  <a:srgbClr val="016A7D"/>
                </a:solidFill>
                <a:latin typeface="微软雅黑" panose="020B0503020204020204" charset="-122"/>
                <a:ea typeface="微软雅黑" panose="020B0503020204020204" charset="-122"/>
              </a:rPr>
              <a:t>    </a:t>
            </a:r>
            <a:r>
              <a:rPr lang="zh-CN" altLang="en-US" sz="1800" dirty="0">
                <a:solidFill>
                  <a:srgbClr val="016A7D"/>
                </a:solidFill>
                <a:latin typeface="微软雅黑" panose="020B0503020204020204" charset="-122"/>
                <a:ea typeface="微软雅黑" panose="020B0503020204020204" charset="-122"/>
              </a:rPr>
              <a:t>贷款最高额度</a:t>
            </a:r>
            <a:r>
              <a:rPr lang="zh-CN" altLang="en-US" sz="2000" b="1" dirty="0">
                <a:solidFill>
                  <a:srgbClr val="028458"/>
                </a:solidFill>
                <a:latin typeface="微软雅黑" panose="020B0503020204020204" charset="-122"/>
                <a:ea typeface="微软雅黑" panose="020B0503020204020204" charset="-122"/>
                <a:sym typeface="Arial" panose="020B0604020202020204" charset="-52"/>
              </a:rPr>
              <a:t>5</a:t>
            </a:r>
            <a:r>
              <a:rPr lang="en-US" altLang="zh-CN" sz="2000" b="1" dirty="0">
                <a:solidFill>
                  <a:srgbClr val="028458"/>
                </a:solidFill>
                <a:latin typeface="微软雅黑" panose="020B0503020204020204" charset="-122"/>
                <a:ea typeface="微软雅黑" panose="020B0503020204020204" charset="-122"/>
                <a:sym typeface="Arial" panose="020B0604020202020204" charset="-52"/>
              </a:rPr>
              <a:t>0</a:t>
            </a:r>
            <a:r>
              <a:rPr lang="en-US" altLang="zh-CN" sz="2000" b="1" dirty="0">
                <a:solidFill>
                  <a:srgbClr val="028458"/>
                </a:solidFill>
                <a:latin typeface="微软雅黑" panose="020B0503020204020204" charset="-122"/>
                <a:ea typeface="微软雅黑" panose="020B0503020204020204" charset="-122"/>
              </a:rPr>
              <a:t>0</a:t>
            </a:r>
            <a:r>
              <a:rPr lang="zh-CN" altLang="en-US" sz="2000" b="1" dirty="0">
                <a:solidFill>
                  <a:srgbClr val="028458"/>
                </a:solidFill>
                <a:latin typeface="微软雅黑" panose="020B0503020204020204" charset="-122"/>
                <a:ea typeface="微软雅黑" panose="020B0503020204020204" charset="-122"/>
              </a:rPr>
              <a:t>万</a:t>
            </a:r>
            <a:r>
              <a:rPr lang="zh-CN" altLang="en-US" sz="1800" dirty="0">
                <a:solidFill>
                  <a:srgbClr val="016A7D"/>
                </a:solidFill>
                <a:latin typeface="微软雅黑" panose="020B0503020204020204" charset="-122"/>
                <a:ea typeface="微软雅黑" panose="020B0503020204020204" charset="-122"/>
              </a:rPr>
              <a:t>，按月付息到期一次还本或利随本清</a:t>
            </a:r>
            <a:endParaRPr lang="zh-CN" altLang="en-US" sz="1800" dirty="0">
              <a:solidFill>
                <a:srgbClr val="016A7D"/>
              </a:solidFill>
              <a:latin typeface="微软雅黑" panose="020B0503020204020204" charset="-122"/>
              <a:ea typeface="微软雅黑" panose="020B0503020204020204" charset="-122"/>
            </a:endParaRPr>
          </a:p>
          <a:p>
            <a:pPr>
              <a:lnSpc>
                <a:spcPct val="150000"/>
              </a:lnSpc>
            </a:pPr>
            <a:r>
              <a:rPr lang="zh-CN" altLang="en-US" sz="1800" dirty="0">
                <a:solidFill>
                  <a:srgbClr val="016A7D"/>
                </a:solidFill>
                <a:latin typeface="微软雅黑" panose="020B0503020204020204" charset="-122"/>
                <a:ea typeface="微软雅黑" panose="020B0503020204020204" charset="-122"/>
              </a:rPr>
              <a:t>    以</a:t>
            </a:r>
            <a:r>
              <a:rPr lang="zh-CN" altLang="en-US" sz="1800" b="1" dirty="0">
                <a:solidFill>
                  <a:srgbClr val="028458"/>
                </a:solidFill>
                <a:latin typeface="微软雅黑" panose="020B0503020204020204" charset="-122"/>
                <a:ea typeface="微软雅黑" panose="020B0503020204020204" charset="-122"/>
              </a:rPr>
              <a:t>商业居住用房抵押价值的60%</a:t>
            </a:r>
            <a:r>
              <a:rPr lang="zh-CN" altLang="en-US" sz="1800" dirty="0">
                <a:solidFill>
                  <a:srgbClr val="016A7D"/>
                </a:solidFill>
                <a:latin typeface="微软雅黑" panose="020B0503020204020204" charset="-122"/>
                <a:ea typeface="微软雅黑" panose="020B0503020204020204" charset="-122"/>
                <a:sym typeface="Arial" panose="020B0604020202020204" charset="-52"/>
              </a:rPr>
              <a:t>确定</a:t>
            </a:r>
            <a:endParaRPr lang="zh-CN" altLang="en-US" sz="1800" dirty="0">
              <a:solidFill>
                <a:srgbClr val="016A7D"/>
              </a:solidFill>
              <a:latin typeface="微软雅黑" panose="020B0503020204020204" charset="-122"/>
              <a:ea typeface="微软雅黑" panose="020B0503020204020204" charset="-122"/>
            </a:endParaRPr>
          </a:p>
          <a:p>
            <a:pPr>
              <a:lnSpc>
                <a:spcPct val="150000"/>
              </a:lnSpc>
            </a:pPr>
            <a:r>
              <a:rPr lang="zh-CN" altLang="en-US" sz="1800" dirty="0">
                <a:solidFill>
                  <a:srgbClr val="016A7D"/>
                </a:solidFill>
                <a:latin typeface="微软雅黑" panose="020B0503020204020204" charset="-122"/>
                <a:ea typeface="微软雅黑" panose="020B0503020204020204" charset="-122"/>
              </a:rPr>
              <a:t>    贷款期限</a:t>
            </a:r>
            <a:r>
              <a:rPr lang="zh-CN" altLang="en-US" sz="1800" b="1" dirty="0">
                <a:solidFill>
                  <a:srgbClr val="028458"/>
                </a:solidFill>
                <a:latin typeface="微软雅黑" panose="020B0503020204020204" charset="-122"/>
                <a:ea typeface="微软雅黑" panose="020B0503020204020204" charset="-122"/>
                <a:sym typeface="Arial" panose="020B0604020202020204" charset="-52"/>
              </a:rPr>
              <a:t>一年</a:t>
            </a:r>
            <a:endParaRPr lang="zh-CN" altLang="en-US" sz="1800" dirty="0">
              <a:solidFill>
                <a:srgbClr val="016A7D"/>
              </a:solidFill>
              <a:latin typeface="微软雅黑" panose="020B0503020204020204" charset="-122"/>
              <a:ea typeface="微软雅黑" panose="020B0503020204020204" charset="-122"/>
            </a:endParaRPr>
          </a:p>
          <a:p>
            <a:pPr>
              <a:lnSpc>
                <a:spcPct val="150000"/>
              </a:lnSpc>
            </a:pPr>
            <a:r>
              <a:rPr lang="zh-CN" altLang="en-US" sz="1800" dirty="0">
                <a:solidFill>
                  <a:srgbClr val="016A7D"/>
                </a:solidFill>
                <a:latin typeface="微软雅黑" panose="020B0503020204020204" charset="-122"/>
                <a:ea typeface="微软雅黑" panose="020B0503020204020204" charset="-122"/>
              </a:rPr>
              <a:t>    除利息外不收取其他任何贷款相关费用</a:t>
            </a:r>
            <a:endParaRPr lang="zh-CN" altLang="en-US" sz="1800" dirty="0">
              <a:solidFill>
                <a:srgbClr val="016A7D"/>
              </a:solidFill>
              <a:latin typeface="微软雅黑" panose="020B0503020204020204" charset="-122"/>
              <a:ea typeface="微软雅黑" panose="020B0503020204020204" charset="-122"/>
            </a:endParaRPr>
          </a:p>
          <a:p>
            <a:pPr>
              <a:lnSpc>
                <a:spcPct val="150000"/>
              </a:lnSpc>
            </a:pPr>
            <a:r>
              <a:rPr lang="zh-CN" altLang="en-US" sz="1800" dirty="0">
                <a:solidFill>
                  <a:srgbClr val="016A7D"/>
                </a:solidFill>
                <a:latin typeface="微软雅黑" panose="020B0503020204020204" charset="-122"/>
                <a:ea typeface="微软雅黑" panose="020B0503020204020204" charset="-122"/>
              </a:rPr>
              <a:t>    目前执行利率 </a:t>
            </a:r>
            <a:r>
              <a:rPr lang="zh-CN" altLang="en-US" sz="24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rPr>
              <a:t> </a:t>
            </a:r>
            <a:r>
              <a:rPr lang="en-US" altLang="zh-CN" b="1" dirty="0">
                <a:solidFill>
                  <a:srgbClr val="028458"/>
                </a:solidFill>
                <a:effectLst>
                  <a:outerShdw blurRad="38100" dist="38100" dir="2700000">
                    <a:srgbClr val="C0C0C0"/>
                  </a:outerShdw>
                </a:effectLst>
                <a:latin typeface="微软雅黑" panose="020B0503020204020204" charset="-122"/>
                <a:ea typeface="微软雅黑" panose="020B0503020204020204" charset="-122"/>
              </a:rPr>
              <a:t>4%</a:t>
            </a:r>
            <a:endParaRPr lang="en-US" altLang="zh-CN" b="1" dirty="0">
              <a:solidFill>
                <a:srgbClr val="028458"/>
              </a:solidFill>
              <a:effectLst>
                <a:outerShdw blurRad="38100" dist="38100" dir="2700000">
                  <a:srgbClr val="C0C0C0"/>
                </a:outerShdw>
              </a:effectLst>
              <a:latin typeface="微软雅黑" panose="020B0503020204020204" charset="-122"/>
              <a:ea typeface="微软雅黑" panose="020B0503020204020204" charset="-122"/>
            </a:endParaRPr>
          </a:p>
        </p:txBody>
      </p:sp>
      <p:grpSp>
        <p:nvGrpSpPr>
          <p:cNvPr id="16389" name="组合 15"/>
          <p:cNvGrpSpPr/>
          <p:nvPr/>
        </p:nvGrpSpPr>
        <p:grpSpPr>
          <a:xfrm>
            <a:off x="0" y="2278063"/>
            <a:ext cx="4175125" cy="4637087"/>
            <a:chOff x="0" y="0"/>
            <a:chExt cx="5384800" cy="6429484"/>
          </a:xfrm>
        </p:grpSpPr>
        <p:sp>
          <p:nvSpPr>
            <p:cNvPr id="16390" name="矩形 13"/>
            <p:cNvSpPr/>
            <p:nvPr/>
          </p:nvSpPr>
          <p:spPr>
            <a:xfrm>
              <a:off x="2072390" y="598369"/>
              <a:ext cx="2537710" cy="4459514"/>
            </a:xfrm>
            <a:prstGeom prst="rect">
              <a:avLst/>
            </a:prstGeom>
            <a:solidFill>
              <a:srgbClr val="00B0F0"/>
            </a:solidFill>
            <a:ln w="9525">
              <a:noFill/>
            </a:ln>
          </p:spPr>
          <p:txBody>
            <a:bodyPr wrap="square" anchor="ctr"/>
            <a:p>
              <a:pPr algn="ctr"/>
              <a:r>
                <a:rPr lang="en-US" altLang="zh-CN" sz="3600" dirty="0">
                  <a:latin typeface="Microsoft YaHei UI Light" panose="020B0502040204020203" pitchFamily="2" charset="-122"/>
                  <a:ea typeface="Microsoft YaHei UI Light" panose="020B0502040204020203" pitchFamily="2" charset="-122"/>
                </a:rPr>
                <a:t>IMG</a:t>
              </a:r>
              <a:endParaRPr lang="en-US" altLang="zh-CN" sz="3600" dirty="0">
                <a:latin typeface="Microsoft YaHei UI Light" panose="020B0502040204020203" pitchFamily="2" charset="-122"/>
                <a:ea typeface="Microsoft YaHei UI Light" panose="020B0502040204020203" pitchFamily="2" charset="-122"/>
              </a:endParaRPr>
            </a:p>
            <a:p>
              <a:pPr algn="ctr"/>
              <a:r>
                <a:rPr lang="en-US" altLang="zh-CN" dirty="0">
                  <a:latin typeface="Microsoft YaHei UI Light" panose="020B0502040204020203" pitchFamily="2" charset="-122"/>
                  <a:ea typeface="Microsoft YaHei UI Light" panose="020B0502040204020203" pitchFamily="2" charset="-122"/>
                </a:rPr>
                <a:t>51PPTmoban.com</a:t>
              </a:r>
              <a:endParaRPr lang="zh-CN" altLang="en-US" dirty="0">
                <a:latin typeface="Microsoft YaHei UI Light" panose="020B0502040204020203" pitchFamily="2" charset="-122"/>
                <a:ea typeface="Microsoft YaHei UI Light" panose="020B0502040204020203" pitchFamily="2" charset="-122"/>
              </a:endParaRPr>
            </a:p>
          </p:txBody>
        </p:sp>
        <p:pic>
          <p:nvPicPr>
            <p:cNvPr id="16391" name="图片 14"/>
            <p:cNvPicPr>
              <a:picLocks noChangeAspect="1"/>
            </p:cNvPicPr>
            <p:nvPr/>
          </p:nvPicPr>
          <p:blipFill>
            <a:blip r:embed="rId1"/>
            <a:stretch>
              <a:fillRect/>
            </a:stretch>
          </p:blipFill>
          <p:spPr>
            <a:xfrm>
              <a:off x="0" y="0"/>
              <a:ext cx="5384800" cy="6429484"/>
            </a:xfrm>
            <a:prstGeom prst="rect">
              <a:avLst/>
            </a:prstGeom>
            <a:noFill/>
            <a:ln w="9525">
              <a:noFill/>
            </a:ln>
          </p:spPr>
        </p:pic>
      </p:grpSp>
      <p:pic>
        <p:nvPicPr>
          <p:cNvPr id="16392" name="图片 24" descr="mmexport1565749078135"/>
          <p:cNvPicPr>
            <a:picLocks noChangeAspect="1"/>
          </p:cNvPicPr>
          <p:nvPr/>
        </p:nvPicPr>
        <p:blipFill>
          <a:blip r:embed="rId2"/>
          <a:srcRect b="9903"/>
          <a:stretch>
            <a:fillRect/>
          </a:stretch>
        </p:blipFill>
        <p:spPr>
          <a:xfrm>
            <a:off x="1619250" y="2709863"/>
            <a:ext cx="1944688" cy="3240087"/>
          </a:xfrm>
          <a:prstGeom prst="rect">
            <a:avLst/>
          </a:prstGeom>
          <a:noFill/>
          <a:ln w="9525">
            <a:noFill/>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0241"/>
          <p:cNvSpPr txBox="1"/>
          <p:nvPr/>
        </p:nvSpPr>
        <p:spPr>
          <a:xfrm>
            <a:off x="396875" y="333375"/>
            <a:ext cx="5613400" cy="517525"/>
          </a:xfrm>
          <a:prstGeom prst="rect">
            <a:avLst/>
          </a:prstGeom>
          <a:noFill/>
          <a:ln w="9525">
            <a:noFill/>
          </a:ln>
        </p:spPr>
        <p:txBody>
          <a:bodyPr anchor="t">
            <a:spAutoFit/>
          </a:bodyPr>
          <a:p>
            <a:r>
              <a:rPr lang="zh-CN" altLang="en-US" b="1" dirty="0">
                <a:solidFill>
                  <a:srgbClr val="016A7D"/>
                </a:solidFill>
                <a:latin typeface="Calibri" panose="020F0502020204030204" pitchFamily="2" charset="2"/>
                <a:ea typeface="微软雅黑" panose="020B0503020204020204" charset="-122"/>
              </a:rPr>
              <a:t>复工贷——纳税e贷</a:t>
            </a:r>
            <a:endParaRPr lang="zh-CN" altLang="en-US" b="1" dirty="0">
              <a:solidFill>
                <a:srgbClr val="016A7D"/>
              </a:solidFill>
              <a:latin typeface="Calibri" panose="020F0502020204030204" pitchFamily="2" charset="2"/>
              <a:ea typeface="微软雅黑" panose="020B0503020204020204" charset="-122"/>
            </a:endParaRPr>
          </a:p>
        </p:txBody>
      </p:sp>
      <p:sp>
        <p:nvSpPr>
          <p:cNvPr id="18435" name="文本框 1"/>
          <p:cNvSpPr/>
          <p:nvPr/>
        </p:nvSpPr>
        <p:spPr>
          <a:xfrm>
            <a:off x="1547813" y="1341438"/>
            <a:ext cx="6551612" cy="4140200"/>
          </a:xfrm>
          <a:prstGeom prst="rect">
            <a:avLst/>
          </a:prstGeom>
          <a:solidFill>
            <a:srgbClr val="FFFFFF"/>
          </a:solidFill>
          <a:ln w="9525">
            <a:noFill/>
          </a:ln>
        </p:spPr>
        <p:txBody>
          <a:bodyPr wrap="square" anchor="t">
            <a:spAutoFit/>
          </a:bodyPr>
          <a:p>
            <a:pPr>
              <a:lnSpc>
                <a:spcPct val="110000"/>
              </a:lnSpc>
            </a:pPr>
            <a:r>
              <a:rPr lang="zh-CN" altLang="en-US" sz="1800" b="1" dirty="0">
                <a:solidFill>
                  <a:srgbClr val="016A7D"/>
                </a:solidFill>
                <a:latin typeface="微软雅黑" panose="020B0503020204020204" charset="-122"/>
                <a:ea typeface="微软雅黑" panose="020B0503020204020204" charset="-122"/>
                <a:sym typeface="微软雅黑" panose="020B0503020204020204" charset="-122"/>
              </a:rPr>
              <a:t>该贷款是以企业涉税信息为主，结合企业及企业主的结算、工商、征信等外部信息，对诚信纳税的优质小微企业提供的在线自助循环使用的网络融资产品。</a:t>
            </a:r>
            <a:endParaRPr lang="zh-CN" altLang="en-US" sz="1800" b="1"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2000" b="1" dirty="0">
                <a:solidFill>
                  <a:srgbClr val="016A7D"/>
                </a:solidFill>
                <a:latin typeface="微软雅黑" panose="020B0503020204020204" charset="-122"/>
                <a:ea typeface="微软雅黑" panose="020B0503020204020204" charset="-122"/>
                <a:sym typeface="微软雅黑" panose="020B0503020204020204" charset="-122"/>
              </a:rPr>
              <a:t>额度最高</a:t>
            </a:r>
            <a:r>
              <a:rPr lang="zh-CN" altLang="en-US" sz="24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sym typeface="微软雅黑" panose="020B0503020204020204" charset="-122"/>
              </a:rPr>
              <a:t>100万元</a:t>
            </a:r>
            <a:r>
              <a:rPr lang="zh-CN" altLang="en-US" sz="2000" b="1" dirty="0">
                <a:solidFill>
                  <a:srgbClr val="016A7D"/>
                </a:solidFill>
                <a:latin typeface="微软雅黑" panose="020B0503020204020204" charset="-122"/>
                <a:ea typeface="微软雅黑" panose="020B0503020204020204" charset="-122"/>
                <a:sym typeface="微软雅黑" panose="020B0503020204020204" charset="-122"/>
              </a:rPr>
              <a:t>，期限最长</a:t>
            </a:r>
            <a:r>
              <a:rPr lang="zh-CN" altLang="en-US" sz="24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sym typeface="微软雅黑" panose="020B0503020204020204" charset="-122"/>
              </a:rPr>
              <a:t>一年</a:t>
            </a:r>
            <a:r>
              <a:rPr lang="zh-CN" altLang="en-US" sz="2000" b="1" dirty="0">
                <a:solidFill>
                  <a:srgbClr val="016A7D"/>
                </a:solidFill>
                <a:latin typeface="微软雅黑" panose="020B0503020204020204" charset="-122"/>
                <a:ea typeface="微软雅黑" panose="020B0503020204020204" charset="-122"/>
                <a:sym typeface="微软雅黑" panose="020B0503020204020204" charset="-122"/>
              </a:rPr>
              <a:t>的</a:t>
            </a:r>
            <a:r>
              <a:rPr lang="zh-CN" altLang="en-US" sz="24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sym typeface="微软雅黑" panose="020B0503020204020204" charset="-122"/>
              </a:rPr>
              <a:t>信用贷款</a:t>
            </a:r>
            <a:endParaRPr lang="zh-CN" altLang="en-US" sz="24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sym typeface="微软雅黑" panose="020B0503020204020204" charset="-122"/>
            </a:endParaRPr>
          </a:p>
          <a:p>
            <a:pPr>
              <a:lnSpc>
                <a:spcPct val="110000"/>
              </a:lnSpc>
            </a:pPr>
            <a:endParaRPr lang="zh-CN" altLang="en-US" sz="18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90000"/>
              </a:lnSpc>
            </a:pPr>
            <a:endParaRPr lang="zh-CN" altLang="en-US" sz="18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1800" b="1" dirty="0">
                <a:solidFill>
                  <a:srgbClr val="016A7D"/>
                </a:solidFill>
                <a:latin typeface="微软雅黑" panose="020B0503020204020204" charset="-122"/>
                <a:ea typeface="微软雅黑" panose="020B0503020204020204" charset="-122"/>
                <a:sym typeface="微软雅黑" panose="020B0503020204020204" charset="-122"/>
              </a:rPr>
              <a:t>服务对象</a:t>
            </a: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：①暂未在我行开户的小微企业客户</a:t>
            </a:r>
            <a:endParaRPr lang="zh-CN" altLang="en-US" sz="18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                 ②存量结算客户</a:t>
            </a:r>
            <a:endParaRPr lang="zh-CN" altLang="en-US" sz="18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40000"/>
              </a:lnSpc>
            </a:pPr>
            <a:endParaRPr lang="zh-CN" altLang="en-US" sz="18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1800" b="1" dirty="0">
                <a:solidFill>
                  <a:srgbClr val="016A7D"/>
                </a:solidFill>
                <a:latin typeface="微软雅黑" panose="020B0503020204020204" charset="-122"/>
                <a:ea typeface="微软雅黑" panose="020B0503020204020204" charset="-122"/>
                <a:sym typeface="微软雅黑" panose="020B0503020204020204" charset="-122"/>
              </a:rPr>
              <a:t>办理条件</a:t>
            </a: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：①企业最近一次纳税信用等级为</a:t>
            </a:r>
            <a:r>
              <a:rPr lang="zh-CN" altLang="en-US" sz="1800" b="1" dirty="0">
                <a:solidFill>
                  <a:srgbClr val="016A7D"/>
                </a:solidFill>
                <a:latin typeface="微软雅黑" panose="020B0503020204020204" charset="-122"/>
                <a:ea typeface="微软雅黑" panose="020B0503020204020204" charset="-122"/>
                <a:sym typeface="微软雅黑" panose="020B0503020204020204" charset="-122"/>
              </a:rPr>
              <a:t>A、B、M</a:t>
            </a: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级</a:t>
            </a:r>
            <a:endParaRPr lang="zh-CN" altLang="en-US" sz="18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                 ②企业近12个月纳税总额在1万元（含）以上</a:t>
            </a:r>
            <a:endParaRPr lang="zh-CN" altLang="en-US" sz="18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                 ③企业生产经营2年以上，在他行授信不超过2家</a:t>
            </a:r>
            <a:endParaRPr lang="zh-CN" altLang="en-US" sz="18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                 ④企业及企业主在他行信贷余额不超过500万元</a:t>
            </a:r>
            <a:endParaRPr lang="zh-CN" altLang="en-US" sz="1800" b="1" dirty="0">
              <a:solidFill>
                <a:srgbClr val="016A7D"/>
              </a:solidFill>
              <a:latin typeface="微软雅黑" panose="020B0503020204020204" charset="-122"/>
              <a:ea typeface="微软雅黑" panose="020B0503020204020204" charset="-122"/>
              <a:sym typeface="微软雅黑" panose="020B0503020204020204" charset="-122"/>
            </a:endParaRPr>
          </a:p>
        </p:txBody>
      </p:sp>
      <p:sp>
        <p:nvSpPr>
          <p:cNvPr id="18436" name="文本框 10243"/>
          <p:cNvSpPr txBox="1"/>
          <p:nvPr/>
        </p:nvSpPr>
        <p:spPr>
          <a:xfrm>
            <a:off x="1044575" y="5734050"/>
            <a:ext cx="6143625" cy="579438"/>
          </a:xfrm>
          <a:prstGeom prst="rect">
            <a:avLst/>
          </a:prstGeom>
          <a:noFill/>
          <a:ln w="9525">
            <a:noFill/>
          </a:ln>
        </p:spPr>
        <p:txBody>
          <a:bodyPr wrap="square" anchor="t">
            <a:spAutoFit/>
          </a:bodyPr>
          <a:p>
            <a:r>
              <a:rPr lang="zh-CN" altLang="en-US" b="1" dirty="0">
                <a:solidFill>
                  <a:srgbClr val="028458"/>
                </a:solidFill>
                <a:latin typeface="微软雅黑" panose="020B0503020204020204" charset="-122"/>
                <a:ea typeface="微软雅黑" panose="020B0503020204020204" charset="-122"/>
              </a:rPr>
              <a:t>利率低、流程短、放款快  </a:t>
            </a:r>
            <a:r>
              <a:rPr lang="zh-CN" altLang="en-US" sz="3200" b="1" dirty="0">
                <a:solidFill>
                  <a:srgbClr val="028458"/>
                </a:solidFill>
                <a:latin typeface="微软雅黑" panose="020B0503020204020204" charset="-122"/>
                <a:ea typeface="微软雅黑" panose="020B0503020204020204" charset="-122"/>
              </a:rPr>
              <a:t> 4.45%</a:t>
            </a:r>
            <a:endParaRPr lang="zh-CN" altLang="en-US" sz="3200" b="1" dirty="0">
              <a:solidFill>
                <a:srgbClr val="028458"/>
              </a:solidFill>
              <a:latin typeface="微软雅黑" panose="020B0503020204020204" charset="-122"/>
              <a:ea typeface="微软雅黑" panose="020B0503020204020204" charset="-122"/>
            </a:endParaRPr>
          </a:p>
        </p:txBody>
      </p:sp>
      <p:pic>
        <p:nvPicPr>
          <p:cNvPr id="18437" name="图片 10244"/>
          <p:cNvPicPr>
            <a:picLocks noChangeAspect="1"/>
          </p:cNvPicPr>
          <p:nvPr/>
        </p:nvPicPr>
        <p:blipFill>
          <a:blip r:embed="rId1"/>
          <a:stretch>
            <a:fillRect/>
          </a:stretch>
        </p:blipFill>
        <p:spPr>
          <a:xfrm>
            <a:off x="755650" y="1485900"/>
            <a:ext cx="647700" cy="649288"/>
          </a:xfrm>
          <a:prstGeom prst="rect">
            <a:avLst/>
          </a:prstGeom>
          <a:noFill/>
          <a:ln w="9525">
            <a:noFill/>
          </a:ln>
        </p:spPr>
      </p:pic>
      <p:sp>
        <p:nvSpPr>
          <p:cNvPr id="18438" name="圆角矩形 5"/>
          <p:cNvSpPr/>
          <p:nvPr/>
        </p:nvSpPr>
        <p:spPr>
          <a:xfrm>
            <a:off x="900113" y="1628775"/>
            <a:ext cx="412750" cy="404813"/>
          </a:xfrm>
          <a:custGeom>
            <a:avLst/>
            <a:gdLst/>
            <a:ahLst/>
            <a:cxnLst>
              <a:cxn ang="0">
                <a:pos x="1312" y="1552"/>
              </a:cxn>
              <a:cxn ang="0">
                <a:pos x="291" y="1746"/>
              </a:cxn>
              <a:cxn ang="0">
                <a:pos x="0" y="540"/>
              </a:cxn>
              <a:cxn ang="0">
                <a:pos x="515" y="249"/>
              </a:cxn>
              <a:cxn ang="0">
                <a:pos x="1205" y="0"/>
              </a:cxn>
              <a:cxn ang="0">
                <a:pos x="1496" y="489"/>
              </a:cxn>
              <a:cxn ang="0">
                <a:pos x="1413" y="291"/>
              </a:cxn>
              <a:cxn ang="0">
                <a:pos x="802" y="83"/>
              </a:cxn>
              <a:cxn ang="0">
                <a:pos x="1039" y="249"/>
              </a:cxn>
              <a:cxn ang="0">
                <a:pos x="1243" y="499"/>
              </a:cxn>
              <a:cxn ang="0">
                <a:pos x="291" y="333"/>
              </a:cxn>
              <a:cxn ang="0">
                <a:pos x="83" y="1455"/>
              </a:cxn>
              <a:cxn ang="0">
                <a:pos x="1039" y="1663"/>
              </a:cxn>
              <a:cxn ang="0">
                <a:pos x="1641" y="1453"/>
              </a:cxn>
              <a:cxn ang="0">
                <a:pos x="1138" y="583"/>
              </a:cxn>
              <a:cxn ang="0">
                <a:pos x="1641" y="1453"/>
              </a:cxn>
              <a:cxn ang="0">
                <a:pos x="1752" y="809"/>
              </a:cxn>
              <a:cxn ang="0">
                <a:pos x="1026" y="1228"/>
              </a:cxn>
              <a:cxn ang="0">
                <a:pos x="1767" y="1422"/>
              </a:cxn>
              <a:cxn ang="0">
                <a:pos x="1717" y="1835"/>
              </a:cxn>
              <a:cxn ang="0">
                <a:pos x="1767" y="1422"/>
              </a:cxn>
              <a:cxn ang="0">
                <a:pos x="1739" y="1874"/>
              </a:cxn>
              <a:cxn ang="0">
                <a:pos x="1956" y="1749"/>
              </a:cxn>
              <a:cxn ang="0">
                <a:pos x="249" y="551"/>
              </a:cxn>
              <a:cxn ang="0">
                <a:pos x="803" y="613"/>
              </a:cxn>
              <a:cxn ang="0">
                <a:pos x="675" y="828"/>
              </a:cxn>
              <a:cxn ang="0">
                <a:pos x="249" y="890"/>
              </a:cxn>
              <a:cxn ang="0">
                <a:pos x="675" y="828"/>
              </a:cxn>
              <a:cxn ang="0">
                <a:pos x="675" y="1167"/>
              </a:cxn>
              <a:cxn ang="0">
                <a:pos x="249" y="1105"/>
              </a:cxn>
              <a:cxn ang="0">
                <a:pos x="249" y="1444"/>
              </a:cxn>
              <a:cxn ang="0">
                <a:pos x="803" y="1382"/>
              </a:cxn>
              <a:cxn ang="0">
                <a:pos x="249" y="1444"/>
              </a:cxn>
              <a:cxn ang="0">
                <a:pos x="1179" y="961"/>
              </a:cxn>
              <a:cxn ang="0">
                <a:pos x="1300" y="1219"/>
              </a:cxn>
              <a:cxn ang="0">
                <a:pos x="1604" y="858"/>
              </a:cxn>
            </a:cxnLst>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ln>
        </p:spPr>
        <p:txBody>
          <a:bodyPr/>
          <a:p>
            <a:endParaRPr lang="zh-CN" altLang="en-US"/>
          </a:p>
        </p:txBody>
      </p:sp>
      <p:pic>
        <p:nvPicPr>
          <p:cNvPr id="18439" name="图片 10246"/>
          <p:cNvPicPr>
            <a:picLocks noChangeAspect="1"/>
          </p:cNvPicPr>
          <p:nvPr/>
        </p:nvPicPr>
        <p:blipFill>
          <a:blip r:embed="rId1"/>
          <a:stretch>
            <a:fillRect/>
          </a:stretch>
        </p:blipFill>
        <p:spPr>
          <a:xfrm>
            <a:off x="755650" y="3213100"/>
            <a:ext cx="647700" cy="647700"/>
          </a:xfrm>
          <a:prstGeom prst="rect">
            <a:avLst/>
          </a:prstGeom>
          <a:noFill/>
          <a:ln w="9525">
            <a:noFill/>
          </a:ln>
        </p:spPr>
      </p:pic>
      <p:pic>
        <p:nvPicPr>
          <p:cNvPr id="18440" name="图片 10247"/>
          <p:cNvPicPr>
            <a:picLocks noChangeAspect="1"/>
          </p:cNvPicPr>
          <p:nvPr/>
        </p:nvPicPr>
        <p:blipFill>
          <a:blip r:embed="rId1"/>
          <a:stretch>
            <a:fillRect/>
          </a:stretch>
        </p:blipFill>
        <p:spPr>
          <a:xfrm>
            <a:off x="755650" y="4294188"/>
            <a:ext cx="647700" cy="649287"/>
          </a:xfrm>
          <a:prstGeom prst="rect">
            <a:avLst/>
          </a:prstGeom>
          <a:noFill/>
          <a:ln w="9525">
            <a:noFill/>
          </a:ln>
        </p:spPr>
      </p:pic>
      <p:sp>
        <p:nvSpPr>
          <p:cNvPr id="18441" name="圆角矩形 11"/>
          <p:cNvSpPr/>
          <p:nvPr/>
        </p:nvSpPr>
        <p:spPr>
          <a:xfrm>
            <a:off x="900113" y="3357563"/>
            <a:ext cx="358775" cy="360362"/>
          </a:xfrm>
          <a:custGeom>
            <a:avLst/>
            <a:gdLst/>
            <a:ahLst/>
            <a:cxnLst>
              <a:cxn ang="0">
                <a:pos x="145802" y="316204"/>
              </a:cxn>
              <a:cxn ang="0">
                <a:pos x="335878" y="316204"/>
              </a:cxn>
              <a:cxn ang="0">
                <a:pos x="355085" y="335363"/>
              </a:cxn>
              <a:cxn ang="0">
                <a:pos x="335878" y="354521"/>
              </a:cxn>
              <a:cxn ang="0">
                <a:pos x="145802" y="354521"/>
              </a:cxn>
              <a:cxn ang="0">
                <a:pos x="126594" y="335363"/>
              </a:cxn>
              <a:cxn ang="0">
                <a:pos x="145802" y="316204"/>
              </a:cxn>
              <a:cxn ang="0">
                <a:pos x="145799" y="252977"/>
              </a:cxn>
              <a:cxn ang="0">
                <a:pos x="430791" y="252977"/>
              </a:cxn>
              <a:cxn ang="0">
                <a:pos x="449995" y="272171"/>
              </a:cxn>
              <a:cxn ang="0">
                <a:pos x="430791" y="291365"/>
              </a:cxn>
              <a:cxn ang="0">
                <a:pos x="145799" y="291365"/>
              </a:cxn>
              <a:cxn ang="0">
                <a:pos x="126594" y="272171"/>
              </a:cxn>
              <a:cxn ang="0">
                <a:pos x="145799" y="252977"/>
              </a:cxn>
              <a:cxn ang="0">
                <a:pos x="145805" y="189750"/>
              </a:cxn>
              <a:cxn ang="0">
                <a:pos x="209279" y="189750"/>
              </a:cxn>
              <a:cxn ang="0">
                <a:pos x="228490" y="208944"/>
              </a:cxn>
              <a:cxn ang="0">
                <a:pos x="209279" y="228138"/>
              </a:cxn>
              <a:cxn ang="0">
                <a:pos x="145805" y="228138"/>
              </a:cxn>
              <a:cxn ang="0">
                <a:pos x="126594" y="208944"/>
              </a:cxn>
              <a:cxn ang="0">
                <a:pos x="145805" y="189750"/>
              </a:cxn>
              <a:cxn ang="0">
                <a:pos x="70060" y="133174"/>
              </a:cxn>
              <a:cxn ang="0">
                <a:pos x="70060" y="442788"/>
              </a:cxn>
              <a:cxn ang="0">
                <a:pos x="538355" y="442788"/>
              </a:cxn>
              <a:cxn ang="0">
                <a:pos x="538355" y="133174"/>
              </a:cxn>
              <a:cxn ang="0">
                <a:pos x="38410" y="69962"/>
              </a:cxn>
              <a:cxn ang="0">
                <a:pos x="38410" y="94817"/>
              </a:cxn>
              <a:cxn ang="0">
                <a:pos x="570005" y="94817"/>
              </a:cxn>
              <a:cxn ang="0">
                <a:pos x="570005" y="69962"/>
              </a:cxn>
              <a:cxn ang="0">
                <a:pos x="304208" y="0"/>
              </a:cxn>
              <a:cxn ang="0">
                <a:pos x="323413" y="19178"/>
              </a:cxn>
              <a:cxn ang="0">
                <a:pos x="323413" y="31606"/>
              </a:cxn>
              <a:cxn ang="0">
                <a:pos x="589210" y="31606"/>
              </a:cxn>
              <a:cxn ang="0">
                <a:pos x="608415" y="50784"/>
              </a:cxn>
              <a:cxn ang="0">
                <a:pos x="608415" y="113995"/>
              </a:cxn>
              <a:cxn ang="0">
                <a:pos x="589210" y="133174"/>
              </a:cxn>
              <a:cxn ang="0">
                <a:pos x="576765" y="133174"/>
              </a:cxn>
              <a:cxn ang="0">
                <a:pos x="576765" y="461967"/>
              </a:cxn>
              <a:cxn ang="0">
                <a:pos x="557560" y="481145"/>
              </a:cxn>
              <a:cxn ang="0">
                <a:pos x="342618" y="481145"/>
              </a:cxn>
              <a:cxn ang="0">
                <a:pos x="414521" y="576883"/>
              </a:cxn>
              <a:cxn ang="0">
                <a:pos x="410680" y="603733"/>
              </a:cxn>
              <a:cxn ang="0">
                <a:pos x="399157" y="607568"/>
              </a:cxn>
              <a:cxn ang="0">
                <a:pos x="383793" y="599897"/>
              </a:cxn>
              <a:cxn ang="0">
                <a:pos x="323413" y="519348"/>
              </a:cxn>
              <a:cxn ang="0">
                <a:pos x="323413" y="588390"/>
              </a:cxn>
              <a:cxn ang="0">
                <a:pos x="304208" y="607568"/>
              </a:cxn>
              <a:cxn ang="0">
                <a:pos x="285003" y="588390"/>
              </a:cxn>
              <a:cxn ang="0">
                <a:pos x="285003" y="519348"/>
              </a:cxn>
              <a:cxn ang="0">
                <a:pos x="224622" y="599897"/>
              </a:cxn>
              <a:cxn ang="0">
                <a:pos x="209258" y="607568"/>
              </a:cxn>
              <a:cxn ang="0">
                <a:pos x="197735" y="603733"/>
              </a:cxn>
              <a:cxn ang="0">
                <a:pos x="193894" y="576883"/>
              </a:cxn>
              <a:cxn ang="0">
                <a:pos x="265798" y="481145"/>
              </a:cxn>
              <a:cxn ang="0">
                <a:pos x="50855" y="481145"/>
              </a:cxn>
              <a:cxn ang="0">
                <a:pos x="31650" y="461967"/>
              </a:cxn>
              <a:cxn ang="0">
                <a:pos x="31650" y="133174"/>
              </a:cxn>
              <a:cxn ang="0">
                <a:pos x="19205" y="133174"/>
              </a:cxn>
              <a:cxn ang="0">
                <a:pos x="0" y="113995"/>
              </a:cxn>
              <a:cxn ang="0">
                <a:pos x="0" y="50784"/>
              </a:cxn>
              <a:cxn ang="0">
                <a:pos x="19205" y="31606"/>
              </a:cxn>
              <a:cxn ang="0">
                <a:pos x="285003" y="31606"/>
              </a:cxn>
              <a:cxn ang="0">
                <a:pos x="285003" y="19178"/>
              </a:cxn>
              <a:cxn ang="0">
                <a:pos x="304208" y="0"/>
              </a:cxn>
            </a:cxnLst>
            <a:pathLst>
              <a:path w="608415" h="607568">
                <a:moveTo>
                  <a:pt x="145802" y="316204"/>
                </a:moveTo>
                <a:lnTo>
                  <a:pt x="335878" y="316204"/>
                </a:lnTo>
                <a:cubicBezTo>
                  <a:pt x="346480" y="316204"/>
                  <a:pt x="355085" y="324787"/>
                  <a:pt x="355085" y="335363"/>
                </a:cubicBezTo>
                <a:cubicBezTo>
                  <a:pt x="355085" y="345938"/>
                  <a:pt x="346480" y="354521"/>
                  <a:pt x="335878" y="354521"/>
                </a:cubicBezTo>
                <a:lnTo>
                  <a:pt x="145802" y="354521"/>
                </a:lnTo>
                <a:cubicBezTo>
                  <a:pt x="135199" y="354521"/>
                  <a:pt x="126594" y="345938"/>
                  <a:pt x="126594" y="335363"/>
                </a:cubicBezTo>
                <a:cubicBezTo>
                  <a:pt x="126594" y="324787"/>
                  <a:pt x="135199" y="316204"/>
                  <a:pt x="145802" y="316204"/>
                </a:cubicBezTo>
                <a:close/>
                <a:moveTo>
                  <a:pt x="145799" y="252977"/>
                </a:moveTo>
                <a:lnTo>
                  <a:pt x="430791" y="252977"/>
                </a:lnTo>
                <a:cubicBezTo>
                  <a:pt x="441392" y="252977"/>
                  <a:pt x="449995" y="261576"/>
                  <a:pt x="449995" y="272171"/>
                </a:cubicBezTo>
                <a:cubicBezTo>
                  <a:pt x="449995" y="282766"/>
                  <a:pt x="441392" y="291365"/>
                  <a:pt x="430791" y="291365"/>
                </a:cubicBezTo>
                <a:lnTo>
                  <a:pt x="145799" y="291365"/>
                </a:lnTo>
                <a:cubicBezTo>
                  <a:pt x="135198" y="291365"/>
                  <a:pt x="126594" y="282766"/>
                  <a:pt x="126594" y="272171"/>
                </a:cubicBezTo>
                <a:cubicBezTo>
                  <a:pt x="126594" y="261576"/>
                  <a:pt x="135198" y="252977"/>
                  <a:pt x="145799" y="252977"/>
                </a:cubicBezTo>
                <a:close/>
                <a:moveTo>
                  <a:pt x="145805" y="189750"/>
                </a:moveTo>
                <a:lnTo>
                  <a:pt x="209279" y="189750"/>
                </a:lnTo>
                <a:cubicBezTo>
                  <a:pt x="219884" y="189750"/>
                  <a:pt x="228490" y="198349"/>
                  <a:pt x="228490" y="208944"/>
                </a:cubicBezTo>
                <a:cubicBezTo>
                  <a:pt x="228490" y="219539"/>
                  <a:pt x="219884" y="228138"/>
                  <a:pt x="209279" y="228138"/>
                </a:cubicBezTo>
                <a:lnTo>
                  <a:pt x="145805" y="228138"/>
                </a:lnTo>
                <a:cubicBezTo>
                  <a:pt x="135201" y="228138"/>
                  <a:pt x="126594" y="219539"/>
                  <a:pt x="126594" y="208944"/>
                </a:cubicBezTo>
                <a:cubicBezTo>
                  <a:pt x="126594" y="198349"/>
                  <a:pt x="135201" y="189750"/>
                  <a:pt x="145805" y="189750"/>
                </a:cubicBezTo>
                <a:close/>
                <a:moveTo>
                  <a:pt x="70060" y="133174"/>
                </a:moveTo>
                <a:lnTo>
                  <a:pt x="70060" y="442788"/>
                </a:lnTo>
                <a:lnTo>
                  <a:pt x="538355" y="442788"/>
                </a:lnTo>
                <a:lnTo>
                  <a:pt x="538355" y="133174"/>
                </a:lnTo>
                <a:close/>
                <a:moveTo>
                  <a:pt x="38410" y="69962"/>
                </a:moveTo>
                <a:lnTo>
                  <a:pt x="38410" y="94817"/>
                </a:lnTo>
                <a:lnTo>
                  <a:pt x="570005" y="94817"/>
                </a:lnTo>
                <a:lnTo>
                  <a:pt x="570005" y="69962"/>
                </a:lnTo>
                <a:close/>
                <a:moveTo>
                  <a:pt x="304208" y="0"/>
                </a:moveTo>
                <a:cubicBezTo>
                  <a:pt x="314809" y="0"/>
                  <a:pt x="323413" y="8592"/>
                  <a:pt x="323413" y="19178"/>
                </a:cubicBezTo>
                <a:lnTo>
                  <a:pt x="323413" y="31606"/>
                </a:lnTo>
                <a:lnTo>
                  <a:pt x="589210" y="31606"/>
                </a:lnTo>
                <a:cubicBezTo>
                  <a:pt x="599811" y="31606"/>
                  <a:pt x="608415" y="40197"/>
                  <a:pt x="608415" y="50784"/>
                </a:cubicBezTo>
                <a:lnTo>
                  <a:pt x="608415" y="113995"/>
                </a:lnTo>
                <a:cubicBezTo>
                  <a:pt x="608415" y="124582"/>
                  <a:pt x="599811" y="133174"/>
                  <a:pt x="589210" y="133174"/>
                </a:cubicBezTo>
                <a:lnTo>
                  <a:pt x="576765" y="133174"/>
                </a:lnTo>
                <a:lnTo>
                  <a:pt x="576765" y="461967"/>
                </a:lnTo>
                <a:cubicBezTo>
                  <a:pt x="576765" y="472553"/>
                  <a:pt x="568161" y="481145"/>
                  <a:pt x="557560" y="481145"/>
                </a:cubicBezTo>
                <a:lnTo>
                  <a:pt x="342618" y="481145"/>
                </a:lnTo>
                <a:lnTo>
                  <a:pt x="414521" y="576883"/>
                </a:lnTo>
                <a:cubicBezTo>
                  <a:pt x="420974" y="585321"/>
                  <a:pt x="419284" y="597442"/>
                  <a:pt x="410680" y="603733"/>
                </a:cubicBezTo>
                <a:cubicBezTo>
                  <a:pt x="407300" y="606341"/>
                  <a:pt x="403306" y="607568"/>
                  <a:pt x="399157" y="607568"/>
                </a:cubicBezTo>
                <a:cubicBezTo>
                  <a:pt x="393319" y="607568"/>
                  <a:pt x="387634" y="604960"/>
                  <a:pt x="383793" y="599897"/>
                </a:cubicBezTo>
                <a:lnTo>
                  <a:pt x="323413" y="519348"/>
                </a:lnTo>
                <a:lnTo>
                  <a:pt x="323413" y="588390"/>
                </a:lnTo>
                <a:cubicBezTo>
                  <a:pt x="323413" y="598976"/>
                  <a:pt x="314809" y="607568"/>
                  <a:pt x="304208" y="607568"/>
                </a:cubicBezTo>
                <a:cubicBezTo>
                  <a:pt x="293607" y="607568"/>
                  <a:pt x="285003" y="598976"/>
                  <a:pt x="285003" y="588390"/>
                </a:cubicBezTo>
                <a:lnTo>
                  <a:pt x="285003" y="519348"/>
                </a:lnTo>
                <a:lnTo>
                  <a:pt x="224622" y="599897"/>
                </a:lnTo>
                <a:cubicBezTo>
                  <a:pt x="220781" y="604960"/>
                  <a:pt x="215096" y="607568"/>
                  <a:pt x="209258" y="607568"/>
                </a:cubicBezTo>
                <a:cubicBezTo>
                  <a:pt x="205110" y="607568"/>
                  <a:pt x="201115" y="606341"/>
                  <a:pt x="197735" y="603733"/>
                </a:cubicBezTo>
                <a:cubicBezTo>
                  <a:pt x="189131" y="597442"/>
                  <a:pt x="187441" y="585321"/>
                  <a:pt x="193894" y="576883"/>
                </a:cubicBezTo>
                <a:lnTo>
                  <a:pt x="265798" y="481145"/>
                </a:lnTo>
                <a:lnTo>
                  <a:pt x="50855" y="481145"/>
                </a:lnTo>
                <a:cubicBezTo>
                  <a:pt x="40253" y="481145"/>
                  <a:pt x="31650" y="472553"/>
                  <a:pt x="31650" y="461967"/>
                </a:cubicBezTo>
                <a:lnTo>
                  <a:pt x="31650" y="133174"/>
                </a:lnTo>
                <a:lnTo>
                  <a:pt x="19205" y="133174"/>
                </a:lnTo>
                <a:cubicBezTo>
                  <a:pt x="8604" y="133174"/>
                  <a:pt x="0" y="124582"/>
                  <a:pt x="0" y="113995"/>
                </a:cubicBezTo>
                <a:lnTo>
                  <a:pt x="0" y="50784"/>
                </a:lnTo>
                <a:cubicBezTo>
                  <a:pt x="0" y="40197"/>
                  <a:pt x="8604" y="31606"/>
                  <a:pt x="19205" y="31606"/>
                </a:cubicBezTo>
                <a:lnTo>
                  <a:pt x="285003" y="31606"/>
                </a:lnTo>
                <a:lnTo>
                  <a:pt x="285003" y="19178"/>
                </a:lnTo>
                <a:cubicBezTo>
                  <a:pt x="285003" y="8592"/>
                  <a:pt x="293607" y="0"/>
                  <a:pt x="304208" y="0"/>
                </a:cubicBezTo>
                <a:close/>
              </a:path>
            </a:pathLst>
          </a:custGeom>
          <a:solidFill>
            <a:schemeClr val="bg1"/>
          </a:solidFill>
          <a:ln w="9525">
            <a:noFill/>
          </a:ln>
        </p:spPr>
        <p:txBody>
          <a:bodyPr/>
          <a:p>
            <a:endParaRPr lang="zh-CN" altLang="en-US"/>
          </a:p>
        </p:txBody>
      </p:sp>
      <p:sp>
        <p:nvSpPr>
          <p:cNvPr id="18442" name="圆角矩形 14"/>
          <p:cNvSpPr/>
          <p:nvPr/>
        </p:nvSpPr>
        <p:spPr>
          <a:xfrm>
            <a:off x="900113" y="4437063"/>
            <a:ext cx="412750" cy="396875"/>
          </a:xfrm>
          <a:custGeom>
            <a:avLst/>
            <a:gdLst/>
            <a:ahLst/>
            <a:cxnLst>
              <a:cxn ang="0">
                <a:pos x="241391" y="466920"/>
              </a:cxn>
              <a:cxn ang="0">
                <a:pos x="374792" y="466920"/>
              </a:cxn>
              <a:cxn ang="0">
                <a:pos x="394157" y="492438"/>
              </a:cxn>
              <a:cxn ang="0">
                <a:pos x="241391" y="492438"/>
              </a:cxn>
              <a:cxn ang="0">
                <a:pos x="45175" y="266910"/>
              </a:cxn>
              <a:cxn ang="0">
                <a:pos x="178975" y="266910"/>
              </a:cxn>
              <a:cxn ang="0">
                <a:pos x="178975" y="312085"/>
              </a:cxn>
              <a:cxn ang="0">
                <a:pos x="45175" y="312085"/>
              </a:cxn>
              <a:cxn ang="0">
                <a:pos x="45175" y="167939"/>
              </a:cxn>
              <a:cxn ang="0">
                <a:pos x="178975" y="167939"/>
              </a:cxn>
              <a:cxn ang="0">
                <a:pos x="178975" y="213114"/>
              </a:cxn>
              <a:cxn ang="0">
                <a:pos x="45175" y="213114"/>
              </a:cxn>
              <a:cxn ang="0">
                <a:pos x="254150" y="92418"/>
              </a:cxn>
              <a:cxn ang="0">
                <a:pos x="497537" y="92418"/>
              </a:cxn>
              <a:cxn ang="0">
                <a:pos x="516922" y="111788"/>
              </a:cxn>
              <a:cxn ang="0">
                <a:pos x="516922" y="402340"/>
              </a:cxn>
              <a:cxn ang="0">
                <a:pos x="497537" y="421710"/>
              </a:cxn>
              <a:cxn ang="0">
                <a:pos x="359690" y="421710"/>
              </a:cxn>
              <a:cxn ang="0">
                <a:pos x="359690" y="458298"/>
              </a:cxn>
              <a:cxn ang="0">
                <a:pos x="254150" y="458298"/>
              </a:cxn>
              <a:cxn ang="0">
                <a:pos x="254150" y="382970"/>
              </a:cxn>
              <a:cxn ang="0">
                <a:pos x="478152" y="382970"/>
              </a:cxn>
              <a:cxn ang="0">
                <a:pos x="478152" y="131158"/>
              </a:cxn>
              <a:cxn ang="0">
                <a:pos x="254150" y="131158"/>
              </a:cxn>
              <a:cxn ang="0">
                <a:pos x="45175" y="75176"/>
              </a:cxn>
              <a:cxn ang="0">
                <a:pos x="178975" y="75176"/>
              </a:cxn>
              <a:cxn ang="0">
                <a:pos x="178975" y="120351"/>
              </a:cxn>
              <a:cxn ang="0">
                <a:pos x="45175" y="120351"/>
              </a:cxn>
              <a:cxn ang="0">
                <a:pos x="28019" y="27965"/>
              </a:cxn>
              <a:cxn ang="0">
                <a:pos x="28019" y="466805"/>
              </a:cxn>
              <a:cxn ang="0">
                <a:pos x="196130" y="466805"/>
              </a:cxn>
              <a:cxn ang="0">
                <a:pos x="196130" y="27965"/>
              </a:cxn>
              <a:cxn ang="0">
                <a:pos x="28019" y="0"/>
              </a:cxn>
              <a:cxn ang="0">
                <a:pos x="196130" y="0"/>
              </a:cxn>
              <a:cxn ang="0">
                <a:pos x="224149" y="27965"/>
              </a:cxn>
              <a:cxn ang="0">
                <a:pos x="224149" y="466805"/>
              </a:cxn>
              <a:cxn ang="0">
                <a:pos x="196130" y="496921"/>
              </a:cxn>
              <a:cxn ang="0">
                <a:pos x="28019" y="496921"/>
              </a:cxn>
              <a:cxn ang="0">
                <a:pos x="0" y="466805"/>
              </a:cxn>
              <a:cxn ang="0">
                <a:pos x="0" y="27965"/>
              </a:cxn>
              <a:cxn ang="0">
                <a:pos x="28019" y="0"/>
              </a:cxn>
            </a:cxnLst>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chemeClr val="bg1"/>
          </a:solidFill>
          <a:ln w="9525">
            <a:noFill/>
          </a:ln>
        </p:spPr>
        <p:txBody>
          <a:bodyPr/>
          <a:p>
            <a:endParaRPr lang="zh-CN" alt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文本框 11265"/>
          <p:cNvSpPr txBox="1"/>
          <p:nvPr/>
        </p:nvSpPr>
        <p:spPr>
          <a:xfrm>
            <a:off x="396875" y="333375"/>
            <a:ext cx="5613400" cy="517525"/>
          </a:xfrm>
          <a:prstGeom prst="rect">
            <a:avLst/>
          </a:prstGeom>
          <a:noFill/>
          <a:ln w="9525">
            <a:noFill/>
          </a:ln>
        </p:spPr>
        <p:txBody>
          <a:bodyPr wrap="square" anchor="t">
            <a:spAutoFit/>
          </a:bodyPr>
          <a:p>
            <a:r>
              <a:rPr lang="zh-CN" altLang="en-US" b="1" dirty="0">
                <a:solidFill>
                  <a:srgbClr val="016A7D"/>
                </a:solidFill>
                <a:latin typeface="Calibri" panose="020F0502020204030204" pitchFamily="2" charset="2"/>
                <a:ea typeface="微软雅黑" panose="020B0503020204020204" charset="-122"/>
              </a:rPr>
              <a:t>复工贷——微易贷</a:t>
            </a:r>
            <a:endParaRPr lang="zh-CN" altLang="en-US" dirty="0">
              <a:latin typeface="Calibri" panose="020F0502020204030204" pitchFamily="2" charset="2"/>
              <a:ea typeface="宋体" panose="02010600030101010101" pitchFamily="2" charset="-122"/>
            </a:endParaRPr>
          </a:p>
        </p:txBody>
      </p:sp>
      <p:sp>
        <p:nvSpPr>
          <p:cNvPr id="20483" name="文本框 1"/>
          <p:cNvSpPr/>
          <p:nvPr/>
        </p:nvSpPr>
        <p:spPr>
          <a:xfrm>
            <a:off x="4356100" y="1414463"/>
            <a:ext cx="4537075" cy="3711575"/>
          </a:xfrm>
          <a:prstGeom prst="rect">
            <a:avLst/>
          </a:prstGeom>
          <a:solidFill>
            <a:srgbClr val="FFFFFF"/>
          </a:solidFill>
          <a:ln w="9525">
            <a:noFill/>
          </a:ln>
        </p:spPr>
        <p:txBody>
          <a:bodyPr wrap="square" anchor="t">
            <a:spAutoFit/>
          </a:bodyPr>
          <a:p>
            <a:pPr>
              <a:lnSpc>
                <a:spcPct val="110000"/>
              </a:lnSpc>
            </a:pP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该产品是针对小微企业投放的</a:t>
            </a:r>
            <a:r>
              <a:rPr lang="zh-CN" altLang="en-US" sz="1800" b="1" dirty="0">
                <a:solidFill>
                  <a:srgbClr val="016A7D"/>
                </a:solidFill>
                <a:latin typeface="微软雅黑" panose="020B0503020204020204" charset="-122"/>
                <a:ea typeface="微软雅黑" panose="020B0503020204020204" charset="-122"/>
                <a:sym typeface="微软雅黑" panose="020B0503020204020204" charset="-122"/>
              </a:rPr>
              <a:t>流动资金贷款。</a:t>
            </a:r>
            <a:endParaRPr lang="zh-CN" altLang="en-US" sz="1800" b="1"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10000"/>
              </a:lnSpc>
            </a:pPr>
            <a:endParaRPr lang="zh-CN" altLang="en-US" sz="1800" b="1"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贷款期限</a:t>
            </a:r>
            <a:r>
              <a:rPr lang="zh-CN" altLang="en-US" sz="18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sym typeface="微软雅黑" panose="020B0503020204020204" charset="-122"/>
              </a:rPr>
              <a:t>1年</a:t>
            </a:r>
            <a:r>
              <a:rPr lang="zh-CN" altLang="en-US" sz="1800" b="1" dirty="0">
                <a:solidFill>
                  <a:srgbClr val="016A7D"/>
                </a:solidFill>
                <a:latin typeface="微软雅黑" panose="020B0503020204020204" charset="-122"/>
                <a:ea typeface="微软雅黑" panose="020B0503020204020204" charset="-122"/>
                <a:sym typeface="微软雅黑" panose="020B0503020204020204" charset="-122"/>
              </a:rPr>
              <a:t>，</a:t>
            </a: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最高额度</a:t>
            </a:r>
            <a:r>
              <a:rPr lang="zh-CN" altLang="en-US" sz="18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sym typeface="微软雅黑" panose="020B0503020204020204" charset="-122"/>
              </a:rPr>
              <a:t>500万</a:t>
            </a:r>
            <a:endParaRPr lang="zh-CN" altLang="en-US" sz="18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sym typeface="微软雅黑" panose="020B0503020204020204" charset="-122"/>
            </a:endParaRPr>
          </a:p>
          <a:p>
            <a:pPr>
              <a:lnSpc>
                <a:spcPct val="110000"/>
              </a:lnSpc>
            </a:pPr>
            <a:endParaRPr lang="zh-CN" altLang="en-US" sz="18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生产经营</a:t>
            </a:r>
            <a:r>
              <a:rPr lang="zh-CN" altLang="en-US" sz="1800" b="1" dirty="0">
                <a:solidFill>
                  <a:srgbClr val="028458"/>
                </a:solidFill>
                <a:latin typeface="微软雅黑" panose="020B0503020204020204" charset="-122"/>
                <a:ea typeface="微软雅黑" panose="020B0503020204020204" charset="-122"/>
                <a:sym typeface="微软雅黑" panose="020B0503020204020204" charset="-122"/>
              </a:rPr>
              <a:t>1年以上</a:t>
            </a: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，有固定生产经营场所</a:t>
            </a:r>
            <a:endParaRPr lang="zh-CN" altLang="en-US" sz="18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10000"/>
              </a:lnSpc>
            </a:pPr>
            <a:endParaRPr lang="zh-CN" altLang="en-US" sz="1800" dirty="0">
              <a:solidFill>
                <a:srgbClr val="016A7D"/>
              </a:solidFill>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除农行外，有融资余额的银行不超过</a:t>
            </a:r>
            <a:r>
              <a:rPr lang="zh-CN" altLang="en-US" sz="1800" b="1" dirty="0">
                <a:solidFill>
                  <a:srgbClr val="028458"/>
                </a:solidFill>
                <a:latin typeface="微软雅黑" panose="020B0503020204020204" charset="-122"/>
                <a:ea typeface="微软雅黑" panose="020B0503020204020204" charset="-122"/>
                <a:sym typeface="微软雅黑" panose="020B0503020204020204" charset="-122"/>
              </a:rPr>
              <a:t>3家</a:t>
            </a:r>
            <a:endParaRPr lang="zh-CN" altLang="en-US" sz="1800" b="1" dirty="0">
              <a:solidFill>
                <a:srgbClr val="028458"/>
              </a:solidFill>
              <a:latin typeface="微软雅黑" panose="020B0503020204020204" charset="-122"/>
              <a:ea typeface="微软雅黑" panose="020B0503020204020204" charset="-122"/>
              <a:sym typeface="微软雅黑" panose="020B0503020204020204" charset="-122"/>
            </a:endParaRPr>
          </a:p>
          <a:p>
            <a:pPr>
              <a:lnSpc>
                <a:spcPct val="110000"/>
              </a:lnSpc>
            </a:pPr>
            <a:endParaRPr lang="zh-CN" altLang="en-US" sz="1800" b="1" dirty="0">
              <a:solidFill>
                <a:srgbClr val="028458"/>
              </a:solidFill>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目前</a:t>
            </a:r>
            <a:r>
              <a:rPr lang="zh-CN" altLang="en-US" sz="18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sym typeface="微软雅黑" panose="020B0503020204020204" charset="-122"/>
              </a:rPr>
              <a:t>执行利率4.35%</a:t>
            </a:r>
            <a:endParaRPr lang="zh-CN" altLang="en-US" sz="18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sym typeface="微软雅黑" panose="020B0503020204020204" charset="-122"/>
            </a:endParaRPr>
          </a:p>
          <a:p>
            <a:pPr>
              <a:lnSpc>
                <a:spcPct val="110000"/>
              </a:lnSpc>
            </a:pPr>
            <a:endParaRPr lang="zh-CN" altLang="en-US" sz="1800" b="1" dirty="0">
              <a:solidFill>
                <a:srgbClr val="028458"/>
              </a:solidFill>
              <a:effectLst>
                <a:outerShdw blurRad="38100" dist="38100" dir="2700000">
                  <a:srgbClr val="C0C0C0"/>
                </a:outerShdw>
              </a:effectLst>
              <a:latin typeface="微软雅黑" panose="020B0503020204020204" charset="-122"/>
              <a:ea typeface="微软雅黑" panose="020B0503020204020204" charset="-122"/>
              <a:sym typeface="微软雅黑" panose="020B0503020204020204" charset="-122"/>
            </a:endParaRPr>
          </a:p>
          <a:p>
            <a:pPr>
              <a:lnSpc>
                <a:spcPct val="110000"/>
              </a:lnSpc>
            </a:pPr>
            <a:r>
              <a:rPr lang="zh-CN" altLang="en-US" sz="1800" dirty="0">
                <a:solidFill>
                  <a:srgbClr val="016A7D"/>
                </a:solidFill>
                <a:latin typeface="微软雅黑" panose="020B0503020204020204" charset="-122"/>
                <a:ea typeface="微软雅黑" panose="020B0503020204020204" charset="-122"/>
                <a:sym typeface="微软雅黑" panose="020B0503020204020204" charset="-122"/>
              </a:rPr>
              <a:t>可采用抵押、质押、担保公司担保等担保方式办理</a:t>
            </a:r>
            <a:endParaRPr lang="zh-CN" altLang="en-US" sz="1800" dirty="0">
              <a:solidFill>
                <a:srgbClr val="016A7D"/>
              </a:solidFill>
              <a:latin typeface="微软雅黑" panose="020B0503020204020204" charset="-122"/>
              <a:ea typeface="微软雅黑" panose="020B0503020204020204" charset="-122"/>
              <a:sym typeface="微软雅黑" panose="020B0503020204020204" charset="-122"/>
            </a:endParaRPr>
          </a:p>
        </p:txBody>
      </p:sp>
      <p:sp>
        <p:nvSpPr>
          <p:cNvPr id="20484" name="任意多边形 2"/>
          <p:cNvSpPr/>
          <p:nvPr/>
        </p:nvSpPr>
        <p:spPr>
          <a:xfrm>
            <a:off x="323850" y="1485900"/>
            <a:ext cx="1946275" cy="2520950"/>
          </a:xfrm>
          <a:custGeom>
            <a:avLst/>
            <a:gdLst/>
            <a:ahLst/>
            <a:cxnLst>
              <a:cxn ang="0">
                <a:pos x="0" y="0"/>
              </a:cxn>
              <a:cxn ang="0">
                <a:pos x="2533650" y="0"/>
              </a:cxn>
              <a:cxn ang="0">
                <a:pos x="2533650" y="3082521"/>
              </a:cxn>
              <a:cxn ang="0">
                <a:pos x="0" y="2185933"/>
              </a:cxn>
            </a:cxnLst>
            <a:pathLst>
              <a:path w="2533650" h="3082521">
                <a:moveTo>
                  <a:pt x="0" y="0"/>
                </a:moveTo>
                <a:lnTo>
                  <a:pt x="2533650" y="0"/>
                </a:lnTo>
                <a:lnTo>
                  <a:pt x="2533650" y="3082521"/>
                </a:lnTo>
                <a:lnTo>
                  <a:pt x="0" y="2185933"/>
                </a:lnTo>
                <a:close/>
              </a:path>
            </a:pathLst>
          </a:custGeom>
          <a:blipFill rotWithShape="1">
            <a:blip r:embed="rId1"/>
            <a:stretch>
              <a:fillRect/>
            </a:stretch>
          </a:blipFill>
          <a:ln w="9525">
            <a:noFill/>
          </a:ln>
        </p:spPr>
        <p:txBody>
          <a:bodyPr/>
          <a:p>
            <a:endParaRPr lang="zh-CN" altLang="en-US"/>
          </a:p>
        </p:txBody>
      </p:sp>
      <p:sp>
        <p:nvSpPr>
          <p:cNvPr id="20485" name="任意多边形 4"/>
          <p:cNvSpPr/>
          <p:nvPr/>
        </p:nvSpPr>
        <p:spPr>
          <a:xfrm flipH="1">
            <a:off x="2339975" y="1485900"/>
            <a:ext cx="1800225" cy="3311525"/>
          </a:xfrm>
          <a:custGeom>
            <a:avLst/>
            <a:gdLst/>
            <a:ahLst/>
            <a:cxnLst>
              <a:cxn ang="0">
                <a:pos x="0" y="0"/>
              </a:cxn>
              <a:cxn ang="0">
                <a:pos x="2533650" y="0"/>
              </a:cxn>
              <a:cxn ang="0">
                <a:pos x="2533650" y="3100917"/>
              </a:cxn>
              <a:cxn ang="0">
                <a:pos x="0" y="3997504"/>
              </a:cxn>
            </a:cxnLst>
            <a:pathLst>
              <a:path w="2533650" h="3997504">
                <a:moveTo>
                  <a:pt x="0" y="0"/>
                </a:moveTo>
                <a:lnTo>
                  <a:pt x="2533650" y="0"/>
                </a:lnTo>
                <a:lnTo>
                  <a:pt x="2533650" y="3100917"/>
                </a:lnTo>
                <a:lnTo>
                  <a:pt x="0" y="3997504"/>
                </a:lnTo>
                <a:close/>
              </a:path>
            </a:pathLst>
          </a:custGeom>
          <a:blipFill rotWithShape="1">
            <a:blip r:embed="rId2"/>
            <a:stretch>
              <a:fillRect/>
            </a:stretch>
          </a:blipFill>
          <a:ln w="9525">
            <a:noFill/>
          </a:ln>
        </p:spPr>
        <p:txBody>
          <a:bodyPr/>
          <a:p>
            <a:endParaRPr lang="zh-CN" alt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圆角矩形 5"/>
          <p:cNvSpPr/>
          <p:nvPr/>
        </p:nvSpPr>
        <p:spPr>
          <a:xfrm>
            <a:off x="612775" y="5302250"/>
            <a:ext cx="311150" cy="403225"/>
          </a:xfrm>
          <a:custGeom>
            <a:avLst/>
            <a:gdLst/>
            <a:ahLst/>
            <a:cxnLst>
              <a:cxn ang="0">
                <a:pos x="1312" y="1552"/>
              </a:cxn>
              <a:cxn ang="0">
                <a:pos x="291" y="1746"/>
              </a:cxn>
              <a:cxn ang="0">
                <a:pos x="0" y="540"/>
              </a:cxn>
              <a:cxn ang="0">
                <a:pos x="515" y="249"/>
              </a:cxn>
              <a:cxn ang="0">
                <a:pos x="1205" y="0"/>
              </a:cxn>
              <a:cxn ang="0">
                <a:pos x="1496" y="489"/>
              </a:cxn>
              <a:cxn ang="0">
                <a:pos x="1413" y="291"/>
              </a:cxn>
              <a:cxn ang="0">
                <a:pos x="802" y="83"/>
              </a:cxn>
              <a:cxn ang="0">
                <a:pos x="1039" y="249"/>
              </a:cxn>
              <a:cxn ang="0">
                <a:pos x="1243" y="499"/>
              </a:cxn>
              <a:cxn ang="0">
                <a:pos x="291" y="333"/>
              </a:cxn>
              <a:cxn ang="0">
                <a:pos x="83" y="1455"/>
              </a:cxn>
              <a:cxn ang="0">
                <a:pos x="1039" y="1663"/>
              </a:cxn>
              <a:cxn ang="0">
                <a:pos x="1641" y="1453"/>
              </a:cxn>
              <a:cxn ang="0">
                <a:pos x="1138" y="583"/>
              </a:cxn>
              <a:cxn ang="0">
                <a:pos x="1641" y="1453"/>
              </a:cxn>
              <a:cxn ang="0">
                <a:pos x="1752" y="809"/>
              </a:cxn>
              <a:cxn ang="0">
                <a:pos x="1026" y="1228"/>
              </a:cxn>
              <a:cxn ang="0">
                <a:pos x="1767" y="1422"/>
              </a:cxn>
              <a:cxn ang="0">
                <a:pos x="1717" y="1835"/>
              </a:cxn>
              <a:cxn ang="0">
                <a:pos x="1767" y="1422"/>
              </a:cxn>
              <a:cxn ang="0">
                <a:pos x="1739" y="1874"/>
              </a:cxn>
              <a:cxn ang="0">
                <a:pos x="1956" y="1749"/>
              </a:cxn>
              <a:cxn ang="0">
                <a:pos x="249" y="551"/>
              </a:cxn>
              <a:cxn ang="0">
                <a:pos x="803" y="613"/>
              </a:cxn>
              <a:cxn ang="0">
                <a:pos x="675" y="828"/>
              </a:cxn>
              <a:cxn ang="0">
                <a:pos x="249" y="890"/>
              </a:cxn>
              <a:cxn ang="0">
                <a:pos x="675" y="828"/>
              </a:cxn>
              <a:cxn ang="0">
                <a:pos x="675" y="1167"/>
              </a:cxn>
              <a:cxn ang="0">
                <a:pos x="249" y="1105"/>
              </a:cxn>
              <a:cxn ang="0">
                <a:pos x="249" y="1444"/>
              </a:cxn>
              <a:cxn ang="0">
                <a:pos x="803" y="1382"/>
              </a:cxn>
              <a:cxn ang="0">
                <a:pos x="249" y="1444"/>
              </a:cxn>
              <a:cxn ang="0">
                <a:pos x="1179" y="961"/>
              </a:cxn>
              <a:cxn ang="0">
                <a:pos x="1300" y="1219"/>
              </a:cxn>
              <a:cxn ang="0">
                <a:pos x="1604" y="858"/>
              </a:cxn>
            </a:cxnLst>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12700" cap="flat" cmpd="sng">
            <a:solidFill>
              <a:srgbClr val="01A89E"/>
            </a:solidFill>
            <a:prstDash val="solid"/>
            <a:headEnd type="none" w="med" len="med"/>
            <a:tailEnd type="none" w="med" len="med"/>
          </a:ln>
        </p:spPr>
        <p:txBody>
          <a:bodyPr/>
          <a:p>
            <a:endParaRPr lang="zh-CN" altLang="en-US"/>
          </a:p>
        </p:txBody>
      </p:sp>
      <p:sp>
        <p:nvSpPr>
          <p:cNvPr id="22531" name="圆角矩形 8"/>
          <p:cNvSpPr/>
          <p:nvPr/>
        </p:nvSpPr>
        <p:spPr>
          <a:xfrm>
            <a:off x="612775" y="5876925"/>
            <a:ext cx="309563" cy="381000"/>
          </a:xfrm>
          <a:custGeom>
            <a:avLst/>
            <a:gdLst/>
            <a:ahLst/>
            <a:cxnLst>
              <a:cxn ang="0">
                <a:pos x="469488" y="312166"/>
              </a:cxn>
              <a:cxn ang="0">
                <a:pos x="523904" y="363740"/>
              </a:cxn>
              <a:cxn ang="0">
                <a:pos x="523904" y="376634"/>
              </a:cxn>
              <a:cxn ang="0">
                <a:pos x="527594" y="391369"/>
              </a:cxn>
              <a:cxn ang="0">
                <a:pos x="512837" y="411630"/>
              </a:cxn>
              <a:cxn ang="0">
                <a:pos x="498080" y="440180"/>
              </a:cxn>
              <a:cxn ang="0">
                <a:pos x="529438" y="475176"/>
              </a:cxn>
              <a:cxn ang="0">
                <a:pos x="578320" y="518462"/>
              </a:cxn>
              <a:cxn ang="0">
                <a:pos x="485168" y="533197"/>
              </a:cxn>
              <a:cxn ang="0">
                <a:pos x="477789" y="486228"/>
              </a:cxn>
              <a:cxn ang="0">
                <a:pos x="481478" y="479781"/>
              </a:cxn>
              <a:cxn ang="0">
                <a:pos x="480556" y="477939"/>
              </a:cxn>
              <a:cxn ang="0">
                <a:pos x="471333" y="466888"/>
              </a:cxn>
              <a:cxn ang="0">
                <a:pos x="467644" y="466888"/>
              </a:cxn>
              <a:cxn ang="0">
                <a:pos x="458421" y="477939"/>
              </a:cxn>
              <a:cxn ang="0">
                <a:pos x="458421" y="479781"/>
              </a:cxn>
              <a:cxn ang="0">
                <a:pos x="462110" y="486228"/>
              </a:cxn>
              <a:cxn ang="0">
                <a:pos x="454732" y="533197"/>
              </a:cxn>
              <a:cxn ang="0">
                <a:pos x="361579" y="518462"/>
              </a:cxn>
              <a:cxn ang="0">
                <a:pos x="409539" y="475176"/>
              </a:cxn>
              <a:cxn ang="0">
                <a:pos x="440897" y="440180"/>
              </a:cxn>
              <a:cxn ang="0">
                <a:pos x="427063" y="411630"/>
              </a:cxn>
              <a:cxn ang="0">
                <a:pos x="411383" y="391369"/>
              </a:cxn>
              <a:cxn ang="0">
                <a:pos x="415995" y="376634"/>
              </a:cxn>
              <a:cxn ang="0">
                <a:pos x="415995" y="363740"/>
              </a:cxn>
              <a:cxn ang="0">
                <a:pos x="469488" y="312166"/>
              </a:cxn>
              <a:cxn ang="0">
                <a:pos x="107909" y="312166"/>
              </a:cxn>
              <a:cxn ang="0">
                <a:pos x="162325" y="363740"/>
              </a:cxn>
              <a:cxn ang="0">
                <a:pos x="162325" y="376634"/>
              </a:cxn>
              <a:cxn ang="0">
                <a:pos x="166937" y="391369"/>
              </a:cxn>
              <a:cxn ang="0">
                <a:pos x="151257" y="411630"/>
              </a:cxn>
              <a:cxn ang="0">
                <a:pos x="137423" y="440180"/>
              </a:cxn>
              <a:cxn ang="0">
                <a:pos x="167859" y="475176"/>
              </a:cxn>
              <a:cxn ang="0">
                <a:pos x="216741" y="518462"/>
              </a:cxn>
              <a:cxn ang="0">
                <a:pos x="123588" y="533197"/>
              </a:cxn>
              <a:cxn ang="0">
                <a:pos x="116210" y="486228"/>
              </a:cxn>
              <a:cxn ang="0">
                <a:pos x="119899" y="479781"/>
              </a:cxn>
              <a:cxn ang="0">
                <a:pos x="119899" y="477939"/>
              </a:cxn>
              <a:cxn ang="0">
                <a:pos x="109754" y="466888"/>
              </a:cxn>
              <a:cxn ang="0">
                <a:pos x="106987" y="466888"/>
              </a:cxn>
              <a:cxn ang="0">
                <a:pos x="96842" y="477939"/>
              </a:cxn>
              <a:cxn ang="0">
                <a:pos x="96842" y="479781"/>
              </a:cxn>
              <a:cxn ang="0">
                <a:pos x="100531" y="486228"/>
              </a:cxn>
              <a:cxn ang="0">
                <a:pos x="93152" y="533197"/>
              </a:cxn>
              <a:cxn ang="0">
                <a:pos x="0" y="518462"/>
              </a:cxn>
              <a:cxn ang="0">
                <a:pos x="48882" y="475176"/>
              </a:cxn>
              <a:cxn ang="0">
                <a:pos x="79318" y="440180"/>
              </a:cxn>
              <a:cxn ang="0">
                <a:pos x="65483" y="411630"/>
              </a:cxn>
              <a:cxn ang="0">
                <a:pos x="49804" y="391369"/>
              </a:cxn>
              <a:cxn ang="0">
                <a:pos x="54416" y="376634"/>
              </a:cxn>
              <a:cxn ang="0">
                <a:pos x="54416" y="363740"/>
              </a:cxn>
              <a:cxn ang="0">
                <a:pos x="107909" y="312166"/>
              </a:cxn>
              <a:cxn ang="0">
                <a:pos x="288717" y="237601"/>
              </a:cxn>
              <a:cxn ang="0">
                <a:pos x="303485" y="252338"/>
              </a:cxn>
              <a:cxn ang="0">
                <a:pos x="303485" y="331547"/>
              </a:cxn>
              <a:cxn ang="0">
                <a:pos x="384708" y="398782"/>
              </a:cxn>
              <a:cxn ang="0">
                <a:pos x="386554" y="419045"/>
              </a:cxn>
              <a:cxn ang="0">
                <a:pos x="375478" y="423650"/>
              </a:cxn>
              <a:cxn ang="0">
                <a:pos x="366248" y="420887"/>
              </a:cxn>
              <a:cxn ang="0">
                <a:pos x="288717" y="356415"/>
              </a:cxn>
              <a:cxn ang="0">
                <a:pos x="212108" y="420887"/>
              </a:cxn>
              <a:cxn ang="0">
                <a:pos x="191802" y="419045"/>
              </a:cxn>
              <a:cxn ang="0">
                <a:pos x="193648" y="398782"/>
              </a:cxn>
              <a:cxn ang="0">
                <a:pos x="274872" y="331547"/>
              </a:cxn>
              <a:cxn ang="0">
                <a:pos x="274872" y="252338"/>
              </a:cxn>
              <a:cxn ang="0">
                <a:pos x="288717" y="237601"/>
              </a:cxn>
              <a:cxn ang="0">
                <a:pos x="288699" y="0"/>
              </a:cxn>
              <a:cxn ang="0">
                <a:pos x="343115" y="50653"/>
              </a:cxn>
              <a:cxn ang="0">
                <a:pos x="343115" y="63546"/>
              </a:cxn>
              <a:cxn ang="0">
                <a:pos x="346805" y="78282"/>
              </a:cxn>
              <a:cxn ang="0">
                <a:pos x="332048" y="98543"/>
              </a:cxn>
              <a:cxn ang="0">
                <a:pos x="318213" y="127093"/>
              </a:cxn>
              <a:cxn ang="0">
                <a:pos x="348649" y="163010"/>
              </a:cxn>
              <a:cxn ang="0">
                <a:pos x="397531" y="206295"/>
              </a:cxn>
              <a:cxn ang="0">
                <a:pos x="304379" y="220110"/>
              </a:cxn>
              <a:cxn ang="0">
                <a:pos x="297000" y="173141"/>
              </a:cxn>
              <a:cxn ang="0">
                <a:pos x="300689" y="167615"/>
              </a:cxn>
              <a:cxn ang="0">
                <a:pos x="300689" y="164852"/>
              </a:cxn>
              <a:cxn ang="0">
                <a:pos x="290544" y="154722"/>
              </a:cxn>
              <a:cxn ang="0">
                <a:pos x="287777" y="154722"/>
              </a:cxn>
              <a:cxn ang="0">
                <a:pos x="277632" y="164852"/>
              </a:cxn>
              <a:cxn ang="0">
                <a:pos x="277632" y="167615"/>
              </a:cxn>
              <a:cxn ang="0">
                <a:pos x="281321" y="173141"/>
              </a:cxn>
              <a:cxn ang="0">
                <a:pos x="273943" y="221031"/>
              </a:cxn>
              <a:cxn ang="0">
                <a:pos x="180790" y="206295"/>
              </a:cxn>
              <a:cxn ang="0">
                <a:pos x="228750" y="163010"/>
              </a:cxn>
              <a:cxn ang="0">
                <a:pos x="260108" y="127093"/>
              </a:cxn>
              <a:cxn ang="0">
                <a:pos x="246274" y="98543"/>
              </a:cxn>
              <a:cxn ang="0">
                <a:pos x="230594" y="78282"/>
              </a:cxn>
              <a:cxn ang="0">
                <a:pos x="235206" y="63546"/>
              </a:cxn>
              <a:cxn ang="0">
                <a:pos x="235206" y="50653"/>
              </a:cxn>
              <a:cxn ang="0">
                <a:pos x="288699" y="0"/>
              </a:cxn>
            </a:cxnLst>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bg1"/>
          </a:solidFill>
          <a:ln w="12700" cap="flat" cmpd="sng">
            <a:solidFill>
              <a:srgbClr val="01A89E"/>
            </a:solidFill>
            <a:prstDash val="solid"/>
            <a:headEnd type="none" w="med" len="med"/>
            <a:tailEnd type="none" w="med" len="med"/>
          </a:ln>
        </p:spPr>
        <p:txBody>
          <a:bodyPr/>
          <a:p>
            <a:endParaRPr lang="zh-CN" altLang="en-US"/>
          </a:p>
        </p:txBody>
      </p:sp>
      <p:sp>
        <p:nvSpPr>
          <p:cNvPr id="22532" name="Freeform 46"/>
          <p:cNvSpPr>
            <a:spLocks noEditPoints="1"/>
          </p:cNvSpPr>
          <p:nvPr/>
        </p:nvSpPr>
        <p:spPr>
          <a:xfrm>
            <a:off x="612775" y="4437063"/>
            <a:ext cx="319088" cy="469900"/>
          </a:xfrm>
          <a:custGeom>
            <a:avLst/>
            <a:gdLst/>
            <a:ahLst/>
            <a:cxnLst>
              <a:cxn ang="0">
                <a:pos x="76226" y="44330"/>
              </a:cxn>
              <a:cxn ang="0">
                <a:pos x="278315" y="44330"/>
              </a:cxn>
              <a:cxn ang="0">
                <a:pos x="288951" y="47877"/>
              </a:cxn>
              <a:cxn ang="0">
                <a:pos x="294270" y="60289"/>
              </a:cxn>
              <a:cxn ang="0">
                <a:pos x="294270" y="145403"/>
              </a:cxn>
              <a:cxn ang="0">
                <a:pos x="288951" y="156042"/>
              </a:cxn>
              <a:cxn ang="0">
                <a:pos x="278315" y="161362"/>
              </a:cxn>
              <a:cxn ang="0">
                <a:pos x="76226" y="161362"/>
              </a:cxn>
              <a:cxn ang="0">
                <a:pos x="56727" y="154269"/>
              </a:cxn>
              <a:cxn ang="0">
                <a:pos x="5318" y="113485"/>
              </a:cxn>
              <a:cxn ang="0">
                <a:pos x="0" y="102846"/>
              </a:cxn>
              <a:cxn ang="0">
                <a:pos x="5318" y="92207"/>
              </a:cxn>
              <a:cxn ang="0">
                <a:pos x="56727" y="51423"/>
              </a:cxn>
              <a:cxn ang="0">
                <a:pos x="76226" y="44330"/>
              </a:cxn>
              <a:cxn ang="0">
                <a:pos x="280088" y="60289"/>
              </a:cxn>
              <a:cxn ang="0">
                <a:pos x="76226" y="58516"/>
              </a:cxn>
              <a:cxn ang="0">
                <a:pos x="67363" y="62062"/>
              </a:cxn>
              <a:cxn ang="0">
                <a:pos x="14182" y="102846"/>
              </a:cxn>
              <a:cxn ang="0">
                <a:pos x="65590" y="143630"/>
              </a:cxn>
              <a:cxn ang="0">
                <a:pos x="76226" y="147176"/>
              </a:cxn>
              <a:cxn ang="0">
                <a:pos x="278315" y="147176"/>
              </a:cxn>
              <a:cxn ang="0">
                <a:pos x="280088" y="145403"/>
              </a:cxn>
              <a:cxn ang="0">
                <a:pos x="280088" y="60289"/>
              </a:cxn>
              <a:cxn ang="0">
                <a:pos x="420132" y="223424"/>
              </a:cxn>
              <a:cxn ang="0">
                <a:pos x="425450" y="234063"/>
              </a:cxn>
              <a:cxn ang="0">
                <a:pos x="421905" y="246476"/>
              </a:cxn>
              <a:cxn ang="0">
                <a:pos x="368723" y="285486"/>
              </a:cxn>
              <a:cxn ang="0">
                <a:pos x="350996" y="294352"/>
              </a:cxn>
              <a:cxn ang="0">
                <a:pos x="148908" y="294352"/>
              </a:cxn>
              <a:cxn ang="0">
                <a:pos x="136499" y="289033"/>
              </a:cxn>
              <a:cxn ang="0">
                <a:pos x="132953" y="278394"/>
              </a:cxn>
              <a:cxn ang="0">
                <a:pos x="132953" y="191506"/>
              </a:cxn>
              <a:cxn ang="0">
                <a:pos x="136499" y="180867"/>
              </a:cxn>
              <a:cxn ang="0">
                <a:pos x="148908" y="175548"/>
              </a:cxn>
              <a:cxn ang="0">
                <a:pos x="350996" y="175548"/>
              </a:cxn>
              <a:cxn ang="0">
                <a:pos x="368723" y="182640"/>
              </a:cxn>
              <a:cxn ang="0">
                <a:pos x="420132" y="223424"/>
              </a:cxn>
              <a:cxn ang="0">
                <a:pos x="147135" y="278394"/>
              </a:cxn>
              <a:cxn ang="0">
                <a:pos x="350996" y="278394"/>
              </a:cxn>
              <a:cxn ang="0">
                <a:pos x="359860" y="274847"/>
              </a:cxn>
              <a:cxn ang="0">
                <a:pos x="411268" y="234063"/>
              </a:cxn>
              <a:cxn ang="0">
                <a:pos x="359860" y="195053"/>
              </a:cxn>
              <a:cxn ang="0">
                <a:pos x="350996" y="191506"/>
              </a:cxn>
              <a:cxn ang="0">
                <a:pos x="147135" y="191506"/>
              </a:cxn>
              <a:cxn ang="0">
                <a:pos x="147135" y="278394"/>
              </a:cxn>
              <a:cxn ang="0">
                <a:pos x="214498" y="469900"/>
              </a:cxn>
              <a:cxn ang="0">
                <a:pos x="209180" y="468127"/>
              </a:cxn>
              <a:cxn ang="0">
                <a:pos x="205634" y="462807"/>
              </a:cxn>
              <a:cxn ang="0">
                <a:pos x="205634" y="315631"/>
              </a:cxn>
              <a:cxn ang="0">
                <a:pos x="209180" y="310311"/>
              </a:cxn>
              <a:cxn ang="0">
                <a:pos x="214498" y="308538"/>
              </a:cxn>
              <a:cxn ang="0">
                <a:pos x="219816" y="322724"/>
              </a:cxn>
              <a:cxn ang="0">
                <a:pos x="219816" y="462807"/>
              </a:cxn>
              <a:cxn ang="0">
                <a:pos x="214498" y="469900"/>
              </a:cxn>
              <a:cxn ang="0">
                <a:pos x="214498" y="30145"/>
              </a:cxn>
              <a:cxn ang="0">
                <a:pos x="207407" y="23052"/>
              </a:cxn>
              <a:cxn ang="0">
                <a:pos x="207407" y="7093"/>
              </a:cxn>
              <a:cxn ang="0">
                <a:pos x="214498" y="0"/>
              </a:cxn>
              <a:cxn ang="0">
                <a:pos x="221589" y="7093"/>
              </a:cxn>
              <a:cxn ang="0">
                <a:pos x="221589" y="23052"/>
              </a:cxn>
              <a:cxn ang="0">
                <a:pos x="214498" y="30145"/>
              </a:cxn>
            </a:cxnLst>
            <a:pathLst>
              <a:path w="240" h="265">
                <a:moveTo>
                  <a:pt x="43" y="25"/>
                </a:moveTo>
                <a:cubicBezTo>
                  <a:pt x="157" y="25"/>
                  <a:pt x="157" y="25"/>
                  <a:pt x="157" y="25"/>
                </a:cubicBezTo>
                <a:cubicBezTo>
                  <a:pt x="159" y="25"/>
                  <a:pt x="161" y="26"/>
                  <a:pt x="163" y="27"/>
                </a:cubicBezTo>
                <a:cubicBezTo>
                  <a:pt x="165" y="29"/>
                  <a:pt x="166" y="31"/>
                  <a:pt x="166" y="34"/>
                </a:cubicBezTo>
                <a:cubicBezTo>
                  <a:pt x="166" y="82"/>
                  <a:pt x="166" y="82"/>
                  <a:pt x="166" y="82"/>
                </a:cubicBezTo>
                <a:cubicBezTo>
                  <a:pt x="166" y="85"/>
                  <a:pt x="165" y="87"/>
                  <a:pt x="163" y="88"/>
                </a:cubicBezTo>
                <a:cubicBezTo>
                  <a:pt x="161" y="90"/>
                  <a:pt x="159" y="91"/>
                  <a:pt x="157" y="91"/>
                </a:cubicBezTo>
                <a:cubicBezTo>
                  <a:pt x="43" y="91"/>
                  <a:pt x="43" y="91"/>
                  <a:pt x="43" y="91"/>
                </a:cubicBezTo>
                <a:cubicBezTo>
                  <a:pt x="38" y="91"/>
                  <a:pt x="35" y="90"/>
                  <a:pt x="32" y="87"/>
                </a:cubicBezTo>
                <a:cubicBezTo>
                  <a:pt x="3" y="64"/>
                  <a:pt x="3" y="64"/>
                  <a:pt x="3" y="64"/>
                </a:cubicBezTo>
                <a:cubicBezTo>
                  <a:pt x="1" y="62"/>
                  <a:pt x="0" y="60"/>
                  <a:pt x="0" y="58"/>
                </a:cubicBezTo>
                <a:cubicBezTo>
                  <a:pt x="0" y="56"/>
                  <a:pt x="1" y="53"/>
                  <a:pt x="3" y="52"/>
                </a:cubicBezTo>
                <a:cubicBezTo>
                  <a:pt x="32" y="29"/>
                  <a:pt x="32" y="29"/>
                  <a:pt x="32" y="29"/>
                </a:cubicBezTo>
                <a:cubicBezTo>
                  <a:pt x="35" y="26"/>
                  <a:pt x="38" y="25"/>
                  <a:pt x="43" y="25"/>
                </a:cubicBezTo>
                <a:close/>
                <a:moveTo>
                  <a:pt x="158" y="34"/>
                </a:moveTo>
                <a:cubicBezTo>
                  <a:pt x="43" y="33"/>
                  <a:pt x="43" y="33"/>
                  <a:pt x="43" y="33"/>
                </a:cubicBezTo>
                <a:cubicBezTo>
                  <a:pt x="41" y="33"/>
                  <a:pt x="39" y="34"/>
                  <a:pt x="38" y="35"/>
                </a:cubicBezTo>
                <a:cubicBezTo>
                  <a:pt x="8" y="58"/>
                  <a:pt x="8" y="58"/>
                  <a:pt x="8" y="58"/>
                </a:cubicBezTo>
                <a:cubicBezTo>
                  <a:pt x="37" y="81"/>
                  <a:pt x="37" y="81"/>
                  <a:pt x="37" y="81"/>
                </a:cubicBezTo>
                <a:cubicBezTo>
                  <a:pt x="39" y="82"/>
                  <a:pt x="41" y="83"/>
                  <a:pt x="43" y="83"/>
                </a:cubicBezTo>
                <a:cubicBezTo>
                  <a:pt x="157" y="83"/>
                  <a:pt x="157" y="83"/>
                  <a:pt x="157" y="83"/>
                </a:cubicBezTo>
                <a:cubicBezTo>
                  <a:pt x="157" y="83"/>
                  <a:pt x="158" y="83"/>
                  <a:pt x="158" y="82"/>
                </a:cubicBezTo>
                <a:lnTo>
                  <a:pt x="158" y="34"/>
                </a:lnTo>
                <a:close/>
                <a:moveTo>
                  <a:pt x="237" y="126"/>
                </a:moveTo>
                <a:cubicBezTo>
                  <a:pt x="239" y="128"/>
                  <a:pt x="240" y="130"/>
                  <a:pt x="240" y="132"/>
                </a:cubicBezTo>
                <a:cubicBezTo>
                  <a:pt x="240" y="135"/>
                  <a:pt x="239" y="137"/>
                  <a:pt x="238" y="139"/>
                </a:cubicBezTo>
                <a:cubicBezTo>
                  <a:pt x="208" y="161"/>
                  <a:pt x="208" y="161"/>
                  <a:pt x="208" y="161"/>
                </a:cubicBezTo>
                <a:cubicBezTo>
                  <a:pt x="205" y="164"/>
                  <a:pt x="202" y="166"/>
                  <a:pt x="198" y="166"/>
                </a:cubicBezTo>
                <a:cubicBezTo>
                  <a:pt x="84" y="166"/>
                  <a:pt x="84" y="166"/>
                  <a:pt x="84" y="166"/>
                </a:cubicBezTo>
                <a:cubicBezTo>
                  <a:pt x="81" y="166"/>
                  <a:pt x="79" y="165"/>
                  <a:pt x="77" y="163"/>
                </a:cubicBezTo>
                <a:cubicBezTo>
                  <a:pt x="76" y="161"/>
                  <a:pt x="75" y="159"/>
                  <a:pt x="75" y="157"/>
                </a:cubicBezTo>
                <a:cubicBezTo>
                  <a:pt x="75" y="108"/>
                  <a:pt x="75" y="108"/>
                  <a:pt x="75" y="108"/>
                </a:cubicBezTo>
                <a:cubicBezTo>
                  <a:pt x="75" y="106"/>
                  <a:pt x="76" y="104"/>
                  <a:pt x="77" y="102"/>
                </a:cubicBezTo>
                <a:cubicBezTo>
                  <a:pt x="79" y="100"/>
                  <a:pt x="81" y="99"/>
                  <a:pt x="84" y="99"/>
                </a:cubicBezTo>
                <a:cubicBezTo>
                  <a:pt x="198" y="99"/>
                  <a:pt x="198" y="99"/>
                  <a:pt x="198" y="99"/>
                </a:cubicBezTo>
                <a:cubicBezTo>
                  <a:pt x="202" y="99"/>
                  <a:pt x="205" y="101"/>
                  <a:pt x="208" y="103"/>
                </a:cubicBezTo>
                <a:lnTo>
                  <a:pt x="237" y="126"/>
                </a:lnTo>
                <a:close/>
                <a:moveTo>
                  <a:pt x="83" y="157"/>
                </a:moveTo>
                <a:cubicBezTo>
                  <a:pt x="198" y="157"/>
                  <a:pt x="198" y="157"/>
                  <a:pt x="198" y="157"/>
                </a:cubicBezTo>
                <a:cubicBezTo>
                  <a:pt x="200" y="157"/>
                  <a:pt x="201" y="157"/>
                  <a:pt x="203" y="155"/>
                </a:cubicBezTo>
                <a:cubicBezTo>
                  <a:pt x="232" y="132"/>
                  <a:pt x="232" y="132"/>
                  <a:pt x="232" y="132"/>
                </a:cubicBezTo>
                <a:cubicBezTo>
                  <a:pt x="203" y="110"/>
                  <a:pt x="203" y="110"/>
                  <a:pt x="203" y="110"/>
                </a:cubicBezTo>
                <a:cubicBezTo>
                  <a:pt x="201" y="108"/>
                  <a:pt x="200" y="108"/>
                  <a:pt x="198" y="108"/>
                </a:cubicBezTo>
                <a:cubicBezTo>
                  <a:pt x="83" y="108"/>
                  <a:pt x="83" y="108"/>
                  <a:pt x="83" y="108"/>
                </a:cubicBezTo>
                <a:lnTo>
                  <a:pt x="83" y="157"/>
                </a:lnTo>
                <a:close/>
                <a:moveTo>
                  <a:pt x="121" y="265"/>
                </a:moveTo>
                <a:cubicBezTo>
                  <a:pt x="120" y="265"/>
                  <a:pt x="119" y="265"/>
                  <a:pt x="118" y="264"/>
                </a:cubicBezTo>
                <a:cubicBezTo>
                  <a:pt x="117" y="263"/>
                  <a:pt x="116" y="262"/>
                  <a:pt x="116" y="261"/>
                </a:cubicBezTo>
                <a:cubicBezTo>
                  <a:pt x="116" y="178"/>
                  <a:pt x="116" y="178"/>
                  <a:pt x="116" y="178"/>
                </a:cubicBezTo>
                <a:cubicBezTo>
                  <a:pt x="116" y="177"/>
                  <a:pt x="117" y="176"/>
                  <a:pt x="118" y="175"/>
                </a:cubicBezTo>
                <a:cubicBezTo>
                  <a:pt x="119" y="174"/>
                  <a:pt x="120" y="174"/>
                  <a:pt x="121" y="174"/>
                </a:cubicBezTo>
                <a:cubicBezTo>
                  <a:pt x="123" y="174"/>
                  <a:pt x="124" y="177"/>
                  <a:pt x="124" y="182"/>
                </a:cubicBezTo>
                <a:cubicBezTo>
                  <a:pt x="124" y="261"/>
                  <a:pt x="124" y="261"/>
                  <a:pt x="124" y="261"/>
                </a:cubicBezTo>
                <a:cubicBezTo>
                  <a:pt x="124" y="264"/>
                  <a:pt x="123" y="265"/>
                  <a:pt x="121" y="265"/>
                </a:cubicBezTo>
                <a:close/>
                <a:moveTo>
                  <a:pt x="121" y="17"/>
                </a:moveTo>
                <a:cubicBezTo>
                  <a:pt x="118" y="17"/>
                  <a:pt x="117" y="16"/>
                  <a:pt x="117" y="13"/>
                </a:cubicBezTo>
                <a:cubicBezTo>
                  <a:pt x="117" y="4"/>
                  <a:pt x="117" y="4"/>
                  <a:pt x="117" y="4"/>
                </a:cubicBezTo>
                <a:cubicBezTo>
                  <a:pt x="117" y="1"/>
                  <a:pt x="118" y="0"/>
                  <a:pt x="121" y="0"/>
                </a:cubicBezTo>
                <a:cubicBezTo>
                  <a:pt x="124" y="0"/>
                  <a:pt x="125" y="1"/>
                  <a:pt x="125" y="4"/>
                </a:cubicBezTo>
                <a:cubicBezTo>
                  <a:pt x="125" y="13"/>
                  <a:pt x="125" y="13"/>
                  <a:pt x="125" y="13"/>
                </a:cubicBezTo>
                <a:cubicBezTo>
                  <a:pt x="125" y="16"/>
                  <a:pt x="124" y="17"/>
                  <a:pt x="121" y="17"/>
                </a:cubicBezTo>
                <a:close/>
              </a:path>
            </a:pathLst>
          </a:custGeom>
          <a:noFill/>
          <a:ln w="9525" cap="flat" cmpd="sng">
            <a:solidFill>
              <a:srgbClr val="01A89E"/>
            </a:solidFill>
            <a:prstDash val="solid"/>
            <a:headEnd type="none" w="med" len="med"/>
            <a:tailEnd type="none" w="med" len="med"/>
          </a:ln>
        </p:spPr>
        <p:txBody>
          <a:bodyPr/>
          <a:p>
            <a:endParaRPr lang="zh-CN" altLang="en-US"/>
          </a:p>
        </p:txBody>
      </p:sp>
      <p:sp>
        <p:nvSpPr>
          <p:cNvPr id="22533" name="Freeform 78"/>
          <p:cNvSpPr>
            <a:spLocks noEditPoints="1"/>
          </p:cNvSpPr>
          <p:nvPr/>
        </p:nvSpPr>
        <p:spPr>
          <a:xfrm>
            <a:off x="612775" y="3141663"/>
            <a:ext cx="276225" cy="338137"/>
          </a:xfrm>
          <a:custGeom>
            <a:avLst/>
            <a:gdLst/>
            <a:ahLst/>
            <a:cxnLst>
              <a:cxn ang="0">
                <a:pos x="366230" y="100376"/>
              </a:cxn>
              <a:cxn ang="0">
                <a:pos x="341485" y="45625"/>
              </a:cxn>
              <a:cxn ang="0">
                <a:pos x="316739" y="0"/>
              </a:cxn>
              <a:cxn ang="0">
                <a:pos x="24745" y="36500"/>
              </a:cxn>
              <a:cxn ang="0">
                <a:pos x="0" y="95813"/>
              </a:cxn>
              <a:cxn ang="0">
                <a:pos x="0" y="118626"/>
              </a:cxn>
              <a:cxn ang="0">
                <a:pos x="4949" y="310253"/>
              </a:cxn>
              <a:cxn ang="0">
                <a:pos x="341485" y="337628"/>
              </a:cxn>
              <a:cxn ang="0">
                <a:pos x="346434" y="287440"/>
              </a:cxn>
              <a:cxn ang="0">
                <a:pos x="49491" y="13688"/>
              </a:cxn>
              <a:cxn ang="0">
                <a:pos x="326638" y="36500"/>
              </a:cxn>
              <a:cxn ang="0">
                <a:pos x="39592" y="36500"/>
              </a:cxn>
              <a:cxn ang="0">
                <a:pos x="331587" y="59313"/>
              </a:cxn>
              <a:cxn ang="0">
                <a:pos x="39592" y="59313"/>
              </a:cxn>
              <a:cxn ang="0">
                <a:pos x="59389" y="132314"/>
              </a:cxn>
              <a:cxn ang="0">
                <a:pos x="108879" y="132314"/>
              </a:cxn>
              <a:cxn ang="0">
                <a:pos x="158370" y="132314"/>
              </a:cxn>
              <a:cxn ang="0">
                <a:pos x="207860" y="132314"/>
              </a:cxn>
              <a:cxn ang="0">
                <a:pos x="257351" y="132314"/>
              </a:cxn>
              <a:cxn ang="0">
                <a:pos x="306841" y="132314"/>
              </a:cxn>
              <a:cxn ang="0">
                <a:pos x="331587" y="292003"/>
              </a:cxn>
              <a:cxn ang="0">
                <a:pos x="39592" y="136876"/>
              </a:cxn>
              <a:cxn ang="0">
                <a:pos x="89083" y="127751"/>
              </a:cxn>
              <a:cxn ang="0">
                <a:pos x="64338" y="104938"/>
              </a:cxn>
              <a:cxn ang="0">
                <a:pos x="237555" y="127751"/>
              </a:cxn>
              <a:cxn ang="0">
                <a:pos x="212809" y="104938"/>
              </a:cxn>
              <a:cxn ang="0">
                <a:pos x="202911" y="118626"/>
              </a:cxn>
              <a:cxn ang="0">
                <a:pos x="163319" y="118626"/>
              </a:cxn>
              <a:cxn ang="0">
                <a:pos x="202911" y="118626"/>
              </a:cxn>
              <a:cxn ang="0">
                <a:pos x="133624" y="127751"/>
              </a:cxn>
              <a:cxn ang="0">
                <a:pos x="153421" y="104938"/>
              </a:cxn>
              <a:cxn ang="0">
                <a:pos x="287045" y="127751"/>
              </a:cxn>
              <a:cxn ang="0">
                <a:pos x="262300" y="104938"/>
              </a:cxn>
              <a:cxn ang="0">
                <a:pos x="14847" y="104938"/>
              </a:cxn>
              <a:cxn ang="0">
                <a:pos x="39592" y="127751"/>
              </a:cxn>
              <a:cxn ang="0">
                <a:pos x="14847" y="104938"/>
              </a:cxn>
              <a:cxn ang="0">
                <a:pos x="311790" y="104938"/>
              </a:cxn>
              <a:cxn ang="0">
                <a:pos x="336536" y="127751"/>
              </a:cxn>
              <a:cxn ang="0">
                <a:pos x="19796" y="310253"/>
              </a:cxn>
              <a:cxn ang="0">
                <a:pos x="346434" y="310253"/>
              </a:cxn>
              <a:cxn ang="0">
                <a:pos x="24745" y="323940"/>
              </a:cxn>
              <a:cxn ang="0">
                <a:pos x="74236" y="269190"/>
              </a:cxn>
              <a:cxn ang="0">
                <a:pos x="123726" y="269190"/>
              </a:cxn>
              <a:cxn ang="0">
                <a:pos x="158370" y="191627"/>
              </a:cxn>
              <a:cxn ang="0">
                <a:pos x="287045" y="269190"/>
              </a:cxn>
              <a:cxn ang="0">
                <a:pos x="287045" y="150564"/>
              </a:cxn>
            </a:cxnLst>
            <a:pathLst>
              <a:path w="74" h="74">
                <a:moveTo>
                  <a:pt x="74" y="26"/>
                </a:moveTo>
                <a:cubicBezTo>
                  <a:pt x="74" y="23"/>
                  <a:pt x="74" y="23"/>
                  <a:pt x="74" y="23"/>
                </a:cubicBezTo>
                <a:cubicBezTo>
                  <a:pt x="74" y="22"/>
                  <a:pt x="74" y="22"/>
                  <a:pt x="74" y="22"/>
                </a:cubicBezTo>
                <a:cubicBezTo>
                  <a:pt x="74" y="22"/>
                  <a:pt x="74" y="21"/>
                  <a:pt x="74" y="21"/>
                </a:cubicBezTo>
                <a:cubicBezTo>
                  <a:pt x="69" y="11"/>
                  <a:pt x="69" y="11"/>
                  <a:pt x="69" y="11"/>
                </a:cubicBezTo>
                <a:cubicBezTo>
                  <a:pt x="69" y="11"/>
                  <a:pt x="69" y="11"/>
                  <a:pt x="69" y="10"/>
                </a:cubicBezTo>
                <a:cubicBezTo>
                  <a:pt x="69" y="10"/>
                  <a:pt x="69" y="9"/>
                  <a:pt x="69" y="8"/>
                </a:cubicBezTo>
                <a:cubicBezTo>
                  <a:pt x="69" y="5"/>
                  <a:pt x="69" y="5"/>
                  <a:pt x="69" y="5"/>
                </a:cubicBezTo>
                <a:cubicBezTo>
                  <a:pt x="69" y="2"/>
                  <a:pt x="67" y="0"/>
                  <a:pt x="64" y="0"/>
                </a:cubicBezTo>
                <a:cubicBezTo>
                  <a:pt x="10" y="0"/>
                  <a:pt x="10" y="0"/>
                  <a:pt x="10" y="0"/>
                </a:cubicBezTo>
                <a:cubicBezTo>
                  <a:pt x="7" y="0"/>
                  <a:pt x="5" y="2"/>
                  <a:pt x="5" y="5"/>
                </a:cubicBezTo>
                <a:cubicBezTo>
                  <a:pt x="5" y="8"/>
                  <a:pt x="5" y="8"/>
                  <a:pt x="5" y="8"/>
                </a:cubicBezTo>
                <a:cubicBezTo>
                  <a:pt x="5" y="9"/>
                  <a:pt x="5" y="10"/>
                  <a:pt x="5" y="10"/>
                </a:cubicBezTo>
                <a:cubicBezTo>
                  <a:pt x="5" y="11"/>
                  <a:pt x="5" y="11"/>
                  <a:pt x="5" y="11"/>
                </a:cubicBezTo>
                <a:cubicBezTo>
                  <a:pt x="0" y="21"/>
                  <a:pt x="0" y="21"/>
                  <a:pt x="0" y="21"/>
                </a:cubicBezTo>
                <a:cubicBezTo>
                  <a:pt x="0" y="21"/>
                  <a:pt x="0" y="22"/>
                  <a:pt x="0" y="22"/>
                </a:cubicBezTo>
                <a:cubicBezTo>
                  <a:pt x="0" y="22"/>
                  <a:pt x="0" y="22"/>
                  <a:pt x="0" y="23"/>
                </a:cubicBezTo>
                <a:cubicBezTo>
                  <a:pt x="0" y="26"/>
                  <a:pt x="0" y="26"/>
                  <a:pt x="0" y="26"/>
                </a:cubicBezTo>
                <a:cubicBezTo>
                  <a:pt x="0" y="29"/>
                  <a:pt x="2" y="31"/>
                  <a:pt x="5" y="31"/>
                </a:cubicBezTo>
                <a:cubicBezTo>
                  <a:pt x="5" y="63"/>
                  <a:pt x="5" y="63"/>
                  <a:pt x="5" y="63"/>
                </a:cubicBezTo>
                <a:cubicBezTo>
                  <a:pt x="3" y="64"/>
                  <a:pt x="1" y="65"/>
                  <a:pt x="1" y="68"/>
                </a:cubicBezTo>
                <a:cubicBezTo>
                  <a:pt x="1" y="69"/>
                  <a:pt x="1" y="69"/>
                  <a:pt x="1" y="69"/>
                </a:cubicBezTo>
                <a:cubicBezTo>
                  <a:pt x="1" y="72"/>
                  <a:pt x="3" y="74"/>
                  <a:pt x="5" y="74"/>
                </a:cubicBezTo>
                <a:cubicBezTo>
                  <a:pt x="69" y="74"/>
                  <a:pt x="69" y="74"/>
                  <a:pt x="69" y="74"/>
                </a:cubicBezTo>
                <a:cubicBezTo>
                  <a:pt x="72" y="74"/>
                  <a:pt x="73" y="72"/>
                  <a:pt x="73" y="69"/>
                </a:cubicBezTo>
                <a:cubicBezTo>
                  <a:pt x="73" y="68"/>
                  <a:pt x="73" y="68"/>
                  <a:pt x="73" y="68"/>
                </a:cubicBezTo>
                <a:cubicBezTo>
                  <a:pt x="73" y="65"/>
                  <a:pt x="72" y="64"/>
                  <a:pt x="70" y="63"/>
                </a:cubicBezTo>
                <a:cubicBezTo>
                  <a:pt x="70" y="31"/>
                  <a:pt x="70" y="31"/>
                  <a:pt x="70" y="31"/>
                </a:cubicBezTo>
                <a:cubicBezTo>
                  <a:pt x="72" y="31"/>
                  <a:pt x="74" y="29"/>
                  <a:pt x="74" y="26"/>
                </a:cubicBezTo>
                <a:close/>
                <a:moveTo>
                  <a:pt x="10" y="3"/>
                </a:moveTo>
                <a:cubicBezTo>
                  <a:pt x="64" y="3"/>
                  <a:pt x="64" y="3"/>
                  <a:pt x="64" y="3"/>
                </a:cubicBezTo>
                <a:cubicBezTo>
                  <a:pt x="65" y="3"/>
                  <a:pt x="66" y="4"/>
                  <a:pt x="66" y="5"/>
                </a:cubicBezTo>
                <a:cubicBezTo>
                  <a:pt x="66" y="8"/>
                  <a:pt x="66" y="8"/>
                  <a:pt x="66" y="8"/>
                </a:cubicBezTo>
                <a:cubicBezTo>
                  <a:pt x="66" y="9"/>
                  <a:pt x="65" y="10"/>
                  <a:pt x="64" y="10"/>
                </a:cubicBezTo>
                <a:cubicBezTo>
                  <a:pt x="10" y="10"/>
                  <a:pt x="10" y="10"/>
                  <a:pt x="10" y="10"/>
                </a:cubicBezTo>
                <a:cubicBezTo>
                  <a:pt x="9" y="10"/>
                  <a:pt x="8" y="9"/>
                  <a:pt x="8" y="8"/>
                </a:cubicBezTo>
                <a:cubicBezTo>
                  <a:pt x="8" y="5"/>
                  <a:pt x="8" y="5"/>
                  <a:pt x="8" y="5"/>
                </a:cubicBezTo>
                <a:cubicBezTo>
                  <a:pt x="8" y="4"/>
                  <a:pt x="9" y="3"/>
                  <a:pt x="10" y="3"/>
                </a:cubicBezTo>
                <a:close/>
                <a:moveTo>
                  <a:pt x="67" y="13"/>
                </a:moveTo>
                <a:cubicBezTo>
                  <a:pt x="71" y="21"/>
                  <a:pt x="71" y="21"/>
                  <a:pt x="71" y="21"/>
                </a:cubicBezTo>
                <a:cubicBezTo>
                  <a:pt x="4" y="21"/>
                  <a:pt x="4" y="21"/>
                  <a:pt x="4" y="21"/>
                </a:cubicBezTo>
                <a:cubicBezTo>
                  <a:pt x="8" y="13"/>
                  <a:pt x="8" y="13"/>
                  <a:pt x="8" y="13"/>
                </a:cubicBezTo>
                <a:lnTo>
                  <a:pt x="67" y="13"/>
                </a:lnTo>
                <a:close/>
                <a:moveTo>
                  <a:pt x="8" y="30"/>
                </a:moveTo>
                <a:cubicBezTo>
                  <a:pt x="10" y="30"/>
                  <a:pt x="11" y="30"/>
                  <a:pt x="12" y="29"/>
                </a:cubicBezTo>
                <a:cubicBezTo>
                  <a:pt x="13" y="30"/>
                  <a:pt x="15" y="30"/>
                  <a:pt x="17" y="30"/>
                </a:cubicBezTo>
                <a:cubicBezTo>
                  <a:pt x="18" y="30"/>
                  <a:pt x="18" y="30"/>
                  <a:pt x="18" y="30"/>
                </a:cubicBezTo>
                <a:cubicBezTo>
                  <a:pt x="19" y="30"/>
                  <a:pt x="21" y="30"/>
                  <a:pt x="22" y="29"/>
                </a:cubicBezTo>
                <a:cubicBezTo>
                  <a:pt x="23" y="30"/>
                  <a:pt x="25" y="30"/>
                  <a:pt x="27" y="30"/>
                </a:cubicBezTo>
                <a:cubicBezTo>
                  <a:pt x="28" y="30"/>
                  <a:pt x="28" y="30"/>
                  <a:pt x="28" y="30"/>
                </a:cubicBezTo>
                <a:cubicBezTo>
                  <a:pt x="30" y="30"/>
                  <a:pt x="31" y="30"/>
                  <a:pt x="32" y="29"/>
                </a:cubicBezTo>
                <a:cubicBezTo>
                  <a:pt x="33" y="30"/>
                  <a:pt x="35" y="30"/>
                  <a:pt x="37" y="30"/>
                </a:cubicBezTo>
                <a:cubicBezTo>
                  <a:pt x="38" y="30"/>
                  <a:pt x="38" y="30"/>
                  <a:pt x="38" y="30"/>
                </a:cubicBezTo>
                <a:cubicBezTo>
                  <a:pt x="40" y="30"/>
                  <a:pt x="41" y="30"/>
                  <a:pt x="42" y="29"/>
                </a:cubicBezTo>
                <a:cubicBezTo>
                  <a:pt x="43" y="30"/>
                  <a:pt x="45" y="30"/>
                  <a:pt x="47" y="30"/>
                </a:cubicBezTo>
                <a:cubicBezTo>
                  <a:pt x="48" y="30"/>
                  <a:pt x="48" y="30"/>
                  <a:pt x="48" y="30"/>
                </a:cubicBezTo>
                <a:cubicBezTo>
                  <a:pt x="50" y="30"/>
                  <a:pt x="51" y="30"/>
                  <a:pt x="52" y="29"/>
                </a:cubicBezTo>
                <a:cubicBezTo>
                  <a:pt x="53" y="30"/>
                  <a:pt x="55" y="30"/>
                  <a:pt x="57" y="30"/>
                </a:cubicBezTo>
                <a:cubicBezTo>
                  <a:pt x="58" y="30"/>
                  <a:pt x="58" y="30"/>
                  <a:pt x="58" y="30"/>
                </a:cubicBezTo>
                <a:cubicBezTo>
                  <a:pt x="60" y="30"/>
                  <a:pt x="61" y="30"/>
                  <a:pt x="62" y="29"/>
                </a:cubicBezTo>
                <a:cubicBezTo>
                  <a:pt x="63" y="30"/>
                  <a:pt x="65" y="30"/>
                  <a:pt x="67" y="30"/>
                </a:cubicBezTo>
                <a:cubicBezTo>
                  <a:pt x="67" y="31"/>
                  <a:pt x="67" y="31"/>
                  <a:pt x="67" y="31"/>
                </a:cubicBezTo>
                <a:cubicBezTo>
                  <a:pt x="67" y="64"/>
                  <a:pt x="67" y="64"/>
                  <a:pt x="67" y="64"/>
                </a:cubicBezTo>
                <a:cubicBezTo>
                  <a:pt x="8" y="64"/>
                  <a:pt x="8" y="64"/>
                  <a:pt x="8" y="64"/>
                </a:cubicBezTo>
                <a:cubicBezTo>
                  <a:pt x="8" y="31"/>
                  <a:pt x="8" y="31"/>
                  <a:pt x="8" y="31"/>
                </a:cubicBezTo>
                <a:cubicBezTo>
                  <a:pt x="8" y="31"/>
                  <a:pt x="8" y="31"/>
                  <a:pt x="8" y="30"/>
                </a:cubicBezTo>
                <a:close/>
                <a:moveTo>
                  <a:pt x="21" y="23"/>
                </a:moveTo>
                <a:cubicBezTo>
                  <a:pt x="21" y="26"/>
                  <a:pt x="21" y="26"/>
                  <a:pt x="21" y="26"/>
                </a:cubicBezTo>
                <a:cubicBezTo>
                  <a:pt x="21" y="27"/>
                  <a:pt x="19" y="28"/>
                  <a:pt x="18" y="28"/>
                </a:cubicBezTo>
                <a:cubicBezTo>
                  <a:pt x="17" y="28"/>
                  <a:pt x="17" y="28"/>
                  <a:pt x="17" y="28"/>
                </a:cubicBezTo>
                <a:cubicBezTo>
                  <a:pt x="15" y="28"/>
                  <a:pt x="13" y="27"/>
                  <a:pt x="13" y="26"/>
                </a:cubicBezTo>
                <a:cubicBezTo>
                  <a:pt x="13" y="23"/>
                  <a:pt x="13" y="23"/>
                  <a:pt x="13" y="23"/>
                </a:cubicBezTo>
                <a:lnTo>
                  <a:pt x="21" y="23"/>
                </a:lnTo>
                <a:close/>
                <a:moveTo>
                  <a:pt x="51" y="26"/>
                </a:moveTo>
                <a:cubicBezTo>
                  <a:pt x="51" y="27"/>
                  <a:pt x="50" y="28"/>
                  <a:pt x="48" y="28"/>
                </a:cubicBezTo>
                <a:cubicBezTo>
                  <a:pt x="47" y="28"/>
                  <a:pt x="47" y="28"/>
                  <a:pt x="47" y="28"/>
                </a:cubicBezTo>
                <a:cubicBezTo>
                  <a:pt x="45" y="28"/>
                  <a:pt x="43" y="27"/>
                  <a:pt x="43" y="26"/>
                </a:cubicBezTo>
                <a:cubicBezTo>
                  <a:pt x="43" y="23"/>
                  <a:pt x="43" y="23"/>
                  <a:pt x="43" y="23"/>
                </a:cubicBezTo>
                <a:cubicBezTo>
                  <a:pt x="51" y="23"/>
                  <a:pt x="51" y="23"/>
                  <a:pt x="51" y="23"/>
                </a:cubicBezTo>
                <a:lnTo>
                  <a:pt x="51" y="26"/>
                </a:lnTo>
                <a:close/>
                <a:moveTo>
                  <a:pt x="41" y="26"/>
                </a:moveTo>
                <a:cubicBezTo>
                  <a:pt x="41" y="27"/>
                  <a:pt x="40" y="28"/>
                  <a:pt x="38" y="28"/>
                </a:cubicBezTo>
                <a:cubicBezTo>
                  <a:pt x="37" y="28"/>
                  <a:pt x="37" y="28"/>
                  <a:pt x="37" y="28"/>
                </a:cubicBezTo>
                <a:cubicBezTo>
                  <a:pt x="35" y="28"/>
                  <a:pt x="33" y="27"/>
                  <a:pt x="33" y="26"/>
                </a:cubicBezTo>
                <a:cubicBezTo>
                  <a:pt x="33" y="23"/>
                  <a:pt x="33" y="23"/>
                  <a:pt x="33" y="23"/>
                </a:cubicBezTo>
                <a:cubicBezTo>
                  <a:pt x="41" y="23"/>
                  <a:pt x="41" y="23"/>
                  <a:pt x="41" y="23"/>
                </a:cubicBezTo>
                <a:lnTo>
                  <a:pt x="41" y="26"/>
                </a:lnTo>
                <a:close/>
                <a:moveTo>
                  <a:pt x="31" y="26"/>
                </a:moveTo>
                <a:cubicBezTo>
                  <a:pt x="31" y="27"/>
                  <a:pt x="30" y="28"/>
                  <a:pt x="28" y="28"/>
                </a:cubicBezTo>
                <a:cubicBezTo>
                  <a:pt x="27" y="28"/>
                  <a:pt x="27" y="28"/>
                  <a:pt x="27" y="28"/>
                </a:cubicBezTo>
                <a:cubicBezTo>
                  <a:pt x="25" y="28"/>
                  <a:pt x="23" y="27"/>
                  <a:pt x="23" y="26"/>
                </a:cubicBezTo>
                <a:cubicBezTo>
                  <a:pt x="23" y="23"/>
                  <a:pt x="23" y="23"/>
                  <a:pt x="23" y="23"/>
                </a:cubicBezTo>
                <a:cubicBezTo>
                  <a:pt x="31" y="23"/>
                  <a:pt x="31" y="23"/>
                  <a:pt x="31" y="23"/>
                </a:cubicBezTo>
                <a:lnTo>
                  <a:pt x="31" y="26"/>
                </a:lnTo>
                <a:close/>
                <a:moveTo>
                  <a:pt x="61" y="26"/>
                </a:moveTo>
                <a:cubicBezTo>
                  <a:pt x="61" y="27"/>
                  <a:pt x="60" y="28"/>
                  <a:pt x="58" y="28"/>
                </a:cubicBezTo>
                <a:cubicBezTo>
                  <a:pt x="57" y="28"/>
                  <a:pt x="57" y="28"/>
                  <a:pt x="57" y="28"/>
                </a:cubicBezTo>
                <a:cubicBezTo>
                  <a:pt x="55" y="28"/>
                  <a:pt x="53" y="27"/>
                  <a:pt x="53" y="26"/>
                </a:cubicBezTo>
                <a:cubicBezTo>
                  <a:pt x="53" y="23"/>
                  <a:pt x="53" y="23"/>
                  <a:pt x="53" y="23"/>
                </a:cubicBezTo>
                <a:cubicBezTo>
                  <a:pt x="61" y="23"/>
                  <a:pt x="61" y="23"/>
                  <a:pt x="61" y="23"/>
                </a:cubicBezTo>
                <a:lnTo>
                  <a:pt x="61" y="26"/>
                </a:lnTo>
                <a:close/>
                <a:moveTo>
                  <a:pt x="3" y="23"/>
                </a:moveTo>
                <a:cubicBezTo>
                  <a:pt x="11" y="23"/>
                  <a:pt x="11" y="23"/>
                  <a:pt x="11" y="23"/>
                </a:cubicBezTo>
                <a:cubicBezTo>
                  <a:pt x="11" y="26"/>
                  <a:pt x="11" y="26"/>
                  <a:pt x="11" y="26"/>
                </a:cubicBezTo>
                <a:cubicBezTo>
                  <a:pt x="11" y="27"/>
                  <a:pt x="9" y="28"/>
                  <a:pt x="8" y="28"/>
                </a:cubicBezTo>
                <a:cubicBezTo>
                  <a:pt x="7" y="28"/>
                  <a:pt x="7" y="28"/>
                  <a:pt x="7" y="28"/>
                </a:cubicBezTo>
                <a:cubicBezTo>
                  <a:pt x="5" y="28"/>
                  <a:pt x="3" y="27"/>
                  <a:pt x="3" y="26"/>
                </a:cubicBezTo>
                <a:lnTo>
                  <a:pt x="3" y="23"/>
                </a:lnTo>
                <a:close/>
                <a:moveTo>
                  <a:pt x="67" y="28"/>
                </a:moveTo>
                <a:cubicBezTo>
                  <a:pt x="65" y="28"/>
                  <a:pt x="63" y="27"/>
                  <a:pt x="63" y="26"/>
                </a:cubicBezTo>
                <a:cubicBezTo>
                  <a:pt x="63" y="23"/>
                  <a:pt x="63" y="23"/>
                  <a:pt x="63" y="23"/>
                </a:cubicBezTo>
                <a:cubicBezTo>
                  <a:pt x="71" y="23"/>
                  <a:pt x="71" y="23"/>
                  <a:pt x="71" y="23"/>
                </a:cubicBezTo>
                <a:cubicBezTo>
                  <a:pt x="71" y="26"/>
                  <a:pt x="71" y="26"/>
                  <a:pt x="71" y="26"/>
                </a:cubicBezTo>
                <a:cubicBezTo>
                  <a:pt x="71" y="27"/>
                  <a:pt x="70" y="28"/>
                  <a:pt x="68" y="28"/>
                </a:cubicBezTo>
                <a:lnTo>
                  <a:pt x="67" y="28"/>
                </a:lnTo>
                <a:close/>
                <a:moveTo>
                  <a:pt x="4" y="69"/>
                </a:moveTo>
                <a:cubicBezTo>
                  <a:pt x="4" y="68"/>
                  <a:pt x="4" y="68"/>
                  <a:pt x="4" y="68"/>
                </a:cubicBezTo>
                <a:cubicBezTo>
                  <a:pt x="4" y="67"/>
                  <a:pt x="4" y="66"/>
                  <a:pt x="5" y="66"/>
                </a:cubicBezTo>
                <a:cubicBezTo>
                  <a:pt x="69" y="66"/>
                  <a:pt x="69" y="66"/>
                  <a:pt x="69" y="66"/>
                </a:cubicBezTo>
                <a:cubicBezTo>
                  <a:pt x="70" y="66"/>
                  <a:pt x="70" y="67"/>
                  <a:pt x="70" y="68"/>
                </a:cubicBezTo>
                <a:cubicBezTo>
                  <a:pt x="70" y="69"/>
                  <a:pt x="70" y="69"/>
                  <a:pt x="70" y="69"/>
                </a:cubicBezTo>
                <a:cubicBezTo>
                  <a:pt x="70" y="70"/>
                  <a:pt x="70" y="71"/>
                  <a:pt x="69" y="71"/>
                </a:cubicBezTo>
                <a:cubicBezTo>
                  <a:pt x="5" y="71"/>
                  <a:pt x="5" y="71"/>
                  <a:pt x="5" y="71"/>
                </a:cubicBezTo>
                <a:cubicBezTo>
                  <a:pt x="4" y="71"/>
                  <a:pt x="4" y="70"/>
                  <a:pt x="4" y="69"/>
                </a:cubicBezTo>
                <a:close/>
                <a:moveTo>
                  <a:pt x="25" y="59"/>
                </a:moveTo>
                <a:cubicBezTo>
                  <a:pt x="15" y="59"/>
                  <a:pt x="15" y="59"/>
                  <a:pt x="15" y="59"/>
                </a:cubicBezTo>
                <a:cubicBezTo>
                  <a:pt x="15" y="50"/>
                  <a:pt x="15" y="50"/>
                  <a:pt x="15" y="50"/>
                </a:cubicBezTo>
                <a:cubicBezTo>
                  <a:pt x="25" y="50"/>
                  <a:pt x="25" y="50"/>
                  <a:pt x="25" y="50"/>
                </a:cubicBezTo>
                <a:lnTo>
                  <a:pt x="25" y="59"/>
                </a:lnTo>
                <a:close/>
                <a:moveTo>
                  <a:pt x="42" y="59"/>
                </a:moveTo>
                <a:cubicBezTo>
                  <a:pt x="32" y="59"/>
                  <a:pt x="32" y="59"/>
                  <a:pt x="32" y="59"/>
                </a:cubicBezTo>
                <a:cubicBezTo>
                  <a:pt x="32" y="42"/>
                  <a:pt x="32" y="42"/>
                  <a:pt x="32" y="42"/>
                </a:cubicBezTo>
                <a:cubicBezTo>
                  <a:pt x="42" y="42"/>
                  <a:pt x="42" y="42"/>
                  <a:pt x="42" y="42"/>
                </a:cubicBezTo>
                <a:lnTo>
                  <a:pt x="42" y="59"/>
                </a:lnTo>
                <a:close/>
                <a:moveTo>
                  <a:pt x="58" y="59"/>
                </a:moveTo>
                <a:cubicBezTo>
                  <a:pt x="48" y="59"/>
                  <a:pt x="48" y="59"/>
                  <a:pt x="48" y="59"/>
                </a:cubicBezTo>
                <a:cubicBezTo>
                  <a:pt x="48" y="33"/>
                  <a:pt x="48" y="33"/>
                  <a:pt x="48" y="33"/>
                </a:cubicBezTo>
                <a:cubicBezTo>
                  <a:pt x="58" y="33"/>
                  <a:pt x="58" y="33"/>
                  <a:pt x="58" y="33"/>
                </a:cubicBezTo>
                <a:lnTo>
                  <a:pt x="58" y="59"/>
                </a:lnTo>
                <a:close/>
              </a:path>
            </a:pathLst>
          </a:custGeom>
          <a:noFill/>
          <a:ln w="9525" cap="flat" cmpd="sng">
            <a:solidFill>
              <a:srgbClr val="01A89E"/>
            </a:solidFill>
            <a:prstDash val="solid"/>
            <a:headEnd type="none" w="med" len="med"/>
            <a:tailEnd type="none" w="med" len="med"/>
          </a:ln>
        </p:spPr>
        <p:txBody>
          <a:bodyPr/>
          <a:p>
            <a:endParaRPr lang="zh-CN" altLang="en-US"/>
          </a:p>
        </p:txBody>
      </p:sp>
      <p:sp>
        <p:nvSpPr>
          <p:cNvPr id="22534" name="文本框 13317"/>
          <p:cNvSpPr txBox="1"/>
          <p:nvPr/>
        </p:nvSpPr>
        <p:spPr>
          <a:xfrm>
            <a:off x="396875" y="333375"/>
            <a:ext cx="5613400" cy="517525"/>
          </a:xfrm>
          <a:prstGeom prst="rect">
            <a:avLst/>
          </a:prstGeom>
          <a:noFill/>
          <a:ln w="9525">
            <a:noFill/>
          </a:ln>
        </p:spPr>
        <p:txBody>
          <a:bodyPr wrap="square" anchor="t">
            <a:spAutoFit/>
          </a:bodyPr>
          <a:p>
            <a:r>
              <a:rPr lang="zh-CN" altLang="en-US" b="1" dirty="0">
                <a:solidFill>
                  <a:srgbClr val="016A7D"/>
                </a:solidFill>
                <a:latin typeface="Calibri" panose="020F0502020204030204" pitchFamily="2" charset="2"/>
                <a:ea typeface="微软雅黑" panose="020B0503020204020204" charset="-122"/>
              </a:rPr>
              <a:t>复工贷——贴息贷</a:t>
            </a:r>
            <a:endParaRPr lang="zh-CN" altLang="en-US" dirty="0">
              <a:latin typeface="Calibri" panose="020F0502020204030204" pitchFamily="2" charset="2"/>
              <a:ea typeface="宋体" panose="02010600030101010101" pitchFamily="2" charset="-122"/>
            </a:endParaRPr>
          </a:p>
        </p:txBody>
      </p:sp>
      <p:pic>
        <p:nvPicPr>
          <p:cNvPr id="22535" name="图片 2"/>
          <p:cNvPicPr>
            <a:picLocks noChangeAspect="1"/>
          </p:cNvPicPr>
          <p:nvPr/>
        </p:nvPicPr>
        <p:blipFill>
          <a:blip r:embed="rId1"/>
          <a:srcRect l="52571" t="25053" r="3951" b="13191"/>
          <a:stretch>
            <a:fillRect/>
          </a:stretch>
        </p:blipFill>
        <p:spPr>
          <a:xfrm>
            <a:off x="4500563" y="2420938"/>
            <a:ext cx="4535487" cy="3844925"/>
          </a:xfrm>
          <a:prstGeom prst="rect">
            <a:avLst/>
          </a:prstGeom>
          <a:noFill/>
          <a:ln w="9525">
            <a:noFill/>
          </a:ln>
        </p:spPr>
      </p:pic>
      <p:sp>
        <p:nvSpPr>
          <p:cNvPr id="22536" name="文本框 13319"/>
          <p:cNvSpPr txBox="1"/>
          <p:nvPr/>
        </p:nvSpPr>
        <p:spPr>
          <a:xfrm>
            <a:off x="503238" y="1136650"/>
            <a:ext cx="8245475" cy="1358900"/>
          </a:xfrm>
          <a:prstGeom prst="rect">
            <a:avLst/>
          </a:prstGeom>
          <a:noFill/>
          <a:ln w="9525">
            <a:noFill/>
          </a:ln>
        </p:spPr>
        <p:txBody>
          <a:bodyPr wrap="square" anchor="t">
            <a:spAutoFit/>
          </a:bodyPr>
          <a:p>
            <a:pPr>
              <a:lnSpc>
                <a:spcPct val="130000"/>
              </a:lnSpc>
            </a:pPr>
            <a:r>
              <a:rPr lang="zh-CN" altLang="en-US" sz="1600" dirty="0">
                <a:solidFill>
                  <a:srgbClr val="016A7D"/>
                </a:solidFill>
                <a:latin typeface="微软雅黑" panose="020B0503020204020204" charset="-122"/>
                <a:ea typeface="微软雅黑" panose="020B0503020204020204" charset="-122"/>
              </a:rPr>
              <a:t>       </a:t>
            </a:r>
            <a:r>
              <a:rPr lang="zh-CN" altLang="en-US" sz="1600" b="1" dirty="0">
                <a:solidFill>
                  <a:srgbClr val="016A7D"/>
                </a:solidFill>
                <a:latin typeface="微软雅黑" panose="020B0503020204020204" charset="-122"/>
                <a:ea typeface="微软雅黑" panose="020B0503020204020204" charset="-122"/>
              </a:rPr>
              <a:t>在2020年6月30日前</a:t>
            </a:r>
            <a:r>
              <a:rPr lang="zh-CN" altLang="en-US" sz="1600" dirty="0">
                <a:solidFill>
                  <a:srgbClr val="016A7D"/>
                </a:solidFill>
                <a:latin typeface="微软雅黑" panose="020B0503020204020204" charset="-122"/>
                <a:ea typeface="微软雅黑" panose="020B0503020204020204" charset="-122"/>
              </a:rPr>
              <a:t>，广西省注册的小微企业通过</a:t>
            </a:r>
            <a:r>
              <a:rPr lang="zh-CN" altLang="en-US" sz="1600" b="1" dirty="0">
                <a:solidFill>
                  <a:srgbClr val="016A7D"/>
                </a:solidFill>
                <a:latin typeface="微软雅黑" panose="020B0503020204020204" charset="-122"/>
                <a:ea typeface="微软雅黑" panose="020B0503020204020204" charset="-122"/>
              </a:rPr>
              <a:t>广西综合金融服务平台</a:t>
            </a:r>
            <a:r>
              <a:rPr lang="zh-CN" altLang="en-US" sz="1600" dirty="0">
                <a:solidFill>
                  <a:srgbClr val="016A7D"/>
                </a:solidFill>
                <a:latin typeface="微软雅黑" panose="020B0503020204020204" charset="-122"/>
                <a:ea typeface="微软雅黑" panose="020B0503020204020204" charset="-122"/>
              </a:rPr>
              <a:t>的财政贴息复工贷款通道</a:t>
            </a:r>
            <a:r>
              <a:rPr lang="zh-CN" altLang="en-US" sz="1600" b="1" dirty="0">
                <a:solidFill>
                  <a:srgbClr val="016A7D"/>
                </a:solidFill>
                <a:latin typeface="微软雅黑" panose="020B0503020204020204" charset="-122"/>
                <a:ea typeface="微软雅黑" panose="020B0503020204020204" charset="-122"/>
              </a:rPr>
              <a:t>发布定向需求</a:t>
            </a:r>
            <a:r>
              <a:rPr lang="zh-CN" altLang="en-US" sz="1600" dirty="0">
                <a:solidFill>
                  <a:srgbClr val="016A7D"/>
                </a:solidFill>
                <a:latin typeface="微软雅黑" panose="020B0503020204020204" charset="-122"/>
                <a:ea typeface="微软雅黑" panose="020B0503020204020204" charset="-122"/>
              </a:rPr>
              <a:t>，银行方对接后审核贷款条件，对符合条件的企业发放优惠利率的</a:t>
            </a:r>
            <a:r>
              <a:rPr lang="zh-CN" altLang="en-US" sz="1600" b="1" dirty="0">
                <a:solidFill>
                  <a:srgbClr val="016A7D"/>
                </a:solidFill>
                <a:latin typeface="微软雅黑" panose="020B0503020204020204" charset="-122"/>
                <a:ea typeface="微软雅黑" panose="020B0503020204020204" charset="-122"/>
                <a:sym typeface="Arial" panose="020B0604020202020204" charset="-52"/>
              </a:rPr>
              <a:t>流动资金贷款</a:t>
            </a:r>
            <a:r>
              <a:rPr lang="zh-CN" altLang="en-US" sz="1600" dirty="0">
                <a:solidFill>
                  <a:srgbClr val="016A7D"/>
                </a:solidFill>
                <a:latin typeface="微软雅黑" panose="020B0503020204020204" charset="-122"/>
                <a:ea typeface="微软雅黑" panose="020B0503020204020204" charset="-122"/>
              </a:rPr>
              <a:t>。</a:t>
            </a:r>
            <a:endParaRPr lang="zh-CN" altLang="en-US" sz="1600" dirty="0">
              <a:solidFill>
                <a:srgbClr val="016A7D"/>
              </a:solidFill>
              <a:latin typeface="微软雅黑" panose="020B0503020204020204" charset="-122"/>
              <a:ea typeface="微软雅黑" panose="020B0503020204020204" charset="-122"/>
            </a:endParaRPr>
          </a:p>
          <a:p>
            <a:pPr>
              <a:lnSpc>
                <a:spcPct val="130000"/>
              </a:lnSpc>
            </a:pPr>
            <a:r>
              <a:rPr lang="zh-CN" altLang="en-US" sz="1600" dirty="0">
                <a:solidFill>
                  <a:srgbClr val="016A7D"/>
                </a:solidFill>
                <a:latin typeface="微软雅黑" panose="020B0503020204020204" charset="-122"/>
                <a:ea typeface="微软雅黑" panose="020B0503020204020204" charset="-122"/>
              </a:rPr>
              <a:t>       一家企业只能在一家银行办理一笔复工贴息贷。</a:t>
            </a:r>
            <a:endParaRPr lang="zh-CN" altLang="en-US" sz="1600" dirty="0">
              <a:solidFill>
                <a:srgbClr val="016A7D"/>
              </a:solidFill>
              <a:latin typeface="微软雅黑" panose="020B0503020204020204" charset="-122"/>
              <a:ea typeface="微软雅黑" panose="020B0503020204020204" charset="-122"/>
            </a:endParaRPr>
          </a:p>
        </p:txBody>
      </p:sp>
      <p:sp>
        <p:nvSpPr>
          <p:cNvPr id="22537" name="文本框 13320"/>
          <p:cNvSpPr txBox="1"/>
          <p:nvPr/>
        </p:nvSpPr>
        <p:spPr>
          <a:xfrm>
            <a:off x="1187450" y="2638425"/>
            <a:ext cx="4608513" cy="1550988"/>
          </a:xfrm>
          <a:prstGeom prst="rect">
            <a:avLst/>
          </a:prstGeom>
          <a:noFill/>
          <a:ln w="9525">
            <a:noFill/>
          </a:ln>
        </p:spPr>
        <p:txBody>
          <a:bodyPr wrap="square" anchor="t">
            <a:spAutoFit/>
          </a:bodyPr>
          <a:p>
            <a:pPr>
              <a:lnSpc>
                <a:spcPct val="120000"/>
              </a:lnSpc>
            </a:pPr>
            <a:r>
              <a:rPr lang="zh-CN" altLang="en-US" sz="1600" b="1" dirty="0">
                <a:solidFill>
                  <a:srgbClr val="028458"/>
                </a:solidFill>
                <a:latin typeface="微软雅黑" panose="020B0503020204020204" charset="-122"/>
                <a:ea typeface="微软雅黑" panose="020B0503020204020204" charset="-122"/>
              </a:rPr>
              <a:t>存</a:t>
            </a:r>
            <a:r>
              <a:rPr lang="zh-CN" altLang="en-US" sz="1600" b="1" dirty="0">
                <a:solidFill>
                  <a:srgbClr val="028458"/>
                </a:solidFill>
                <a:latin typeface="微软雅黑" panose="020B0503020204020204" charset="-122"/>
                <a:ea typeface="微软雅黑" panose="020B0503020204020204" charset="-122"/>
                <a:sym typeface="Arial" panose="020B0604020202020204" charset="-52"/>
              </a:rPr>
              <a:t>量客户</a:t>
            </a:r>
            <a:r>
              <a:rPr lang="zh-CN" altLang="en-US" sz="1600" dirty="0">
                <a:solidFill>
                  <a:srgbClr val="016A7D"/>
                </a:solidFill>
                <a:latin typeface="微软雅黑" panose="020B0503020204020204" charset="-122"/>
                <a:ea typeface="微软雅黑" panose="020B0503020204020204" charset="-122"/>
                <a:sym typeface="Arial" panose="020B0604020202020204" charset="-52"/>
              </a:rPr>
              <a:t>：最近一次贷款利率</a:t>
            </a:r>
            <a:r>
              <a:rPr lang="zh-CN" altLang="en-US" sz="1600" dirty="0">
                <a:solidFill>
                  <a:srgbClr val="016A7D"/>
                </a:solidFill>
                <a:latin typeface="微软雅黑" panose="020B0503020204020204" charset="-122"/>
                <a:ea typeface="微软雅黑" panose="020B0503020204020204" charset="-122"/>
              </a:rPr>
              <a:t>基础上</a:t>
            </a:r>
            <a:r>
              <a:rPr lang="zh-CN" altLang="en-US" sz="1600" b="1" dirty="0">
                <a:solidFill>
                  <a:srgbClr val="028458"/>
                </a:solidFill>
                <a:latin typeface="微软雅黑" panose="020B0503020204020204" charset="-122"/>
                <a:ea typeface="微软雅黑" panose="020B0503020204020204" charset="-122"/>
              </a:rPr>
              <a:t>优惠</a:t>
            </a:r>
            <a:r>
              <a:rPr lang="en-US" altLang="zh-CN" sz="1600" b="1" dirty="0">
                <a:solidFill>
                  <a:srgbClr val="028458"/>
                </a:solidFill>
                <a:latin typeface="微软雅黑" panose="020B0503020204020204" charset="-122"/>
                <a:ea typeface="微软雅黑" panose="020B0503020204020204" charset="-122"/>
              </a:rPr>
              <a:t>2%</a:t>
            </a:r>
            <a:r>
              <a:rPr lang="zh-CN" altLang="en-US" sz="1600" dirty="0">
                <a:solidFill>
                  <a:srgbClr val="016A7D"/>
                </a:solidFill>
                <a:latin typeface="微软雅黑" panose="020B0503020204020204" charset="-122"/>
                <a:ea typeface="微软雅黑" panose="020B0503020204020204" charset="-122"/>
              </a:rPr>
              <a:t>，</a:t>
            </a:r>
            <a:endParaRPr lang="zh-CN" altLang="en-US" sz="1600" dirty="0">
              <a:solidFill>
                <a:srgbClr val="016A7D"/>
              </a:solidFill>
              <a:latin typeface="微软雅黑" panose="020B0503020204020204" charset="-122"/>
              <a:ea typeface="微软雅黑" panose="020B0503020204020204" charset="-122"/>
            </a:endParaRPr>
          </a:p>
          <a:p>
            <a:pPr>
              <a:lnSpc>
                <a:spcPct val="120000"/>
              </a:lnSpc>
            </a:pPr>
            <a:r>
              <a:rPr lang="zh-CN" altLang="en-US" sz="1600" b="1" dirty="0">
                <a:solidFill>
                  <a:srgbClr val="028458"/>
                </a:solidFill>
                <a:latin typeface="微软雅黑" panose="020B0503020204020204" charset="-122"/>
                <a:ea typeface="微软雅黑" panose="020B0503020204020204" charset="-122"/>
              </a:rPr>
              <a:t>新增客户：</a:t>
            </a:r>
            <a:r>
              <a:rPr lang="zh-CN" altLang="en-US" sz="1600" b="1" dirty="0">
                <a:solidFill>
                  <a:srgbClr val="028458"/>
                </a:solidFill>
                <a:latin typeface="微软雅黑" panose="020B0503020204020204" charset="-122"/>
                <a:ea typeface="微软雅黑" panose="020B0503020204020204" charset="-122"/>
                <a:sym typeface="Arial" panose="020B0604020202020204" charset="-52"/>
              </a:rPr>
              <a:t>年利率上限</a:t>
            </a:r>
            <a:r>
              <a:rPr lang="zh-CN" altLang="en-US" sz="1600" dirty="0">
                <a:solidFill>
                  <a:srgbClr val="016A7D"/>
                </a:solidFill>
                <a:latin typeface="微软雅黑" panose="020B0503020204020204" charset="-122"/>
                <a:ea typeface="微软雅黑" panose="020B0503020204020204" charset="-122"/>
              </a:rPr>
              <a:t>分别为</a:t>
            </a:r>
            <a:endParaRPr lang="zh-CN" altLang="en-US" sz="1600" dirty="0">
              <a:solidFill>
                <a:srgbClr val="016A7D"/>
              </a:solidFill>
              <a:latin typeface="微软雅黑" panose="020B0503020204020204" charset="-122"/>
              <a:ea typeface="微软雅黑" panose="020B0503020204020204" charset="-122"/>
            </a:endParaRPr>
          </a:p>
          <a:p>
            <a:pPr>
              <a:lnSpc>
                <a:spcPct val="120000"/>
              </a:lnSpc>
            </a:pPr>
            <a:r>
              <a:rPr lang="zh-CN" altLang="en-US" sz="1600" b="1" dirty="0">
                <a:solidFill>
                  <a:srgbClr val="028458"/>
                </a:solidFill>
                <a:latin typeface="微软雅黑" panose="020B0503020204020204" charset="-122"/>
                <a:ea typeface="微软雅黑" panose="020B0503020204020204" charset="-122"/>
                <a:sym typeface="Arial" panose="020B0604020202020204" charset="-52"/>
              </a:rPr>
              <a:t>大型企业2.5%，</a:t>
            </a:r>
            <a:endParaRPr lang="zh-CN" altLang="en-US" sz="1600" b="1" dirty="0">
              <a:solidFill>
                <a:srgbClr val="028458"/>
              </a:solidFill>
              <a:latin typeface="微软雅黑" panose="020B0503020204020204" charset="-122"/>
              <a:ea typeface="微软雅黑" panose="020B0503020204020204" charset="-122"/>
              <a:sym typeface="Arial" panose="020B0604020202020204" charset="-52"/>
            </a:endParaRPr>
          </a:p>
          <a:p>
            <a:pPr>
              <a:lnSpc>
                <a:spcPct val="120000"/>
              </a:lnSpc>
            </a:pPr>
            <a:r>
              <a:rPr lang="zh-CN" altLang="en-US" sz="1600" b="1" dirty="0">
                <a:solidFill>
                  <a:srgbClr val="028458"/>
                </a:solidFill>
                <a:latin typeface="微软雅黑" panose="020B0503020204020204" charset="-122"/>
                <a:ea typeface="微软雅黑" panose="020B0503020204020204" charset="-122"/>
                <a:sym typeface="Arial" panose="020B0604020202020204" charset="-52"/>
              </a:rPr>
              <a:t>中型企业2.66%，</a:t>
            </a:r>
            <a:endParaRPr lang="zh-CN" altLang="en-US" sz="1600" b="1" dirty="0">
              <a:solidFill>
                <a:srgbClr val="028458"/>
              </a:solidFill>
              <a:latin typeface="微软雅黑" panose="020B0503020204020204" charset="-122"/>
              <a:ea typeface="微软雅黑" panose="020B0503020204020204" charset="-122"/>
              <a:sym typeface="Arial" panose="020B0604020202020204" charset="-52"/>
            </a:endParaRPr>
          </a:p>
          <a:p>
            <a:pPr>
              <a:lnSpc>
                <a:spcPct val="120000"/>
              </a:lnSpc>
            </a:pPr>
            <a:r>
              <a:rPr lang="zh-CN" altLang="en-US" sz="1600" b="1" dirty="0">
                <a:solidFill>
                  <a:srgbClr val="028458"/>
                </a:solidFill>
                <a:latin typeface="微软雅黑" panose="020B0503020204020204" charset="-122"/>
                <a:ea typeface="微软雅黑" panose="020B0503020204020204" charset="-122"/>
                <a:sym typeface="Arial" panose="020B0604020202020204" charset="-52"/>
              </a:rPr>
              <a:t>小微企业2.83%，</a:t>
            </a:r>
            <a:r>
              <a:rPr lang="zh-CN" altLang="en-US" sz="1600" dirty="0">
                <a:solidFill>
                  <a:srgbClr val="016A7D"/>
                </a:solidFill>
                <a:latin typeface="微软雅黑" panose="020B0503020204020204" charset="-122"/>
                <a:ea typeface="微软雅黑" panose="020B0503020204020204" charset="-122"/>
              </a:rPr>
              <a:t>以实际审批为准。</a:t>
            </a:r>
            <a:endParaRPr lang="zh-CN" altLang="en-US" sz="1600" dirty="0">
              <a:solidFill>
                <a:srgbClr val="016A7D"/>
              </a:solidFill>
              <a:latin typeface="微软雅黑" panose="020B0503020204020204" charset="-122"/>
              <a:ea typeface="微软雅黑" panose="020B0503020204020204" charset="-122"/>
            </a:endParaRPr>
          </a:p>
        </p:txBody>
      </p:sp>
      <p:sp>
        <p:nvSpPr>
          <p:cNvPr id="22538" name="文本框 13321"/>
          <p:cNvSpPr txBox="1"/>
          <p:nvPr/>
        </p:nvSpPr>
        <p:spPr>
          <a:xfrm>
            <a:off x="1187450" y="4294188"/>
            <a:ext cx="4103688" cy="966787"/>
          </a:xfrm>
          <a:prstGeom prst="rect">
            <a:avLst/>
          </a:prstGeom>
          <a:noFill/>
          <a:ln w="9525">
            <a:noFill/>
          </a:ln>
        </p:spPr>
        <p:txBody>
          <a:bodyPr wrap="square" anchor="t">
            <a:spAutoFit/>
          </a:bodyPr>
          <a:p>
            <a:pPr>
              <a:lnSpc>
                <a:spcPct val="120000"/>
              </a:lnSpc>
            </a:pPr>
            <a:r>
              <a:rPr lang="zh-CN" altLang="en-US" sz="1600" dirty="0">
                <a:solidFill>
                  <a:srgbClr val="016A7D"/>
                </a:solidFill>
                <a:latin typeface="微软雅黑" panose="020B0503020204020204" charset="-122"/>
                <a:ea typeface="微软雅黑" panose="020B0503020204020204" charset="-122"/>
              </a:rPr>
              <a:t>本业务为财政按符合条件的贷款按</a:t>
            </a:r>
            <a:r>
              <a:rPr lang="en-US" altLang="zh-CN" sz="1600" dirty="0">
                <a:solidFill>
                  <a:srgbClr val="016A7D"/>
                </a:solidFill>
                <a:latin typeface="微软雅黑" panose="020B0503020204020204" charset="-122"/>
                <a:ea typeface="微软雅黑" panose="020B0503020204020204" charset="-122"/>
              </a:rPr>
              <a:t>2%</a:t>
            </a:r>
            <a:r>
              <a:rPr lang="zh-CN" altLang="en-US" sz="1600" dirty="0">
                <a:solidFill>
                  <a:srgbClr val="016A7D"/>
                </a:solidFill>
                <a:latin typeface="微软雅黑" panose="020B0503020204020204" charset="-122"/>
                <a:ea typeface="微软雅黑" panose="020B0503020204020204" charset="-122"/>
              </a:rPr>
              <a:t>的利差进行补贴，</a:t>
            </a:r>
            <a:r>
              <a:rPr lang="zh-CN" altLang="en-US" sz="1600" b="1" dirty="0">
                <a:solidFill>
                  <a:srgbClr val="028458"/>
                </a:solidFill>
                <a:latin typeface="微软雅黑" panose="020B0503020204020204" charset="-122"/>
                <a:ea typeface="微软雅黑" panose="020B0503020204020204" charset="-122"/>
              </a:rPr>
              <a:t>由银行先降利率向企业发放贷款，然后由银行向财政申请利差补贴</a:t>
            </a:r>
            <a:endParaRPr lang="zh-CN" altLang="en-US" sz="1600" b="1" dirty="0">
              <a:solidFill>
                <a:srgbClr val="028458"/>
              </a:solidFill>
              <a:latin typeface="微软雅黑" panose="020B0503020204020204" charset="-122"/>
              <a:ea typeface="微软雅黑" panose="020B0503020204020204" charset="-122"/>
            </a:endParaRPr>
          </a:p>
        </p:txBody>
      </p:sp>
      <p:sp>
        <p:nvSpPr>
          <p:cNvPr id="22539" name="文本框 13322"/>
          <p:cNvSpPr txBox="1"/>
          <p:nvPr/>
        </p:nvSpPr>
        <p:spPr>
          <a:xfrm>
            <a:off x="1187450" y="5373688"/>
            <a:ext cx="3930650" cy="334962"/>
          </a:xfrm>
          <a:prstGeom prst="rect">
            <a:avLst/>
          </a:prstGeom>
          <a:noFill/>
          <a:ln w="9525">
            <a:noFill/>
          </a:ln>
        </p:spPr>
        <p:txBody>
          <a:bodyPr wrap="square" anchor="t">
            <a:spAutoFit/>
          </a:bodyPr>
          <a:p>
            <a:r>
              <a:rPr lang="zh-CN" altLang="en-US" sz="1600" b="1" dirty="0">
                <a:solidFill>
                  <a:srgbClr val="028458"/>
                </a:solidFill>
                <a:latin typeface="微软雅黑" panose="020B0503020204020204" charset="-122"/>
                <a:ea typeface="微软雅黑" panose="020B0503020204020204" charset="-122"/>
              </a:rPr>
              <a:t>单户财政贴息总额不超过</a:t>
            </a:r>
            <a:r>
              <a:rPr lang="en-US" altLang="zh-CN" sz="1600" b="1" dirty="0">
                <a:solidFill>
                  <a:srgbClr val="028458"/>
                </a:solidFill>
                <a:latin typeface="微软雅黑" panose="020B0503020204020204" charset="-122"/>
                <a:ea typeface="微软雅黑" panose="020B0503020204020204" charset="-122"/>
              </a:rPr>
              <a:t>100</a:t>
            </a:r>
            <a:r>
              <a:rPr lang="zh-CN" altLang="en-US" sz="1600" b="1" dirty="0">
                <a:solidFill>
                  <a:srgbClr val="028458"/>
                </a:solidFill>
                <a:latin typeface="微软雅黑" panose="020B0503020204020204" charset="-122"/>
                <a:ea typeface="微软雅黑" panose="020B0503020204020204" charset="-122"/>
              </a:rPr>
              <a:t>万元</a:t>
            </a:r>
            <a:endParaRPr lang="zh-CN" altLang="en-US" sz="1600" b="1" dirty="0">
              <a:solidFill>
                <a:srgbClr val="028458"/>
              </a:solidFill>
              <a:latin typeface="微软雅黑" panose="020B0503020204020204" charset="-122"/>
              <a:ea typeface="微软雅黑" panose="020B0503020204020204" charset="-122"/>
            </a:endParaRPr>
          </a:p>
        </p:txBody>
      </p:sp>
      <p:sp>
        <p:nvSpPr>
          <p:cNvPr id="22540" name="文本框 13323"/>
          <p:cNvSpPr txBox="1"/>
          <p:nvPr/>
        </p:nvSpPr>
        <p:spPr>
          <a:xfrm>
            <a:off x="1187450" y="5949950"/>
            <a:ext cx="3930650" cy="396875"/>
          </a:xfrm>
          <a:prstGeom prst="rect">
            <a:avLst/>
          </a:prstGeom>
          <a:noFill/>
          <a:ln w="9525">
            <a:noFill/>
          </a:ln>
        </p:spPr>
        <p:txBody>
          <a:bodyPr wrap="square" anchor="t">
            <a:spAutoFit/>
          </a:bodyPr>
          <a:p>
            <a:r>
              <a:rPr lang="zh-CN" altLang="en-US" sz="1600" b="1" dirty="0">
                <a:solidFill>
                  <a:srgbClr val="028458"/>
                </a:solidFill>
                <a:latin typeface="微软雅黑" panose="020B0503020204020204" charset="-122"/>
                <a:ea typeface="微软雅黑" panose="020B0503020204020204" charset="-122"/>
              </a:rPr>
              <a:t>贷款期限最长期限不超过</a:t>
            </a:r>
            <a:r>
              <a:rPr lang="en-US" altLang="zh-CN" sz="2000" b="1" dirty="0">
                <a:solidFill>
                  <a:srgbClr val="028458"/>
                </a:solidFill>
                <a:latin typeface="微软雅黑" panose="020B0503020204020204" charset="-122"/>
                <a:ea typeface="微软雅黑" panose="020B0503020204020204" charset="-122"/>
              </a:rPr>
              <a:t>1</a:t>
            </a:r>
            <a:r>
              <a:rPr lang="zh-CN" altLang="en-US" sz="2000" b="1" dirty="0">
                <a:solidFill>
                  <a:srgbClr val="028458"/>
                </a:solidFill>
                <a:latin typeface="微软雅黑" panose="020B0503020204020204" charset="-122"/>
                <a:ea typeface="微软雅黑" panose="020B0503020204020204" charset="-122"/>
              </a:rPr>
              <a:t>年</a:t>
            </a:r>
            <a:endParaRPr lang="zh-CN" altLang="en-US" sz="2000" b="1" dirty="0">
              <a:solidFill>
                <a:srgbClr val="028458"/>
              </a:solidFill>
              <a:latin typeface="微软雅黑" panose="020B0503020204020204" charset="-122"/>
              <a:ea typeface="微软雅黑" panose="020B0503020204020204" charset="-122"/>
            </a:endParaRPr>
          </a:p>
        </p:txBody>
      </p:sp>
    </p:spTree>
  </p:cSld>
  <p:clrMapOvr>
    <a:masterClrMapping/>
  </p:clrMapOvr>
</p:sld>
</file>

<file path=ppt/theme/theme1.xml><?xml version="1.0" encoding="utf-8"?>
<a:theme xmlns:a="http://schemas.openxmlformats.org/drawingml/2006/main" name="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演示文稿1">
  <a:themeElements>
    <a:clrScheme name="">
      <a:dk1>
        <a:srgbClr val="000000"/>
      </a:dk1>
      <a:lt1>
        <a:srgbClr val="FFFFFF"/>
      </a:lt1>
      <a:dk2>
        <a:srgbClr val="464653"/>
      </a:dk2>
      <a:lt2>
        <a:srgbClr val="DDE9EC"/>
      </a:lt2>
      <a:accent1>
        <a:srgbClr val="727CA3"/>
      </a:accent1>
      <a:accent2>
        <a:srgbClr val="9FB8CD"/>
      </a:accent2>
      <a:accent3>
        <a:srgbClr val="FFFFFF"/>
      </a:accent3>
      <a:accent4>
        <a:srgbClr val="000000"/>
      </a:accent4>
      <a:accent5>
        <a:srgbClr val="BCBFCE"/>
      </a:accent5>
      <a:accent6>
        <a:srgbClr val="8EA5B8"/>
      </a:accent6>
      <a:hlink>
        <a:srgbClr val="B292CA"/>
      </a:hlink>
      <a:folHlink>
        <a:srgbClr val="6B5680"/>
      </a:folHlink>
    </a:clrScheme>
    <a:fontScheme name="">
      <a:majorFont>
        <a:latin typeface="Arial"/>
        <a:ea typeface=""/>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777777"/>
        </a:lt2>
        <a:accent1>
          <a:srgbClr val="CAEAC0"/>
        </a:accent1>
        <a:accent2>
          <a:srgbClr val="ACD7E4"/>
        </a:accent2>
        <a:accent3>
          <a:srgbClr val="FFFFFF"/>
        </a:accent3>
        <a:accent4>
          <a:srgbClr val="000000"/>
        </a:accent4>
        <a:accent5>
          <a:srgbClr val="E1F2DC"/>
        </a:accent5>
        <a:accent6>
          <a:srgbClr val="9AC1CC"/>
        </a:accent6>
        <a:hlink>
          <a:srgbClr val="008080"/>
        </a:hlink>
        <a:folHlink>
          <a:srgbClr val="DCF8F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演示文稿1">
  <a:themeElements>
    <a:clrScheme name="">
      <a:dk1>
        <a:srgbClr val="000000"/>
      </a:dk1>
      <a:lt1>
        <a:srgbClr val="FFFFFF"/>
      </a:lt1>
      <a:dk2>
        <a:srgbClr val="464653"/>
      </a:dk2>
      <a:lt2>
        <a:srgbClr val="DDE9EC"/>
      </a:lt2>
      <a:accent1>
        <a:srgbClr val="727CA3"/>
      </a:accent1>
      <a:accent2>
        <a:srgbClr val="9FB8CD"/>
      </a:accent2>
      <a:accent3>
        <a:srgbClr val="FFFFFF"/>
      </a:accent3>
      <a:accent4>
        <a:srgbClr val="000000"/>
      </a:accent4>
      <a:accent5>
        <a:srgbClr val="BCBFCE"/>
      </a:accent5>
      <a:accent6>
        <a:srgbClr val="8EA5B8"/>
      </a:accent6>
      <a:hlink>
        <a:srgbClr val="B292CA"/>
      </a:hlink>
      <a:folHlink>
        <a:srgbClr val="6B5680"/>
      </a:folHlink>
    </a:clrScheme>
    <a:fontScheme name="">
      <a:majorFont>
        <a:latin typeface="Arial"/>
        <a:ea typeface=""/>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777777"/>
        </a:lt2>
        <a:accent1>
          <a:srgbClr val="CAEAC0"/>
        </a:accent1>
        <a:accent2>
          <a:srgbClr val="ACD7E4"/>
        </a:accent2>
        <a:accent3>
          <a:srgbClr val="FFFFFF"/>
        </a:accent3>
        <a:accent4>
          <a:srgbClr val="000000"/>
        </a:accent4>
        <a:accent5>
          <a:srgbClr val="E1F2DC"/>
        </a:accent5>
        <a:accent6>
          <a:srgbClr val="9AC1CC"/>
        </a:accent6>
        <a:hlink>
          <a:srgbClr val="008080"/>
        </a:hlink>
        <a:folHlink>
          <a:srgbClr val="DCF8F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演示文稿1">
  <a:themeElements>
    <a:clrScheme name="">
      <a:dk1>
        <a:srgbClr val="000000"/>
      </a:dk1>
      <a:lt1>
        <a:srgbClr val="FFFFFF"/>
      </a:lt1>
      <a:dk2>
        <a:srgbClr val="464653"/>
      </a:dk2>
      <a:lt2>
        <a:srgbClr val="DDE9EC"/>
      </a:lt2>
      <a:accent1>
        <a:srgbClr val="727CA3"/>
      </a:accent1>
      <a:accent2>
        <a:srgbClr val="9FB8CD"/>
      </a:accent2>
      <a:accent3>
        <a:srgbClr val="FFFFFF"/>
      </a:accent3>
      <a:accent4>
        <a:srgbClr val="000000"/>
      </a:accent4>
      <a:accent5>
        <a:srgbClr val="BCBFCE"/>
      </a:accent5>
      <a:accent6>
        <a:srgbClr val="8EA5B8"/>
      </a:accent6>
      <a:hlink>
        <a:srgbClr val="B292CA"/>
      </a:hlink>
      <a:folHlink>
        <a:srgbClr val="6B5680"/>
      </a:folHlink>
    </a:clrScheme>
    <a:fontScheme name="">
      <a:majorFont>
        <a:latin typeface="Arial"/>
        <a:ea typeface=""/>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777777"/>
        </a:lt2>
        <a:accent1>
          <a:srgbClr val="CAEAC0"/>
        </a:accent1>
        <a:accent2>
          <a:srgbClr val="ACD7E4"/>
        </a:accent2>
        <a:accent3>
          <a:srgbClr val="FFFFFF"/>
        </a:accent3>
        <a:accent4>
          <a:srgbClr val="000000"/>
        </a:accent4>
        <a:accent5>
          <a:srgbClr val="E1F2DC"/>
        </a:accent5>
        <a:accent6>
          <a:srgbClr val="9AC1CC"/>
        </a:accent6>
        <a:hlink>
          <a:srgbClr val="008080"/>
        </a:hlink>
        <a:folHlink>
          <a:srgbClr val="DCF8F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3019</Words>
  <Application>WPS 演示</Application>
  <PresentationFormat>全屏显示(4:3)</PresentationFormat>
  <Paragraphs>238</Paragraphs>
  <Slides>16</Slides>
  <Notes>0</Notes>
  <HiddenSlides>0</HiddenSlides>
  <MMClips>0</MMClips>
  <ScaleCrop>false</ScaleCrop>
  <HeadingPairs>
    <vt:vector size="6" baseType="variant">
      <vt:variant>
        <vt:lpstr>已用的字体</vt:lpstr>
      </vt:variant>
      <vt:variant>
        <vt:i4>66</vt:i4>
      </vt:variant>
      <vt:variant>
        <vt:lpstr>主题</vt:lpstr>
      </vt:variant>
      <vt:variant>
        <vt:i4>4</vt:i4>
      </vt:variant>
      <vt:variant>
        <vt:lpstr>幻灯片标题</vt:lpstr>
      </vt:variant>
      <vt:variant>
        <vt:i4>16</vt:i4>
      </vt:variant>
    </vt:vector>
  </HeadingPairs>
  <TitlesOfParts>
    <vt:vector size="86" baseType="lpstr">
      <vt:lpstr>Arial</vt:lpstr>
      <vt:lpstr>宋体</vt:lpstr>
      <vt:lpstr>Wingdings</vt:lpstr>
      <vt:lpstr>Arial</vt:lpstr>
      <vt:lpstr>Calibri</vt:lpstr>
      <vt:lpstr>Times New Roman</vt:lpstr>
      <vt:lpstr>楷体_GB2312</vt:lpstr>
      <vt:lpstr>新宋体</vt:lpstr>
      <vt:lpstr>微软雅黑</vt:lpstr>
      <vt:lpstr>Baveuse</vt:lpstr>
      <vt:lpstr>Segoe Print</vt:lpstr>
      <vt:lpstr>Arial Unicode MS</vt:lpstr>
      <vt:lpstr>黑体</vt:lpstr>
      <vt:lpstr>Cambria</vt:lpstr>
      <vt:lpstr>仿宋_GB2312</vt:lpstr>
      <vt:lpstr>仿宋</vt:lpstr>
      <vt:lpstr>Calibri Light</vt:lpstr>
      <vt:lpstr>楷体</vt:lpstr>
      <vt:lpstr>Century Gothic</vt:lpstr>
      <vt:lpstr>方正兰亭黑_GBK</vt:lpstr>
      <vt:lpstr>Impact MT Std</vt:lpstr>
      <vt:lpstr>LiHei Pro</vt:lpstr>
      <vt:lpstr>Impact</vt:lpstr>
      <vt:lpstr>Wingdings 2</vt:lpstr>
      <vt:lpstr>微软雅黑 Light</vt:lpstr>
      <vt:lpstr>Kartika</vt:lpstr>
      <vt:lpstr>造字工房尚雅体演示版常规体</vt:lpstr>
      <vt:lpstr>方正兰亭超细黑简体</vt:lpstr>
      <vt:lpstr>Century</vt:lpstr>
      <vt:lpstr>Nyala</vt:lpstr>
      <vt:lpstr>等线</vt:lpstr>
      <vt:lpstr>方正中等线简体</vt:lpstr>
      <vt:lpstr>方正正准黑简体</vt:lpstr>
      <vt:lpstr>方正兰亭细黑_GBK_M</vt:lpstr>
      <vt:lpstr>华文彩云</vt:lpstr>
      <vt:lpstr>华康俪金黑W8(P)</vt:lpstr>
      <vt:lpstr>方正宋刻本秀楷简体</vt:lpstr>
      <vt:lpstr>华文新魏</vt:lpstr>
      <vt:lpstr>Gill Sans</vt:lpstr>
      <vt:lpstr>Gill Sans MT</vt:lpstr>
      <vt:lpstr>华文行楷</vt:lpstr>
      <vt:lpstr>方正姚体</vt:lpstr>
      <vt:lpstr>方正舒体</vt:lpstr>
      <vt:lpstr>GungsuhChe</vt:lpstr>
      <vt:lpstr>Malgun Gothic</vt:lpstr>
      <vt:lpstr>PMingLiU</vt:lpstr>
      <vt:lpstr>MingLiU-ExtB</vt:lpstr>
      <vt:lpstr>Arial Black</vt:lpstr>
      <vt:lpstr>BrowalliaUPC</vt:lpstr>
      <vt:lpstr>Iskoola Pota</vt:lpstr>
      <vt:lpstr>Vani</vt:lpstr>
      <vt:lpstr>Latha</vt:lpstr>
      <vt:lpstr>华文仿宋</vt:lpstr>
      <vt:lpstr>华文中宋</vt:lpstr>
      <vt:lpstr>华文细黑</vt:lpstr>
      <vt:lpstr>Segoe UI</vt:lpstr>
      <vt:lpstr>MS PGothic</vt:lpstr>
      <vt:lpstr>方正古隶简体</vt:lpstr>
      <vt:lpstr>AMCSongGBK-Light</vt:lpstr>
      <vt:lpstr>宋体-方正超大字符集</vt:lpstr>
      <vt:lpstr>幼圆</vt:lpstr>
      <vt:lpstr>Microsoft YaHei UI Light</vt:lpstr>
      <vt:lpstr>GulimChe</vt:lpstr>
      <vt:lpstr>Aharoni</vt:lpstr>
      <vt:lpstr>隶书</vt:lpstr>
      <vt:lpstr>Arial Unicode MS</vt:lpstr>
      <vt:lpstr>自定义设计方案</vt:lpstr>
      <vt:lpstr>2_演示文稿1</vt:lpstr>
      <vt:lpstr>3_演示文稿1</vt:lpstr>
      <vt:lpstr>1_演示文稿1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黄都/业务管理处/小微企业金融部/总行机关/ABC</dc:creator>
  <cp:lastModifiedBy>admin</cp:lastModifiedBy>
  <cp:revision>618</cp:revision>
  <dcterms:created xsi:type="dcterms:W3CDTF">2014-06-09T06:40:00Z</dcterms:created>
  <dcterms:modified xsi:type="dcterms:W3CDTF">2020-05-26T08:43:01Z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2052-11.1.0.9155</vt:lpwstr>
  </property>
</Properties>
</file>