
<file path=[Content_Types].xml><?xml version="1.0" encoding="utf-8"?>
<Types xmlns="http://schemas.openxmlformats.org/package/2006/content-types">
  <Override PartName="/ppt/slides/slide6.xml" ContentType="application/vnd.openxmlformats-officedocument.presentationml.slide+xml"/>
  <Override PartName="/ppt/tags/tag6.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tags/tag49.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29.xml" ContentType="application/vnd.openxmlformats-officedocument.presentationml.tags+xml"/>
  <Override PartName="/ppt/tags/tag38.xml" ContentType="application/vnd.openxmlformats-officedocument.presentationml.tags+xml"/>
  <Override PartName="/ppt/tags/tag47.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41.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slides/slide5.xml" ContentType="application/vnd.openxmlformats-officedocument.presentationml.slide+xml"/>
  <Override PartName="/ppt/notesSlides/notesSlide1.xml" ContentType="application/vnd.openxmlformats-officedocument.presentationml.notesSlide+xml"/>
  <Default Extension="png" ContentType="image/png"/>
  <Override PartName="/ppt/tags/tag7.xml" ContentType="application/vnd.openxmlformats-officedocument.presentationml.tags+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4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1"/>
  </p:sldMasterIdLst>
  <p:notesMasterIdLst>
    <p:notesMasterId r:id="rId16"/>
  </p:notesMasterIdLst>
  <p:handoutMasterIdLst>
    <p:handoutMasterId r:id="rId17"/>
  </p:handoutMasterIdLst>
  <p:sldIdLst>
    <p:sldId id="4264" r:id="rId2"/>
    <p:sldId id="4293" r:id="rId3"/>
    <p:sldId id="4294" r:id="rId4"/>
    <p:sldId id="4308" r:id="rId5"/>
    <p:sldId id="4316" r:id="rId6"/>
    <p:sldId id="4299" r:id="rId7"/>
    <p:sldId id="4317" r:id="rId8"/>
    <p:sldId id="4304" r:id="rId9"/>
    <p:sldId id="4318" r:id="rId10"/>
    <p:sldId id="4301" r:id="rId11"/>
    <p:sldId id="4319" r:id="rId12"/>
    <p:sldId id="4320" r:id="rId13"/>
    <p:sldId id="4309" r:id="rId14"/>
    <p:sldId id="4292" r:id="rId15"/>
  </p:sldIdLst>
  <p:sldSz cx="12858750" cy="7232650"/>
  <p:notesSz cx="6858000" cy="9144000"/>
  <p:custDataLst>
    <p:tags r:id="rId18"/>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1462"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showPr>
  <p:clrMru>
    <a:srgbClr val="006AB5"/>
    <a:srgbClr val="005088"/>
    <a:srgbClr val="F9F9F9"/>
    <a:srgbClr val="F8F8F8"/>
    <a:srgbClr val="363636"/>
    <a:srgbClr val="CA8F45"/>
    <a:srgbClr val="BFBFBF"/>
    <a:srgbClr val="FFFFFF"/>
    <a:srgbClr val="000000"/>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24" autoAdjust="0"/>
    <p:restoredTop sz="95394" autoAdjust="0"/>
  </p:normalViewPr>
  <p:slideViewPr>
    <p:cSldViewPr>
      <p:cViewPr varScale="1">
        <p:scale>
          <a:sx n="80" d="100"/>
          <a:sy n="80" d="100"/>
        </p:scale>
        <p:origin x="-91" y="-360"/>
      </p:cViewPr>
      <p:guideLst>
        <p:guide orient="horz" pos="1462"/>
        <p:guide orient="horz" pos="4183"/>
        <p:guide pos="4050"/>
        <p:guide pos="557"/>
        <p:guide pos="7497"/>
        <p:guide pos="6908"/>
      </p:guideLst>
    </p:cSldViewPr>
  </p:slideViewPr>
  <p:outlineViewPr>
    <p:cViewPr>
      <p:scale>
        <a:sx n="100" d="100"/>
        <a:sy n="100" d="100"/>
      </p:scale>
      <p:origin x="0" y="-32094"/>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5" d="100"/>
          <a:sy n="65" d="100"/>
        </p:scale>
        <p:origin x="2796" y="5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2020-5-11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xmlns=""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2020-5-11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xmlns=""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xmlns="" val="331759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10</a:t>
            </a:fld>
            <a:endParaRPr lang="en-GB" dirty="0"/>
          </a:p>
        </p:txBody>
      </p:sp>
    </p:spTree>
    <p:extLst>
      <p:ext uri="{BB962C8B-B14F-4D97-AF65-F5344CB8AC3E}">
        <p14:creationId xmlns:p14="http://schemas.microsoft.com/office/powerpoint/2010/main" xmlns="" val="113147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11</a:t>
            </a:fld>
            <a:endParaRPr lang="en-GB" dirty="0"/>
          </a:p>
        </p:txBody>
      </p:sp>
    </p:spTree>
    <p:extLst>
      <p:ext uri="{BB962C8B-B14F-4D97-AF65-F5344CB8AC3E}">
        <p14:creationId xmlns:p14="http://schemas.microsoft.com/office/powerpoint/2010/main" xmlns="" val="1917196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12</a:t>
            </a:fld>
            <a:endParaRPr lang="zh-CN" altLang="en-US"/>
          </a:p>
        </p:txBody>
      </p:sp>
    </p:spTree>
    <p:extLst>
      <p:ext uri="{BB962C8B-B14F-4D97-AF65-F5344CB8AC3E}">
        <p14:creationId xmlns:p14="http://schemas.microsoft.com/office/powerpoint/2010/main" xmlns="" val="362899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13</a:t>
            </a:fld>
            <a:endParaRPr lang="en-GB" dirty="0"/>
          </a:p>
        </p:txBody>
      </p:sp>
    </p:spTree>
    <p:extLst>
      <p:ext uri="{BB962C8B-B14F-4D97-AF65-F5344CB8AC3E}">
        <p14:creationId xmlns:p14="http://schemas.microsoft.com/office/powerpoint/2010/main" xmlns="" val="360108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xmlns="" val="319595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a:p>
        </p:txBody>
      </p:sp>
    </p:spTree>
    <p:extLst>
      <p:ext uri="{BB962C8B-B14F-4D97-AF65-F5344CB8AC3E}">
        <p14:creationId xmlns:p14="http://schemas.microsoft.com/office/powerpoint/2010/main" xmlns="" val="168712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extLst>
      <p:ext uri="{BB962C8B-B14F-4D97-AF65-F5344CB8AC3E}">
        <p14:creationId xmlns:p14="http://schemas.microsoft.com/office/powerpoint/2010/main" xmlns="" val="374829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a:t>
            </a:fld>
            <a:endParaRPr lang="en-GB" dirty="0"/>
          </a:p>
        </p:txBody>
      </p:sp>
    </p:spTree>
    <p:extLst>
      <p:ext uri="{BB962C8B-B14F-4D97-AF65-F5344CB8AC3E}">
        <p14:creationId xmlns:p14="http://schemas.microsoft.com/office/powerpoint/2010/main" xmlns="" val="898396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5</a:t>
            </a:fld>
            <a:endParaRPr lang="zh-CN" altLang="en-US"/>
          </a:p>
        </p:txBody>
      </p:sp>
    </p:spTree>
    <p:extLst>
      <p:ext uri="{BB962C8B-B14F-4D97-AF65-F5344CB8AC3E}">
        <p14:creationId xmlns:p14="http://schemas.microsoft.com/office/powerpoint/2010/main" xmlns="" val="263996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6</a:t>
            </a:fld>
            <a:endParaRPr lang="en-GB" dirty="0"/>
          </a:p>
        </p:txBody>
      </p:sp>
    </p:spTree>
    <p:extLst>
      <p:ext uri="{BB962C8B-B14F-4D97-AF65-F5344CB8AC3E}">
        <p14:creationId xmlns:p14="http://schemas.microsoft.com/office/powerpoint/2010/main" xmlns="" val="3613102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7</a:t>
            </a:fld>
            <a:endParaRPr lang="zh-CN" altLang="en-US"/>
          </a:p>
        </p:txBody>
      </p:sp>
    </p:spTree>
    <p:extLst>
      <p:ext uri="{BB962C8B-B14F-4D97-AF65-F5344CB8AC3E}">
        <p14:creationId xmlns:p14="http://schemas.microsoft.com/office/powerpoint/2010/main" xmlns="" val="330715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8</a:t>
            </a:fld>
            <a:endParaRPr lang="en-GB" dirty="0"/>
          </a:p>
        </p:txBody>
      </p:sp>
    </p:spTree>
    <p:extLst>
      <p:ext uri="{BB962C8B-B14F-4D97-AF65-F5344CB8AC3E}">
        <p14:creationId xmlns:p14="http://schemas.microsoft.com/office/powerpoint/2010/main" xmlns="" val="155719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9</a:t>
            </a:fld>
            <a:endParaRPr lang="zh-CN" altLang="en-US"/>
          </a:p>
        </p:txBody>
      </p:sp>
    </p:spTree>
    <p:extLst>
      <p:ext uri="{BB962C8B-B14F-4D97-AF65-F5344CB8AC3E}">
        <p14:creationId xmlns:p14="http://schemas.microsoft.com/office/powerpoint/2010/main" xmlns="" val="428114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pPr/>
              <a:t>2020-5-11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xmlns="" val="234854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7344" y="1183677"/>
            <a:ext cx="9644063" cy="2518034"/>
          </a:xfrm>
        </p:spPr>
        <p:txBody>
          <a:bodyPr anchor="b"/>
          <a:lstStyle>
            <a:lvl1pPr algn="ctr">
              <a:defRPr sz="6328"/>
            </a:lvl1pPr>
          </a:lstStyle>
          <a:p>
            <a:r>
              <a:rPr lang="zh-CN" altLang="en-US"/>
              <a:t>单击此处编辑母版标题样式</a:t>
            </a:r>
          </a:p>
        </p:txBody>
      </p:sp>
      <p:sp>
        <p:nvSpPr>
          <p:cNvPr id="3" name="副标题 2"/>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FF96A0B-D013-4F07-80AC-CA47C8F94CA0}" type="datetimeFigureOut">
              <a:rPr lang="zh-CN" altLang="en-US" smtClean="0"/>
              <a:pPr/>
              <a:t>2020-5-11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F80BA7-3816-42AE-A7C0-0A497978291E}" type="slidenum">
              <a:rPr lang="zh-CN" altLang="en-US" smtClean="0"/>
              <a:pPr/>
              <a:t>‹#›</a:t>
            </a:fld>
            <a:endParaRPr lang="zh-CN" altLang="en-US"/>
          </a:p>
        </p:txBody>
      </p:sp>
    </p:spTree>
    <p:extLst>
      <p:ext uri="{BB962C8B-B14F-4D97-AF65-F5344CB8AC3E}">
        <p14:creationId xmlns:p14="http://schemas.microsoft.com/office/powerpoint/2010/main" xmlns="" val="413276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725330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fld id="{32BF82D2-7A68-459D-A996-9BDDA2518FA4}" type="datetimeFigureOut">
              <a:rPr lang="zh-CN" altLang="en-US" smtClean="0"/>
              <a:pPr/>
              <a:t>2020-5-11</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xmlns="" val="133624642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43.xml"/><Relationship Id="rId7" Type="http://schemas.openxmlformats.org/officeDocument/2006/relationships/notesSlide" Target="../notesSlides/notesSlide1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3.xml"/><Relationship Id="rId5" Type="http://schemas.openxmlformats.org/officeDocument/2006/relationships/tags" Target="../tags/tag45.xml"/><Relationship Id="rId4" Type="http://schemas.openxmlformats.org/officeDocument/2006/relationships/tags" Target="../tags/tag44.xml"/></Relationships>
</file>

<file path=ppt/slides/_rels/slide13.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13.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4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6.xml"/><Relationship Id="rId7" Type="http://schemas.openxmlformats.org/officeDocument/2006/relationships/notesSlide" Target="../notesSlides/notesSlide3.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3.xml"/><Relationship Id="rId5" Type="http://schemas.openxmlformats.org/officeDocument/2006/relationships/tags" Target="../tags/tag18.xml"/><Relationship Id="rId4" Type="http://schemas.openxmlformats.org/officeDocument/2006/relationships/tags" Target="../tags/tag1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1.xml"/><Relationship Id="rId7" Type="http://schemas.openxmlformats.org/officeDocument/2006/relationships/notesSlide" Target="../notesSlides/notesSlide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3.xml"/><Relationship Id="rId5" Type="http://schemas.openxmlformats.org/officeDocument/2006/relationships/tags" Target="../tags/tag23.xml"/><Relationship Id="rId4" Type="http://schemas.openxmlformats.org/officeDocument/2006/relationships/tags" Target="../tags/tag2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7.png"/><Relationship Id="rId5" Type="http://schemas.openxmlformats.org/officeDocument/2006/relationships/tags" Target="../tags/tag28.xml"/><Relationship Id="rId10" Type="http://schemas.openxmlformats.org/officeDocument/2006/relationships/image" Target="../media/image6.jpeg"/><Relationship Id="rId4" Type="http://schemas.openxmlformats.org/officeDocument/2006/relationships/tags" Target="../tags/tag27.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33.xml"/><Relationship Id="rId7" Type="http://schemas.openxmlformats.org/officeDocument/2006/relationships/notesSlide" Target="../notesSlides/notesSlide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3.xml"/><Relationship Id="rId5" Type="http://schemas.openxmlformats.org/officeDocument/2006/relationships/tags" Target="../tags/tag35.xml"/><Relationship Id="rId4" Type="http://schemas.openxmlformats.org/officeDocument/2006/relationships/tags" Target="../tags/tag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38.xml"/><Relationship Id="rId7" Type="http://schemas.openxmlformats.org/officeDocument/2006/relationships/notesSlide" Target="../notesSlides/notesSlide9.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3.xml"/><Relationship Id="rId5" Type="http://schemas.openxmlformats.org/officeDocument/2006/relationships/tags" Target="../tags/tag40.xml"/><Relationship Id="rId4"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B9DE7378-0A75-4C00-9318-AF3BA284102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3742" r="12032" b="-1"/>
          <a:stretch/>
        </p:blipFill>
        <p:spPr>
          <a:xfrm>
            <a:off x="-17165" y="-186593"/>
            <a:ext cx="12896579" cy="6103778"/>
          </a:xfrm>
          <a:prstGeom prst="rect">
            <a:avLst/>
          </a:prstGeom>
        </p:spPr>
      </p:pic>
      <p:pic>
        <p:nvPicPr>
          <p:cNvPr id="16" name="图片 15">
            <a:extLst>
              <a:ext uri="{FF2B5EF4-FFF2-40B4-BE49-F238E27FC236}">
                <a16:creationId xmlns:a16="http://schemas.microsoft.com/office/drawing/2014/main" xmlns="" id="{BA41D345-FDCE-49C2-86C2-6DFFC98429A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14" t="53629" r="-114" b="6332"/>
          <a:stretch/>
        </p:blipFill>
        <p:spPr bwMode="auto">
          <a:xfrm>
            <a:off x="-17165" y="2843567"/>
            <a:ext cx="12913743" cy="4408413"/>
          </a:xfrm>
          <a:custGeom>
            <a:avLst/>
            <a:gdLst>
              <a:gd name="connsiteX0" fmla="*/ 9872637 w 12858751"/>
              <a:gd name="connsiteY0" fmla="*/ 208975 h 4408413"/>
              <a:gd name="connsiteX1" fmla="*/ 9834537 w 12858751"/>
              <a:gd name="connsiteY1" fmla="*/ 221675 h 4408413"/>
              <a:gd name="connsiteX2" fmla="*/ 9809137 w 12858751"/>
              <a:gd name="connsiteY2" fmla="*/ 247075 h 4408413"/>
              <a:gd name="connsiteX3" fmla="*/ 9751987 w 12858751"/>
              <a:gd name="connsiteY3" fmla="*/ 291525 h 4408413"/>
              <a:gd name="connsiteX4" fmla="*/ 9707537 w 12858751"/>
              <a:gd name="connsiteY4" fmla="*/ 310575 h 4408413"/>
              <a:gd name="connsiteX5" fmla="*/ 9440837 w 12858751"/>
              <a:gd name="connsiteY5" fmla="*/ 437575 h 4408413"/>
              <a:gd name="connsiteX6" fmla="*/ 9269387 w 12858751"/>
              <a:gd name="connsiteY6" fmla="*/ 532825 h 4408413"/>
              <a:gd name="connsiteX7" fmla="*/ 8939187 w 12858751"/>
              <a:gd name="connsiteY7" fmla="*/ 723325 h 4408413"/>
              <a:gd name="connsiteX8" fmla="*/ 8755037 w 12858751"/>
              <a:gd name="connsiteY8" fmla="*/ 799525 h 4408413"/>
              <a:gd name="connsiteX9" fmla="*/ 8621687 w 12858751"/>
              <a:gd name="connsiteY9" fmla="*/ 869375 h 4408413"/>
              <a:gd name="connsiteX10" fmla="*/ 8456587 w 12858751"/>
              <a:gd name="connsiteY10" fmla="*/ 939225 h 4408413"/>
              <a:gd name="connsiteX11" fmla="*/ 8145437 w 12858751"/>
              <a:gd name="connsiteY11" fmla="*/ 1059875 h 4408413"/>
              <a:gd name="connsiteX12" fmla="*/ 7942237 w 12858751"/>
              <a:gd name="connsiteY12" fmla="*/ 1155125 h 4408413"/>
              <a:gd name="connsiteX13" fmla="*/ 7758087 w 12858751"/>
              <a:gd name="connsiteY13" fmla="*/ 1224975 h 4408413"/>
              <a:gd name="connsiteX14" fmla="*/ 7535837 w 12858751"/>
              <a:gd name="connsiteY14" fmla="*/ 1332925 h 4408413"/>
              <a:gd name="connsiteX15" fmla="*/ 7319937 w 12858751"/>
              <a:gd name="connsiteY15" fmla="*/ 1421825 h 4408413"/>
              <a:gd name="connsiteX16" fmla="*/ 6869087 w 12858751"/>
              <a:gd name="connsiteY16" fmla="*/ 1669475 h 4408413"/>
              <a:gd name="connsiteX17" fmla="*/ 6507137 w 12858751"/>
              <a:gd name="connsiteY17" fmla="*/ 1948875 h 4408413"/>
              <a:gd name="connsiteX18" fmla="*/ 6405537 w 12858751"/>
              <a:gd name="connsiteY18" fmla="*/ 2075875 h 4408413"/>
              <a:gd name="connsiteX19" fmla="*/ 6335687 w 12858751"/>
              <a:gd name="connsiteY19" fmla="*/ 2190175 h 4408413"/>
              <a:gd name="connsiteX20" fmla="*/ 6297587 w 12858751"/>
              <a:gd name="connsiteY20" fmla="*/ 2596575 h 4408413"/>
              <a:gd name="connsiteX21" fmla="*/ 6303937 w 12858751"/>
              <a:gd name="connsiteY21" fmla="*/ 2615625 h 4408413"/>
              <a:gd name="connsiteX22" fmla="*/ 6424587 w 12858751"/>
              <a:gd name="connsiteY22" fmla="*/ 2634675 h 4408413"/>
              <a:gd name="connsiteX23" fmla="*/ 6469037 w 12858751"/>
              <a:gd name="connsiteY23" fmla="*/ 2621975 h 4408413"/>
              <a:gd name="connsiteX24" fmla="*/ 6513487 w 12858751"/>
              <a:gd name="connsiteY24" fmla="*/ 2602925 h 4408413"/>
              <a:gd name="connsiteX25" fmla="*/ 6545237 w 12858751"/>
              <a:gd name="connsiteY25" fmla="*/ 2596575 h 4408413"/>
              <a:gd name="connsiteX26" fmla="*/ 6564287 w 12858751"/>
              <a:gd name="connsiteY26" fmla="*/ 2590225 h 4408413"/>
              <a:gd name="connsiteX27" fmla="*/ 6602387 w 12858751"/>
              <a:gd name="connsiteY27" fmla="*/ 2577525 h 4408413"/>
              <a:gd name="connsiteX28" fmla="*/ 6646837 w 12858751"/>
              <a:gd name="connsiteY28" fmla="*/ 2571175 h 4408413"/>
              <a:gd name="connsiteX29" fmla="*/ 6665887 w 12858751"/>
              <a:gd name="connsiteY29" fmla="*/ 2564825 h 4408413"/>
              <a:gd name="connsiteX30" fmla="*/ 6691287 w 12858751"/>
              <a:gd name="connsiteY30" fmla="*/ 2558475 h 4408413"/>
              <a:gd name="connsiteX31" fmla="*/ 6742087 w 12858751"/>
              <a:gd name="connsiteY31" fmla="*/ 2545775 h 4408413"/>
              <a:gd name="connsiteX32" fmla="*/ 6761137 w 12858751"/>
              <a:gd name="connsiteY32" fmla="*/ 2533075 h 4408413"/>
              <a:gd name="connsiteX33" fmla="*/ 6805587 w 12858751"/>
              <a:gd name="connsiteY33" fmla="*/ 2520375 h 4408413"/>
              <a:gd name="connsiteX34" fmla="*/ 6824637 w 12858751"/>
              <a:gd name="connsiteY34" fmla="*/ 2514025 h 4408413"/>
              <a:gd name="connsiteX35" fmla="*/ 6843687 w 12858751"/>
              <a:gd name="connsiteY35" fmla="*/ 2501325 h 4408413"/>
              <a:gd name="connsiteX36" fmla="*/ 6875437 w 12858751"/>
              <a:gd name="connsiteY36" fmla="*/ 2488625 h 4408413"/>
              <a:gd name="connsiteX37" fmla="*/ 6919887 w 12858751"/>
              <a:gd name="connsiteY37" fmla="*/ 2469575 h 4408413"/>
              <a:gd name="connsiteX38" fmla="*/ 6977037 w 12858751"/>
              <a:gd name="connsiteY38" fmla="*/ 2463225 h 4408413"/>
              <a:gd name="connsiteX39" fmla="*/ 7046887 w 12858751"/>
              <a:gd name="connsiteY39" fmla="*/ 2450525 h 4408413"/>
              <a:gd name="connsiteX40" fmla="*/ 7110387 w 12858751"/>
              <a:gd name="connsiteY40" fmla="*/ 2437825 h 4408413"/>
              <a:gd name="connsiteX41" fmla="*/ 7129437 w 12858751"/>
              <a:gd name="connsiteY41" fmla="*/ 2431475 h 4408413"/>
              <a:gd name="connsiteX42" fmla="*/ 7192937 w 12858751"/>
              <a:gd name="connsiteY42" fmla="*/ 2412425 h 4408413"/>
              <a:gd name="connsiteX43" fmla="*/ 7231037 w 12858751"/>
              <a:gd name="connsiteY43" fmla="*/ 2387025 h 4408413"/>
              <a:gd name="connsiteX44" fmla="*/ 7300887 w 12858751"/>
              <a:gd name="connsiteY44" fmla="*/ 2367975 h 4408413"/>
              <a:gd name="connsiteX45" fmla="*/ 7326287 w 12858751"/>
              <a:gd name="connsiteY45" fmla="*/ 2361625 h 4408413"/>
              <a:gd name="connsiteX46" fmla="*/ 7345337 w 12858751"/>
              <a:gd name="connsiteY46" fmla="*/ 2355275 h 4408413"/>
              <a:gd name="connsiteX47" fmla="*/ 7364387 w 12858751"/>
              <a:gd name="connsiteY47" fmla="*/ 2348925 h 4408413"/>
              <a:gd name="connsiteX48" fmla="*/ 7402487 w 12858751"/>
              <a:gd name="connsiteY48" fmla="*/ 2336225 h 4408413"/>
              <a:gd name="connsiteX49" fmla="*/ 7421537 w 12858751"/>
              <a:gd name="connsiteY49" fmla="*/ 2323525 h 4408413"/>
              <a:gd name="connsiteX50" fmla="*/ 7465987 w 12858751"/>
              <a:gd name="connsiteY50" fmla="*/ 2310825 h 4408413"/>
              <a:gd name="connsiteX51" fmla="*/ 7504087 w 12858751"/>
              <a:gd name="connsiteY51" fmla="*/ 2285425 h 4408413"/>
              <a:gd name="connsiteX52" fmla="*/ 7523137 w 12858751"/>
              <a:gd name="connsiteY52" fmla="*/ 2279075 h 4408413"/>
              <a:gd name="connsiteX53" fmla="*/ 7542187 w 12858751"/>
              <a:gd name="connsiteY53" fmla="*/ 2272725 h 4408413"/>
              <a:gd name="connsiteX54" fmla="*/ 7580287 w 12858751"/>
              <a:gd name="connsiteY54" fmla="*/ 2260025 h 4408413"/>
              <a:gd name="connsiteX55" fmla="*/ 7599337 w 12858751"/>
              <a:gd name="connsiteY55" fmla="*/ 2247325 h 4408413"/>
              <a:gd name="connsiteX56" fmla="*/ 7618387 w 12858751"/>
              <a:gd name="connsiteY56" fmla="*/ 2240975 h 4408413"/>
              <a:gd name="connsiteX57" fmla="*/ 7637437 w 12858751"/>
              <a:gd name="connsiteY57" fmla="*/ 2234625 h 4408413"/>
              <a:gd name="connsiteX58" fmla="*/ 7700937 w 12858751"/>
              <a:gd name="connsiteY58" fmla="*/ 2209225 h 4408413"/>
              <a:gd name="connsiteX59" fmla="*/ 7719987 w 12858751"/>
              <a:gd name="connsiteY59" fmla="*/ 2202875 h 4408413"/>
              <a:gd name="connsiteX60" fmla="*/ 7758087 w 12858751"/>
              <a:gd name="connsiteY60" fmla="*/ 2183825 h 4408413"/>
              <a:gd name="connsiteX61" fmla="*/ 7796187 w 12858751"/>
              <a:gd name="connsiteY61" fmla="*/ 2158425 h 4408413"/>
              <a:gd name="connsiteX62" fmla="*/ 7840637 w 12858751"/>
              <a:gd name="connsiteY62" fmla="*/ 2145725 h 4408413"/>
              <a:gd name="connsiteX63" fmla="*/ 7859687 w 12858751"/>
              <a:gd name="connsiteY63" fmla="*/ 2133025 h 4408413"/>
              <a:gd name="connsiteX64" fmla="*/ 7878737 w 12858751"/>
              <a:gd name="connsiteY64" fmla="*/ 2126675 h 4408413"/>
              <a:gd name="connsiteX65" fmla="*/ 7916837 w 12858751"/>
              <a:gd name="connsiteY65" fmla="*/ 2101275 h 4408413"/>
              <a:gd name="connsiteX66" fmla="*/ 7954937 w 12858751"/>
              <a:gd name="connsiteY66" fmla="*/ 2088575 h 4408413"/>
              <a:gd name="connsiteX67" fmla="*/ 7973987 w 12858751"/>
              <a:gd name="connsiteY67" fmla="*/ 2075875 h 4408413"/>
              <a:gd name="connsiteX68" fmla="*/ 8012087 w 12858751"/>
              <a:gd name="connsiteY68" fmla="*/ 2063175 h 4408413"/>
              <a:gd name="connsiteX69" fmla="*/ 8031137 w 12858751"/>
              <a:gd name="connsiteY69" fmla="*/ 2050475 h 4408413"/>
              <a:gd name="connsiteX70" fmla="*/ 8069237 w 12858751"/>
              <a:gd name="connsiteY70" fmla="*/ 2031425 h 4408413"/>
              <a:gd name="connsiteX71" fmla="*/ 8088287 w 12858751"/>
              <a:gd name="connsiteY71" fmla="*/ 2025075 h 4408413"/>
              <a:gd name="connsiteX72" fmla="*/ 8107337 w 12858751"/>
              <a:gd name="connsiteY72" fmla="*/ 2018725 h 4408413"/>
              <a:gd name="connsiteX73" fmla="*/ 8145437 w 12858751"/>
              <a:gd name="connsiteY73" fmla="*/ 2006025 h 4408413"/>
              <a:gd name="connsiteX74" fmla="*/ 8170837 w 12858751"/>
              <a:gd name="connsiteY74" fmla="*/ 1993325 h 4408413"/>
              <a:gd name="connsiteX75" fmla="*/ 8189887 w 12858751"/>
              <a:gd name="connsiteY75" fmla="*/ 1986975 h 4408413"/>
              <a:gd name="connsiteX76" fmla="*/ 8227987 w 12858751"/>
              <a:gd name="connsiteY76" fmla="*/ 1974275 h 4408413"/>
              <a:gd name="connsiteX77" fmla="*/ 8253387 w 12858751"/>
              <a:gd name="connsiteY77" fmla="*/ 1961575 h 4408413"/>
              <a:gd name="connsiteX78" fmla="*/ 8316887 w 12858751"/>
              <a:gd name="connsiteY78" fmla="*/ 1942525 h 4408413"/>
              <a:gd name="connsiteX79" fmla="*/ 8354987 w 12858751"/>
              <a:gd name="connsiteY79" fmla="*/ 1917125 h 4408413"/>
              <a:gd name="connsiteX80" fmla="*/ 8374037 w 12858751"/>
              <a:gd name="connsiteY80" fmla="*/ 1910775 h 4408413"/>
              <a:gd name="connsiteX81" fmla="*/ 8412137 w 12858751"/>
              <a:gd name="connsiteY81" fmla="*/ 1885375 h 4408413"/>
              <a:gd name="connsiteX82" fmla="*/ 8450237 w 12858751"/>
              <a:gd name="connsiteY82" fmla="*/ 1859975 h 4408413"/>
              <a:gd name="connsiteX83" fmla="*/ 8469287 w 12858751"/>
              <a:gd name="connsiteY83" fmla="*/ 1853625 h 4408413"/>
              <a:gd name="connsiteX84" fmla="*/ 8494687 w 12858751"/>
              <a:gd name="connsiteY84" fmla="*/ 1834575 h 4408413"/>
              <a:gd name="connsiteX85" fmla="*/ 8532787 w 12858751"/>
              <a:gd name="connsiteY85" fmla="*/ 1802825 h 4408413"/>
              <a:gd name="connsiteX86" fmla="*/ 8551837 w 12858751"/>
              <a:gd name="connsiteY86" fmla="*/ 1790125 h 4408413"/>
              <a:gd name="connsiteX87" fmla="*/ 8589937 w 12858751"/>
              <a:gd name="connsiteY87" fmla="*/ 1764725 h 4408413"/>
              <a:gd name="connsiteX88" fmla="*/ 8608987 w 12858751"/>
              <a:gd name="connsiteY88" fmla="*/ 1758375 h 4408413"/>
              <a:gd name="connsiteX89" fmla="*/ 8628037 w 12858751"/>
              <a:gd name="connsiteY89" fmla="*/ 1739325 h 4408413"/>
              <a:gd name="connsiteX90" fmla="*/ 8647087 w 12858751"/>
              <a:gd name="connsiteY90" fmla="*/ 1726625 h 4408413"/>
              <a:gd name="connsiteX91" fmla="*/ 8666137 w 12858751"/>
              <a:gd name="connsiteY91" fmla="*/ 1713925 h 4408413"/>
              <a:gd name="connsiteX92" fmla="*/ 8723287 w 12858751"/>
              <a:gd name="connsiteY92" fmla="*/ 1669475 h 4408413"/>
              <a:gd name="connsiteX93" fmla="*/ 8761387 w 12858751"/>
              <a:gd name="connsiteY93" fmla="*/ 1644075 h 4408413"/>
              <a:gd name="connsiteX94" fmla="*/ 8812187 w 12858751"/>
              <a:gd name="connsiteY94" fmla="*/ 1586925 h 4408413"/>
              <a:gd name="connsiteX95" fmla="*/ 8882037 w 12858751"/>
              <a:gd name="connsiteY95" fmla="*/ 1555175 h 4408413"/>
              <a:gd name="connsiteX96" fmla="*/ 8920137 w 12858751"/>
              <a:gd name="connsiteY96" fmla="*/ 1542475 h 4408413"/>
              <a:gd name="connsiteX97" fmla="*/ 8945537 w 12858751"/>
              <a:gd name="connsiteY97" fmla="*/ 1529775 h 4408413"/>
              <a:gd name="connsiteX98" fmla="*/ 8983637 w 12858751"/>
              <a:gd name="connsiteY98" fmla="*/ 1510725 h 4408413"/>
              <a:gd name="connsiteX99" fmla="*/ 9021737 w 12858751"/>
              <a:gd name="connsiteY99" fmla="*/ 1498025 h 4408413"/>
              <a:gd name="connsiteX100" fmla="*/ 9047137 w 12858751"/>
              <a:gd name="connsiteY100" fmla="*/ 1485325 h 4408413"/>
              <a:gd name="connsiteX101" fmla="*/ 9066187 w 12858751"/>
              <a:gd name="connsiteY101" fmla="*/ 1478975 h 4408413"/>
              <a:gd name="connsiteX102" fmla="*/ 9104287 w 12858751"/>
              <a:gd name="connsiteY102" fmla="*/ 1459925 h 4408413"/>
              <a:gd name="connsiteX103" fmla="*/ 9142387 w 12858751"/>
              <a:gd name="connsiteY103" fmla="*/ 1434525 h 4408413"/>
              <a:gd name="connsiteX104" fmla="*/ 9167787 w 12858751"/>
              <a:gd name="connsiteY104" fmla="*/ 1421825 h 4408413"/>
              <a:gd name="connsiteX105" fmla="*/ 9186837 w 12858751"/>
              <a:gd name="connsiteY105" fmla="*/ 1409125 h 4408413"/>
              <a:gd name="connsiteX106" fmla="*/ 9205887 w 12858751"/>
              <a:gd name="connsiteY106" fmla="*/ 1402775 h 4408413"/>
              <a:gd name="connsiteX107" fmla="*/ 9231287 w 12858751"/>
              <a:gd name="connsiteY107" fmla="*/ 1383725 h 4408413"/>
              <a:gd name="connsiteX108" fmla="*/ 9275737 w 12858751"/>
              <a:gd name="connsiteY108" fmla="*/ 1358325 h 4408413"/>
              <a:gd name="connsiteX109" fmla="*/ 9294787 w 12858751"/>
              <a:gd name="connsiteY109" fmla="*/ 1345625 h 4408413"/>
              <a:gd name="connsiteX110" fmla="*/ 9364637 w 12858751"/>
              <a:gd name="connsiteY110" fmla="*/ 1307525 h 4408413"/>
              <a:gd name="connsiteX111" fmla="*/ 9402737 w 12858751"/>
              <a:gd name="connsiteY111" fmla="*/ 1294825 h 4408413"/>
              <a:gd name="connsiteX112" fmla="*/ 9421787 w 12858751"/>
              <a:gd name="connsiteY112" fmla="*/ 1282125 h 4408413"/>
              <a:gd name="connsiteX113" fmla="*/ 9440837 w 12858751"/>
              <a:gd name="connsiteY113" fmla="*/ 1275775 h 4408413"/>
              <a:gd name="connsiteX114" fmla="*/ 9466237 w 12858751"/>
              <a:gd name="connsiteY114" fmla="*/ 1263075 h 4408413"/>
              <a:gd name="connsiteX115" fmla="*/ 9485287 w 12858751"/>
              <a:gd name="connsiteY115" fmla="*/ 1256725 h 4408413"/>
              <a:gd name="connsiteX116" fmla="*/ 9523387 w 12858751"/>
              <a:gd name="connsiteY116" fmla="*/ 1244025 h 4408413"/>
              <a:gd name="connsiteX117" fmla="*/ 9542437 w 12858751"/>
              <a:gd name="connsiteY117" fmla="*/ 1231325 h 4408413"/>
              <a:gd name="connsiteX118" fmla="*/ 9586887 w 12858751"/>
              <a:gd name="connsiteY118" fmla="*/ 1218625 h 4408413"/>
              <a:gd name="connsiteX119" fmla="*/ 9605937 w 12858751"/>
              <a:gd name="connsiteY119" fmla="*/ 1212275 h 4408413"/>
              <a:gd name="connsiteX120" fmla="*/ 9631337 w 12858751"/>
              <a:gd name="connsiteY120" fmla="*/ 1205925 h 4408413"/>
              <a:gd name="connsiteX121" fmla="*/ 9675787 w 12858751"/>
              <a:gd name="connsiteY121" fmla="*/ 1180525 h 4408413"/>
              <a:gd name="connsiteX122" fmla="*/ 9694837 w 12858751"/>
              <a:gd name="connsiteY122" fmla="*/ 1174175 h 4408413"/>
              <a:gd name="connsiteX123" fmla="*/ 9732937 w 12858751"/>
              <a:gd name="connsiteY123" fmla="*/ 1148775 h 4408413"/>
              <a:gd name="connsiteX124" fmla="*/ 9777387 w 12858751"/>
              <a:gd name="connsiteY124" fmla="*/ 1129725 h 4408413"/>
              <a:gd name="connsiteX125" fmla="*/ 9796437 w 12858751"/>
              <a:gd name="connsiteY125" fmla="*/ 1123375 h 4408413"/>
              <a:gd name="connsiteX126" fmla="*/ 9815487 w 12858751"/>
              <a:gd name="connsiteY126" fmla="*/ 1110675 h 4408413"/>
              <a:gd name="connsiteX127" fmla="*/ 9834537 w 12858751"/>
              <a:gd name="connsiteY127" fmla="*/ 1104325 h 4408413"/>
              <a:gd name="connsiteX128" fmla="*/ 9885337 w 12858751"/>
              <a:gd name="connsiteY128" fmla="*/ 1078925 h 4408413"/>
              <a:gd name="connsiteX129" fmla="*/ 9904387 w 12858751"/>
              <a:gd name="connsiteY129" fmla="*/ 1072575 h 4408413"/>
              <a:gd name="connsiteX130" fmla="*/ 9942487 w 12858751"/>
              <a:gd name="connsiteY130" fmla="*/ 1059875 h 4408413"/>
              <a:gd name="connsiteX131" fmla="*/ 9967887 w 12858751"/>
              <a:gd name="connsiteY131" fmla="*/ 1047175 h 4408413"/>
              <a:gd name="connsiteX132" fmla="*/ 10005987 w 12858751"/>
              <a:gd name="connsiteY132" fmla="*/ 1034475 h 4408413"/>
              <a:gd name="connsiteX133" fmla="*/ 10025037 w 12858751"/>
              <a:gd name="connsiteY133" fmla="*/ 1015425 h 4408413"/>
              <a:gd name="connsiteX134" fmla="*/ 10088537 w 12858751"/>
              <a:gd name="connsiteY134" fmla="*/ 1002725 h 4408413"/>
              <a:gd name="connsiteX135" fmla="*/ 10107587 w 12858751"/>
              <a:gd name="connsiteY135" fmla="*/ 996375 h 4408413"/>
              <a:gd name="connsiteX136" fmla="*/ 10152037 w 12858751"/>
              <a:gd name="connsiteY136" fmla="*/ 970975 h 4408413"/>
              <a:gd name="connsiteX137" fmla="*/ 10221887 w 12858751"/>
              <a:gd name="connsiteY137" fmla="*/ 951925 h 4408413"/>
              <a:gd name="connsiteX138" fmla="*/ 10240937 w 12858751"/>
              <a:gd name="connsiteY138" fmla="*/ 939225 h 4408413"/>
              <a:gd name="connsiteX139" fmla="*/ 10291737 w 12858751"/>
              <a:gd name="connsiteY139" fmla="*/ 913825 h 4408413"/>
              <a:gd name="connsiteX140" fmla="*/ 10348887 w 12858751"/>
              <a:gd name="connsiteY140" fmla="*/ 907475 h 4408413"/>
              <a:gd name="connsiteX141" fmla="*/ 10373829 w 12858751"/>
              <a:gd name="connsiteY141" fmla="*/ 894097 h 4408413"/>
              <a:gd name="connsiteX142" fmla="*/ 10374503 w 12858751"/>
              <a:gd name="connsiteY142" fmla="*/ 894649 h 4408413"/>
              <a:gd name="connsiteX143" fmla="*/ 10373928 w 12858751"/>
              <a:gd name="connsiteY143" fmla="*/ 894044 h 4408413"/>
              <a:gd name="connsiteX144" fmla="*/ 10373829 w 12858751"/>
              <a:gd name="connsiteY144" fmla="*/ 894097 h 4408413"/>
              <a:gd name="connsiteX145" fmla="*/ 10373382 w 12858751"/>
              <a:gd name="connsiteY145" fmla="*/ 893730 h 4408413"/>
              <a:gd name="connsiteX146" fmla="*/ 10393337 w 12858751"/>
              <a:gd name="connsiteY146" fmla="*/ 875725 h 4408413"/>
              <a:gd name="connsiteX147" fmla="*/ 10412387 w 12858751"/>
              <a:gd name="connsiteY147" fmla="*/ 863025 h 4408413"/>
              <a:gd name="connsiteX148" fmla="*/ 10418737 w 12858751"/>
              <a:gd name="connsiteY148" fmla="*/ 837625 h 4408413"/>
              <a:gd name="connsiteX149" fmla="*/ 10425087 w 12858751"/>
              <a:gd name="connsiteY149" fmla="*/ 716975 h 4408413"/>
              <a:gd name="connsiteX150" fmla="*/ 10418737 w 12858751"/>
              <a:gd name="connsiteY150" fmla="*/ 691575 h 4408413"/>
              <a:gd name="connsiteX151" fmla="*/ 10406037 w 12858751"/>
              <a:gd name="connsiteY151" fmla="*/ 672525 h 4408413"/>
              <a:gd name="connsiteX152" fmla="*/ 10399687 w 12858751"/>
              <a:gd name="connsiteY152" fmla="*/ 640775 h 4408413"/>
              <a:gd name="connsiteX153" fmla="*/ 10380637 w 12858751"/>
              <a:gd name="connsiteY153" fmla="*/ 609025 h 4408413"/>
              <a:gd name="connsiteX154" fmla="*/ 10374287 w 12858751"/>
              <a:gd name="connsiteY154" fmla="*/ 589975 h 4408413"/>
              <a:gd name="connsiteX155" fmla="*/ 10361587 w 12858751"/>
              <a:gd name="connsiteY155" fmla="*/ 570925 h 4408413"/>
              <a:gd name="connsiteX156" fmla="*/ 10323487 w 12858751"/>
              <a:gd name="connsiteY156" fmla="*/ 507425 h 4408413"/>
              <a:gd name="connsiteX157" fmla="*/ 10304437 w 12858751"/>
              <a:gd name="connsiteY157" fmla="*/ 494725 h 4408413"/>
              <a:gd name="connsiteX158" fmla="*/ 10266337 w 12858751"/>
              <a:gd name="connsiteY158" fmla="*/ 462975 h 4408413"/>
              <a:gd name="connsiteX159" fmla="*/ 10247287 w 12858751"/>
              <a:gd name="connsiteY159" fmla="*/ 456625 h 4408413"/>
              <a:gd name="connsiteX160" fmla="*/ 10202837 w 12858751"/>
              <a:gd name="connsiteY160" fmla="*/ 443925 h 4408413"/>
              <a:gd name="connsiteX161" fmla="*/ 10158387 w 12858751"/>
              <a:gd name="connsiteY161" fmla="*/ 418525 h 4408413"/>
              <a:gd name="connsiteX162" fmla="*/ 10132987 w 12858751"/>
              <a:gd name="connsiteY162" fmla="*/ 405825 h 4408413"/>
              <a:gd name="connsiteX163" fmla="*/ 10113937 w 12858751"/>
              <a:gd name="connsiteY163" fmla="*/ 386775 h 4408413"/>
              <a:gd name="connsiteX164" fmla="*/ 10069487 w 12858751"/>
              <a:gd name="connsiteY164" fmla="*/ 355025 h 4408413"/>
              <a:gd name="connsiteX165" fmla="*/ 10037737 w 12858751"/>
              <a:gd name="connsiteY165" fmla="*/ 323275 h 4408413"/>
              <a:gd name="connsiteX166" fmla="*/ 9986937 w 12858751"/>
              <a:gd name="connsiteY166" fmla="*/ 272475 h 4408413"/>
              <a:gd name="connsiteX167" fmla="*/ 9967887 w 12858751"/>
              <a:gd name="connsiteY167" fmla="*/ 259775 h 4408413"/>
              <a:gd name="connsiteX168" fmla="*/ 9942487 w 12858751"/>
              <a:gd name="connsiteY168" fmla="*/ 234375 h 4408413"/>
              <a:gd name="connsiteX169" fmla="*/ 9872637 w 12858751"/>
              <a:gd name="connsiteY169" fmla="*/ 208975 h 4408413"/>
              <a:gd name="connsiteX170" fmla="*/ 0 w 12858751"/>
              <a:gd name="connsiteY170" fmla="*/ 0 h 4408413"/>
              <a:gd name="connsiteX171" fmla="*/ 12858751 w 12858751"/>
              <a:gd name="connsiteY171" fmla="*/ 0 h 4408413"/>
              <a:gd name="connsiteX172" fmla="*/ 12858751 w 12858751"/>
              <a:gd name="connsiteY172" fmla="*/ 4408413 h 4408413"/>
              <a:gd name="connsiteX173" fmla="*/ 0 w 12858751"/>
              <a:gd name="connsiteY173" fmla="*/ 4408413 h 44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2858751" h="4408413">
                <a:moveTo>
                  <a:pt x="9872637" y="208975"/>
                </a:moveTo>
                <a:cubicBezTo>
                  <a:pt x="9872637" y="208975"/>
                  <a:pt x="9846016" y="214787"/>
                  <a:pt x="9834537" y="221675"/>
                </a:cubicBezTo>
                <a:cubicBezTo>
                  <a:pt x="9824270" y="227835"/>
                  <a:pt x="9817604" y="238608"/>
                  <a:pt x="9809137" y="247075"/>
                </a:cubicBezTo>
                <a:cubicBezTo>
                  <a:pt x="9792072" y="264140"/>
                  <a:pt x="9772452" y="278734"/>
                  <a:pt x="9751987" y="291525"/>
                </a:cubicBezTo>
                <a:cubicBezTo>
                  <a:pt x="9738317" y="300069"/>
                  <a:pt x="9722048" y="303554"/>
                  <a:pt x="9707537" y="310575"/>
                </a:cubicBezTo>
                <a:cubicBezTo>
                  <a:pt x="9440244" y="439910"/>
                  <a:pt x="9664004" y="338390"/>
                  <a:pt x="9440837" y="437575"/>
                </a:cubicBezTo>
                <a:cubicBezTo>
                  <a:pt x="9381095" y="464127"/>
                  <a:pt x="9326195" y="500466"/>
                  <a:pt x="9269387" y="532825"/>
                </a:cubicBezTo>
                <a:cubicBezTo>
                  <a:pt x="9158973" y="595719"/>
                  <a:pt x="9051994" y="664832"/>
                  <a:pt x="8939187" y="723325"/>
                </a:cubicBezTo>
                <a:cubicBezTo>
                  <a:pt x="8880213" y="753904"/>
                  <a:pt x="8815389" y="771763"/>
                  <a:pt x="8755037" y="799525"/>
                </a:cubicBezTo>
                <a:cubicBezTo>
                  <a:pt x="8709450" y="820495"/>
                  <a:pt x="8666137" y="846092"/>
                  <a:pt x="8621687" y="869375"/>
                </a:cubicBezTo>
                <a:cubicBezTo>
                  <a:pt x="8568753" y="897102"/>
                  <a:pt x="8512069" y="917032"/>
                  <a:pt x="8456587" y="939225"/>
                </a:cubicBezTo>
                <a:cubicBezTo>
                  <a:pt x="8353302" y="980539"/>
                  <a:pt x="8248008" y="1016820"/>
                  <a:pt x="8145437" y="1059875"/>
                </a:cubicBezTo>
                <a:cubicBezTo>
                  <a:pt x="8076462" y="1088828"/>
                  <a:pt x="8011052" y="1125794"/>
                  <a:pt x="7942237" y="1155125"/>
                </a:cubicBezTo>
                <a:cubicBezTo>
                  <a:pt x="7881843" y="1180867"/>
                  <a:pt x="7818233" y="1198661"/>
                  <a:pt x="7758087" y="1224975"/>
                </a:cubicBezTo>
                <a:cubicBezTo>
                  <a:pt x="7682632" y="1257986"/>
                  <a:pt x="7610963" y="1299173"/>
                  <a:pt x="7535837" y="1332925"/>
                </a:cubicBezTo>
                <a:cubicBezTo>
                  <a:pt x="7464844" y="1364820"/>
                  <a:pt x="7390689" y="1389397"/>
                  <a:pt x="7319937" y="1421825"/>
                </a:cubicBezTo>
                <a:cubicBezTo>
                  <a:pt x="7094247" y="1525266"/>
                  <a:pt x="7075013" y="1544671"/>
                  <a:pt x="6869087" y="1669475"/>
                </a:cubicBezTo>
                <a:cubicBezTo>
                  <a:pt x="6684024" y="1781634"/>
                  <a:pt x="6632929" y="1833565"/>
                  <a:pt x="6507137" y="1948875"/>
                </a:cubicBezTo>
                <a:cubicBezTo>
                  <a:pt x="6467174" y="1985508"/>
                  <a:pt x="6438303" y="2032684"/>
                  <a:pt x="6405537" y="2075875"/>
                </a:cubicBezTo>
                <a:cubicBezTo>
                  <a:pt x="6384802" y="2103209"/>
                  <a:pt x="6350522" y="2158650"/>
                  <a:pt x="6335687" y="2190175"/>
                </a:cubicBezTo>
                <a:cubicBezTo>
                  <a:pt x="6276946" y="2314999"/>
                  <a:pt x="6304552" y="2466567"/>
                  <a:pt x="6297587" y="2596575"/>
                </a:cubicBezTo>
                <a:cubicBezTo>
                  <a:pt x="6299704" y="2602925"/>
                  <a:pt x="6299756" y="2610398"/>
                  <a:pt x="6303937" y="2615625"/>
                </a:cubicBezTo>
                <a:cubicBezTo>
                  <a:pt x="6327994" y="2645696"/>
                  <a:pt x="6418644" y="2634304"/>
                  <a:pt x="6424587" y="2634675"/>
                </a:cubicBezTo>
                <a:cubicBezTo>
                  <a:pt x="6437476" y="2631453"/>
                  <a:pt x="6456283" y="2627441"/>
                  <a:pt x="6469037" y="2621975"/>
                </a:cubicBezTo>
                <a:cubicBezTo>
                  <a:pt x="6494480" y="2611071"/>
                  <a:pt x="6489660" y="2608882"/>
                  <a:pt x="6513487" y="2602925"/>
                </a:cubicBezTo>
                <a:cubicBezTo>
                  <a:pt x="6523958" y="2600307"/>
                  <a:pt x="6534654" y="2598692"/>
                  <a:pt x="6545237" y="2596575"/>
                </a:cubicBezTo>
                <a:cubicBezTo>
                  <a:pt x="6551801" y="2595262"/>
                  <a:pt x="6557937" y="2592342"/>
                  <a:pt x="6564287" y="2590225"/>
                </a:cubicBezTo>
                <a:lnTo>
                  <a:pt x="6602387" y="2577525"/>
                </a:lnTo>
                <a:cubicBezTo>
                  <a:pt x="6617204" y="2575408"/>
                  <a:pt x="6632161" y="2574110"/>
                  <a:pt x="6646837" y="2571175"/>
                </a:cubicBezTo>
                <a:cubicBezTo>
                  <a:pt x="6653401" y="2569862"/>
                  <a:pt x="6659537" y="2566942"/>
                  <a:pt x="6665887" y="2564825"/>
                </a:cubicBezTo>
                <a:cubicBezTo>
                  <a:pt x="6674166" y="2562065"/>
                  <a:pt x="6682820" y="2560592"/>
                  <a:pt x="6691287" y="2558475"/>
                </a:cubicBezTo>
                <a:cubicBezTo>
                  <a:pt x="6708220" y="2554242"/>
                  <a:pt x="6725683" y="2551740"/>
                  <a:pt x="6742087" y="2545775"/>
                </a:cubicBezTo>
                <a:cubicBezTo>
                  <a:pt x="6749259" y="2543167"/>
                  <a:pt x="6754311" y="2536488"/>
                  <a:pt x="6761137" y="2533075"/>
                </a:cubicBezTo>
                <a:cubicBezTo>
                  <a:pt x="6771287" y="2528000"/>
                  <a:pt x="6796092" y="2523088"/>
                  <a:pt x="6805587" y="2520375"/>
                </a:cubicBezTo>
                <a:cubicBezTo>
                  <a:pt x="6812023" y="2518536"/>
                  <a:pt x="6818650" y="2517018"/>
                  <a:pt x="6824637" y="2514025"/>
                </a:cubicBezTo>
                <a:cubicBezTo>
                  <a:pt x="6831463" y="2510612"/>
                  <a:pt x="6836861" y="2504738"/>
                  <a:pt x="6843687" y="2501325"/>
                </a:cubicBezTo>
                <a:cubicBezTo>
                  <a:pt x="6853882" y="2496227"/>
                  <a:pt x="6865021" y="2493254"/>
                  <a:pt x="6875437" y="2488625"/>
                </a:cubicBezTo>
                <a:cubicBezTo>
                  <a:pt x="6922517" y="2467700"/>
                  <a:pt x="6880760" y="2482617"/>
                  <a:pt x="6919887" y="2469575"/>
                </a:cubicBezTo>
                <a:cubicBezTo>
                  <a:pt x="6938937" y="2467458"/>
                  <a:pt x="6958038" y="2465758"/>
                  <a:pt x="6977037" y="2463225"/>
                </a:cubicBezTo>
                <a:cubicBezTo>
                  <a:pt x="7001410" y="2459975"/>
                  <a:pt x="7022943" y="2455314"/>
                  <a:pt x="7046887" y="2450525"/>
                </a:cubicBezTo>
                <a:cubicBezTo>
                  <a:pt x="7068054" y="2446292"/>
                  <a:pt x="7089354" y="2442679"/>
                  <a:pt x="7110387" y="2437825"/>
                </a:cubicBezTo>
                <a:cubicBezTo>
                  <a:pt x="7116909" y="2436320"/>
                  <a:pt x="7123001" y="2433314"/>
                  <a:pt x="7129437" y="2431475"/>
                </a:cubicBezTo>
                <a:cubicBezTo>
                  <a:pt x="7196615" y="2412281"/>
                  <a:pt x="7102395" y="2442606"/>
                  <a:pt x="7192937" y="2412425"/>
                </a:cubicBezTo>
                <a:cubicBezTo>
                  <a:pt x="7207417" y="2407598"/>
                  <a:pt x="7218337" y="2395492"/>
                  <a:pt x="7231037" y="2387025"/>
                </a:cubicBezTo>
                <a:cubicBezTo>
                  <a:pt x="7288488" y="2372662"/>
                  <a:pt x="7217850" y="2390621"/>
                  <a:pt x="7300887" y="2367975"/>
                </a:cubicBezTo>
                <a:cubicBezTo>
                  <a:pt x="7309307" y="2365679"/>
                  <a:pt x="7317820" y="2363742"/>
                  <a:pt x="7326287" y="2361625"/>
                </a:cubicBezTo>
                <a:cubicBezTo>
                  <a:pt x="7332781" y="2360002"/>
                  <a:pt x="7338987" y="2357392"/>
                  <a:pt x="7345337" y="2355275"/>
                </a:cubicBezTo>
                <a:lnTo>
                  <a:pt x="7364387" y="2348925"/>
                </a:lnTo>
                <a:cubicBezTo>
                  <a:pt x="7377087" y="2344692"/>
                  <a:pt x="7390254" y="2341662"/>
                  <a:pt x="7402487" y="2336225"/>
                </a:cubicBezTo>
                <a:cubicBezTo>
                  <a:pt x="7409461" y="2333125"/>
                  <a:pt x="7414711" y="2326938"/>
                  <a:pt x="7421537" y="2323525"/>
                </a:cubicBezTo>
                <a:cubicBezTo>
                  <a:pt x="7430647" y="2318970"/>
                  <a:pt x="7457849" y="2312860"/>
                  <a:pt x="7465987" y="2310825"/>
                </a:cubicBezTo>
                <a:cubicBezTo>
                  <a:pt x="7480795" y="2307123"/>
                  <a:pt x="7491387" y="2293892"/>
                  <a:pt x="7504087" y="2285425"/>
                </a:cubicBezTo>
                <a:cubicBezTo>
                  <a:pt x="7509656" y="2281712"/>
                  <a:pt x="7516787" y="2281192"/>
                  <a:pt x="7523137" y="2279075"/>
                </a:cubicBezTo>
                <a:lnTo>
                  <a:pt x="7542187" y="2272725"/>
                </a:lnTo>
                <a:cubicBezTo>
                  <a:pt x="7554887" y="2268492"/>
                  <a:pt x="7568054" y="2265462"/>
                  <a:pt x="7580287" y="2260025"/>
                </a:cubicBezTo>
                <a:cubicBezTo>
                  <a:pt x="7587261" y="2256925"/>
                  <a:pt x="7592987" y="2251558"/>
                  <a:pt x="7599337" y="2247325"/>
                </a:cubicBezTo>
                <a:cubicBezTo>
                  <a:pt x="7604906" y="2243612"/>
                  <a:pt x="7612037" y="2243092"/>
                  <a:pt x="7618387" y="2240975"/>
                </a:cubicBezTo>
                <a:lnTo>
                  <a:pt x="7637437" y="2234625"/>
                </a:lnTo>
                <a:cubicBezTo>
                  <a:pt x="7724158" y="2205718"/>
                  <a:pt x="7635533" y="2237255"/>
                  <a:pt x="7700937" y="2209225"/>
                </a:cubicBezTo>
                <a:cubicBezTo>
                  <a:pt x="7707089" y="2206588"/>
                  <a:pt x="7714000" y="2205868"/>
                  <a:pt x="7719987" y="2202875"/>
                </a:cubicBezTo>
                <a:cubicBezTo>
                  <a:pt x="7769226" y="2178256"/>
                  <a:pt x="7710204" y="2199786"/>
                  <a:pt x="7758087" y="2183825"/>
                </a:cubicBezTo>
                <a:cubicBezTo>
                  <a:pt x="7772567" y="2178998"/>
                  <a:pt x="7782844" y="2165838"/>
                  <a:pt x="7796187" y="2158425"/>
                </a:cubicBezTo>
                <a:cubicBezTo>
                  <a:pt x="7810089" y="2150702"/>
                  <a:pt x="7826251" y="2151890"/>
                  <a:pt x="7840637" y="2145725"/>
                </a:cubicBezTo>
                <a:cubicBezTo>
                  <a:pt x="7847652" y="2142719"/>
                  <a:pt x="7852861" y="2136438"/>
                  <a:pt x="7859687" y="2133025"/>
                </a:cubicBezTo>
                <a:cubicBezTo>
                  <a:pt x="7865674" y="2130032"/>
                  <a:pt x="7872387" y="2128792"/>
                  <a:pt x="7878737" y="2126675"/>
                </a:cubicBezTo>
                <a:cubicBezTo>
                  <a:pt x="7893217" y="2121848"/>
                  <a:pt x="7904137" y="2109742"/>
                  <a:pt x="7916837" y="2101275"/>
                </a:cubicBezTo>
                <a:cubicBezTo>
                  <a:pt x="7927976" y="2093849"/>
                  <a:pt x="7942704" y="2094012"/>
                  <a:pt x="7954937" y="2088575"/>
                </a:cubicBezTo>
                <a:cubicBezTo>
                  <a:pt x="7961911" y="2085475"/>
                  <a:pt x="7967637" y="2080108"/>
                  <a:pt x="7973987" y="2075875"/>
                </a:cubicBezTo>
                <a:cubicBezTo>
                  <a:pt x="7985126" y="2068449"/>
                  <a:pt x="7999854" y="2068612"/>
                  <a:pt x="8012087" y="2063175"/>
                </a:cubicBezTo>
                <a:cubicBezTo>
                  <a:pt x="8019061" y="2060075"/>
                  <a:pt x="8024311" y="2053888"/>
                  <a:pt x="8031137" y="2050475"/>
                </a:cubicBezTo>
                <a:cubicBezTo>
                  <a:pt x="8083717" y="2024185"/>
                  <a:pt x="8014642" y="2067821"/>
                  <a:pt x="8069237" y="2031425"/>
                </a:cubicBezTo>
                <a:cubicBezTo>
                  <a:pt x="8074806" y="2027712"/>
                  <a:pt x="8081937" y="2027192"/>
                  <a:pt x="8088287" y="2025075"/>
                </a:cubicBezTo>
                <a:lnTo>
                  <a:pt x="8107337" y="2018725"/>
                </a:lnTo>
                <a:cubicBezTo>
                  <a:pt x="8120037" y="2014492"/>
                  <a:pt x="8133008" y="2010997"/>
                  <a:pt x="8145437" y="2006025"/>
                </a:cubicBezTo>
                <a:cubicBezTo>
                  <a:pt x="8154226" y="2002509"/>
                  <a:pt x="8162370" y="1997558"/>
                  <a:pt x="8170837" y="1993325"/>
                </a:cubicBezTo>
                <a:cubicBezTo>
                  <a:pt x="8176824" y="1990332"/>
                  <a:pt x="8183537" y="1989092"/>
                  <a:pt x="8189887" y="1986975"/>
                </a:cubicBezTo>
                <a:cubicBezTo>
                  <a:pt x="8202587" y="1982742"/>
                  <a:pt x="8215558" y="1979247"/>
                  <a:pt x="8227987" y="1974275"/>
                </a:cubicBezTo>
                <a:cubicBezTo>
                  <a:pt x="8236776" y="1970759"/>
                  <a:pt x="8244920" y="1965808"/>
                  <a:pt x="8253387" y="1961575"/>
                </a:cubicBezTo>
                <a:cubicBezTo>
                  <a:pt x="8268847" y="1953845"/>
                  <a:pt x="8298657" y="1947083"/>
                  <a:pt x="8316887" y="1942525"/>
                </a:cubicBezTo>
                <a:cubicBezTo>
                  <a:pt x="8331695" y="1938823"/>
                  <a:pt x="8341644" y="1924538"/>
                  <a:pt x="8354987" y="1917125"/>
                </a:cubicBezTo>
                <a:cubicBezTo>
                  <a:pt x="8360838" y="1913874"/>
                  <a:pt x="8367687" y="1912892"/>
                  <a:pt x="8374037" y="1910775"/>
                </a:cubicBezTo>
                <a:cubicBezTo>
                  <a:pt x="8388517" y="1905948"/>
                  <a:pt x="8398794" y="1892788"/>
                  <a:pt x="8412137" y="1885375"/>
                </a:cubicBezTo>
                <a:cubicBezTo>
                  <a:pt x="8453491" y="1862400"/>
                  <a:pt x="8407960" y="1902252"/>
                  <a:pt x="8450237" y="1859975"/>
                </a:cubicBezTo>
                <a:cubicBezTo>
                  <a:pt x="8456587" y="1857858"/>
                  <a:pt x="8463475" y="1856946"/>
                  <a:pt x="8469287" y="1853625"/>
                </a:cubicBezTo>
                <a:cubicBezTo>
                  <a:pt x="8478476" y="1848374"/>
                  <a:pt x="8486075" y="1840726"/>
                  <a:pt x="8494687" y="1834575"/>
                </a:cubicBezTo>
                <a:cubicBezTo>
                  <a:pt x="8525629" y="1812473"/>
                  <a:pt x="8503139" y="1832473"/>
                  <a:pt x="8532787" y="1802825"/>
                </a:cubicBezTo>
                <a:cubicBezTo>
                  <a:pt x="8538183" y="1797429"/>
                  <a:pt x="8545487" y="1794358"/>
                  <a:pt x="8551837" y="1790125"/>
                </a:cubicBezTo>
                <a:cubicBezTo>
                  <a:pt x="8564537" y="1781658"/>
                  <a:pt x="8576594" y="1772138"/>
                  <a:pt x="8589937" y="1764725"/>
                </a:cubicBezTo>
                <a:cubicBezTo>
                  <a:pt x="8595788" y="1761474"/>
                  <a:pt x="8603418" y="1762088"/>
                  <a:pt x="8608987" y="1758375"/>
                </a:cubicBezTo>
                <a:cubicBezTo>
                  <a:pt x="8616459" y="1753394"/>
                  <a:pt x="8621687" y="1745675"/>
                  <a:pt x="8628037" y="1739325"/>
                </a:cubicBezTo>
                <a:cubicBezTo>
                  <a:pt x="8633433" y="1733929"/>
                  <a:pt x="8640737" y="1730858"/>
                  <a:pt x="8647087" y="1726625"/>
                </a:cubicBezTo>
                <a:lnTo>
                  <a:pt x="8666137" y="1713925"/>
                </a:lnTo>
                <a:cubicBezTo>
                  <a:pt x="8711709" y="1683544"/>
                  <a:pt x="8693444" y="1699318"/>
                  <a:pt x="8723287" y="1669475"/>
                </a:cubicBezTo>
                <a:cubicBezTo>
                  <a:pt x="8750856" y="1660285"/>
                  <a:pt x="8737604" y="1667858"/>
                  <a:pt x="8761387" y="1644075"/>
                </a:cubicBezTo>
                <a:cubicBezTo>
                  <a:pt x="8804883" y="1600579"/>
                  <a:pt x="8789524" y="1620919"/>
                  <a:pt x="8812187" y="1586925"/>
                </a:cubicBezTo>
                <a:cubicBezTo>
                  <a:pt x="8849198" y="1574588"/>
                  <a:pt x="8825250" y="1583568"/>
                  <a:pt x="8882037" y="1555175"/>
                </a:cubicBezTo>
                <a:cubicBezTo>
                  <a:pt x="8894011" y="1549188"/>
                  <a:pt x="8907708" y="1547447"/>
                  <a:pt x="8920137" y="1542475"/>
                </a:cubicBezTo>
                <a:cubicBezTo>
                  <a:pt x="8928926" y="1538959"/>
                  <a:pt x="8936836" y="1533504"/>
                  <a:pt x="8945537" y="1529775"/>
                </a:cubicBezTo>
                <a:cubicBezTo>
                  <a:pt x="8982343" y="1514001"/>
                  <a:pt x="8947028" y="1535131"/>
                  <a:pt x="8983637" y="1510725"/>
                </a:cubicBezTo>
                <a:cubicBezTo>
                  <a:pt x="8994776" y="1503299"/>
                  <a:pt x="9009308" y="1502997"/>
                  <a:pt x="9021737" y="1498025"/>
                </a:cubicBezTo>
                <a:cubicBezTo>
                  <a:pt x="9030526" y="1494509"/>
                  <a:pt x="9038436" y="1489054"/>
                  <a:pt x="9047137" y="1485325"/>
                </a:cubicBezTo>
                <a:cubicBezTo>
                  <a:pt x="9053289" y="1482688"/>
                  <a:pt x="9060200" y="1481968"/>
                  <a:pt x="9066187" y="1478975"/>
                </a:cubicBezTo>
                <a:cubicBezTo>
                  <a:pt x="9115426" y="1454356"/>
                  <a:pt x="9056404" y="1475886"/>
                  <a:pt x="9104287" y="1459925"/>
                </a:cubicBezTo>
                <a:cubicBezTo>
                  <a:pt x="9118767" y="1455098"/>
                  <a:pt x="9129299" y="1442378"/>
                  <a:pt x="9142387" y="1434525"/>
                </a:cubicBezTo>
                <a:cubicBezTo>
                  <a:pt x="9150504" y="1429655"/>
                  <a:pt x="9159568" y="1426521"/>
                  <a:pt x="9167787" y="1421825"/>
                </a:cubicBezTo>
                <a:cubicBezTo>
                  <a:pt x="9174413" y="1418039"/>
                  <a:pt x="9180011" y="1412538"/>
                  <a:pt x="9186837" y="1409125"/>
                </a:cubicBezTo>
                <a:cubicBezTo>
                  <a:pt x="9192824" y="1406132"/>
                  <a:pt x="9200075" y="1406096"/>
                  <a:pt x="9205887" y="1402775"/>
                </a:cubicBezTo>
                <a:cubicBezTo>
                  <a:pt x="9215076" y="1397524"/>
                  <a:pt x="9222675" y="1389876"/>
                  <a:pt x="9231287" y="1383725"/>
                </a:cubicBezTo>
                <a:cubicBezTo>
                  <a:pt x="9262229" y="1361624"/>
                  <a:pt x="9238531" y="1379586"/>
                  <a:pt x="9275737" y="1358325"/>
                </a:cubicBezTo>
                <a:cubicBezTo>
                  <a:pt x="9282363" y="1354539"/>
                  <a:pt x="9287961" y="1349038"/>
                  <a:pt x="9294787" y="1345625"/>
                </a:cubicBezTo>
                <a:cubicBezTo>
                  <a:pt x="9368262" y="1308888"/>
                  <a:pt x="9280157" y="1363845"/>
                  <a:pt x="9364637" y="1307525"/>
                </a:cubicBezTo>
                <a:cubicBezTo>
                  <a:pt x="9375776" y="1300099"/>
                  <a:pt x="9390504" y="1300262"/>
                  <a:pt x="9402737" y="1294825"/>
                </a:cubicBezTo>
                <a:cubicBezTo>
                  <a:pt x="9409711" y="1291725"/>
                  <a:pt x="9414961" y="1285538"/>
                  <a:pt x="9421787" y="1282125"/>
                </a:cubicBezTo>
                <a:cubicBezTo>
                  <a:pt x="9427774" y="1279132"/>
                  <a:pt x="9434685" y="1278412"/>
                  <a:pt x="9440837" y="1275775"/>
                </a:cubicBezTo>
                <a:cubicBezTo>
                  <a:pt x="9449538" y="1272046"/>
                  <a:pt x="9457770" y="1267308"/>
                  <a:pt x="9466237" y="1263075"/>
                </a:cubicBezTo>
                <a:cubicBezTo>
                  <a:pt x="9472224" y="1260082"/>
                  <a:pt x="9478937" y="1258842"/>
                  <a:pt x="9485287" y="1256725"/>
                </a:cubicBezTo>
                <a:cubicBezTo>
                  <a:pt x="9497987" y="1252492"/>
                  <a:pt x="9511154" y="1249462"/>
                  <a:pt x="9523387" y="1244025"/>
                </a:cubicBezTo>
                <a:cubicBezTo>
                  <a:pt x="9530361" y="1240925"/>
                  <a:pt x="9535611" y="1234738"/>
                  <a:pt x="9542437" y="1231325"/>
                </a:cubicBezTo>
                <a:cubicBezTo>
                  <a:pt x="9552587" y="1226250"/>
                  <a:pt x="9577392" y="1221338"/>
                  <a:pt x="9586887" y="1218625"/>
                </a:cubicBezTo>
                <a:cubicBezTo>
                  <a:pt x="9593323" y="1216786"/>
                  <a:pt x="9599501" y="1214114"/>
                  <a:pt x="9605937" y="1212275"/>
                </a:cubicBezTo>
                <a:cubicBezTo>
                  <a:pt x="9614328" y="1209877"/>
                  <a:pt x="9623165" y="1208989"/>
                  <a:pt x="9631337" y="1205925"/>
                </a:cubicBezTo>
                <a:cubicBezTo>
                  <a:pt x="9675867" y="1189226"/>
                  <a:pt x="9638941" y="1198948"/>
                  <a:pt x="9675787" y="1180525"/>
                </a:cubicBezTo>
                <a:cubicBezTo>
                  <a:pt x="9681774" y="1177532"/>
                  <a:pt x="9688487" y="1176292"/>
                  <a:pt x="9694837" y="1174175"/>
                </a:cubicBezTo>
                <a:cubicBezTo>
                  <a:pt x="9709317" y="1169348"/>
                  <a:pt x="9720237" y="1157242"/>
                  <a:pt x="9732937" y="1148775"/>
                </a:cubicBezTo>
                <a:cubicBezTo>
                  <a:pt x="9785800" y="1135559"/>
                  <a:pt x="9733534" y="1151651"/>
                  <a:pt x="9777387" y="1129725"/>
                </a:cubicBezTo>
                <a:cubicBezTo>
                  <a:pt x="9783374" y="1126732"/>
                  <a:pt x="9790450" y="1126368"/>
                  <a:pt x="9796437" y="1123375"/>
                </a:cubicBezTo>
                <a:cubicBezTo>
                  <a:pt x="9803263" y="1119962"/>
                  <a:pt x="9808661" y="1114088"/>
                  <a:pt x="9815487" y="1110675"/>
                </a:cubicBezTo>
                <a:cubicBezTo>
                  <a:pt x="9821474" y="1107682"/>
                  <a:pt x="9828187" y="1106442"/>
                  <a:pt x="9834537" y="1104325"/>
                </a:cubicBezTo>
                <a:cubicBezTo>
                  <a:pt x="9852498" y="1098338"/>
                  <a:pt x="9868404" y="1087392"/>
                  <a:pt x="9885337" y="1078925"/>
                </a:cubicBezTo>
                <a:cubicBezTo>
                  <a:pt x="9891324" y="1075932"/>
                  <a:pt x="9898037" y="1074692"/>
                  <a:pt x="9904387" y="1072575"/>
                </a:cubicBezTo>
                <a:cubicBezTo>
                  <a:pt x="9917087" y="1068342"/>
                  <a:pt x="9930058" y="1064847"/>
                  <a:pt x="9942487" y="1059875"/>
                </a:cubicBezTo>
                <a:cubicBezTo>
                  <a:pt x="9951276" y="1056359"/>
                  <a:pt x="9959420" y="1051408"/>
                  <a:pt x="9967887" y="1047175"/>
                </a:cubicBezTo>
                <a:cubicBezTo>
                  <a:pt x="9979861" y="1041188"/>
                  <a:pt x="9994285" y="1040976"/>
                  <a:pt x="10005987" y="1034475"/>
                </a:cubicBezTo>
                <a:cubicBezTo>
                  <a:pt x="10013837" y="1030114"/>
                  <a:pt x="10018687" y="1021775"/>
                  <a:pt x="10025037" y="1015425"/>
                </a:cubicBezTo>
                <a:cubicBezTo>
                  <a:pt x="10025037" y="1015425"/>
                  <a:pt x="10067504" y="1007579"/>
                  <a:pt x="10088537" y="1002725"/>
                </a:cubicBezTo>
                <a:cubicBezTo>
                  <a:pt x="10095059" y="1001220"/>
                  <a:pt x="10101435" y="999012"/>
                  <a:pt x="10107587" y="996375"/>
                </a:cubicBezTo>
                <a:cubicBezTo>
                  <a:pt x="10130145" y="986707"/>
                  <a:pt x="10132905" y="983730"/>
                  <a:pt x="10152037" y="970975"/>
                </a:cubicBezTo>
                <a:cubicBezTo>
                  <a:pt x="10178529" y="953313"/>
                  <a:pt x="10194623" y="962149"/>
                  <a:pt x="10221887" y="951925"/>
                </a:cubicBezTo>
                <a:cubicBezTo>
                  <a:pt x="10229033" y="949245"/>
                  <a:pt x="10234237" y="942879"/>
                  <a:pt x="10240937" y="939225"/>
                </a:cubicBezTo>
                <a:cubicBezTo>
                  <a:pt x="10257557" y="930159"/>
                  <a:pt x="10274804" y="922292"/>
                  <a:pt x="10291737" y="913825"/>
                </a:cubicBezTo>
                <a:cubicBezTo>
                  <a:pt x="10301262" y="912767"/>
                  <a:pt x="10342261" y="911261"/>
                  <a:pt x="10348887" y="907475"/>
                </a:cubicBezTo>
                <a:lnTo>
                  <a:pt x="10373829" y="894097"/>
                </a:lnTo>
                <a:lnTo>
                  <a:pt x="10374503" y="894649"/>
                </a:lnTo>
                <a:cubicBezTo>
                  <a:pt x="10375859" y="893837"/>
                  <a:pt x="10376932" y="892771"/>
                  <a:pt x="10373928" y="894044"/>
                </a:cubicBezTo>
                <a:lnTo>
                  <a:pt x="10373829" y="894097"/>
                </a:lnTo>
                <a:lnTo>
                  <a:pt x="10373382" y="893730"/>
                </a:lnTo>
                <a:cubicBezTo>
                  <a:pt x="10375257" y="891441"/>
                  <a:pt x="10380643" y="886303"/>
                  <a:pt x="10393337" y="875725"/>
                </a:cubicBezTo>
                <a:cubicBezTo>
                  <a:pt x="10399200" y="870839"/>
                  <a:pt x="10408154" y="869375"/>
                  <a:pt x="10412387" y="863025"/>
                </a:cubicBezTo>
                <a:cubicBezTo>
                  <a:pt x="10417228" y="855763"/>
                  <a:pt x="10417981" y="846319"/>
                  <a:pt x="10418737" y="837625"/>
                </a:cubicBezTo>
                <a:cubicBezTo>
                  <a:pt x="10422226" y="797504"/>
                  <a:pt x="10422970" y="757192"/>
                  <a:pt x="10425087" y="716975"/>
                </a:cubicBezTo>
                <a:cubicBezTo>
                  <a:pt x="10422970" y="708508"/>
                  <a:pt x="10422175" y="699597"/>
                  <a:pt x="10418737" y="691575"/>
                </a:cubicBezTo>
                <a:cubicBezTo>
                  <a:pt x="10415731" y="684560"/>
                  <a:pt x="10408717" y="679671"/>
                  <a:pt x="10406037" y="672525"/>
                </a:cubicBezTo>
                <a:cubicBezTo>
                  <a:pt x="10402247" y="662419"/>
                  <a:pt x="10401804" y="651358"/>
                  <a:pt x="10399687" y="640775"/>
                </a:cubicBezTo>
                <a:cubicBezTo>
                  <a:pt x="10393337" y="630192"/>
                  <a:pt x="10386157" y="620064"/>
                  <a:pt x="10380637" y="609025"/>
                </a:cubicBezTo>
                <a:cubicBezTo>
                  <a:pt x="10377644" y="603038"/>
                  <a:pt x="10377280" y="595962"/>
                  <a:pt x="10374287" y="589975"/>
                </a:cubicBezTo>
                <a:cubicBezTo>
                  <a:pt x="10370874" y="583149"/>
                  <a:pt x="10365373" y="577551"/>
                  <a:pt x="10361587" y="570925"/>
                </a:cubicBezTo>
                <a:cubicBezTo>
                  <a:pt x="10345202" y="542252"/>
                  <a:pt x="10349072" y="536665"/>
                  <a:pt x="10323487" y="507425"/>
                </a:cubicBezTo>
                <a:cubicBezTo>
                  <a:pt x="10318461" y="501682"/>
                  <a:pt x="10310461" y="499410"/>
                  <a:pt x="10304437" y="494725"/>
                </a:cubicBezTo>
                <a:cubicBezTo>
                  <a:pt x="10291388" y="484576"/>
                  <a:pt x="10279037" y="473558"/>
                  <a:pt x="10266337" y="462975"/>
                </a:cubicBezTo>
                <a:cubicBezTo>
                  <a:pt x="10259987" y="460858"/>
                  <a:pt x="10253723" y="458464"/>
                  <a:pt x="10247287" y="456625"/>
                </a:cubicBezTo>
                <a:cubicBezTo>
                  <a:pt x="10231175" y="452022"/>
                  <a:pt x="10218062" y="450450"/>
                  <a:pt x="10202837" y="443925"/>
                </a:cubicBezTo>
                <a:cubicBezTo>
                  <a:pt x="10164459" y="427477"/>
                  <a:pt x="10190273" y="436746"/>
                  <a:pt x="10158387" y="418525"/>
                </a:cubicBezTo>
                <a:cubicBezTo>
                  <a:pt x="10150168" y="413829"/>
                  <a:pt x="10140690" y="411327"/>
                  <a:pt x="10132987" y="405825"/>
                </a:cubicBezTo>
                <a:cubicBezTo>
                  <a:pt x="10125679" y="400605"/>
                  <a:pt x="10120755" y="392619"/>
                  <a:pt x="10113937" y="386775"/>
                </a:cubicBezTo>
                <a:cubicBezTo>
                  <a:pt x="10100153" y="374960"/>
                  <a:pt x="10084564" y="365076"/>
                  <a:pt x="10069487" y="355025"/>
                </a:cubicBezTo>
                <a:cubicBezTo>
                  <a:pt x="10057034" y="346723"/>
                  <a:pt x="10048320" y="333858"/>
                  <a:pt x="10037737" y="323275"/>
                </a:cubicBezTo>
                <a:cubicBezTo>
                  <a:pt x="10020804" y="306342"/>
                  <a:pt x="10004657" y="288584"/>
                  <a:pt x="9986937" y="272475"/>
                </a:cubicBezTo>
                <a:cubicBezTo>
                  <a:pt x="9981290" y="267341"/>
                  <a:pt x="9973681" y="264742"/>
                  <a:pt x="9967887" y="259775"/>
                </a:cubicBezTo>
                <a:cubicBezTo>
                  <a:pt x="9958796" y="251983"/>
                  <a:pt x="9953052" y="240010"/>
                  <a:pt x="9942487" y="234375"/>
                </a:cubicBezTo>
                <a:cubicBezTo>
                  <a:pt x="9920627" y="222716"/>
                  <a:pt x="9895920" y="217442"/>
                  <a:pt x="9872637" y="208975"/>
                </a:cubicBezTo>
                <a:close/>
                <a:moveTo>
                  <a:pt x="0" y="0"/>
                </a:moveTo>
                <a:lnTo>
                  <a:pt x="12858751" y="0"/>
                </a:lnTo>
                <a:lnTo>
                  <a:pt x="12858751" y="4408413"/>
                </a:lnTo>
                <a:lnTo>
                  <a:pt x="0" y="4408413"/>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259"/>
          <p:cNvSpPr>
            <a:spLocks noChangeArrowheads="1"/>
          </p:cNvSpPr>
          <p:nvPr/>
        </p:nvSpPr>
        <p:spPr bwMode="auto">
          <a:xfrm>
            <a:off x="596727" y="1674522"/>
            <a:ext cx="10873208" cy="1489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altLang="zh-CN" sz="4400" b="1" dirty="0">
                <a:solidFill>
                  <a:srgbClr val="FF0000"/>
                </a:solidFill>
                <a:cs typeface="Arial" panose="020B0604020202020204" pitchFamily="34" charset="0"/>
              </a:rPr>
              <a:t>《</a:t>
            </a:r>
            <a:r>
              <a:rPr lang="zh-CN" altLang="en-US" sz="4400" b="1" dirty="0">
                <a:solidFill>
                  <a:srgbClr val="FF0000"/>
                </a:solidFill>
                <a:cs typeface="Arial" panose="020B0604020202020204" pitchFamily="34" charset="0"/>
              </a:rPr>
              <a:t>柳州市加快工业设计产业发展的若干措施</a:t>
            </a:r>
            <a:r>
              <a:rPr lang="en-US" altLang="zh-CN" sz="4400" b="1" dirty="0" smtClean="0">
                <a:solidFill>
                  <a:srgbClr val="FF0000"/>
                </a:solidFill>
                <a:cs typeface="Arial" panose="020B0604020202020204" pitchFamily="34" charset="0"/>
              </a:rPr>
              <a:t>》</a:t>
            </a:r>
          </a:p>
          <a:p>
            <a:pPr algn="ctr">
              <a:buNone/>
            </a:pPr>
            <a:r>
              <a:rPr lang="zh-CN" altLang="en-US" sz="4400" dirty="0" smtClean="0">
                <a:solidFill>
                  <a:srgbClr val="FF0000"/>
                </a:solidFill>
                <a:cs typeface="Arial" panose="020B0604020202020204" pitchFamily="34" charset="0"/>
              </a:rPr>
              <a:t>政策解读</a:t>
            </a:r>
            <a:endParaRPr lang="zh-CN" altLang="en-US" sz="4400" dirty="0">
              <a:solidFill>
                <a:srgbClr val="FF0000"/>
              </a:solidFill>
              <a:cs typeface="Arial" panose="020B0604020202020204" pitchFamily="34" charset="0"/>
            </a:endParaRPr>
          </a:p>
        </p:txBody>
      </p:sp>
      <p:sp>
        <p:nvSpPr>
          <p:cNvPr id="7" name="矩形 259"/>
          <p:cNvSpPr>
            <a:spLocks noChangeArrowheads="1"/>
          </p:cNvSpPr>
          <p:nvPr/>
        </p:nvSpPr>
        <p:spPr bwMode="auto">
          <a:xfrm>
            <a:off x="6159549" y="6064597"/>
            <a:ext cx="6408216"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800" dirty="0">
                <a:solidFill>
                  <a:srgbClr val="002060"/>
                </a:solidFill>
                <a:cs typeface="Arial" panose="020B0604020202020204" pitchFamily="34" charset="0"/>
              </a:rPr>
              <a:t>柳州市工业和信息化</a:t>
            </a:r>
            <a:r>
              <a:rPr lang="zh-CN" altLang="en-US" sz="2800" dirty="0" smtClean="0">
                <a:solidFill>
                  <a:srgbClr val="002060"/>
                </a:solidFill>
                <a:cs typeface="Arial" panose="020B0604020202020204" pitchFamily="34" charset="0"/>
              </a:rPr>
              <a:t>局</a:t>
            </a:r>
            <a:endParaRPr lang="en-US" altLang="zh-CN" sz="2800" dirty="0">
              <a:solidFill>
                <a:srgbClr val="002060"/>
              </a:solidFill>
              <a:cs typeface="Arial" panose="020B0604020202020204" pitchFamily="34" charset="0"/>
            </a:endParaRPr>
          </a:p>
        </p:txBody>
      </p:sp>
    </p:spTree>
    <p:extLst>
      <p:ext uri="{BB962C8B-B14F-4D97-AF65-F5344CB8AC3E}">
        <p14:creationId xmlns:p14="http://schemas.microsoft.com/office/powerpoint/2010/main" xmlns="" val="273271567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任意多边形: 形状 130">
            <a:extLst>
              <a:ext uri="{FF2B5EF4-FFF2-40B4-BE49-F238E27FC236}">
                <a16:creationId xmlns:a16="http://schemas.microsoft.com/office/drawing/2014/main" xmlns="" id="{FD177B30-1ED2-4360-AAFD-449F71F30D7F}"/>
              </a:ext>
            </a:extLst>
          </p:cNvPr>
          <p:cNvSpPr/>
          <p:nvPr/>
        </p:nvSpPr>
        <p:spPr>
          <a:xfrm>
            <a:off x="1524431" y="4929098"/>
            <a:ext cx="3191286" cy="559435"/>
          </a:xfrm>
          <a:custGeom>
            <a:avLst/>
            <a:gdLst>
              <a:gd name="connsiteX0" fmla="*/ 0 w 1727200"/>
              <a:gd name="connsiteY0" fmla="*/ 0 h 431800"/>
              <a:gd name="connsiteX1" fmla="*/ 1727200 w 1727200"/>
              <a:gd name="connsiteY1" fmla="*/ 0 h 431800"/>
              <a:gd name="connsiteX2" fmla="*/ 1727200 w 1727200"/>
              <a:gd name="connsiteY2" fmla="*/ 8604 h 431800"/>
              <a:gd name="connsiteX3" fmla="*/ 1290573 w 1727200"/>
              <a:gd name="connsiteY3" fmla="*/ 431800 h 431800"/>
              <a:gd name="connsiteX4" fmla="*/ 0 w 1727200"/>
              <a:gd name="connsiteY4" fmla="*/ 431800 h 431800"/>
              <a:gd name="connsiteX0" fmla="*/ 0 w 1727200"/>
              <a:gd name="connsiteY0" fmla="*/ 0 h 431800"/>
              <a:gd name="connsiteX1" fmla="*/ 1727200 w 1727200"/>
              <a:gd name="connsiteY1" fmla="*/ 0 h 431800"/>
              <a:gd name="connsiteX2" fmla="*/ 1727200 w 1727200"/>
              <a:gd name="connsiteY2" fmla="*/ 8604 h 431800"/>
              <a:gd name="connsiteX3" fmla="*/ 1298104 w 1727200"/>
              <a:gd name="connsiteY3" fmla="*/ 401674 h 431800"/>
              <a:gd name="connsiteX4" fmla="*/ 0 w 1727200"/>
              <a:gd name="connsiteY4" fmla="*/ 431800 h 431800"/>
              <a:gd name="connsiteX5" fmla="*/ 0 w 1727200"/>
              <a:gd name="connsiteY5" fmla="*/ 0 h 431800"/>
              <a:gd name="connsiteX0" fmla="*/ 0 w 1727200"/>
              <a:gd name="connsiteY0" fmla="*/ 0 h 431800"/>
              <a:gd name="connsiteX1" fmla="*/ 1727200 w 1727200"/>
              <a:gd name="connsiteY1" fmla="*/ 0 h 431800"/>
              <a:gd name="connsiteX2" fmla="*/ 1727200 w 1727200"/>
              <a:gd name="connsiteY2" fmla="*/ 8604 h 431800"/>
              <a:gd name="connsiteX3" fmla="*/ 1445314 w 1727200"/>
              <a:gd name="connsiteY3" fmla="*/ 424268 h 431800"/>
              <a:gd name="connsiteX4" fmla="*/ 0 w 1727200"/>
              <a:gd name="connsiteY4" fmla="*/ 431800 h 431800"/>
              <a:gd name="connsiteX5" fmla="*/ 0 w 1727200"/>
              <a:gd name="connsiteY5" fmla="*/ 0 h 431800"/>
              <a:gd name="connsiteX0" fmla="*/ 0 w 1727200"/>
              <a:gd name="connsiteY0" fmla="*/ 0 h 431800"/>
              <a:gd name="connsiteX1" fmla="*/ 1727200 w 1727200"/>
              <a:gd name="connsiteY1" fmla="*/ 0 h 431800"/>
              <a:gd name="connsiteX2" fmla="*/ 1727200 w 1727200"/>
              <a:gd name="connsiteY2" fmla="*/ 8604 h 431800"/>
              <a:gd name="connsiteX3" fmla="*/ 1581483 w 1727200"/>
              <a:gd name="connsiteY3" fmla="*/ 412218 h 431800"/>
              <a:gd name="connsiteX4" fmla="*/ 0 w 1727200"/>
              <a:gd name="connsiteY4" fmla="*/ 431800 h 431800"/>
              <a:gd name="connsiteX5" fmla="*/ 0 w 1727200"/>
              <a:gd name="connsiteY5" fmla="*/ 0 h 431800"/>
              <a:gd name="connsiteX0" fmla="*/ 0 w 1830247"/>
              <a:gd name="connsiteY0" fmla="*/ 0 h 431800"/>
              <a:gd name="connsiteX1" fmla="*/ 1727200 w 1830247"/>
              <a:gd name="connsiteY1" fmla="*/ 0 h 431800"/>
              <a:gd name="connsiteX2" fmla="*/ 1830247 w 1830247"/>
              <a:gd name="connsiteY2" fmla="*/ 8604 h 431800"/>
              <a:gd name="connsiteX3" fmla="*/ 1581483 w 1830247"/>
              <a:gd name="connsiteY3" fmla="*/ 412218 h 431800"/>
              <a:gd name="connsiteX4" fmla="*/ 0 w 1830247"/>
              <a:gd name="connsiteY4" fmla="*/ 431800 h 431800"/>
              <a:gd name="connsiteX5" fmla="*/ 0 w 1830247"/>
              <a:gd name="connsiteY5" fmla="*/ 0 h 431800"/>
              <a:gd name="connsiteX0" fmla="*/ 0 w 1830247"/>
              <a:gd name="connsiteY0" fmla="*/ 0 h 442344"/>
              <a:gd name="connsiteX1" fmla="*/ 1727200 w 1830247"/>
              <a:gd name="connsiteY1" fmla="*/ 0 h 442344"/>
              <a:gd name="connsiteX2" fmla="*/ 1830247 w 1830247"/>
              <a:gd name="connsiteY2" fmla="*/ 8604 h 442344"/>
              <a:gd name="connsiteX3" fmla="*/ 1581483 w 1830247"/>
              <a:gd name="connsiteY3" fmla="*/ 442344 h 442344"/>
              <a:gd name="connsiteX4" fmla="*/ 0 w 1830247"/>
              <a:gd name="connsiteY4" fmla="*/ 431800 h 442344"/>
              <a:gd name="connsiteX5" fmla="*/ 0 w 1830247"/>
              <a:gd name="connsiteY5" fmla="*/ 0 h 44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247" h="442344">
                <a:moveTo>
                  <a:pt x="0" y="0"/>
                </a:moveTo>
                <a:lnTo>
                  <a:pt x="1727200" y="0"/>
                </a:lnTo>
                <a:lnTo>
                  <a:pt x="1830247" y="8604"/>
                </a:lnTo>
                <a:lnTo>
                  <a:pt x="1581483" y="442344"/>
                </a:lnTo>
                <a:lnTo>
                  <a:pt x="0" y="431800"/>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Arial"/>
              <a:ea typeface="微软雅黑"/>
            </a:endParaRPr>
          </a:p>
        </p:txBody>
      </p:sp>
      <p:sp>
        <p:nvSpPr>
          <p:cNvPr id="130" name="任意多边形: 形状 129">
            <a:extLst>
              <a:ext uri="{FF2B5EF4-FFF2-40B4-BE49-F238E27FC236}">
                <a16:creationId xmlns:a16="http://schemas.microsoft.com/office/drawing/2014/main" xmlns="" id="{94841DA4-1EB7-433F-B5FB-ED06ADAC4803}"/>
              </a:ext>
            </a:extLst>
          </p:cNvPr>
          <p:cNvSpPr/>
          <p:nvPr/>
        </p:nvSpPr>
        <p:spPr>
          <a:xfrm>
            <a:off x="1524431" y="3438580"/>
            <a:ext cx="3191286" cy="559435"/>
          </a:xfrm>
          <a:custGeom>
            <a:avLst/>
            <a:gdLst>
              <a:gd name="connsiteX0" fmla="*/ 0 w 1727200"/>
              <a:gd name="connsiteY0" fmla="*/ 0 h 431800"/>
              <a:gd name="connsiteX1" fmla="*/ 1727200 w 1727200"/>
              <a:gd name="connsiteY1" fmla="*/ 0 h 431800"/>
              <a:gd name="connsiteX2" fmla="*/ 1727200 w 1727200"/>
              <a:gd name="connsiteY2" fmla="*/ 8604 h 431800"/>
              <a:gd name="connsiteX3" fmla="*/ 1290573 w 1727200"/>
              <a:gd name="connsiteY3" fmla="*/ 431800 h 431800"/>
              <a:gd name="connsiteX4" fmla="*/ 0 w 1727200"/>
              <a:gd name="connsiteY4" fmla="*/ 431800 h 431800"/>
              <a:gd name="connsiteX0" fmla="*/ 0 w 1727200"/>
              <a:gd name="connsiteY0" fmla="*/ 0 h 431800"/>
              <a:gd name="connsiteX1" fmla="*/ 1727200 w 1727200"/>
              <a:gd name="connsiteY1" fmla="*/ 0 h 431800"/>
              <a:gd name="connsiteX2" fmla="*/ 1727200 w 1727200"/>
              <a:gd name="connsiteY2" fmla="*/ 8604 h 431800"/>
              <a:gd name="connsiteX3" fmla="*/ 1298104 w 1727200"/>
              <a:gd name="connsiteY3" fmla="*/ 401674 h 431800"/>
              <a:gd name="connsiteX4" fmla="*/ 0 w 1727200"/>
              <a:gd name="connsiteY4" fmla="*/ 431800 h 431800"/>
              <a:gd name="connsiteX5" fmla="*/ 0 w 1727200"/>
              <a:gd name="connsiteY5" fmla="*/ 0 h 431800"/>
              <a:gd name="connsiteX0" fmla="*/ 0 w 1727200"/>
              <a:gd name="connsiteY0" fmla="*/ 0 h 431800"/>
              <a:gd name="connsiteX1" fmla="*/ 1727200 w 1727200"/>
              <a:gd name="connsiteY1" fmla="*/ 0 h 431800"/>
              <a:gd name="connsiteX2" fmla="*/ 1727200 w 1727200"/>
              <a:gd name="connsiteY2" fmla="*/ 8604 h 431800"/>
              <a:gd name="connsiteX3" fmla="*/ 1445314 w 1727200"/>
              <a:gd name="connsiteY3" fmla="*/ 424268 h 431800"/>
              <a:gd name="connsiteX4" fmla="*/ 0 w 1727200"/>
              <a:gd name="connsiteY4" fmla="*/ 431800 h 431800"/>
              <a:gd name="connsiteX5" fmla="*/ 0 w 1727200"/>
              <a:gd name="connsiteY5" fmla="*/ 0 h 431800"/>
              <a:gd name="connsiteX0" fmla="*/ 0 w 1727200"/>
              <a:gd name="connsiteY0" fmla="*/ 0 h 431800"/>
              <a:gd name="connsiteX1" fmla="*/ 1727200 w 1727200"/>
              <a:gd name="connsiteY1" fmla="*/ 0 h 431800"/>
              <a:gd name="connsiteX2" fmla="*/ 1727200 w 1727200"/>
              <a:gd name="connsiteY2" fmla="*/ 8604 h 431800"/>
              <a:gd name="connsiteX3" fmla="*/ 1581483 w 1727200"/>
              <a:gd name="connsiteY3" fmla="*/ 412218 h 431800"/>
              <a:gd name="connsiteX4" fmla="*/ 0 w 1727200"/>
              <a:gd name="connsiteY4" fmla="*/ 431800 h 431800"/>
              <a:gd name="connsiteX5" fmla="*/ 0 w 1727200"/>
              <a:gd name="connsiteY5" fmla="*/ 0 h 431800"/>
              <a:gd name="connsiteX0" fmla="*/ 0 w 1830247"/>
              <a:gd name="connsiteY0" fmla="*/ 0 h 431800"/>
              <a:gd name="connsiteX1" fmla="*/ 1727200 w 1830247"/>
              <a:gd name="connsiteY1" fmla="*/ 0 h 431800"/>
              <a:gd name="connsiteX2" fmla="*/ 1830247 w 1830247"/>
              <a:gd name="connsiteY2" fmla="*/ 8604 h 431800"/>
              <a:gd name="connsiteX3" fmla="*/ 1581483 w 1830247"/>
              <a:gd name="connsiteY3" fmla="*/ 412218 h 431800"/>
              <a:gd name="connsiteX4" fmla="*/ 0 w 1830247"/>
              <a:gd name="connsiteY4" fmla="*/ 431800 h 431800"/>
              <a:gd name="connsiteX5" fmla="*/ 0 w 1830247"/>
              <a:gd name="connsiteY5" fmla="*/ 0 h 431800"/>
              <a:gd name="connsiteX0" fmla="*/ 0 w 1830247"/>
              <a:gd name="connsiteY0" fmla="*/ 0 h 442344"/>
              <a:gd name="connsiteX1" fmla="*/ 1727200 w 1830247"/>
              <a:gd name="connsiteY1" fmla="*/ 0 h 442344"/>
              <a:gd name="connsiteX2" fmla="*/ 1830247 w 1830247"/>
              <a:gd name="connsiteY2" fmla="*/ 8604 h 442344"/>
              <a:gd name="connsiteX3" fmla="*/ 1581483 w 1830247"/>
              <a:gd name="connsiteY3" fmla="*/ 442344 h 442344"/>
              <a:gd name="connsiteX4" fmla="*/ 0 w 1830247"/>
              <a:gd name="connsiteY4" fmla="*/ 431800 h 442344"/>
              <a:gd name="connsiteX5" fmla="*/ 0 w 1830247"/>
              <a:gd name="connsiteY5" fmla="*/ 0 h 44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247" h="442344">
                <a:moveTo>
                  <a:pt x="0" y="0"/>
                </a:moveTo>
                <a:lnTo>
                  <a:pt x="1727200" y="0"/>
                </a:lnTo>
                <a:lnTo>
                  <a:pt x="1830247" y="8604"/>
                </a:lnTo>
                <a:lnTo>
                  <a:pt x="1581483" y="442344"/>
                </a:lnTo>
                <a:lnTo>
                  <a:pt x="0" y="431800"/>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Arial"/>
              <a:ea typeface="微软雅黑"/>
            </a:endParaRPr>
          </a:p>
        </p:txBody>
      </p:sp>
      <p:sp>
        <p:nvSpPr>
          <p:cNvPr id="86"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rgbClr val="363636"/>
                </a:solidFill>
                <a:latin typeface="Arial" panose="020B0604020202020204" pitchFamily="34" charset="0"/>
                <a:ea typeface="微软雅黑" panose="020B0503020204020204" pitchFamily="34" charset="-122"/>
                <a:cs typeface="+mn-ea"/>
                <a:sym typeface="Arial" panose="020B0604020202020204" pitchFamily="34" charset="0"/>
              </a:rPr>
              <a:t>重点任务</a:t>
            </a:r>
          </a:p>
        </p:txBody>
      </p:sp>
      <p:sp>
        <p:nvSpPr>
          <p:cNvPr id="87" name="文本框 86"/>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rgbClr val="363636"/>
                </a:solidFill>
                <a:latin typeface="Arial" panose="020B0604020202020204" pitchFamily="34" charset="0"/>
                <a:ea typeface="微软雅黑" panose="020B0503020204020204" pitchFamily="34" charset="-122"/>
                <a:cs typeface="+mn-ea"/>
                <a:sym typeface="Arial" panose="020B0604020202020204" pitchFamily="34" charset="0"/>
              </a:rPr>
              <a:t>The key task</a:t>
            </a:r>
          </a:p>
        </p:txBody>
      </p:sp>
      <p:sp>
        <p:nvSpPr>
          <p:cNvPr id="3" name="矩形 2">
            <a:extLst>
              <a:ext uri="{FF2B5EF4-FFF2-40B4-BE49-F238E27FC236}">
                <a16:creationId xmlns:a16="http://schemas.microsoft.com/office/drawing/2014/main" xmlns="" id="{57AD7B17-A713-4CFC-86DE-AE9D9FD701C2}"/>
              </a:ext>
            </a:extLst>
          </p:cNvPr>
          <p:cNvSpPr/>
          <p:nvPr/>
        </p:nvSpPr>
        <p:spPr>
          <a:xfrm>
            <a:off x="1172997" y="2538378"/>
            <a:ext cx="11521280" cy="728982"/>
          </a:xfrm>
          <a:prstGeom prst="rect">
            <a:avLst/>
          </a:prstGeom>
        </p:spPr>
        <p:txBody>
          <a:bodyPr wrap="square">
            <a:spAutoFit/>
          </a:bodyPr>
          <a:lstStyle/>
          <a:p>
            <a:pPr marL="285750" indent="-285750" algn="just">
              <a:spcAft>
                <a:spcPts val="0"/>
              </a:spcAft>
              <a:buClr>
                <a:srgbClr val="006AB5"/>
              </a:buClr>
              <a:buFont typeface="Wingdings" panose="05000000000000000000" pitchFamily="2" charset="2"/>
              <a:buChar char="l"/>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对经认定的国家级、自治区级工业设计中心（企业）分别给予</a:t>
            </a:r>
            <a:r>
              <a:rPr lang="en-US" altLang="zh-CN" sz="24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100</a:t>
            </a:r>
            <a:r>
              <a:rPr lang="zh-CN" altLang="zh-CN" sz="24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万元、</a:t>
            </a:r>
            <a:r>
              <a:rPr lang="en-US" altLang="zh-CN" sz="24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50</a:t>
            </a:r>
            <a:r>
              <a:rPr lang="zh-CN" altLang="zh-CN" sz="24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万元</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的一次性奖励。</a:t>
            </a:r>
          </a:p>
        </p:txBody>
      </p:sp>
      <p:grpSp>
        <p:nvGrpSpPr>
          <p:cNvPr id="108" name="组合 107">
            <a:extLst>
              <a:ext uri="{FF2B5EF4-FFF2-40B4-BE49-F238E27FC236}">
                <a16:creationId xmlns:a16="http://schemas.microsoft.com/office/drawing/2014/main" xmlns="" id="{476CE71D-3456-4BFA-B172-A5B5DEF11F6A}"/>
              </a:ext>
            </a:extLst>
          </p:cNvPr>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09" name="矩形 108">
              <a:extLst>
                <a:ext uri="{FF2B5EF4-FFF2-40B4-BE49-F238E27FC236}">
                  <a16:creationId xmlns:a16="http://schemas.microsoft.com/office/drawing/2014/main" xmlns="" id="{A752A517-B47B-495C-8ED3-1893BDD80043}"/>
                </a:ext>
              </a:extLst>
            </p:cNvPr>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矩形 109">
              <a:extLst>
                <a:ext uri="{FF2B5EF4-FFF2-40B4-BE49-F238E27FC236}">
                  <a16:creationId xmlns:a16="http://schemas.microsoft.com/office/drawing/2014/main" xmlns="" id="{764C8E4F-72B5-4D3F-8662-74C3FE257899}"/>
                </a:ext>
              </a:extLst>
            </p:cNvPr>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矩形 110">
              <a:extLst>
                <a:ext uri="{FF2B5EF4-FFF2-40B4-BE49-F238E27FC236}">
                  <a16:creationId xmlns:a16="http://schemas.microsoft.com/office/drawing/2014/main" xmlns="" id="{866D87CB-FBDB-4349-9560-698C6A70E841}"/>
                </a:ext>
              </a:extLst>
            </p:cNvPr>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矩形 111">
              <a:extLst>
                <a:ext uri="{FF2B5EF4-FFF2-40B4-BE49-F238E27FC236}">
                  <a16:creationId xmlns:a16="http://schemas.microsoft.com/office/drawing/2014/main" xmlns="" id="{867BE26A-5C71-404A-808D-11D9FF26F1CA}"/>
                </a:ext>
              </a:extLst>
            </p:cNvPr>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矩形 112">
            <a:extLst>
              <a:ext uri="{FF2B5EF4-FFF2-40B4-BE49-F238E27FC236}">
                <a16:creationId xmlns:a16="http://schemas.microsoft.com/office/drawing/2014/main" xmlns="" id="{61528569-E345-40C5-8AE7-66B0BB737A80}"/>
              </a:ext>
            </a:extLst>
          </p:cNvPr>
          <p:cNvSpPr/>
          <p:nvPr/>
        </p:nvSpPr>
        <p:spPr>
          <a:xfrm>
            <a:off x="1172996" y="5633877"/>
            <a:ext cx="11521280" cy="978729"/>
          </a:xfrm>
          <a:prstGeom prst="rect">
            <a:avLst/>
          </a:prstGeom>
        </p:spPr>
        <p:txBody>
          <a:bodyPr wrap="square">
            <a:spAutoFit/>
          </a:bodyPr>
          <a:lstStyle/>
          <a:p>
            <a:pPr marL="285750" indent="-285750" algn="just">
              <a:lnSpc>
                <a:spcPct val="120000"/>
              </a:lnSpc>
              <a:buClr>
                <a:srgbClr val="006AB5"/>
              </a:buClr>
              <a:buFont typeface="Wingdings" panose="05000000000000000000" pitchFamily="2" charset="2"/>
              <a:buChar char="l"/>
            </a:pPr>
            <a:r>
              <a:rPr lang="zh-CN" altLang="en-US" dirty="0">
                <a:solidFill>
                  <a:prstClr val="black"/>
                </a:solidFill>
                <a:latin typeface="微软雅黑" panose="020B0503020204020204" pitchFamily="34" charset="-122"/>
                <a:ea typeface="微软雅黑" panose="020B0503020204020204" pitchFamily="34" charset="-122"/>
              </a:rPr>
              <a:t>以创新券补贴形式鼓励企业购买工业设计服务，给予最高</a:t>
            </a:r>
            <a:r>
              <a:rPr lang="en-US" altLang="zh-CN" sz="24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50%</a:t>
            </a:r>
            <a:r>
              <a:rPr lang="zh-CN" altLang="en-US" dirty="0">
                <a:solidFill>
                  <a:prstClr val="black"/>
                </a:solidFill>
                <a:latin typeface="微软雅黑" panose="020B0503020204020204" pitchFamily="34" charset="-122"/>
                <a:ea typeface="微软雅黑" panose="020B0503020204020204" pitchFamily="34" charset="-122"/>
              </a:rPr>
              <a:t>的补助；</a:t>
            </a:r>
          </a:p>
          <a:p>
            <a:pPr marL="285750" indent="-285750">
              <a:lnSpc>
                <a:spcPct val="120000"/>
              </a:lnSpc>
              <a:buClr>
                <a:srgbClr val="006AB5"/>
              </a:buClr>
              <a:buFont typeface="Wingdings" panose="05000000000000000000" pitchFamily="2" charset="2"/>
              <a:buChar char="l"/>
            </a:pPr>
            <a:r>
              <a:rPr lang="zh-CN" altLang="en-US" dirty="0">
                <a:solidFill>
                  <a:prstClr val="black"/>
                </a:solidFill>
                <a:latin typeface="微软雅黑" panose="020B0503020204020204" pitchFamily="34" charset="-122"/>
                <a:ea typeface="微软雅黑" panose="020B0503020204020204" pitchFamily="34" charset="-122"/>
              </a:rPr>
              <a:t>鼓励企业进行工业设计创新成果转化应用，对设计成果交易费用给予最高</a:t>
            </a:r>
            <a:r>
              <a:rPr lang="en-US" altLang="zh-CN" sz="24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50%</a:t>
            </a:r>
            <a:r>
              <a:rPr lang="zh-CN" altLang="en-US" dirty="0">
                <a:solidFill>
                  <a:prstClr val="black"/>
                </a:solidFill>
                <a:latin typeface="微软雅黑" panose="020B0503020204020204" pitchFamily="34" charset="-122"/>
                <a:ea typeface="微软雅黑" panose="020B0503020204020204" pitchFamily="34" charset="-122"/>
              </a:rPr>
              <a:t>的补助。</a:t>
            </a:r>
          </a:p>
        </p:txBody>
      </p:sp>
      <p:sp>
        <p:nvSpPr>
          <p:cNvPr id="115" name="任意多边形: 形状 114">
            <a:extLst>
              <a:ext uri="{FF2B5EF4-FFF2-40B4-BE49-F238E27FC236}">
                <a16:creationId xmlns:a16="http://schemas.microsoft.com/office/drawing/2014/main" xmlns="" id="{B1A00F91-BC14-4A88-86CF-2E62C6E15B2F}"/>
              </a:ext>
            </a:extLst>
          </p:cNvPr>
          <p:cNvSpPr/>
          <p:nvPr/>
        </p:nvSpPr>
        <p:spPr>
          <a:xfrm>
            <a:off x="1583717" y="1765583"/>
            <a:ext cx="3132000" cy="559435"/>
          </a:xfrm>
          <a:custGeom>
            <a:avLst/>
            <a:gdLst>
              <a:gd name="connsiteX0" fmla="*/ 0 w 1727200"/>
              <a:gd name="connsiteY0" fmla="*/ 0 h 431800"/>
              <a:gd name="connsiteX1" fmla="*/ 1727200 w 1727200"/>
              <a:gd name="connsiteY1" fmla="*/ 0 h 431800"/>
              <a:gd name="connsiteX2" fmla="*/ 1727200 w 1727200"/>
              <a:gd name="connsiteY2" fmla="*/ 8604 h 431800"/>
              <a:gd name="connsiteX3" fmla="*/ 1290573 w 1727200"/>
              <a:gd name="connsiteY3" fmla="*/ 431800 h 431800"/>
              <a:gd name="connsiteX4" fmla="*/ 0 w 1727200"/>
              <a:gd name="connsiteY4" fmla="*/ 431800 h 431800"/>
              <a:gd name="connsiteX0" fmla="*/ 0 w 1727200"/>
              <a:gd name="connsiteY0" fmla="*/ 0 h 431800"/>
              <a:gd name="connsiteX1" fmla="*/ 1727200 w 1727200"/>
              <a:gd name="connsiteY1" fmla="*/ 0 h 431800"/>
              <a:gd name="connsiteX2" fmla="*/ 1727200 w 1727200"/>
              <a:gd name="connsiteY2" fmla="*/ 8604 h 431800"/>
              <a:gd name="connsiteX3" fmla="*/ 1298104 w 1727200"/>
              <a:gd name="connsiteY3" fmla="*/ 401674 h 431800"/>
              <a:gd name="connsiteX4" fmla="*/ 0 w 1727200"/>
              <a:gd name="connsiteY4" fmla="*/ 431800 h 431800"/>
              <a:gd name="connsiteX5" fmla="*/ 0 w 1727200"/>
              <a:gd name="connsiteY5" fmla="*/ 0 h 431800"/>
              <a:gd name="connsiteX0" fmla="*/ 0 w 1727200"/>
              <a:gd name="connsiteY0" fmla="*/ 0 h 431800"/>
              <a:gd name="connsiteX1" fmla="*/ 1727200 w 1727200"/>
              <a:gd name="connsiteY1" fmla="*/ 0 h 431800"/>
              <a:gd name="connsiteX2" fmla="*/ 1727200 w 1727200"/>
              <a:gd name="connsiteY2" fmla="*/ 8604 h 431800"/>
              <a:gd name="connsiteX3" fmla="*/ 1445314 w 1727200"/>
              <a:gd name="connsiteY3" fmla="*/ 424268 h 431800"/>
              <a:gd name="connsiteX4" fmla="*/ 0 w 1727200"/>
              <a:gd name="connsiteY4" fmla="*/ 431800 h 431800"/>
              <a:gd name="connsiteX5" fmla="*/ 0 w 1727200"/>
              <a:gd name="connsiteY5" fmla="*/ 0 h 431800"/>
              <a:gd name="connsiteX0" fmla="*/ 0 w 1727200"/>
              <a:gd name="connsiteY0" fmla="*/ 0 h 431800"/>
              <a:gd name="connsiteX1" fmla="*/ 1727200 w 1727200"/>
              <a:gd name="connsiteY1" fmla="*/ 0 h 431800"/>
              <a:gd name="connsiteX2" fmla="*/ 1727200 w 1727200"/>
              <a:gd name="connsiteY2" fmla="*/ 8604 h 431800"/>
              <a:gd name="connsiteX3" fmla="*/ 1581483 w 1727200"/>
              <a:gd name="connsiteY3" fmla="*/ 412218 h 431800"/>
              <a:gd name="connsiteX4" fmla="*/ 0 w 1727200"/>
              <a:gd name="connsiteY4" fmla="*/ 431800 h 431800"/>
              <a:gd name="connsiteX5" fmla="*/ 0 w 1727200"/>
              <a:gd name="connsiteY5" fmla="*/ 0 h 431800"/>
              <a:gd name="connsiteX0" fmla="*/ 0 w 1830247"/>
              <a:gd name="connsiteY0" fmla="*/ 0 h 431800"/>
              <a:gd name="connsiteX1" fmla="*/ 1727200 w 1830247"/>
              <a:gd name="connsiteY1" fmla="*/ 0 h 431800"/>
              <a:gd name="connsiteX2" fmla="*/ 1830247 w 1830247"/>
              <a:gd name="connsiteY2" fmla="*/ 8604 h 431800"/>
              <a:gd name="connsiteX3" fmla="*/ 1581483 w 1830247"/>
              <a:gd name="connsiteY3" fmla="*/ 412218 h 431800"/>
              <a:gd name="connsiteX4" fmla="*/ 0 w 1830247"/>
              <a:gd name="connsiteY4" fmla="*/ 431800 h 431800"/>
              <a:gd name="connsiteX5" fmla="*/ 0 w 1830247"/>
              <a:gd name="connsiteY5" fmla="*/ 0 h 431800"/>
              <a:gd name="connsiteX0" fmla="*/ 0 w 1830247"/>
              <a:gd name="connsiteY0" fmla="*/ 0 h 442344"/>
              <a:gd name="connsiteX1" fmla="*/ 1727200 w 1830247"/>
              <a:gd name="connsiteY1" fmla="*/ 0 h 442344"/>
              <a:gd name="connsiteX2" fmla="*/ 1830247 w 1830247"/>
              <a:gd name="connsiteY2" fmla="*/ 8604 h 442344"/>
              <a:gd name="connsiteX3" fmla="*/ 1581483 w 1830247"/>
              <a:gd name="connsiteY3" fmla="*/ 442344 h 442344"/>
              <a:gd name="connsiteX4" fmla="*/ 0 w 1830247"/>
              <a:gd name="connsiteY4" fmla="*/ 431800 h 442344"/>
              <a:gd name="connsiteX5" fmla="*/ 0 w 1830247"/>
              <a:gd name="connsiteY5" fmla="*/ 0 h 44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247" h="442344">
                <a:moveTo>
                  <a:pt x="0" y="0"/>
                </a:moveTo>
                <a:lnTo>
                  <a:pt x="1727200" y="0"/>
                </a:lnTo>
                <a:lnTo>
                  <a:pt x="1830247" y="8604"/>
                </a:lnTo>
                <a:lnTo>
                  <a:pt x="1581483" y="442344"/>
                </a:lnTo>
                <a:lnTo>
                  <a:pt x="0" y="431800"/>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Arial"/>
              <a:ea typeface="微软雅黑"/>
            </a:endParaRPr>
          </a:p>
        </p:txBody>
      </p:sp>
      <p:cxnSp>
        <p:nvCxnSpPr>
          <p:cNvPr id="116" name="直接连接符 115">
            <a:extLst>
              <a:ext uri="{FF2B5EF4-FFF2-40B4-BE49-F238E27FC236}">
                <a16:creationId xmlns:a16="http://schemas.microsoft.com/office/drawing/2014/main" xmlns="" id="{D806B1A2-7C8E-490C-8ED6-FD172BFDFB32}"/>
              </a:ext>
            </a:extLst>
          </p:cNvPr>
          <p:cNvCxnSpPr>
            <a:cxnSpLocks/>
          </p:cNvCxnSpPr>
          <p:nvPr/>
        </p:nvCxnSpPr>
        <p:spPr>
          <a:xfrm>
            <a:off x="1865973" y="2149758"/>
            <a:ext cx="313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17" name="矩形 116">
            <a:extLst>
              <a:ext uri="{FF2B5EF4-FFF2-40B4-BE49-F238E27FC236}">
                <a16:creationId xmlns:a16="http://schemas.microsoft.com/office/drawing/2014/main" xmlns="" id="{5D2E0901-9AAE-4F56-AF4F-4EBE2B88C189}"/>
              </a:ext>
            </a:extLst>
          </p:cNvPr>
          <p:cNvSpPr/>
          <p:nvPr/>
        </p:nvSpPr>
        <p:spPr>
          <a:xfrm>
            <a:off x="1595841" y="1852320"/>
            <a:ext cx="2998789" cy="400110"/>
          </a:xfrm>
          <a:prstGeom prst="rect">
            <a:avLst/>
          </a:prstGeom>
        </p:spPr>
        <p:txBody>
          <a:bodyPr wrap="square">
            <a:spAutoFit/>
          </a:bodyPr>
          <a:lstStyle/>
          <a:p>
            <a:r>
              <a:rPr lang="zh-CN" altLang="en-US" sz="2000" b="1" dirty="0">
                <a:solidFill>
                  <a:prstClr val="white"/>
                </a:solidFill>
                <a:latin typeface="微软雅黑" panose="020B0503020204020204" pitchFamily="34" charset="-122"/>
                <a:ea typeface="微软雅黑" panose="020B0503020204020204" pitchFamily="34" charset="-122"/>
                <a:cs typeface="仿宋_GB2312"/>
              </a:rPr>
              <a:t>培育工业设计主体</a:t>
            </a:r>
          </a:p>
        </p:txBody>
      </p:sp>
      <p:cxnSp>
        <p:nvCxnSpPr>
          <p:cNvPr id="121" name="直接连接符 120">
            <a:extLst>
              <a:ext uri="{FF2B5EF4-FFF2-40B4-BE49-F238E27FC236}">
                <a16:creationId xmlns:a16="http://schemas.microsoft.com/office/drawing/2014/main" xmlns="" id="{07BD4FCD-B81E-4CEC-938B-FF3FDF7C9941}"/>
              </a:ext>
            </a:extLst>
          </p:cNvPr>
          <p:cNvCxnSpPr>
            <a:cxnSpLocks/>
          </p:cNvCxnSpPr>
          <p:nvPr/>
        </p:nvCxnSpPr>
        <p:spPr>
          <a:xfrm>
            <a:off x="1865973" y="3777028"/>
            <a:ext cx="313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22" name="矩形 121">
            <a:extLst>
              <a:ext uri="{FF2B5EF4-FFF2-40B4-BE49-F238E27FC236}">
                <a16:creationId xmlns:a16="http://schemas.microsoft.com/office/drawing/2014/main" xmlns="" id="{2A2B0114-B7E9-44E7-9DE7-796E840C889B}"/>
              </a:ext>
            </a:extLst>
          </p:cNvPr>
          <p:cNvSpPr/>
          <p:nvPr/>
        </p:nvSpPr>
        <p:spPr>
          <a:xfrm>
            <a:off x="1500240" y="3549772"/>
            <a:ext cx="3863466" cy="369332"/>
          </a:xfrm>
          <a:prstGeom prst="rect">
            <a:avLst/>
          </a:prstGeom>
        </p:spPr>
        <p:txBody>
          <a:bodyPr wrap="square">
            <a:spAutoFit/>
          </a:bodyPr>
          <a:lstStyle/>
          <a:p>
            <a:r>
              <a:rPr lang="zh-CN" altLang="en-US" b="1" dirty="0">
                <a:solidFill>
                  <a:prstClr val="white"/>
                </a:solidFill>
                <a:latin typeface="微软雅黑" panose="020B0503020204020204" pitchFamily="34" charset="-122"/>
                <a:ea typeface="微软雅黑" panose="020B0503020204020204" pitchFamily="34" charset="-122"/>
                <a:cs typeface="仿宋_GB2312"/>
              </a:rPr>
              <a:t>促进工业设计产业聚集发展</a:t>
            </a:r>
          </a:p>
        </p:txBody>
      </p:sp>
      <p:sp>
        <p:nvSpPr>
          <p:cNvPr id="123" name="矩形 122">
            <a:extLst>
              <a:ext uri="{FF2B5EF4-FFF2-40B4-BE49-F238E27FC236}">
                <a16:creationId xmlns:a16="http://schemas.microsoft.com/office/drawing/2014/main" xmlns="" id="{1F413CBF-C7C2-44EA-85E4-609894676C91}"/>
              </a:ext>
            </a:extLst>
          </p:cNvPr>
          <p:cNvSpPr/>
          <p:nvPr/>
        </p:nvSpPr>
        <p:spPr>
          <a:xfrm>
            <a:off x="1172997" y="4233309"/>
            <a:ext cx="11521280" cy="498598"/>
          </a:xfrm>
          <a:prstGeom prst="rect">
            <a:avLst/>
          </a:prstGeom>
        </p:spPr>
        <p:txBody>
          <a:bodyPr wrap="square">
            <a:spAutoFit/>
          </a:bodyPr>
          <a:lstStyle/>
          <a:p>
            <a:pPr marL="285750" indent="-285750" algn="just">
              <a:lnSpc>
                <a:spcPct val="120000"/>
              </a:lnSpc>
              <a:buClr>
                <a:srgbClr val="006AB5"/>
              </a:buClr>
              <a:buFont typeface="Wingdings" panose="05000000000000000000" pitchFamily="2" charset="2"/>
              <a:buChar char="l"/>
            </a:pPr>
            <a:r>
              <a:rPr lang="zh-CN" altLang="en-US" dirty="0">
                <a:solidFill>
                  <a:prstClr val="black"/>
                </a:solidFill>
                <a:latin typeface="微软雅黑" panose="020B0503020204020204" pitchFamily="34" charset="-122"/>
                <a:ea typeface="微软雅黑" panose="020B0503020204020204" pitchFamily="34" charset="-122"/>
              </a:rPr>
              <a:t>依托北部生态新区打造</a:t>
            </a:r>
            <a:r>
              <a:rPr lang="zh-CN" altLang="en-US" sz="22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广西工业设计城</a:t>
            </a:r>
            <a:r>
              <a:rPr lang="zh-CN" altLang="en-US" dirty="0">
                <a:solidFill>
                  <a:prstClr val="black"/>
                </a:solidFill>
                <a:latin typeface="微软雅黑" panose="020B0503020204020204" pitchFamily="34" charset="-122"/>
                <a:ea typeface="微软雅黑" panose="020B0503020204020204" pitchFamily="34" charset="-122"/>
              </a:rPr>
              <a:t>，集聚工业设计机构和人才。</a:t>
            </a:r>
          </a:p>
        </p:txBody>
      </p:sp>
      <p:cxnSp>
        <p:nvCxnSpPr>
          <p:cNvPr id="126" name="直接连接符 125">
            <a:extLst>
              <a:ext uri="{FF2B5EF4-FFF2-40B4-BE49-F238E27FC236}">
                <a16:creationId xmlns:a16="http://schemas.microsoft.com/office/drawing/2014/main" xmlns="" id="{2A2725BF-CDC6-4665-AB41-CBD733E24B1E}"/>
              </a:ext>
            </a:extLst>
          </p:cNvPr>
          <p:cNvCxnSpPr>
            <a:cxnSpLocks/>
          </p:cNvCxnSpPr>
          <p:nvPr/>
        </p:nvCxnSpPr>
        <p:spPr>
          <a:xfrm>
            <a:off x="1720130" y="5309110"/>
            <a:ext cx="313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27" name="矩形 126">
            <a:extLst>
              <a:ext uri="{FF2B5EF4-FFF2-40B4-BE49-F238E27FC236}">
                <a16:creationId xmlns:a16="http://schemas.microsoft.com/office/drawing/2014/main" xmlns="" id="{8C3FBED7-FFBA-4607-AE4B-C319D1F3D47C}"/>
              </a:ext>
            </a:extLst>
          </p:cNvPr>
          <p:cNvSpPr/>
          <p:nvPr/>
        </p:nvSpPr>
        <p:spPr>
          <a:xfrm>
            <a:off x="1574160" y="5013319"/>
            <a:ext cx="3789546" cy="400110"/>
          </a:xfrm>
          <a:prstGeom prst="rect">
            <a:avLst/>
          </a:prstGeom>
        </p:spPr>
        <p:txBody>
          <a:bodyPr wrap="square">
            <a:spAutoFit/>
          </a:bodyPr>
          <a:lstStyle/>
          <a:p>
            <a:r>
              <a:rPr lang="zh-CN" altLang="en-US" sz="2000" b="1" dirty="0">
                <a:solidFill>
                  <a:prstClr val="white"/>
                </a:solidFill>
                <a:latin typeface="微软雅黑" panose="020B0503020204020204" pitchFamily="34" charset="-122"/>
                <a:ea typeface="微软雅黑" panose="020B0503020204020204" pitchFamily="34" charset="-122"/>
                <a:cs typeface="仿宋_GB2312"/>
              </a:rPr>
              <a:t>繁荣工业设计服务市场</a:t>
            </a:r>
            <a:endParaRPr lang="zh-CN" altLang="en-US" sz="2000" b="1" dirty="0">
              <a:solidFill>
                <a:prstClr val="white"/>
              </a:solidFill>
            </a:endParaRPr>
          </a:p>
        </p:txBody>
      </p:sp>
      <p:sp>
        <p:nvSpPr>
          <p:cNvPr id="134" name="文本框 133">
            <a:extLst>
              <a:ext uri="{FF2B5EF4-FFF2-40B4-BE49-F238E27FC236}">
                <a16:creationId xmlns:a16="http://schemas.microsoft.com/office/drawing/2014/main" xmlns="" id="{EAE061BD-6ED3-4A13-807F-738B8B60F3CE}"/>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135" name="任意多边形: 形状 134">
            <a:extLst>
              <a:ext uri="{FF2B5EF4-FFF2-40B4-BE49-F238E27FC236}">
                <a16:creationId xmlns:a16="http://schemas.microsoft.com/office/drawing/2014/main" xmlns="" id="{BA6B6976-8417-4E9E-AE6B-6A15990CE322}"/>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pic>
        <p:nvPicPr>
          <p:cNvPr id="2" name="图片 1">
            <a:extLst>
              <a:ext uri="{FF2B5EF4-FFF2-40B4-BE49-F238E27FC236}">
                <a16:creationId xmlns:a16="http://schemas.microsoft.com/office/drawing/2014/main" xmlns="" id="{7EC8BADF-9027-4C98-9095-B52864AD109E}"/>
              </a:ext>
            </a:extLst>
          </p:cNvPr>
          <p:cNvPicPr>
            <a:picLocks noChangeAspect="1"/>
          </p:cNvPicPr>
          <p:nvPr/>
        </p:nvPicPr>
        <p:blipFill>
          <a:blip r:embed="rId3" cstate="print"/>
          <a:stretch>
            <a:fillRect/>
          </a:stretch>
        </p:blipFill>
        <p:spPr>
          <a:xfrm>
            <a:off x="360130" y="1445780"/>
            <a:ext cx="1505843" cy="4749196"/>
          </a:xfrm>
          <a:prstGeom prst="rect">
            <a:avLst/>
          </a:prstGeom>
        </p:spPr>
      </p:pic>
    </p:spTree>
    <p:extLst>
      <p:ext uri="{BB962C8B-B14F-4D97-AF65-F5344CB8AC3E}">
        <p14:creationId xmlns:p14="http://schemas.microsoft.com/office/powerpoint/2010/main" xmlns="" val="89893307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rgbClr val="363636"/>
                </a:solidFill>
                <a:latin typeface="Arial" panose="020B0604020202020204" pitchFamily="34" charset="0"/>
                <a:ea typeface="微软雅黑" panose="020B0503020204020204" pitchFamily="34" charset="-122"/>
                <a:cs typeface="+mn-ea"/>
                <a:sym typeface="Arial" panose="020B0604020202020204" pitchFamily="34" charset="0"/>
              </a:rPr>
              <a:t>重点任务</a:t>
            </a:r>
          </a:p>
        </p:txBody>
      </p:sp>
      <p:sp>
        <p:nvSpPr>
          <p:cNvPr id="87" name="文本框 86"/>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rgbClr val="363636"/>
                </a:solidFill>
                <a:latin typeface="Arial" panose="020B0604020202020204" pitchFamily="34" charset="0"/>
                <a:ea typeface="微软雅黑" panose="020B0503020204020204" pitchFamily="34" charset="-122"/>
                <a:cs typeface="+mn-ea"/>
                <a:sym typeface="Arial" panose="020B0604020202020204" pitchFamily="34" charset="0"/>
              </a:rPr>
              <a:t>The key task</a:t>
            </a:r>
          </a:p>
        </p:txBody>
      </p:sp>
      <p:sp>
        <p:nvSpPr>
          <p:cNvPr id="3" name="矩形 2">
            <a:extLst>
              <a:ext uri="{FF2B5EF4-FFF2-40B4-BE49-F238E27FC236}">
                <a16:creationId xmlns:a16="http://schemas.microsoft.com/office/drawing/2014/main" xmlns="" id="{57AD7B17-A713-4CFC-86DE-AE9D9FD701C2}"/>
              </a:ext>
            </a:extLst>
          </p:cNvPr>
          <p:cNvSpPr/>
          <p:nvPr/>
        </p:nvSpPr>
        <p:spPr>
          <a:xfrm>
            <a:off x="1337470" y="2536520"/>
            <a:ext cx="11521280" cy="777457"/>
          </a:xfrm>
          <a:prstGeom prst="rect">
            <a:avLst/>
          </a:prstGeom>
        </p:spPr>
        <p:txBody>
          <a:bodyPr wrap="square">
            <a:spAutoFit/>
          </a:bodyPr>
          <a:lstStyle/>
          <a:p>
            <a:pPr marL="285750" indent="-285750" algn="just">
              <a:lnSpc>
                <a:spcPct val="130000"/>
              </a:lnSpc>
              <a:spcAft>
                <a:spcPts val="0"/>
              </a:spcAft>
              <a:buClr>
                <a:srgbClr val="006AB5"/>
              </a:buClr>
              <a:buFont typeface="Wingdings" panose="05000000000000000000" pitchFamily="2" charset="2"/>
              <a:buChar char="l"/>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鼓励高校与设计学院联合办学，支持高校与企业联合建设工业设计产业培训基地；</a:t>
            </a:r>
          </a:p>
          <a:p>
            <a:pPr marL="285750" indent="-285750" algn="just">
              <a:lnSpc>
                <a:spcPct val="130000"/>
              </a:lnSpc>
              <a:spcAft>
                <a:spcPts val="0"/>
              </a:spcAft>
              <a:buClr>
                <a:srgbClr val="006AB5"/>
              </a:buClr>
              <a:buFont typeface="Wingdings" panose="05000000000000000000" pitchFamily="2" charset="2"/>
              <a:buChar char="l"/>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建立工业设计人才的培养、引进及激励等机制。</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08" name="组合 107">
            <a:extLst>
              <a:ext uri="{FF2B5EF4-FFF2-40B4-BE49-F238E27FC236}">
                <a16:creationId xmlns:a16="http://schemas.microsoft.com/office/drawing/2014/main" xmlns="" id="{476CE71D-3456-4BFA-B172-A5B5DEF11F6A}"/>
              </a:ext>
            </a:extLst>
          </p:cNvPr>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109" name="矩形 108">
              <a:extLst>
                <a:ext uri="{FF2B5EF4-FFF2-40B4-BE49-F238E27FC236}">
                  <a16:creationId xmlns:a16="http://schemas.microsoft.com/office/drawing/2014/main" xmlns="" id="{A752A517-B47B-495C-8ED3-1893BDD80043}"/>
                </a:ext>
              </a:extLst>
            </p:cNvPr>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矩形 109">
              <a:extLst>
                <a:ext uri="{FF2B5EF4-FFF2-40B4-BE49-F238E27FC236}">
                  <a16:creationId xmlns:a16="http://schemas.microsoft.com/office/drawing/2014/main" xmlns="" id="{764C8E4F-72B5-4D3F-8662-74C3FE257899}"/>
                </a:ext>
              </a:extLst>
            </p:cNvPr>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矩形 110">
              <a:extLst>
                <a:ext uri="{FF2B5EF4-FFF2-40B4-BE49-F238E27FC236}">
                  <a16:creationId xmlns:a16="http://schemas.microsoft.com/office/drawing/2014/main" xmlns="" id="{866D87CB-FBDB-4349-9560-698C6A70E841}"/>
                </a:ext>
              </a:extLst>
            </p:cNvPr>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矩形 111">
              <a:extLst>
                <a:ext uri="{FF2B5EF4-FFF2-40B4-BE49-F238E27FC236}">
                  <a16:creationId xmlns:a16="http://schemas.microsoft.com/office/drawing/2014/main" xmlns="" id="{867BE26A-5C71-404A-808D-11D9FF26F1CA}"/>
                </a:ext>
              </a:extLst>
            </p:cNvPr>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4" name="组合 113">
            <a:extLst>
              <a:ext uri="{FF2B5EF4-FFF2-40B4-BE49-F238E27FC236}">
                <a16:creationId xmlns:a16="http://schemas.microsoft.com/office/drawing/2014/main" xmlns="" id="{DB27FA82-643A-4512-B78C-6CCFF74983A9}"/>
              </a:ext>
            </a:extLst>
          </p:cNvPr>
          <p:cNvGrpSpPr/>
          <p:nvPr/>
        </p:nvGrpSpPr>
        <p:grpSpPr>
          <a:xfrm>
            <a:off x="1421787" y="1765583"/>
            <a:ext cx="4252694" cy="546100"/>
            <a:chOff x="1232214" y="1581150"/>
            <a:chExt cx="4252694" cy="546100"/>
          </a:xfrm>
        </p:grpSpPr>
        <p:sp>
          <p:nvSpPr>
            <p:cNvPr id="115" name="任意多边形: 形状 114">
              <a:extLst>
                <a:ext uri="{FF2B5EF4-FFF2-40B4-BE49-F238E27FC236}">
                  <a16:creationId xmlns:a16="http://schemas.microsoft.com/office/drawing/2014/main" xmlns="" id="{B1A00F91-BC14-4A88-86CF-2E62C6E15B2F}"/>
                </a:ext>
              </a:extLst>
            </p:cNvPr>
            <p:cNvSpPr/>
            <p:nvPr/>
          </p:nvSpPr>
          <p:spPr>
            <a:xfrm>
              <a:off x="1232214" y="1581150"/>
              <a:ext cx="3576186" cy="546100"/>
            </a:xfrm>
            <a:custGeom>
              <a:avLst/>
              <a:gdLst>
                <a:gd name="connsiteX0" fmla="*/ 0 w 1727200"/>
                <a:gd name="connsiteY0" fmla="*/ 0 h 431800"/>
                <a:gd name="connsiteX1" fmla="*/ 1727200 w 1727200"/>
                <a:gd name="connsiteY1" fmla="*/ 0 h 431800"/>
                <a:gd name="connsiteX2" fmla="*/ 1727200 w 1727200"/>
                <a:gd name="connsiteY2" fmla="*/ 8604 h 431800"/>
                <a:gd name="connsiteX3" fmla="*/ 1290573 w 1727200"/>
                <a:gd name="connsiteY3" fmla="*/ 431800 h 431800"/>
                <a:gd name="connsiteX4" fmla="*/ 0 w 1727200"/>
                <a:gd name="connsiteY4" fmla="*/ 431800 h 431800"/>
                <a:gd name="connsiteX0" fmla="*/ 0 w 1727200"/>
                <a:gd name="connsiteY0" fmla="*/ 0 h 431800"/>
                <a:gd name="connsiteX1" fmla="*/ 1727200 w 1727200"/>
                <a:gd name="connsiteY1" fmla="*/ 0 h 431800"/>
                <a:gd name="connsiteX2" fmla="*/ 1727200 w 1727200"/>
                <a:gd name="connsiteY2" fmla="*/ 8604 h 431800"/>
                <a:gd name="connsiteX3" fmla="*/ 1298104 w 1727200"/>
                <a:gd name="connsiteY3" fmla="*/ 401674 h 431800"/>
                <a:gd name="connsiteX4" fmla="*/ 0 w 1727200"/>
                <a:gd name="connsiteY4" fmla="*/ 431800 h 431800"/>
                <a:gd name="connsiteX5" fmla="*/ 0 w 1727200"/>
                <a:gd name="connsiteY5" fmla="*/ 0 h 431800"/>
                <a:gd name="connsiteX0" fmla="*/ 0 w 1727200"/>
                <a:gd name="connsiteY0" fmla="*/ 0 h 431800"/>
                <a:gd name="connsiteX1" fmla="*/ 1727200 w 1727200"/>
                <a:gd name="connsiteY1" fmla="*/ 0 h 431800"/>
                <a:gd name="connsiteX2" fmla="*/ 1727200 w 1727200"/>
                <a:gd name="connsiteY2" fmla="*/ 8604 h 431800"/>
                <a:gd name="connsiteX3" fmla="*/ 1445314 w 1727200"/>
                <a:gd name="connsiteY3" fmla="*/ 424268 h 431800"/>
                <a:gd name="connsiteX4" fmla="*/ 0 w 1727200"/>
                <a:gd name="connsiteY4" fmla="*/ 431800 h 431800"/>
                <a:gd name="connsiteX5" fmla="*/ 0 w 1727200"/>
                <a:gd name="connsiteY5"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200" h="431800">
                  <a:moveTo>
                    <a:pt x="0" y="0"/>
                  </a:moveTo>
                  <a:lnTo>
                    <a:pt x="1727200" y="0"/>
                  </a:lnTo>
                  <a:lnTo>
                    <a:pt x="1727200" y="8604"/>
                  </a:lnTo>
                  <a:lnTo>
                    <a:pt x="1445314" y="424268"/>
                  </a:lnTo>
                  <a:lnTo>
                    <a:pt x="0" y="431800"/>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Arial"/>
                <a:ea typeface="微软雅黑"/>
              </a:endParaRPr>
            </a:p>
          </p:txBody>
        </p:sp>
        <p:cxnSp>
          <p:nvCxnSpPr>
            <p:cNvPr id="116" name="直接连接符 115">
              <a:extLst>
                <a:ext uri="{FF2B5EF4-FFF2-40B4-BE49-F238E27FC236}">
                  <a16:creationId xmlns:a16="http://schemas.microsoft.com/office/drawing/2014/main" xmlns="" id="{D806B1A2-7C8E-490C-8ED6-FD172BFDFB32}"/>
                </a:ext>
              </a:extLst>
            </p:cNvPr>
            <p:cNvCxnSpPr>
              <a:cxnSpLocks/>
            </p:cNvCxnSpPr>
            <p:nvPr/>
          </p:nvCxnSpPr>
          <p:spPr>
            <a:xfrm>
              <a:off x="2236636" y="1965325"/>
              <a:ext cx="313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17" name="矩形 116">
              <a:extLst>
                <a:ext uri="{FF2B5EF4-FFF2-40B4-BE49-F238E27FC236}">
                  <a16:creationId xmlns:a16="http://schemas.microsoft.com/office/drawing/2014/main" xmlns="" id="{5D2E0901-9AAE-4F56-AF4F-4EBE2B88C189}"/>
                </a:ext>
              </a:extLst>
            </p:cNvPr>
            <p:cNvSpPr/>
            <p:nvPr/>
          </p:nvSpPr>
          <p:spPr>
            <a:xfrm>
              <a:off x="1343258" y="1657015"/>
              <a:ext cx="4141650" cy="369332"/>
            </a:xfrm>
            <a:prstGeom prst="rect">
              <a:avLst/>
            </a:prstGeom>
          </p:spPr>
          <p:txBody>
            <a:bodyPr wrap="square">
              <a:spAutoFit/>
            </a:bodyPr>
            <a:lstStyle/>
            <a:p>
              <a:r>
                <a:rPr lang="zh-CN" altLang="en-US" b="1" dirty="0">
                  <a:solidFill>
                    <a:prstClr val="white"/>
                  </a:solidFill>
                  <a:latin typeface="微软雅黑" panose="020B0503020204020204" pitchFamily="34" charset="-122"/>
                  <a:ea typeface="微软雅黑" panose="020B0503020204020204" pitchFamily="34" charset="-122"/>
                  <a:cs typeface="仿宋_GB2312"/>
                </a:rPr>
                <a:t>强化工业设计人才队伍建设</a:t>
              </a:r>
            </a:p>
          </p:txBody>
        </p:sp>
      </p:grpSp>
      <p:sp>
        <p:nvSpPr>
          <p:cNvPr id="25" name="矩形 24">
            <a:extLst>
              <a:ext uri="{FF2B5EF4-FFF2-40B4-BE49-F238E27FC236}">
                <a16:creationId xmlns:a16="http://schemas.microsoft.com/office/drawing/2014/main" xmlns="" id="{B5D0D239-3D2A-4FAB-8340-A4AF7485AC9A}"/>
              </a:ext>
            </a:extLst>
          </p:cNvPr>
          <p:cNvSpPr/>
          <p:nvPr/>
        </p:nvSpPr>
        <p:spPr>
          <a:xfrm>
            <a:off x="1300771" y="4383950"/>
            <a:ext cx="10586694" cy="2234458"/>
          </a:xfrm>
          <a:prstGeom prst="rect">
            <a:avLst/>
          </a:prstGeom>
        </p:spPr>
        <p:txBody>
          <a:bodyPr wrap="square">
            <a:spAutoFit/>
          </a:bodyPr>
          <a:lstStyle/>
          <a:p>
            <a:pPr marL="285750" indent="-285750" algn="just">
              <a:lnSpc>
                <a:spcPct val="120000"/>
              </a:lnSpc>
              <a:spcAft>
                <a:spcPts val="0"/>
              </a:spcAft>
              <a:buClr>
                <a:srgbClr val="006AB5"/>
              </a:buClr>
              <a:buFont typeface="Wingdings" panose="05000000000000000000" pitchFamily="2" charset="2"/>
              <a:buChar char="l"/>
            </a:pPr>
            <a:r>
              <a:rPr lang="zh-CN" altLang="en-US" kern="100" dirty="0" smtClean="0">
                <a:latin typeface="微软雅黑" panose="020B0503020204020204" pitchFamily="34" charset="-122"/>
                <a:ea typeface="微软雅黑" panose="020B0503020204020204" pitchFamily="34" charset="-122"/>
                <a:cs typeface="Times New Roman" panose="02020603050405020304" pitchFamily="18" charset="0"/>
              </a:rPr>
              <a:t>支持举办</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大型设计展、设计论坛、设计赛事、设计高端培训和设计人才招聘会等工业设计重大活动，根据实际规模、支出和效果给予最高</a:t>
            </a:r>
            <a:r>
              <a:rPr lang="en-US" altLang="zh-CN"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100</a:t>
            </a:r>
            <a:r>
              <a:rPr lang="zh-CN" altLang="en-US"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万元</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的补助，重大全国性和</a:t>
            </a:r>
            <a:r>
              <a:rPr lang="zh-CN" altLang="en-US" kern="100" dirty="0" smtClean="0">
                <a:latin typeface="微软雅黑" panose="020B0503020204020204" pitchFamily="34" charset="-122"/>
                <a:ea typeface="微软雅黑" panose="020B0503020204020204" pitchFamily="34" charset="-122"/>
                <a:cs typeface="Times New Roman" panose="02020603050405020304" pitchFamily="18" charset="0"/>
              </a:rPr>
              <a:t>国际性交流</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活动</a:t>
            </a:r>
            <a:r>
              <a:rPr lang="zh-CN" altLang="en-US" kern="1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可</a:t>
            </a:r>
            <a:r>
              <a:rPr lang="zh-CN" altLang="en-US" sz="2000" b="1" kern="100" dirty="0" smtClean="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一</a:t>
            </a:r>
            <a:r>
              <a:rPr lang="zh-CN" altLang="en-US"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事一议</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给予补助；</a:t>
            </a:r>
          </a:p>
          <a:p>
            <a:pPr marL="285750" indent="-285750" algn="dist">
              <a:lnSpc>
                <a:spcPct val="120000"/>
              </a:lnSpc>
              <a:spcAft>
                <a:spcPts val="0"/>
              </a:spcAft>
              <a:buClr>
                <a:srgbClr val="006AB5"/>
              </a:buClr>
              <a:buFont typeface="Wingdings" panose="05000000000000000000" pitchFamily="2" charset="2"/>
              <a:buChar char="l"/>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鼓励我市工业设计机构和设计人才参与国内外交流、培训和设计大赛，对获得</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IF</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国际设计金奖、红点之星、红点至尊奖每项奖励</a:t>
            </a:r>
            <a:r>
              <a:rPr lang="en-US" altLang="zh-CN"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20</a:t>
            </a:r>
            <a:r>
              <a:rPr lang="zh-CN" altLang="en-US"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万元</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；获得国家级工业设计奖</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中国优秀工业设计奖金奖</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每项奖励</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20000"/>
              </a:lnSpc>
              <a:spcAft>
                <a:spcPts val="0"/>
              </a:spcAft>
              <a:buClr>
                <a:srgbClr val="006AB5"/>
              </a:buClr>
            </a:pPr>
            <a:r>
              <a:rPr lang="en-US" altLang="zh-CN"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   10</a:t>
            </a:r>
            <a:r>
              <a:rPr lang="zh-CN" altLang="en-US"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万元</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；获得</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IF</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和红点其它奖项、</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IDEA</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奖、</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GMARK</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奖每项奖励</a:t>
            </a:r>
            <a:r>
              <a:rPr lang="en-US" altLang="zh-CN"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000" b="1" kern="100" dirty="0">
                <a:solidFill>
                  <a:srgbClr val="006AB5"/>
                </a:solidFill>
                <a:latin typeface="微软雅黑" panose="020B0503020204020204" pitchFamily="34" charset="-122"/>
                <a:ea typeface="微软雅黑" panose="020B0503020204020204" pitchFamily="34" charset="-122"/>
                <a:cs typeface="Times New Roman" panose="02020603050405020304" pitchFamily="18" charset="0"/>
              </a:rPr>
              <a:t>万元</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a:t>
            </a:r>
          </a:p>
        </p:txBody>
      </p:sp>
      <p:grpSp>
        <p:nvGrpSpPr>
          <p:cNvPr id="26" name="组合 25">
            <a:extLst>
              <a:ext uri="{FF2B5EF4-FFF2-40B4-BE49-F238E27FC236}">
                <a16:creationId xmlns:a16="http://schemas.microsoft.com/office/drawing/2014/main" xmlns="" id="{59D2888A-6E51-4C3F-AA9C-5A3F180E0EDB}"/>
              </a:ext>
            </a:extLst>
          </p:cNvPr>
          <p:cNvGrpSpPr/>
          <p:nvPr/>
        </p:nvGrpSpPr>
        <p:grpSpPr>
          <a:xfrm>
            <a:off x="1421787" y="3587916"/>
            <a:ext cx="4252694" cy="546100"/>
            <a:chOff x="1261561" y="1581150"/>
            <a:chExt cx="4252694" cy="546100"/>
          </a:xfrm>
        </p:grpSpPr>
        <p:sp>
          <p:nvSpPr>
            <p:cNvPr id="27" name="任意多边形: 形状 26">
              <a:extLst>
                <a:ext uri="{FF2B5EF4-FFF2-40B4-BE49-F238E27FC236}">
                  <a16:creationId xmlns:a16="http://schemas.microsoft.com/office/drawing/2014/main" xmlns="" id="{C76C149E-63BF-4664-B7C0-634AE3D04B63}"/>
                </a:ext>
              </a:extLst>
            </p:cNvPr>
            <p:cNvSpPr/>
            <p:nvPr/>
          </p:nvSpPr>
          <p:spPr>
            <a:xfrm>
              <a:off x="1261561" y="1581150"/>
              <a:ext cx="3063372" cy="546100"/>
            </a:xfrm>
            <a:custGeom>
              <a:avLst/>
              <a:gdLst>
                <a:gd name="connsiteX0" fmla="*/ 0 w 1727200"/>
                <a:gd name="connsiteY0" fmla="*/ 0 h 431800"/>
                <a:gd name="connsiteX1" fmla="*/ 1727200 w 1727200"/>
                <a:gd name="connsiteY1" fmla="*/ 0 h 431800"/>
                <a:gd name="connsiteX2" fmla="*/ 1727200 w 1727200"/>
                <a:gd name="connsiteY2" fmla="*/ 8604 h 431800"/>
                <a:gd name="connsiteX3" fmla="*/ 1290573 w 1727200"/>
                <a:gd name="connsiteY3" fmla="*/ 431800 h 431800"/>
                <a:gd name="connsiteX4" fmla="*/ 0 w 1727200"/>
                <a:gd name="connsiteY4" fmla="*/ 431800 h 431800"/>
                <a:gd name="connsiteX0" fmla="*/ 0 w 1727200"/>
                <a:gd name="connsiteY0" fmla="*/ 0 h 431800"/>
                <a:gd name="connsiteX1" fmla="*/ 1727200 w 1727200"/>
                <a:gd name="connsiteY1" fmla="*/ 0 h 431800"/>
                <a:gd name="connsiteX2" fmla="*/ 1727200 w 1727200"/>
                <a:gd name="connsiteY2" fmla="*/ 8604 h 431800"/>
                <a:gd name="connsiteX3" fmla="*/ 1298104 w 1727200"/>
                <a:gd name="connsiteY3" fmla="*/ 401674 h 431800"/>
                <a:gd name="connsiteX4" fmla="*/ 0 w 1727200"/>
                <a:gd name="connsiteY4" fmla="*/ 431800 h 431800"/>
                <a:gd name="connsiteX5" fmla="*/ 0 w 1727200"/>
                <a:gd name="connsiteY5" fmla="*/ 0 h 431800"/>
                <a:gd name="connsiteX0" fmla="*/ 0 w 1727200"/>
                <a:gd name="connsiteY0" fmla="*/ 0 h 431800"/>
                <a:gd name="connsiteX1" fmla="*/ 1727200 w 1727200"/>
                <a:gd name="connsiteY1" fmla="*/ 0 h 431800"/>
                <a:gd name="connsiteX2" fmla="*/ 1727200 w 1727200"/>
                <a:gd name="connsiteY2" fmla="*/ 8604 h 431800"/>
                <a:gd name="connsiteX3" fmla="*/ 1445314 w 1727200"/>
                <a:gd name="connsiteY3" fmla="*/ 424268 h 431800"/>
                <a:gd name="connsiteX4" fmla="*/ 0 w 1727200"/>
                <a:gd name="connsiteY4" fmla="*/ 431800 h 431800"/>
                <a:gd name="connsiteX5" fmla="*/ 0 w 1727200"/>
                <a:gd name="connsiteY5" fmla="*/ 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200" h="431800">
                  <a:moveTo>
                    <a:pt x="0" y="0"/>
                  </a:moveTo>
                  <a:lnTo>
                    <a:pt x="1727200" y="0"/>
                  </a:lnTo>
                  <a:lnTo>
                    <a:pt x="1727200" y="8604"/>
                  </a:lnTo>
                  <a:lnTo>
                    <a:pt x="1445314" y="424268"/>
                  </a:lnTo>
                  <a:lnTo>
                    <a:pt x="0" y="431800"/>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Arial"/>
                <a:ea typeface="微软雅黑"/>
              </a:endParaRPr>
            </a:p>
          </p:txBody>
        </p:sp>
        <p:cxnSp>
          <p:nvCxnSpPr>
            <p:cNvPr id="28" name="直接连接符 27">
              <a:extLst>
                <a:ext uri="{FF2B5EF4-FFF2-40B4-BE49-F238E27FC236}">
                  <a16:creationId xmlns:a16="http://schemas.microsoft.com/office/drawing/2014/main" xmlns="" id="{4233B017-2F6E-4FC4-B070-DEF19497273B}"/>
                </a:ext>
              </a:extLst>
            </p:cNvPr>
            <p:cNvCxnSpPr>
              <a:cxnSpLocks/>
            </p:cNvCxnSpPr>
            <p:nvPr/>
          </p:nvCxnSpPr>
          <p:spPr>
            <a:xfrm>
              <a:off x="1676400" y="1965325"/>
              <a:ext cx="313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xmlns="" id="{3920EC12-9521-48B7-BE12-B11F422854AD}"/>
                </a:ext>
              </a:extLst>
            </p:cNvPr>
            <p:cNvSpPr/>
            <p:nvPr/>
          </p:nvSpPr>
          <p:spPr>
            <a:xfrm>
              <a:off x="1372605" y="1667887"/>
              <a:ext cx="4141650" cy="369332"/>
            </a:xfrm>
            <a:prstGeom prst="rect">
              <a:avLst/>
            </a:prstGeom>
          </p:spPr>
          <p:txBody>
            <a:bodyPr wrap="square">
              <a:spAutoFit/>
            </a:bodyPr>
            <a:lstStyle/>
            <a:p>
              <a:r>
                <a:rPr lang="zh-CN" altLang="en-US" b="1" dirty="0">
                  <a:solidFill>
                    <a:prstClr val="white"/>
                  </a:solidFill>
                  <a:latin typeface="微软雅黑" panose="020B0503020204020204" pitchFamily="34" charset="-122"/>
                  <a:ea typeface="微软雅黑" panose="020B0503020204020204" pitchFamily="34" charset="-122"/>
                  <a:cs typeface="仿宋_GB2312"/>
                </a:rPr>
                <a:t>优化工业设计发展环境</a:t>
              </a:r>
            </a:p>
          </p:txBody>
        </p:sp>
      </p:grpSp>
      <p:sp>
        <p:nvSpPr>
          <p:cNvPr id="32" name="文本框 31">
            <a:extLst>
              <a:ext uri="{FF2B5EF4-FFF2-40B4-BE49-F238E27FC236}">
                <a16:creationId xmlns:a16="http://schemas.microsoft.com/office/drawing/2014/main" xmlns="" id="{B0A63A88-3D8C-4A13-AD1D-FC761D3CE2C2}"/>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33" name="任意多边形: 形状 32">
            <a:extLst>
              <a:ext uri="{FF2B5EF4-FFF2-40B4-BE49-F238E27FC236}">
                <a16:creationId xmlns:a16="http://schemas.microsoft.com/office/drawing/2014/main" xmlns="" id="{576B854A-1915-4903-9F2F-530AA1DAB8DF}"/>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pic>
        <p:nvPicPr>
          <p:cNvPr id="2" name="图片 1">
            <a:extLst>
              <a:ext uri="{FF2B5EF4-FFF2-40B4-BE49-F238E27FC236}">
                <a16:creationId xmlns:a16="http://schemas.microsoft.com/office/drawing/2014/main" xmlns="" id="{9FB2B60A-8BB0-41BE-A854-B39E7314BE61}"/>
              </a:ext>
            </a:extLst>
          </p:cNvPr>
          <p:cNvPicPr>
            <a:picLocks noChangeAspect="1"/>
          </p:cNvPicPr>
          <p:nvPr/>
        </p:nvPicPr>
        <p:blipFill>
          <a:blip r:embed="rId3" cstate="print"/>
          <a:stretch>
            <a:fillRect/>
          </a:stretch>
        </p:blipFill>
        <p:spPr>
          <a:xfrm>
            <a:off x="305744" y="1361561"/>
            <a:ext cx="1475360" cy="3481118"/>
          </a:xfrm>
          <a:prstGeom prst="rect">
            <a:avLst/>
          </a:prstGeom>
        </p:spPr>
      </p:pic>
    </p:spTree>
    <p:extLst>
      <p:ext uri="{BB962C8B-B14F-4D97-AF65-F5344CB8AC3E}">
        <p14:creationId xmlns:p14="http://schemas.microsoft.com/office/powerpoint/2010/main" xmlns="" val="203425931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C846270-8FB6-450E-9BED-5B73DF6BC4A2}"/>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7934" r="2152"/>
          <a:stretch/>
        </p:blipFill>
        <p:spPr>
          <a:xfrm>
            <a:off x="11781" y="0"/>
            <a:ext cx="12835188" cy="7232650"/>
          </a:xfrm>
          <a:prstGeom prst="rect">
            <a:avLst/>
          </a:prstGeom>
        </p:spPr>
      </p:pic>
      <p:sp>
        <p:nvSpPr>
          <p:cNvPr id="13" name="矩形 12"/>
          <p:cNvSpPr/>
          <p:nvPr>
            <p:custDataLst>
              <p:tags r:id="rId2"/>
            </p:custDataLst>
          </p:nvPr>
        </p:nvSpPr>
        <p:spPr>
          <a:xfrm>
            <a:off x="4257355" y="2985017"/>
            <a:ext cx="858961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1442703" cy="1557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3"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zh-CN" altLang="en-US" sz="10123"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标题 5"/>
          <p:cNvSpPr txBox="1">
            <a:spLocks/>
          </p:cNvSpPr>
          <p:nvPr>
            <p:custDataLst>
              <p:tags r:id="rId4"/>
            </p:custDataLst>
          </p:nvPr>
        </p:nvSpPr>
        <p:spPr>
          <a:xfrm>
            <a:off x="6631398" y="3236745"/>
            <a:ext cx="4257961" cy="553870"/>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3999" kern="0" dirty="0">
                <a:solidFill>
                  <a:schemeClr val="bg1"/>
                </a:solidFill>
                <a:latin typeface="Arial" panose="020B0604020202020204" pitchFamily="34" charset="0"/>
                <a:ea typeface="微软雅黑" panose="020B0503020204020204" pitchFamily="34" charset="-122"/>
                <a:sym typeface="Arial" panose="020B0604020202020204" pitchFamily="34" charset="0"/>
              </a:rPr>
              <a:t>政策保障</a:t>
            </a:r>
          </a:p>
        </p:txBody>
      </p:sp>
      <p:sp>
        <p:nvSpPr>
          <p:cNvPr id="7" name="文本占位符 6"/>
          <p:cNvSpPr txBox="1">
            <a:spLocks/>
          </p:cNvSpPr>
          <p:nvPr>
            <p:custDataLst>
              <p:tags r:id="rId5"/>
            </p:custDataLst>
          </p:nvPr>
        </p:nvSpPr>
        <p:spPr>
          <a:xfrm>
            <a:off x="6631398" y="3813919"/>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a:solidFill>
                  <a:schemeClr val="bg1"/>
                </a:solidFill>
                <a:latin typeface="Arial" panose="020B0604020202020204" pitchFamily="34" charset="0"/>
                <a:ea typeface="微软雅黑" panose="020B0503020204020204" pitchFamily="34" charset="-122"/>
                <a:sym typeface="Arial" panose="020B0604020202020204" pitchFamily="34" charset="0"/>
              </a:rPr>
              <a:t>Policy guarantee</a:t>
            </a:r>
          </a:p>
        </p:txBody>
      </p:sp>
      <p:sp>
        <p:nvSpPr>
          <p:cNvPr id="8" name="文本框 81">
            <a:extLst>
              <a:ext uri="{FF2B5EF4-FFF2-40B4-BE49-F238E27FC236}">
                <a16:creationId xmlns:a16="http://schemas.microsoft.com/office/drawing/2014/main" xmlns="" id="{9B075EB0-5E72-411C-9449-A430278CB6AB}"/>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9" name="任意多边形: 形状 82">
            <a:extLst>
              <a:ext uri="{FF2B5EF4-FFF2-40B4-BE49-F238E27FC236}">
                <a16:creationId xmlns:a16="http://schemas.microsoft.com/office/drawing/2014/main" xmlns="" id="{4E0BCC35-80E6-4036-BF32-A2428166C8CA}"/>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1"/>
    </p:custDataLst>
    <p:extLst>
      <p:ext uri="{BB962C8B-B14F-4D97-AF65-F5344CB8AC3E}">
        <p14:creationId xmlns:p14="http://schemas.microsoft.com/office/powerpoint/2010/main" xmlns="" val="42849917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政策保障</a:t>
            </a:r>
          </a:p>
        </p:txBody>
      </p:sp>
      <p:sp>
        <p:nvSpPr>
          <p:cNvPr id="66" name="文本框 65"/>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Policy guarantee</a:t>
            </a:r>
          </a:p>
        </p:txBody>
      </p:sp>
      <p:grpSp>
        <p:nvGrpSpPr>
          <p:cNvPr id="67" name="组合 66">
            <a:extLst>
              <a:ext uri="{FF2B5EF4-FFF2-40B4-BE49-F238E27FC236}">
                <a16:creationId xmlns:a16="http://schemas.microsoft.com/office/drawing/2014/main" xmlns="" id="{8B7B31BD-5792-40BB-8212-6AB1EC9D22BF}"/>
              </a:ext>
            </a:extLst>
          </p:cNvPr>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68" name="矩形 67">
              <a:extLst>
                <a:ext uri="{FF2B5EF4-FFF2-40B4-BE49-F238E27FC236}">
                  <a16:creationId xmlns:a16="http://schemas.microsoft.com/office/drawing/2014/main" xmlns="" id="{12CDCDA5-FD8D-4186-9820-69233F25BC28}"/>
                </a:ext>
              </a:extLst>
            </p:cNvPr>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9" name="矩形 68">
              <a:extLst>
                <a:ext uri="{FF2B5EF4-FFF2-40B4-BE49-F238E27FC236}">
                  <a16:creationId xmlns:a16="http://schemas.microsoft.com/office/drawing/2014/main" xmlns="" id="{583B461E-592D-4138-8FE7-88D4DE788BEC}"/>
                </a:ext>
              </a:extLst>
            </p:cNvPr>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矩形 69">
              <a:extLst>
                <a:ext uri="{FF2B5EF4-FFF2-40B4-BE49-F238E27FC236}">
                  <a16:creationId xmlns:a16="http://schemas.microsoft.com/office/drawing/2014/main" xmlns="" id="{DE3CCA93-8E1F-45B0-B66B-FDD1F12DFA78}"/>
                </a:ext>
              </a:extLst>
            </p:cNvPr>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矩形 70">
              <a:extLst>
                <a:ext uri="{FF2B5EF4-FFF2-40B4-BE49-F238E27FC236}">
                  <a16:creationId xmlns:a16="http://schemas.microsoft.com/office/drawing/2014/main" xmlns="" id="{2A1917C3-F8CA-4283-BA1C-2D06D055DC79}"/>
                </a:ext>
              </a:extLst>
            </p:cNvPr>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2" name="MH_SubTitle_1">
            <a:extLst>
              <a:ext uri="{FF2B5EF4-FFF2-40B4-BE49-F238E27FC236}">
                <a16:creationId xmlns:a16="http://schemas.microsoft.com/office/drawing/2014/main" xmlns="" id="{3F1D3EE6-1004-4167-A3D1-A76C65B529EE}"/>
              </a:ext>
            </a:extLst>
          </p:cNvPr>
          <p:cNvSpPr>
            <a:spLocks noChangeArrowheads="1"/>
          </p:cNvSpPr>
          <p:nvPr>
            <p:custDataLst>
              <p:tags r:id="rId1"/>
            </p:custDataLst>
          </p:nvPr>
        </p:nvSpPr>
        <p:spPr bwMode="auto">
          <a:xfrm>
            <a:off x="1302996" y="1621229"/>
            <a:ext cx="2102043" cy="420231"/>
          </a:xfrm>
          <a:prstGeom prst="parallelogram">
            <a:avLst>
              <a:gd name="adj" fmla="val 20381"/>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dirty="0">
                <a:solidFill>
                  <a:srgbClr val="FFFFFF"/>
                </a:solidFill>
                <a:latin typeface="微软雅黑" panose="020B0503020204020204" pitchFamily="34" charset="-122"/>
                <a:ea typeface="微软雅黑" panose="020B0503020204020204" pitchFamily="34" charset="-122"/>
              </a:rPr>
              <a:t>设立专项资金</a:t>
            </a:r>
          </a:p>
        </p:txBody>
      </p:sp>
      <p:sp>
        <p:nvSpPr>
          <p:cNvPr id="74" name="MH_SubTitle_2">
            <a:extLst>
              <a:ext uri="{FF2B5EF4-FFF2-40B4-BE49-F238E27FC236}">
                <a16:creationId xmlns:a16="http://schemas.microsoft.com/office/drawing/2014/main" xmlns="" id="{50206EE7-9F6C-41D6-801C-AD39528A4E64}"/>
              </a:ext>
            </a:extLst>
          </p:cNvPr>
          <p:cNvSpPr>
            <a:spLocks noChangeArrowheads="1"/>
          </p:cNvSpPr>
          <p:nvPr>
            <p:custDataLst>
              <p:tags r:id="rId2"/>
            </p:custDataLst>
          </p:nvPr>
        </p:nvSpPr>
        <p:spPr bwMode="auto">
          <a:xfrm>
            <a:off x="1460824" y="2908514"/>
            <a:ext cx="1944215" cy="418556"/>
          </a:xfrm>
          <a:prstGeom prst="parallelogram">
            <a:avLst>
              <a:gd name="adj" fmla="val 20454"/>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dirty="0">
                <a:solidFill>
                  <a:srgbClr val="FFFFFF"/>
                </a:solidFill>
                <a:latin typeface="微软雅黑" panose="020B0503020204020204" pitchFamily="34" charset="-122"/>
                <a:ea typeface="微软雅黑" panose="020B0503020204020204" pitchFamily="34" charset="-122"/>
              </a:rPr>
              <a:t>拓宽融资渠道</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76" name="MH_SubTitle_3">
            <a:extLst>
              <a:ext uri="{FF2B5EF4-FFF2-40B4-BE49-F238E27FC236}">
                <a16:creationId xmlns:a16="http://schemas.microsoft.com/office/drawing/2014/main" xmlns="" id="{A6B61BCC-19F4-4876-9ACD-C22675387647}"/>
              </a:ext>
            </a:extLst>
          </p:cNvPr>
          <p:cNvSpPr/>
          <p:nvPr>
            <p:custDataLst>
              <p:tags r:id="rId3"/>
            </p:custDataLst>
          </p:nvPr>
        </p:nvSpPr>
        <p:spPr>
          <a:xfrm>
            <a:off x="1474760" y="4148785"/>
            <a:ext cx="1930279" cy="420230"/>
          </a:xfrm>
          <a:prstGeom prst="parallelogram">
            <a:avLst>
              <a:gd name="adj" fmla="val 20412"/>
            </a:avLst>
          </a:prstGeom>
          <a:solidFill>
            <a:schemeClr val="accent3"/>
          </a:solidFill>
        </p:spPr>
        <p:txBody>
          <a:bodyPr lIns="0" tIns="0" rIns="0" bIns="0" anchor="ctr">
            <a:normAutofit/>
          </a:bodyPr>
          <a:lstStyle/>
          <a:p>
            <a:pPr algn="just" fontAlgn="auto">
              <a:spcBef>
                <a:spcPts val="0"/>
              </a:spcBef>
              <a:spcAft>
                <a:spcPts val="0"/>
              </a:spcAft>
              <a:defRPr/>
            </a:pPr>
            <a:r>
              <a:rPr lang="zh-CN" altLang="en-US" dirty="0">
                <a:solidFill>
                  <a:srgbClr val="FFFFFF"/>
                </a:solidFill>
                <a:latin typeface="微软雅黑" panose="020B0503020204020204" pitchFamily="34" charset="-122"/>
                <a:ea typeface="微软雅黑" panose="020B0503020204020204" pitchFamily="34" charset="-122"/>
              </a:rPr>
              <a:t>落实税收优惠</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78" name="MH_SubTitle_4">
            <a:extLst>
              <a:ext uri="{FF2B5EF4-FFF2-40B4-BE49-F238E27FC236}">
                <a16:creationId xmlns:a16="http://schemas.microsoft.com/office/drawing/2014/main" xmlns="" id="{DDD4DBC0-B245-483B-AF51-2D483C6B1E61}"/>
              </a:ext>
            </a:extLst>
          </p:cNvPr>
          <p:cNvSpPr/>
          <p:nvPr>
            <p:custDataLst>
              <p:tags r:id="rId4"/>
            </p:custDataLst>
          </p:nvPr>
        </p:nvSpPr>
        <p:spPr>
          <a:xfrm>
            <a:off x="1365009" y="5592217"/>
            <a:ext cx="2040030" cy="446055"/>
          </a:xfrm>
          <a:prstGeom prst="parallelogram">
            <a:avLst>
              <a:gd name="adj" fmla="val 20412"/>
            </a:avLst>
          </a:prstGeom>
          <a:solidFill>
            <a:schemeClr val="accent4"/>
          </a:solidFill>
        </p:spPr>
        <p:txBody>
          <a:bodyPr lIns="0" tIns="0" rIns="0" bIns="0" anchor="ctr">
            <a:normAutofit fontScale="85000" lnSpcReduction="10000"/>
          </a:bodyPr>
          <a:lstStyle/>
          <a:p>
            <a:pPr algn="just" fontAlgn="auto">
              <a:spcBef>
                <a:spcPts val="0"/>
              </a:spcBef>
              <a:spcAft>
                <a:spcPts val="0"/>
              </a:spcAft>
              <a:defRPr/>
            </a:pPr>
            <a:r>
              <a:rPr lang="zh-CN" altLang="en-US" dirty="0">
                <a:solidFill>
                  <a:srgbClr val="FFFFFF"/>
                </a:solidFill>
                <a:latin typeface="微软雅黑" panose="020B0503020204020204" pitchFamily="34" charset="-122"/>
                <a:ea typeface="微软雅黑" panose="020B0503020204020204" pitchFamily="34" charset="-122"/>
              </a:rPr>
              <a:t>加强知识产权保护</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xmlns="" id="{CEA2E597-3D0E-4331-B121-49A37A99DAC3}"/>
              </a:ext>
            </a:extLst>
          </p:cNvPr>
          <p:cNvSpPr/>
          <p:nvPr/>
        </p:nvSpPr>
        <p:spPr>
          <a:xfrm>
            <a:off x="1028775" y="2163870"/>
            <a:ext cx="11661430" cy="523220"/>
          </a:xfrm>
          <a:prstGeom prst="rect">
            <a:avLst/>
          </a:prstGeom>
        </p:spPr>
        <p:txBody>
          <a:bodyPr wrap="square">
            <a:spAutoFit/>
          </a:bodyPr>
          <a:lstStyle/>
          <a:p>
            <a:pPr marL="285750" indent="-285750" algn="just">
              <a:spcAft>
                <a:spcPts val="0"/>
              </a:spcAft>
              <a:buClr>
                <a:srgbClr val="006AB5"/>
              </a:buClr>
              <a:buFont typeface="Wingdings" pitchFamily="2" charset="2"/>
              <a:buChar char="l"/>
            </a:pPr>
            <a:r>
              <a:rPr lang="zh-CN" altLang="zh-CN" kern="100" dirty="0" smtClean="0">
                <a:latin typeface="微软雅黑" panose="020B0503020204020204" pitchFamily="34" charset="-122"/>
                <a:ea typeface="微软雅黑" panose="020B0503020204020204" pitchFamily="34" charset="-122"/>
                <a:cs typeface="Times New Roman" panose="02020603050405020304" pitchFamily="18" charset="0"/>
              </a:rPr>
              <a:t>自</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年起连续</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5</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年，设立工业设计产业发展专项资金，首期工业设计产业发展专项资金不低于</a:t>
            </a:r>
            <a:r>
              <a:rPr lang="en-US" altLang="zh-CN" sz="28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2000</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万元。</a:t>
            </a:r>
          </a:p>
        </p:txBody>
      </p:sp>
      <p:sp>
        <p:nvSpPr>
          <p:cNvPr id="14" name="矩形 13">
            <a:extLst>
              <a:ext uri="{FF2B5EF4-FFF2-40B4-BE49-F238E27FC236}">
                <a16:creationId xmlns:a16="http://schemas.microsoft.com/office/drawing/2014/main" xmlns="" id="{577447CC-2D8D-4D0E-B259-018F6CE27654}"/>
              </a:ext>
            </a:extLst>
          </p:cNvPr>
          <p:cNvSpPr/>
          <p:nvPr/>
        </p:nvSpPr>
        <p:spPr>
          <a:xfrm>
            <a:off x="1076281" y="3554522"/>
            <a:ext cx="9680849" cy="369332"/>
          </a:xfrm>
          <a:prstGeom prst="rect">
            <a:avLst/>
          </a:prstGeom>
        </p:spPr>
        <p:txBody>
          <a:bodyPr wrap="square">
            <a:spAutoFit/>
          </a:bodyPr>
          <a:lstStyle/>
          <a:p>
            <a:pPr marL="285750" indent="-285750">
              <a:buClr>
                <a:srgbClr val="006AB5"/>
              </a:buClr>
              <a:buFont typeface="Wingdings" pitchFamily="2" charset="2"/>
              <a:buChar char="l"/>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采取基金直投、知识产权质押贷款、信用贷款等方式帮助工业设计企业拓展融资渠道。</a:t>
            </a:r>
            <a:endParaRPr lang="zh-CN" altLang="en-US" dirty="0">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xmlns="" id="{5FD0342F-5E59-4FF3-AE06-219C8718027A}"/>
              </a:ext>
            </a:extLst>
          </p:cNvPr>
          <p:cNvSpPr/>
          <p:nvPr/>
        </p:nvSpPr>
        <p:spPr>
          <a:xfrm>
            <a:off x="1052979" y="4686731"/>
            <a:ext cx="11037848" cy="812530"/>
          </a:xfrm>
          <a:prstGeom prst="rect">
            <a:avLst/>
          </a:prstGeom>
        </p:spPr>
        <p:txBody>
          <a:bodyPr wrap="square">
            <a:spAutoFit/>
          </a:bodyPr>
          <a:lstStyle/>
          <a:p>
            <a:pPr marL="285750" indent="-285750" algn="just">
              <a:lnSpc>
                <a:spcPct val="130000"/>
              </a:lnSpc>
              <a:spcAft>
                <a:spcPts val="0"/>
              </a:spcAft>
              <a:buClr>
                <a:srgbClr val="006AB5"/>
              </a:buClr>
              <a:buFont typeface="Wingdings" pitchFamily="2" charset="2"/>
              <a:buChar char="l"/>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落实各项税收优惠政策，包括国家高新技术企业、西部大开发鼓励类产业、提供技术咨询服务、企业研发投入等应享受到的税收优惠</a:t>
            </a:r>
            <a:r>
              <a:rPr lang="zh-CN" altLang="zh-CN" kern="100" dirty="0" smtClean="0">
                <a:latin typeface="微软雅黑" panose="020B0503020204020204" pitchFamily="34" charset="-122"/>
                <a:ea typeface="微软雅黑" panose="020B0503020204020204" pitchFamily="34" charset="-122"/>
                <a:cs typeface="Times New Roman" panose="02020603050405020304" pitchFamily="18" charset="0"/>
              </a:rPr>
              <a:t>政策</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a:extLst>
              <a:ext uri="{FF2B5EF4-FFF2-40B4-BE49-F238E27FC236}">
                <a16:creationId xmlns:a16="http://schemas.microsoft.com/office/drawing/2014/main" xmlns="" id="{35520F7E-65E8-46A6-8E4D-D0E5732D26F1}"/>
              </a:ext>
            </a:extLst>
          </p:cNvPr>
          <p:cNvSpPr/>
          <p:nvPr/>
        </p:nvSpPr>
        <p:spPr>
          <a:xfrm>
            <a:off x="1028775" y="6130813"/>
            <a:ext cx="10310531" cy="646331"/>
          </a:xfrm>
          <a:prstGeom prst="rect">
            <a:avLst/>
          </a:prstGeom>
        </p:spPr>
        <p:txBody>
          <a:bodyPr wrap="square">
            <a:spAutoFit/>
          </a:bodyPr>
          <a:lstStyle/>
          <a:p>
            <a:pPr marL="285750" indent="-285750" algn="just">
              <a:spcAft>
                <a:spcPts val="0"/>
              </a:spcAft>
              <a:buClr>
                <a:srgbClr val="006AB5"/>
              </a:buClr>
              <a:buFont typeface="Wingdings" pitchFamily="2" charset="2"/>
              <a:buChar char="l"/>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鼓励企业和个人对工业设计成果申请专利、注册商标和登记</a:t>
            </a:r>
            <a:r>
              <a:rPr lang="zh-CN" altLang="zh-CN" kern="100" dirty="0" smtClean="0">
                <a:latin typeface="微软雅黑" panose="020B0503020204020204" pitchFamily="34" charset="-122"/>
                <a:ea typeface="微软雅黑" panose="020B0503020204020204" pitchFamily="34" charset="-122"/>
                <a:cs typeface="Times New Roman" panose="02020603050405020304" pitchFamily="18" charset="0"/>
              </a:rPr>
              <a:t>版权。</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spcAft>
                <a:spcPts val="0"/>
              </a:spcAft>
              <a:buClr>
                <a:srgbClr val="006AB5"/>
              </a:buClr>
              <a:buFont typeface="Wingdings" pitchFamily="2" charset="2"/>
              <a:buChar char="l"/>
            </a:pP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图片 16">
            <a:extLst>
              <a:ext uri="{FF2B5EF4-FFF2-40B4-BE49-F238E27FC236}">
                <a16:creationId xmlns:a16="http://schemas.microsoft.com/office/drawing/2014/main" xmlns="" id="{345E5009-F7ED-4849-B34F-AB501A8B5F52}"/>
              </a:ext>
            </a:extLst>
          </p:cNvPr>
          <p:cNvPicPr>
            <a:picLocks noChangeAspect="1"/>
          </p:cNvPicPr>
          <p:nvPr/>
        </p:nvPicPr>
        <p:blipFill>
          <a:blip r:embed="rId7" cstate="print"/>
          <a:stretch>
            <a:fillRect/>
          </a:stretch>
        </p:blipFill>
        <p:spPr>
          <a:xfrm>
            <a:off x="393125" y="1122516"/>
            <a:ext cx="1499746" cy="5566130"/>
          </a:xfrm>
          <a:prstGeom prst="rect">
            <a:avLst/>
          </a:prstGeom>
        </p:spPr>
      </p:pic>
      <p:sp>
        <p:nvSpPr>
          <p:cNvPr id="82" name="文本框 81">
            <a:extLst>
              <a:ext uri="{FF2B5EF4-FFF2-40B4-BE49-F238E27FC236}">
                <a16:creationId xmlns:a16="http://schemas.microsoft.com/office/drawing/2014/main" xmlns="" id="{9B075EB0-5E72-411C-9449-A430278CB6AB}"/>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83" name="任意多边形: 形状 82">
            <a:extLst>
              <a:ext uri="{FF2B5EF4-FFF2-40B4-BE49-F238E27FC236}">
                <a16:creationId xmlns:a16="http://schemas.microsoft.com/office/drawing/2014/main" xmlns="" id="{4E0BCC35-80E6-4036-BF32-A2428166C8CA}"/>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extLst>
      <p:ext uri="{BB962C8B-B14F-4D97-AF65-F5344CB8AC3E}">
        <p14:creationId xmlns:p14="http://schemas.microsoft.com/office/powerpoint/2010/main" xmlns="" val="295251753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BD981168-D175-40AF-A690-9E9BA30C642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3742" r="12032" b="-1"/>
          <a:stretch/>
        </p:blipFill>
        <p:spPr>
          <a:xfrm>
            <a:off x="0" y="0"/>
            <a:ext cx="12858751" cy="6103778"/>
          </a:xfrm>
          <a:prstGeom prst="rect">
            <a:avLst/>
          </a:prstGeom>
        </p:spPr>
      </p:pic>
      <p:pic>
        <p:nvPicPr>
          <p:cNvPr id="15" name="图片 14">
            <a:extLst>
              <a:ext uri="{FF2B5EF4-FFF2-40B4-BE49-F238E27FC236}">
                <a16:creationId xmlns:a16="http://schemas.microsoft.com/office/drawing/2014/main" xmlns="" id="{73F58D7D-33CB-42B9-B56B-CE98C60659C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14" t="53629" r="-114" b="6332"/>
          <a:stretch/>
        </p:blipFill>
        <p:spPr bwMode="auto">
          <a:xfrm>
            <a:off x="1" y="2824237"/>
            <a:ext cx="12879414" cy="4408413"/>
          </a:xfrm>
          <a:custGeom>
            <a:avLst/>
            <a:gdLst>
              <a:gd name="connsiteX0" fmla="*/ 9872637 w 12858751"/>
              <a:gd name="connsiteY0" fmla="*/ 208975 h 4408413"/>
              <a:gd name="connsiteX1" fmla="*/ 9834537 w 12858751"/>
              <a:gd name="connsiteY1" fmla="*/ 221675 h 4408413"/>
              <a:gd name="connsiteX2" fmla="*/ 9809137 w 12858751"/>
              <a:gd name="connsiteY2" fmla="*/ 247075 h 4408413"/>
              <a:gd name="connsiteX3" fmla="*/ 9751987 w 12858751"/>
              <a:gd name="connsiteY3" fmla="*/ 291525 h 4408413"/>
              <a:gd name="connsiteX4" fmla="*/ 9707537 w 12858751"/>
              <a:gd name="connsiteY4" fmla="*/ 310575 h 4408413"/>
              <a:gd name="connsiteX5" fmla="*/ 9440837 w 12858751"/>
              <a:gd name="connsiteY5" fmla="*/ 437575 h 4408413"/>
              <a:gd name="connsiteX6" fmla="*/ 9269387 w 12858751"/>
              <a:gd name="connsiteY6" fmla="*/ 532825 h 4408413"/>
              <a:gd name="connsiteX7" fmla="*/ 8939187 w 12858751"/>
              <a:gd name="connsiteY7" fmla="*/ 723325 h 4408413"/>
              <a:gd name="connsiteX8" fmla="*/ 8755037 w 12858751"/>
              <a:gd name="connsiteY8" fmla="*/ 799525 h 4408413"/>
              <a:gd name="connsiteX9" fmla="*/ 8621687 w 12858751"/>
              <a:gd name="connsiteY9" fmla="*/ 869375 h 4408413"/>
              <a:gd name="connsiteX10" fmla="*/ 8456587 w 12858751"/>
              <a:gd name="connsiteY10" fmla="*/ 939225 h 4408413"/>
              <a:gd name="connsiteX11" fmla="*/ 8145437 w 12858751"/>
              <a:gd name="connsiteY11" fmla="*/ 1059875 h 4408413"/>
              <a:gd name="connsiteX12" fmla="*/ 7942237 w 12858751"/>
              <a:gd name="connsiteY12" fmla="*/ 1155125 h 4408413"/>
              <a:gd name="connsiteX13" fmla="*/ 7758087 w 12858751"/>
              <a:gd name="connsiteY13" fmla="*/ 1224975 h 4408413"/>
              <a:gd name="connsiteX14" fmla="*/ 7535837 w 12858751"/>
              <a:gd name="connsiteY14" fmla="*/ 1332925 h 4408413"/>
              <a:gd name="connsiteX15" fmla="*/ 7319937 w 12858751"/>
              <a:gd name="connsiteY15" fmla="*/ 1421825 h 4408413"/>
              <a:gd name="connsiteX16" fmla="*/ 6869087 w 12858751"/>
              <a:gd name="connsiteY16" fmla="*/ 1669475 h 4408413"/>
              <a:gd name="connsiteX17" fmla="*/ 6507137 w 12858751"/>
              <a:gd name="connsiteY17" fmla="*/ 1948875 h 4408413"/>
              <a:gd name="connsiteX18" fmla="*/ 6405537 w 12858751"/>
              <a:gd name="connsiteY18" fmla="*/ 2075875 h 4408413"/>
              <a:gd name="connsiteX19" fmla="*/ 6335687 w 12858751"/>
              <a:gd name="connsiteY19" fmla="*/ 2190175 h 4408413"/>
              <a:gd name="connsiteX20" fmla="*/ 6297587 w 12858751"/>
              <a:gd name="connsiteY20" fmla="*/ 2596575 h 4408413"/>
              <a:gd name="connsiteX21" fmla="*/ 6303937 w 12858751"/>
              <a:gd name="connsiteY21" fmla="*/ 2615625 h 4408413"/>
              <a:gd name="connsiteX22" fmla="*/ 6424587 w 12858751"/>
              <a:gd name="connsiteY22" fmla="*/ 2634675 h 4408413"/>
              <a:gd name="connsiteX23" fmla="*/ 6469037 w 12858751"/>
              <a:gd name="connsiteY23" fmla="*/ 2621975 h 4408413"/>
              <a:gd name="connsiteX24" fmla="*/ 6513487 w 12858751"/>
              <a:gd name="connsiteY24" fmla="*/ 2602925 h 4408413"/>
              <a:gd name="connsiteX25" fmla="*/ 6545237 w 12858751"/>
              <a:gd name="connsiteY25" fmla="*/ 2596575 h 4408413"/>
              <a:gd name="connsiteX26" fmla="*/ 6564287 w 12858751"/>
              <a:gd name="connsiteY26" fmla="*/ 2590225 h 4408413"/>
              <a:gd name="connsiteX27" fmla="*/ 6602387 w 12858751"/>
              <a:gd name="connsiteY27" fmla="*/ 2577525 h 4408413"/>
              <a:gd name="connsiteX28" fmla="*/ 6646837 w 12858751"/>
              <a:gd name="connsiteY28" fmla="*/ 2571175 h 4408413"/>
              <a:gd name="connsiteX29" fmla="*/ 6665887 w 12858751"/>
              <a:gd name="connsiteY29" fmla="*/ 2564825 h 4408413"/>
              <a:gd name="connsiteX30" fmla="*/ 6691287 w 12858751"/>
              <a:gd name="connsiteY30" fmla="*/ 2558475 h 4408413"/>
              <a:gd name="connsiteX31" fmla="*/ 6742087 w 12858751"/>
              <a:gd name="connsiteY31" fmla="*/ 2545775 h 4408413"/>
              <a:gd name="connsiteX32" fmla="*/ 6761137 w 12858751"/>
              <a:gd name="connsiteY32" fmla="*/ 2533075 h 4408413"/>
              <a:gd name="connsiteX33" fmla="*/ 6805587 w 12858751"/>
              <a:gd name="connsiteY33" fmla="*/ 2520375 h 4408413"/>
              <a:gd name="connsiteX34" fmla="*/ 6824637 w 12858751"/>
              <a:gd name="connsiteY34" fmla="*/ 2514025 h 4408413"/>
              <a:gd name="connsiteX35" fmla="*/ 6843687 w 12858751"/>
              <a:gd name="connsiteY35" fmla="*/ 2501325 h 4408413"/>
              <a:gd name="connsiteX36" fmla="*/ 6875437 w 12858751"/>
              <a:gd name="connsiteY36" fmla="*/ 2488625 h 4408413"/>
              <a:gd name="connsiteX37" fmla="*/ 6919887 w 12858751"/>
              <a:gd name="connsiteY37" fmla="*/ 2469575 h 4408413"/>
              <a:gd name="connsiteX38" fmla="*/ 6977037 w 12858751"/>
              <a:gd name="connsiteY38" fmla="*/ 2463225 h 4408413"/>
              <a:gd name="connsiteX39" fmla="*/ 7046887 w 12858751"/>
              <a:gd name="connsiteY39" fmla="*/ 2450525 h 4408413"/>
              <a:gd name="connsiteX40" fmla="*/ 7110387 w 12858751"/>
              <a:gd name="connsiteY40" fmla="*/ 2437825 h 4408413"/>
              <a:gd name="connsiteX41" fmla="*/ 7129437 w 12858751"/>
              <a:gd name="connsiteY41" fmla="*/ 2431475 h 4408413"/>
              <a:gd name="connsiteX42" fmla="*/ 7192937 w 12858751"/>
              <a:gd name="connsiteY42" fmla="*/ 2412425 h 4408413"/>
              <a:gd name="connsiteX43" fmla="*/ 7231037 w 12858751"/>
              <a:gd name="connsiteY43" fmla="*/ 2387025 h 4408413"/>
              <a:gd name="connsiteX44" fmla="*/ 7300887 w 12858751"/>
              <a:gd name="connsiteY44" fmla="*/ 2367975 h 4408413"/>
              <a:gd name="connsiteX45" fmla="*/ 7326287 w 12858751"/>
              <a:gd name="connsiteY45" fmla="*/ 2361625 h 4408413"/>
              <a:gd name="connsiteX46" fmla="*/ 7345337 w 12858751"/>
              <a:gd name="connsiteY46" fmla="*/ 2355275 h 4408413"/>
              <a:gd name="connsiteX47" fmla="*/ 7364387 w 12858751"/>
              <a:gd name="connsiteY47" fmla="*/ 2348925 h 4408413"/>
              <a:gd name="connsiteX48" fmla="*/ 7402487 w 12858751"/>
              <a:gd name="connsiteY48" fmla="*/ 2336225 h 4408413"/>
              <a:gd name="connsiteX49" fmla="*/ 7421537 w 12858751"/>
              <a:gd name="connsiteY49" fmla="*/ 2323525 h 4408413"/>
              <a:gd name="connsiteX50" fmla="*/ 7465987 w 12858751"/>
              <a:gd name="connsiteY50" fmla="*/ 2310825 h 4408413"/>
              <a:gd name="connsiteX51" fmla="*/ 7504087 w 12858751"/>
              <a:gd name="connsiteY51" fmla="*/ 2285425 h 4408413"/>
              <a:gd name="connsiteX52" fmla="*/ 7523137 w 12858751"/>
              <a:gd name="connsiteY52" fmla="*/ 2279075 h 4408413"/>
              <a:gd name="connsiteX53" fmla="*/ 7542187 w 12858751"/>
              <a:gd name="connsiteY53" fmla="*/ 2272725 h 4408413"/>
              <a:gd name="connsiteX54" fmla="*/ 7580287 w 12858751"/>
              <a:gd name="connsiteY54" fmla="*/ 2260025 h 4408413"/>
              <a:gd name="connsiteX55" fmla="*/ 7599337 w 12858751"/>
              <a:gd name="connsiteY55" fmla="*/ 2247325 h 4408413"/>
              <a:gd name="connsiteX56" fmla="*/ 7618387 w 12858751"/>
              <a:gd name="connsiteY56" fmla="*/ 2240975 h 4408413"/>
              <a:gd name="connsiteX57" fmla="*/ 7637437 w 12858751"/>
              <a:gd name="connsiteY57" fmla="*/ 2234625 h 4408413"/>
              <a:gd name="connsiteX58" fmla="*/ 7700937 w 12858751"/>
              <a:gd name="connsiteY58" fmla="*/ 2209225 h 4408413"/>
              <a:gd name="connsiteX59" fmla="*/ 7719987 w 12858751"/>
              <a:gd name="connsiteY59" fmla="*/ 2202875 h 4408413"/>
              <a:gd name="connsiteX60" fmla="*/ 7758087 w 12858751"/>
              <a:gd name="connsiteY60" fmla="*/ 2183825 h 4408413"/>
              <a:gd name="connsiteX61" fmla="*/ 7796187 w 12858751"/>
              <a:gd name="connsiteY61" fmla="*/ 2158425 h 4408413"/>
              <a:gd name="connsiteX62" fmla="*/ 7840637 w 12858751"/>
              <a:gd name="connsiteY62" fmla="*/ 2145725 h 4408413"/>
              <a:gd name="connsiteX63" fmla="*/ 7859687 w 12858751"/>
              <a:gd name="connsiteY63" fmla="*/ 2133025 h 4408413"/>
              <a:gd name="connsiteX64" fmla="*/ 7878737 w 12858751"/>
              <a:gd name="connsiteY64" fmla="*/ 2126675 h 4408413"/>
              <a:gd name="connsiteX65" fmla="*/ 7916837 w 12858751"/>
              <a:gd name="connsiteY65" fmla="*/ 2101275 h 4408413"/>
              <a:gd name="connsiteX66" fmla="*/ 7954937 w 12858751"/>
              <a:gd name="connsiteY66" fmla="*/ 2088575 h 4408413"/>
              <a:gd name="connsiteX67" fmla="*/ 7973987 w 12858751"/>
              <a:gd name="connsiteY67" fmla="*/ 2075875 h 4408413"/>
              <a:gd name="connsiteX68" fmla="*/ 8012087 w 12858751"/>
              <a:gd name="connsiteY68" fmla="*/ 2063175 h 4408413"/>
              <a:gd name="connsiteX69" fmla="*/ 8031137 w 12858751"/>
              <a:gd name="connsiteY69" fmla="*/ 2050475 h 4408413"/>
              <a:gd name="connsiteX70" fmla="*/ 8069237 w 12858751"/>
              <a:gd name="connsiteY70" fmla="*/ 2031425 h 4408413"/>
              <a:gd name="connsiteX71" fmla="*/ 8088287 w 12858751"/>
              <a:gd name="connsiteY71" fmla="*/ 2025075 h 4408413"/>
              <a:gd name="connsiteX72" fmla="*/ 8107337 w 12858751"/>
              <a:gd name="connsiteY72" fmla="*/ 2018725 h 4408413"/>
              <a:gd name="connsiteX73" fmla="*/ 8145437 w 12858751"/>
              <a:gd name="connsiteY73" fmla="*/ 2006025 h 4408413"/>
              <a:gd name="connsiteX74" fmla="*/ 8170837 w 12858751"/>
              <a:gd name="connsiteY74" fmla="*/ 1993325 h 4408413"/>
              <a:gd name="connsiteX75" fmla="*/ 8189887 w 12858751"/>
              <a:gd name="connsiteY75" fmla="*/ 1986975 h 4408413"/>
              <a:gd name="connsiteX76" fmla="*/ 8227987 w 12858751"/>
              <a:gd name="connsiteY76" fmla="*/ 1974275 h 4408413"/>
              <a:gd name="connsiteX77" fmla="*/ 8253387 w 12858751"/>
              <a:gd name="connsiteY77" fmla="*/ 1961575 h 4408413"/>
              <a:gd name="connsiteX78" fmla="*/ 8316887 w 12858751"/>
              <a:gd name="connsiteY78" fmla="*/ 1942525 h 4408413"/>
              <a:gd name="connsiteX79" fmla="*/ 8354987 w 12858751"/>
              <a:gd name="connsiteY79" fmla="*/ 1917125 h 4408413"/>
              <a:gd name="connsiteX80" fmla="*/ 8374037 w 12858751"/>
              <a:gd name="connsiteY80" fmla="*/ 1910775 h 4408413"/>
              <a:gd name="connsiteX81" fmla="*/ 8412137 w 12858751"/>
              <a:gd name="connsiteY81" fmla="*/ 1885375 h 4408413"/>
              <a:gd name="connsiteX82" fmla="*/ 8450237 w 12858751"/>
              <a:gd name="connsiteY82" fmla="*/ 1859975 h 4408413"/>
              <a:gd name="connsiteX83" fmla="*/ 8469287 w 12858751"/>
              <a:gd name="connsiteY83" fmla="*/ 1853625 h 4408413"/>
              <a:gd name="connsiteX84" fmla="*/ 8494687 w 12858751"/>
              <a:gd name="connsiteY84" fmla="*/ 1834575 h 4408413"/>
              <a:gd name="connsiteX85" fmla="*/ 8532787 w 12858751"/>
              <a:gd name="connsiteY85" fmla="*/ 1802825 h 4408413"/>
              <a:gd name="connsiteX86" fmla="*/ 8551837 w 12858751"/>
              <a:gd name="connsiteY86" fmla="*/ 1790125 h 4408413"/>
              <a:gd name="connsiteX87" fmla="*/ 8589937 w 12858751"/>
              <a:gd name="connsiteY87" fmla="*/ 1764725 h 4408413"/>
              <a:gd name="connsiteX88" fmla="*/ 8608987 w 12858751"/>
              <a:gd name="connsiteY88" fmla="*/ 1758375 h 4408413"/>
              <a:gd name="connsiteX89" fmla="*/ 8628037 w 12858751"/>
              <a:gd name="connsiteY89" fmla="*/ 1739325 h 4408413"/>
              <a:gd name="connsiteX90" fmla="*/ 8647087 w 12858751"/>
              <a:gd name="connsiteY90" fmla="*/ 1726625 h 4408413"/>
              <a:gd name="connsiteX91" fmla="*/ 8666137 w 12858751"/>
              <a:gd name="connsiteY91" fmla="*/ 1713925 h 4408413"/>
              <a:gd name="connsiteX92" fmla="*/ 8723287 w 12858751"/>
              <a:gd name="connsiteY92" fmla="*/ 1669475 h 4408413"/>
              <a:gd name="connsiteX93" fmla="*/ 8761387 w 12858751"/>
              <a:gd name="connsiteY93" fmla="*/ 1644075 h 4408413"/>
              <a:gd name="connsiteX94" fmla="*/ 8812187 w 12858751"/>
              <a:gd name="connsiteY94" fmla="*/ 1586925 h 4408413"/>
              <a:gd name="connsiteX95" fmla="*/ 8882037 w 12858751"/>
              <a:gd name="connsiteY95" fmla="*/ 1555175 h 4408413"/>
              <a:gd name="connsiteX96" fmla="*/ 8920137 w 12858751"/>
              <a:gd name="connsiteY96" fmla="*/ 1542475 h 4408413"/>
              <a:gd name="connsiteX97" fmla="*/ 8945537 w 12858751"/>
              <a:gd name="connsiteY97" fmla="*/ 1529775 h 4408413"/>
              <a:gd name="connsiteX98" fmla="*/ 8983637 w 12858751"/>
              <a:gd name="connsiteY98" fmla="*/ 1510725 h 4408413"/>
              <a:gd name="connsiteX99" fmla="*/ 9021737 w 12858751"/>
              <a:gd name="connsiteY99" fmla="*/ 1498025 h 4408413"/>
              <a:gd name="connsiteX100" fmla="*/ 9047137 w 12858751"/>
              <a:gd name="connsiteY100" fmla="*/ 1485325 h 4408413"/>
              <a:gd name="connsiteX101" fmla="*/ 9066187 w 12858751"/>
              <a:gd name="connsiteY101" fmla="*/ 1478975 h 4408413"/>
              <a:gd name="connsiteX102" fmla="*/ 9104287 w 12858751"/>
              <a:gd name="connsiteY102" fmla="*/ 1459925 h 4408413"/>
              <a:gd name="connsiteX103" fmla="*/ 9142387 w 12858751"/>
              <a:gd name="connsiteY103" fmla="*/ 1434525 h 4408413"/>
              <a:gd name="connsiteX104" fmla="*/ 9167787 w 12858751"/>
              <a:gd name="connsiteY104" fmla="*/ 1421825 h 4408413"/>
              <a:gd name="connsiteX105" fmla="*/ 9186837 w 12858751"/>
              <a:gd name="connsiteY105" fmla="*/ 1409125 h 4408413"/>
              <a:gd name="connsiteX106" fmla="*/ 9205887 w 12858751"/>
              <a:gd name="connsiteY106" fmla="*/ 1402775 h 4408413"/>
              <a:gd name="connsiteX107" fmla="*/ 9231287 w 12858751"/>
              <a:gd name="connsiteY107" fmla="*/ 1383725 h 4408413"/>
              <a:gd name="connsiteX108" fmla="*/ 9275737 w 12858751"/>
              <a:gd name="connsiteY108" fmla="*/ 1358325 h 4408413"/>
              <a:gd name="connsiteX109" fmla="*/ 9294787 w 12858751"/>
              <a:gd name="connsiteY109" fmla="*/ 1345625 h 4408413"/>
              <a:gd name="connsiteX110" fmla="*/ 9364637 w 12858751"/>
              <a:gd name="connsiteY110" fmla="*/ 1307525 h 4408413"/>
              <a:gd name="connsiteX111" fmla="*/ 9402737 w 12858751"/>
              <a:gd name="connsiteY111" fmla="*/ 1294825 h 4408413"/>
              <a:gd name="connsiteX112" fmla="*/ 9421787 w 12858751"/>
              <a:gd name="connsiteY112" fmla="*/ 1282125 h 4408413"/>
              <a:gd name="connsiteX113" fmla="*/ 9440837 w 12858751"/>
              <a:gd name="connsiteY113" fmla="*/ 1275775 h 4408413"/>
              <a:gd name="connsiteX114" fmla="*/ 9466237 w 12858751"/>
              <a:gd name="connsiteY114" fmla="*/ 1263075 h 4408413"/>
              <a:gd name="connsiteX115" fmla="*/ 9485287 w 12858751"/>
              <a:gd name="connsiteY115" fmla="*/ 1256725 h 4408413"/>
              <a:gd name="connsiteX116" fmla="*/ 9523387 w 12858751"/>
              <a:gd name="connsiteY116" fmla="*/ 1244025 h 4408413"/>
              <a:gd name="connsiteX117" fmla="*/ 9542437 w 12858751"/>
              <a:gd name="connsiteY117" fmla="*/ 1231325 h 4408413"/>
              <a:gd name="connsiteX118" fmla="*/ 9586887 w 12858751"/>
              <a:gd name="connsiteY118" fmla="*/ 1218625 h 4408413"/>
              <a:gd name="connsiteX119" fmla="*/ 9605937 w 12858751"/>
              <a:gd name="connsiteY119" fmla="*/ 1212275 h 4408413"/>
              <a:gd name="connsiteX120" fmla="*/ 9631337 w 12858751"/>
              <a:gd name="connsiteY120" fmla="*/ 1205925 h 4408413"/>
              <a:gd name="connsiteX121" fmla="*/ 9675787 w 12858751"/>
              <a:gd name="connsiteY121" fmla="*/ 1180525 h 4408413"/>
              <a:gd name="connsiteX122" fmla="*/ 9694837 w 12858751"/>
              <a:gd name="connsiteY122" fmla="*/ 1174175 h 4408413"/>
              <a:gd name="connsiteX123" fmla="*/ 9732937 w 12858751"/>
              <a:gd name="connsiteY123" fmla="*/ 1148775 h 4408413"/>
              <a:gd name="connsiteX124" fmla="*/ 9777387 w 12858751"/>
              <a:gd name="connsiteY124" fmla="*/ 1129725 h 4408413"/>
              <a:gd name="connsiteX125" fmla="*/ 9796437 w 12858751"/>
              <a:gd name="connsiteY125" fmla="*/ 1123375 h 4408413"/>
              <a:gd name="connsiteX126" fmla="*/ 9815487 w 12858751"/>
              <a:gd name="connsiteY126" fmla="*/ 1110675 h 4408413"/>
              <a:gd name="connsiteX127" fmla="*/ 9834537 w 12858751"/>
              <a:gd name="connsiteY127" fmla="*/ 1104325 h 4408413"/>
              <a:gd name="connsiteX128" fmla="*/ 9885337 w 12858751"/>
              <a:gd name="connsiteY128" fmla="*/ 1078925 h 4408413"/>
              <a:gd name="connsiteX129" fmla="*/ 9904387 w 12858751"/>
              <a:gd name="connsiteY129" fmla="*/ 1072575 h 4408413"/>
              <a:gd name="connsiteX130" fmla="*/ 9942487 w 12858751"/>
              <a:gd name="connsiteY130" fmla="*/ 1059875 h 4408413"/>
              <a:gd name="connsiteX131" fmla="*/ 9967887 w 12858751"/>
              <a:gd name="connsiteY131" fmla="*/ 1047175 h 4408413"/>
              <a:gd name="connsiteX132" fmla="*/ 10005987 w 12858751"/>
              <a:gd name="connsiteY132" fmla="*/ 1034475 h 4408413"/>
              <a:gd name="connsiteX133" fmla="*/ 10025037 w 12858751"/>
              <a:gd name="connsiteY133" fmla="*/ 1015425 h 4408413"/>
              <a:gd name="connsiteX134" fmla="*/ 10088537 w 12858751"/>
              <a:gd name="connsiteY134" fmla="*/ 1002725 h 4408413"/>
              <a:gd name="connsiteX135" fmla="*/ 10107587 w 12858751"/>
              <a:gd name="connsiteY135" fmla="*/ 996375 h 4408413"/>
              <a:gd name="connsiteX136" fmla="*/ 10152037 w 12858751"/>
              <a:gd name="connsiteY136" fmla="*/ 970975 h 4408413"/>
              <a:gd name="connsiteX137" fmla="*/ 10221887 w 12858751"/>
              <a:gd name="connsiteY137" fmla="*/ 951925 h 4408413"/>
              <a:gd name="connsiteX138" fmla="*/ 10240937 w 12858751"/>
              <a:gd name="connsiteY138" fmla="*/ 939225 h 4408413"/>
              <a:gd name="connsiteX139" fmla="*/ 10291737 w 12858751"/>
              <a:gd name="connsiteY139" fmla="*/ 913825 h 4408413"/>
              <a:gd name="connsiteX140" fmla="*/ 10348887 w 12858751"/>
              <a:gd name="connsiteY140" fmla="*/ 907475 h 4408413"/>
              <a:gd name="connsiteX141" fmla="*/ 10373829 w 12858751"/>
              <a:gd name="connsiteY141" fmla="*/ 894097 h 4408413"/>
              <a:gd name="connsiteX142" fmla="*/ 10374503 w 12858751"/>
              <a:gd name="connsiteY142" fmla="*/ 894649 h 4408413"/>
              <a:gd name="connsiteX143" fmla="*/ 10373928 w 12858751"/>
              <a:gd name="connsiteY143" fmla="*/ 894044 h 4408413"/>
              <a:gd name="connsiteX144" fmla="*/ 10373829 w 12858751"/>
              <a:gd name="connsiteY144" fmla="*/ 894097 h 4408413"/>
              <a:gd name="connsiteX145" fmla="*/ 10373382 w 12858751"/>
              <a:gd name="connsiteY145" fmla="*/ 893730 h 4408413"/>
              <a:gd name="connsiteX146" fmla="*/ 10393337 w 12858751"/>
              <a:gd name="connsiteY146" fmla="*/ 875725 h 4408413"/>
              <a:gd name="connsiteX147" fmla="*/ 10412387 w 12858751"/>
              <a:gd name="connsiteY147" fmla="*/ 863025 h 4408413"/>
              <a:gd name="connsiteX148" fmla="*/ 10418737 w 12858751"/>
              <a:gd name="connsiteY148" fmla="*/ 837625 h 4408413"/>
              <a:gd name="connsiteX149" fmla="*/ 10425087 w 12858751"/>
              <a:gd name="connsiteY149" fmla="*/ 716975 h 4408413"/>
              <a:gd name="connsiteX150" fmla="*/ 10418737 w 12858751"/>
              <a:gd name="connsiteY150" fmla="*/ 691575 h 4408413"/>
              <a:gd name="connsiteX151" fmla="*/ 10406037 w 12858751"/>
              <a:gd name="connsiteY151" fmla="*/ 672525 h 4408413"/>
              <a:gd name="connsiteX152" fmla="*/ 10399687 w 12858751"/>
              <a:gd name="connsiteY152" fmla="*/ 640775 h 4408413"/>
              <a:gd name="connsiteX153" fmla="*/ 10380637 w 12858751"/>
              <a:gd name="connsiteY153" fmla="*/ 609025 h 4408413"/>
              <a:gd name="connsiteX154" fmla="*/ 10374287 w 12858751"/>
              <a:gd name="connsiteY154" fmla="*/ 589975 h 4408413"/>
              <a:gd name="connsiteX155" fmla="*/ 10361587 w 12858751"/>
              <a:gd name="connsiteY155" fmla="*/ 570925 h 4408413"/>
              <a:gd name="connsiteX156" fmla="*/ 10323487 w 12858751"/>
              <a:gd name="connsiteY156" fmla="*/ 507425 h 4408413"/>
              <a:gd name="connsiteX157" fmla="*/ 10304437 w 12858751"/>
              <a:gd name="connsiteY157" fmla="*/ 494725 h 4408413"/>
              <a:gd name="connsiteX158" fmla="*/ 10266337 w 12858751"/>
              <a:gd name="connsiteY158" fmla="*/ 462975 h 4408413"/>
              <a:gd name="connsiteX159" fmla="*/ 10247287 w 12858751"/>
              <a:gd name="connsiteY159" fmla="*/ 456625 h 4408413"/>
              <a:gd name="connsiteX160" fmla="*/ 10202837 w 12858751"/>
              <a:gd name="connsiteY160" fmla="*/ 443925 h 4408413"/>
              <a:gd name="connsiteX161" fmla="*/ 10158387 w 12858751"/>
              <a:gd name="connsiteY161" fmla="*/ 418525 h 4408413"/>
              <a:gd name="connsiteX162" fmla="*/ 10132987 w 12858751"/>
              <a:gd name="connsiteY162" fmla="*/ 405825 h 4408413"/>
              <a:gd name="connsiteX163" fmla="*/ 10113937 w 12858751"/>
              <a:gd name="connsiteY163" fmla="*/ 386775 h 4408413"/>
              <a:gd name="connsiteX164" fmla="*/ 10069487 w 12858751"/>
              <a:gd name="connsiteY164" fmla="*/ 355025 h 4408413"/>
              <a:gd name="connsiteX165" fmla="*/ 10037737 w 12858751"/>
              <a:gd name="connsiteY165" fmla="*/ 323275 h 4408413"/>
              <a:gd name="connsiteX166" fmla="*/ 9986937 w 12858751"/>
              <a:gd name="connsiteY166" fmla="*/ 272475 h 4408413"/>
              <a:gd name="connsiteX167" fmla="*/ 9967887 w 12858751"/>
              <a:gd name="connsiteY167" fmla="*/ 259775 h 4408413"/>
              <a:gd name="connsiteX168" fmla="*/ 9942487 w 12858751"/>
              <a:gd name="connsiteY168" fmla="*/ 234375 h 4408413"/>
              <a:gd name="connsiteX169" fmla="*/ 9872637 w 12858751"/>
              <a:gd name="connsiteY169" fmla="*/ 208975 h 4408413"/>
              <a:gd name="connsiteX170" fmla="*/ 0 w 12858751"/>
              <a:gd name="connsiteY170" fmla="*/ 0 h 4408413"/>
              <a:gd name="connsiteX171" fmla="*/ 12858751 w 12858751"/>
              <a:gd name="connsiteY171" fmla="*/ 0 h 4408413"/>
              <a:gd name="connsiteX172" fmla="*/ 12858751 w 12858751"/>
              <a:gd name="connsiteY172" fmla="*/ 4408413 h 4408413"/>
              <a:gd name="connsiteX173" fmla="*/ 0 w 12858751"/>
              <a:gd name="connsiteY173" fmla="*/ 4408413 h 44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2858751" h="4408413">
                <a:moveTo>
                  <a:pt x="9872637" y="208975"/>
                </a:moveTo>
                <a:cubicBezTo>
                  <a:pt x="9872637" y="208975"/>
                  <a:pt x="9846016" y="214787"/>
                  <a:pt x="9834537" y="221675"/>
                </a:cubicBezTo>
                <a:cubicBezTo>
                  <a:pt x="9824270" y="227835"/>
                  <a:pt x="9817604" y="238608"/>
                  <a:pt x="9809137" y="247075"/>
                </a:cubicBezTo>
                <a:cubicBezTo>
                  <a:pt x="9792072" y="264140"/>
                  <a:pt x="9772452" y="278734"/>
                  <a:pt x="9751987" y="291525"/>
                </a:cubicBezTo>
                <a:cubicBezTo>
                  <a:pt x="9738317" y="300069"/>
                  <a:pt x="9722048" y="303554"/>
                  <a:pt x="9707537" y="310575"/>
                </a:cubicBezTo>
                <a:cubicBezTo>
                  <a:pt x="9440244" y="439910"/>
                  <a:pt x="9664004" y="338390"/>
                  <a:pt x="9440837" y="437575"/>
                </a:cubicBezTo>
                <a:cubicBezTo>
                  <a:pt x="9381095" y="464127"/>
                  <a:pt x="9326195" y="500466"/>
                  <a:pt x="9269387" y="532825"/>
                </a:cubicBezTo>
                <a:cubicBezTo>
                  <a:pt x="9158973" y="595719"/>
                  <a:pt x="9051994" y="664832"/>
                  <a:pt x="8939187" y="723325"/>
                </a:cubicBezTo>
                <a:cubicBezTo>
                  <a:pt x="8880213" y="753904"/>
                  <a:pt x="8815389" y="771763"/>
                  <a:pt x="8755037" y="799525"/>
                </a:cubicBezTo>
                <a:cubicBezTo>
                  <a:pt x="8709450" y="820495"/>
                  <a:pt x="8666137" y="846092"/>
                  <a:pt x="8621687" y="869375"/>
                </a:cubicBezTo>
                <a:cubicBezTo>
                  <a:pt x="8568753" y="897102"/>
                  <a:pt x="8512069" y="917032"/>
                  <a:pt x="8456587" y="939225"/>
                </a:cubicBezTo>
                <a:cubicBezTo>
                  <a:pt x="8353302" y="980539"/>
                  <a:pt x="8248008" y="1016820"/>
                  <a:pt x="8145437" y="1059875"/>
                </a:cubicBezTo>
                <a:cubicBezTo>
                  <a:pt x="8076462" y="1088828"/>
                  <a:pt x="8011052" y="1125794"/>
                  <a:pt x="7942237" y="1155125"/>
                </a:cubicBezTo>
                <a:cubicBezTo>
                  <a:pt x="7881843" y="1180867"/>
                  <a:pt x="7818233" y="1198661"/>
                  <a:pt x="7758087" y="1224975"/>
                </a:cubicBezTo>
                <a:cubicBezTo>
                  <a:pt x="7682632" y="1257986"/>
                  <a:pt x="7610963" y="1299173"/>
                  <a:pt x="7535837" y="1332925"/>
                </a:cubicBezTo>
                <a:cubicBezTo>
                  <a:pt x="7464844" y="1364820"/>
                  <a:pt x="7390689" y="1389397"/>
                  <a:pt x="7319937" y="1421825"/>
                </a:cubicBezTo>
                <a:cubicBezTo>
                  <a:pt x="7094247" y="1525266"/>
                  <a:pt x="7075013" y="1544671"/>
                  <a:pt x="6869087" y="1669475"/>
                </a:cubicBezTo>
                <a:cubicBezTo>
                  <a:pt x="6684024" y="1781634"/>
                  <a:pt x="6632929" y="1833565"/>
                  <a:pt x="6507137" y="1948875"/>
                </a:cubicBezTo>
                <a:cubicBezTo>
                  <a:pt x="6467174" y="1985508"/>
                  <a:pt x="6438303" y="2032684"/>
                  <a:pt x="6405537" y="2075875"/>
                </a:cubicBezTo>
                <a:cubicBezTo>
                  <a:pt x="6384802" y="2103209"/>
                  <a:pt x="6350522" y="2158650"/>
                  <a:pt x="6335687" y="2190175"/>
                </a:cubicBezTo>
                <a:cubicBezTo>
                  <a:pt x="6276946" y="2314999"/>
                  <a:pt x="6304552" y="2466567"/>
                  <a:pt x="6297587" y="2596575"/>
                </a:cubicBezTo>
                <a:cubicBezTo>
                  <a:pt x="6299704" y="2602925"/>
                  <a:pt x="6299756" y="2610398"/>
                  <a:pt x="6303937" y="2615625"/>
                </a:cubicBezTo>
                <a:cubicBezTo>
                  <a:pt x="6327994" y="2645696"/>
                  <a:pt x="6418644" y="2634304"/>
                  <a:pt x="6424587" y="2634675"/>
                </a:cubicBezTo>
                <a:cubicBezTo>
                  <a:pt x="6437476" y="2631453"/>
                  <a:pt x="6456283" y="2627441"/>
                  <a:pt x="6469037" y="2621975"/>
                </a:cubicBezTo>
                <a:cubicBezTo>
                  <a:pt x="6494480" y="2611071"/>
                  <a:pt x="6489660" y="2608882"/>
                  <a:pt x="6513487" y="2602925"/>
                </a:cubicBezTo>
                <a:cubicBezTo>
                  <a:pt x="6523958" y="2600307"/>
                  <a:pt x="6534654" y="2598692"/>
                  <a:pt x="6545237" y="2596575"/>
                </a:cubicBezTo>
                <a:cubicBezTo>
                  <a:pt x="6551801" y="2595262"/>
                  <a:pt x="6557937" y="2592342"/>
                  <a:pt x="6564287" y="2590225"/>
                </a:cubicBezTo>
                <a:lnTo>
                  <a:pt x="6602387" y="2577525"/>
                </a:lnTo>
                <a:cubicBezTo>
                  <a:pt x="6617204" y="2575408"/>
                  <a:pt x="6632161" y="2574110"/>
                  <a:pt x="6646837" y="2571175"/>
                </a:cubicBezTo>
                <a:cubicBezTo>
                  <a:pt x="6653401" y="2569862"/>
                  <a:pt x="6659537" y="2566942"/>
                  <a:pt x="6665887" y="2564825"/>
                </a:cubicBezTo>
                <a:cubicBezTo>
                  <a:pt x="6674166" y="2562065"/>
                  <a:pt x="6682820" y="2560592"/>
                  <a:pt x="6691287" y="2558475"/>
                </a:cubicBezTo>
                <a:cubicBezTo>
                  <a:pt x="6708220" y="2554242"/>
                  <a:pt x="6725683" y="2551740"/>
                  <a:pt x="6742087" y="2545775"/>
                </a:cubicBezTo>
                <a:cubicBezTo>
                  <a:pt x="6749259" y="2543167"/>
                  <a:pt x="6754311" y="2536488"/>
                  <a:pt x="6761137" y="2533075"/>
                </a:cubicBezTo>
                <a:cubicBezTo>
                  <a:pt x="6771287" y="2528000"/>
                  <a:pt x="6796092" y="2523088"/>
                  <a:pt x="6805587" y="2520375"/>
                </a:cubicBezTo>
                <a:cubicBezTo>
                  <a:pt x="6812023" y="2518536"/>
                  <a:pt x="6818650" y="2517018"/>
                  <a:pt x="6824637" y="2514025"/>
                </a:cubicBezTo>
                <a:cubicBezTo>
                  <a:pt x="6831463" y="2510612"/>
                  <a:pt x="6836861" y="2504738"/>
                  <a:pt x="6843687" y="2501325"/>
                </a:cubicBezTo>
                <a:cubicBezTo>
                  <a:pt x="6853882" y="2496227"/>
                  <a:pt x="6865021" y="2493254"/>
                  <a:pt x="6875437" y="2488625"/>
                </a:cubicBezTo>
                <a:cubicBezTo>
                  <a:pt x="6922517" y="2467700"/>
                  <a:pt x="6880760" y="2482617"/>
                  <a:pt x="6919887" y="2469575"/>
                </a:cubicBezTo>
                <a:cubicBezTo>
                  <a:pt x="6938937" y="2467458"/>
                  <a:pt x="6958038" y="2465758"/>
                  <a:pt x="6977037" y="2463225"/>
                </a:cubicBezTo>
                <a:cubicBezTo>
                  <a:pt x="7001410" y="2459975"/>
                  <a:pt x="7022943" y="2455314"/>
                  <a:pt x="7046887" y="2450525"/>
                </a:cubicBezTo>
                <a:cubicBezTo>
                  <a:pt x="7068054" y="2446292"/>
                  <a:pt x="7089354" y="2442679"/>
                  <a:pt x="7110387" y="2437825"/>
                </a:cubicBezTo>
                <a:cubicBezTo>
                  <a:pt x="7116909" y="2436320"/>
                  <a:pt x="7123001" y="2433314"/>
                  <a:pt x="7129437" y="2431475"/>
                </a:cubicBezTo>
                <a:cubicBezTo>
                  <a:pt x="7196615" y="2412281"/>
                  <a:pt x="7102395" y="2442606"/>
                  <a:pt x="7192937" y="2412425"/>
                </a:cubicBezTo>
                <a:cubicBezTo>
                  <a:pt x="7207417" y="2407598"/>
                  <a:pt x="7218337" y="2395492"/>
                  <a:pt x="7231037" y="2387025"/>
                </a:cubicBezTo>
                <a:cubicBezTo>
                  <a:pt x="7288488" y="2372662"/>
                  <a:pt x="7217850" y="2390621"/>
                  <a:pt x="7300887" y="2367975"/>
                </a:cubicBezTo>
                <a:cubicBezTo>
                  <a:pt x="7309307" y="2365679"/>
                  <a:pt x="7317820" y="2363742"/>
                  <a:pt x="7326287" y="2361625"/>
                </a:cubicBezTo>
                <a:cubicBezTo>
                  <a:pt x="7332781" y="2360002"/>
                  <a:pt x="7338987" y="2357392"/>
                  <a:pt x="7345337" y="2355275"/>
                </a:cubicBezTo>
                <a:lnTo>
                  <a:pt x="7364387" y="2348925"/>
                </a:lnTo>
                <a:cubicBezTo>
                  <a:pt x="7377087" y="2344692"/>
                  <a:pt x="7390254" y="2341662"/>
                  <a:pt x="7402487" y="2336225"/>
                </a:cubicBezTo>
                <a:cubicBezTo>
                  <a:pt x="7409461" y="2333125"/>
                  <a:pt x="7414711" y="2326938"/>
                  <a:pt x="7421537" y="2323525"/>
                </a:cubicBezTo>
                <a:cubicBezTo>
                  <a:pt x="7430647" y="2318970"/>
                  <a:pt x="7457849" y="2312860"/>
                  <a:pt x="7465987" y="2310825"/>
                </a:cubicBezTo>
                <a:cubicBezTo>
                  <a:pt x="7480795" y="2307123"/>
                  <a:pt x="7491387" y="2293892"/>
                  <a:pt x="7504087" y="2285425"/>
                </a:cubicBezTo>
                <a:cubicBezTo>
                  <a:pt x="7509656" y="2281712"/>
                  <a:pt x="7516787" y="2281192"/>
                  <a:pt x="7523137" y="2279075"/>
                </a:cubicBezTo>
                <a:lnTo>
                  <a:pt x="7542187" y="2272725"/>
                </a:lnTo>
                <a:cubicBezTo>
                  <a:pt x="7554887" y="2268492"/>
                  <a:pt x="7568054" y="2265462"/>
                  <a:pt x="7580287" y="2260025"/>
                </a:cubicBezTo>
                <a:cubicBezTo>
                  <a:pt x="7587261" y="2256925"/>
                  <a:pt x="7592987" y="2251558"/>
                  <a:pt x="7599337" y="2247325"/>
                </a:cubicBezTo>
                <a:cubicBezTo>
                  <a:pt x="7604906" y="2243612"/>
                  <a:pt x="7612037" y="2243092"/>
                  <a:pt x="7618387" y="2240975"/>
                </a:cubicBezTo>
                <a:lnTo>
                  <a:pt x="7637437" y="2234625"/>
                </a:lnTo>
                <a:cubicBezTo>
                  <a:pt x="7724158" y="2205718"/>
                  <a:pt x="7635533" y="2237255"/>
                  <a:pt x="7700937" y="2209225"/>
                </a:cubicBezTo>
                <a:cubicBezTo>
                  <a:pt x="7707089" y="2206588"/>
                  <a:pt x="7714000" y="2205868"/>
                  <a:pt x="7719987" y="2202875"/>
                </a:cubicBezTo>
                <a:cubicBezTo>
                  <a:pt x="7769226" y="2178256"/>
                  <a:pt x="7710204" y="2199786"/>
                  <a:pt x="7758087" y="2183825"/>
                </a:cubicBezTo>
                <a:cubicBezTo>
                  <a:pt x="7772567" y="2178998"/>
                  <a:pt x="7782844" y="2165838"/>
                  <a:pt x="7796187" y="2158425"/>
                </a:cubicBezTo>
                <a:cubicBezTo>
                  <a:pt x="7810089" y="2150702"/>
                  <a:pt x="7826251" y="2151890"/>
                  <a:pt x="7840637" y="2145725"/>
                </a:cubicBezTo>
                <a:cubicBezTo>
                  <a:pt x="7847652" y="2142719"/>
                  <a:pt x="7852861" y="2136438"/>
                  <a:pt x="7859687" y="2133025"/>
                </a:cubicBezTo>
                <a:cubicBezTo>
                  <a:pt x="7865674" y="2130032"/>
                  <a:pt x="7872387" y="2128792"/>
                  <a:pt x="7878737" y="2126675"/>
                </a:cubicBezTo>
                <a:cubicBezTo>
                  <a:pt x="7893217" y="2121848"/>
                  <a:pt x="7904137" y="2109742"/>
                  <a:pt x="7916837" y="2101275"/>
                </a:cubicBezTo>
                <a:cubicBezTo>
                  <a:pt x="7927976" y="2093849"/>
                  <a:pt x="7942704" y="2094012"/>
                  <a:pt x="7954937" y="2088575"/>
                </a:cubicBezTo>
                <a:cubicBezTo>
                  <a:pt x="7961911" y="2085475"/>
                  <a:pt x="7967637" y="2080108"/>
                  <a:pt x="7973987" y="2075875"/>
                </a:cubicBezTo>
                <a:cubicBezTo>
                  <a:pt x="7985126" y="2068449"/>
                  <a:pt x="7999854" y="2068612"/>
                  <a:pt x="8012087" y="2063175"/>
                </a:cubicBezTo>
                <a:cubicBezTo>
                  <a:pt x="8019061" y="2060075"/>
                  <a:pt x="8024311" y="2053888"/>
                  <a:pt x="8031137" y="2050475"/>
                </a:cubicBezTo>
                <a:cubicBezTo>
                  <a:pt x="8083717" y="2024185"/>
                  <a:pt x="8014642" y="2067821"/>
                  <a:pt x="8069237" y="2031425"/>
                </a:cubicBezTo>
                <a:cubicBezTo>
                  <a:pt x="8074806" y="2027712"/>
                  <a:pt x="8081937" y="2027192"/>
                  <a:pt x="8088287" y="2025075"/>
                </a:cubicBezTo>
                <a:lnTo>
                  <a:pt x="8107337" y="2018725"/>
                </a:lnTo>
                <a:cubicBezTo>
                  <a:pt x="8120037" y="2014492"/>
                  <a:pt x="8133008" y="2010997"/>
                  <a:pt x="8145437" y="2006025"/>
                </a:cubicBezTo>
                <a:cubicBezTo>
                  <a:pt x="8154226" y="2002509"/>
                  <a:pt x="8162370" y="1997558"/>
                  <a:pt x="8170837" y="1993325"/>
                </a:cubicBezTo>
                <a:cubicBezTo>
                  <a:pt x="8176824" y="1990332"/>
                  <a:pt x="8183537" y="1989092"/>
                  <a:pt x="8189887" y="1986975"/>
                </a:cubicBezTo>
                <a:cubicBezTo>
                  <a:pt x="8202587" y="1982742"/>
                  <a:pt x="8215558" y="1979247"/>
                  <a:pt x="8227987" y="1974275"/>
                </a:cubicBezTo>
                <a:cubicBezTo>
                  <a:pt x="8236776" y="1970759"/>
                  <a:pt x="8244920" y="1965808"/>
                  <a:pt x="8253387" y="1961575"/>
                </a:cubicBezTo>
                <a:cubicBezTo>
                  <a:pt x="8268847" y="1953845"/>
                  <a:pt x="8298657" y="1947083"/>
                  <a:pt x="8316887" y="1942525"/>
                </a:cubicBezTo>
                <a:cubicBezTo>
                  <a:pt x="8331695" y="1938823"/>
                  <a:pt x="8341644" y="1924538"/>
                  <a:pt x="8354987" y="1917125"/>
                </a:cubicBezTo>
                <a:cubicBezTo>
                  <a:pt x="8360838" y="1913874"/>
                  <a:pt x="8367687" y="1912892"/>
                  <a:pt x="8374037" y="1910775"/>
                </a:cubicBezTo>
                <a:cubicBezTo>
                  <a:pt x="8388517" y="1905948"/>
                  <a:pt x="8398794" y="1892788"/>
                  <a:pt x="8412137" y="1885375"/>
                </a:cubicBezTo>
                <a:cubicBezTo>
                  <a:pt x="8453491" y="1862400"/>
                  <a:pt x="8407960" y="1902252"/>
                  <a:pt x="8450237" y="1859975"/>
                </a:cubicBezTo>
                <a:cubicBezTo>
                  <a:pt x="8456587" y="1857858"/>
                  <a:pt x="8463475" y="1856946"/>
                  <a:pt x="8469287" y="1853625"/>
                </a:cubicBezTo>
                <a:cubicBezTo>
                  <a:pt x="8478476" y="1848374"/>
                  <a:pt x="8486075" y="1840726"/>
                  <a:pt x="8494687" y="1834575"/>
                </a:cubicBezTo>
                <a:cubicBezTo>
                  <a:pt x="8525629" y="1812473"/>
                  <a:pt x="8503139" y="1832473"/>
                  <a:pt x="8532787" y="1802825"/>
                </a:cubicBezTo>
                <a:cubicBezTo>
                  <a:pt x="8538183" y="1797429"/>
                  <a:pt x="8545487" y="1794358"/>
                  <a:pt x="8551837" y="1790125"/>
                </a:cubicBezTo>
                <a:cubicBezTo>
                  <a:pt x="8564537" y="1781658"/>
                  <a:pt x="8576594" y="1772138"/>
                  <a:pt x="8589937" y="1764725"/>
                </a:cubicBezTo>
                <a:cubicBezTo>
                  <a:pt x="8595788" y="1761474"/>
                  <a:pt x="8603418" y="1762088"/>
                  <a:pt x="8608987" y="1758375"/>
                </a:cubicBezTo>
                <a:cubicBezTo>
                  <a:pt x="8616459" y="1753394"/>
                  <a:pt x="8621687" y="1745675"/>
                  <a:pt x="8628037" y="1739325"/>
                </a:cubicBezTo>
                <a:cubicBezTo>
                  <a:pt x="8633433" y="1733929"/>
                  <a:pt x="8640737" y="1730858"/>
                  <a:pt x="8647087" y="1726625"/>
                </a:cubicBezTo>
                <a:lnTo>
                  <a:pt x="8666137" y="1713925"/>
                </a:lnTo>
                <a:cubicBezTo>
                  <a:pt x="8711709" y="1683544"/>
                  <a:pt x="8693444" y="1699318"/>
                  <a:pt x="8723287" y="1669475"/>
                </a:cubicBezTo>
                <a:cubicBezTo>
                  <a:pt x="8750856" y="1660285"/>
                  <a:pt x="8737604" y="1667858"/>
                  <a:pt x="8761387" y="1644075"/>
                </a:cubicBezTo>
                <a:cubicBezTo>
                  <a:pt x="8804883" y="1600579"/>
                  <a:pt x="8789524" y="1620919"/>
                  <a:pt x="8812187" y="1586925"/>
                </a:cubicBezTo>
                <a:cubicBezTo>
                  <a:pt x="8849198" y="1574588"/>
                  <a:pt x="8825250" y="1583568"/>
                  <a:pt x="8882037" y="1555175"/>
                </a:cubicBezTo>
                <a:cubicBezTo>
                  <a:pt x="8894011" y="1549188"/>
                  <a:pt x="8907708" y="1547447"/>
                  <a:pt x="8920137" y="1542475"/>
                </a:cubicBezTo>
                <a:cubicBezTo>
                  <a:pt x="8928926" y="1538959"/>
                  <a:pt x="8936836" y="1533504"/>
                  <a:pt x="8945537" y="1529775"/>
                </a:cubicBezTo>
                <a:cubicBezTo>
                  <a:pt x="8982343" y="1514001"/>
                  <a:pt x="8947028" y="1535131"/>
                  <a:pt x="8983637" y="1510725"/>
                </a:cubicBezTo>
                <a:cubicBezTo>
                  <a:pt x="8994776" y="1503299"/>
                  <a:pt x="9009308" y="1502997"/>
                  <a:pt x="9021737" y="1498025"/>
                </a:cubicBezTo>
                <a:cubicBezTo>
                  <a:pt x="9030526" y="1494509"/>
                  <a:pt x="9038436" y="1489054"/>
                  <a:pt x="9047137" y="1485325"/>
                </a:cubicBezTo>
                <a:cubicBezTo>
                  <a:pt x="9053289" y="1482688"/>
                  <a:pt x="9060200" y="1481968"/>
                  <a:pt x="9066187" y="1478975"/>
                </a:cubicBezTo>
                <a:cubicBezTo>
                  <a:pt x="9115426" y="1454356"/>
                  <a:pt x="9056404" y="1475886"/>
                  <a:pt x="9104287" y="1459925"/>
                </a:cubicBezTo>
                <a:cubicBezTo>
                  <a:pt x="9118767" y="1455098"/>
                  <a:pt x="9129299" y="1442378"/>
                  <a:pt x="9142387" y="1434525"/>
                </a:cubicBezTo>
                <a:cubicBezTo>
                  <a:pt x="9150504" y="1429655"/>
                  <a:pt x="9159568" y="1426521"/>
                  <a:pt x="9167787" y="1421825"/>
                </a:cubicBezTo>
                <a:cubicBezTo>
                  <a:pt x="9174413" y="1418039"/>
                  <a:pt x="9180011" y="1412538"/>
                  <a:pt x="9186837" y="1409125"/>
                </a:cubicBezTo>
                <a:cubicBezTo>
                  <a:pt x="9192824" y="1406132"/>
                  <a:pt x="9200075" y="1406096"/>
                  <a:pt x="9205887" y="1402775"/>
                </a:cubicBezTo>
                <a:cubicBezTo>
                  <a:pt x="9215076" y="1397524"/>
                  <a:pt x="9222675" y="1389876"/>
                  <a:pt x="9231287" y="1383725"/>
                </a:cubicBezTo>
                <a:cubicBezTo>
                  <a:pt x="9262229" y="1361624"/>
                  <a:pt x="9238531" y="1379586"/>
                  <a:pt x="9275737" y="1358325"/>
                </a:cubicBezTo>
                <a:cubicBezTo>
                  <a:pt x="9282363" y="1354539"/>
                  <a:pt x="9287961" y="1349038"/>
                  <a:pt x="9294787" y="1345625"/>
                </a:cubicBezTo>
                <a:cubicBezTo>
                  <a:pt x="9368262" y="1308888"/>
                  <a:pt x="9280157" y="1363845"/>
                  <a:pt x="9364637" y="1307525"/>
                </a:cubicBezTo>
                <a:cubicBezTo>
                  <a:pt x="9375776" y="1300099"/>
                  <a:pt x="9390504" y="1300262"/>
                  <a:pt x="9402737" y="1294825"/>
                </a:cubicBezTo>
                <a:cubicBezTo>
                  <a:pt x="9409711" y="1291725"/>
                  <a:pt x="9414961" y="1285538"/>
                  <a:pt x="9421787" y="1282125"/>
                </a:cubicBezTo>
                <a:cubicBezTo>
                  <a:pt x="9427774" y="1279132"/>
                  <a:pt x="9434685" y="1278412"/>
                  <a:pt x="9440837" y="1275775"/>
                </a:cubicBezTo>
                <a:cubicBezTo>
                  <a:pt x="9449538" y="1272046"/>
                  <a:pt x="9457770" y="1267308"/>
                  <a:pt x="9466237" y="1263075"/>
                </a:cubicBezTo>
                <a:cubicBezTo>
                  <a:pt x="9472224" y="1260082"/>
                  <a:pt x="9478937" y="1258842"/>
                  <a:pt x="9485287" y="1256725"/>
                </a:cubicBezTo>
                <a:cubicBezTo>
                  <a:pt x="9497987" y="1252492"/>
                  <a:pt x="9511154" y="1249462"/>
                  <a:pt x="9523387" y="1244025"/>
                </a:cubicBezTo>
                <a:cubicBezTo>
                  <a:pt x="9530361" y="1240925"/>
                  <a:pt x="9535611" y="1234738"/>
                  <a:pt x="9542437" y="1231325"/>
                </a:cubicBezTo>
                <a:cubicBezTo>
                  <a:pt x="9552587" y="1226250"/>
                  <a:pt x="9577392" y="1221338"/>
                  <a:pt x="9586887" y="1218625"/>
                </a:cubicBezTo>
                <a:cubicBezTo>
                  <a:pt x="9593323" y="1216786"/>
                  <a:pt x="9599501" y="1214114"/>
                  <a:pt x="9605937" y="1212275"/>
                </a:cubicBezTo>
                <a:cubicBezTo>
                  <a:pt x="9614328" y="1209877"/>
                  <a:pt x="9623165" y="1208989"/>
                  <a:pt x="9631337" y="1205925"/>
                </a:cubicBezTo>
                <a:cubicBezTo>
                  <a:pt x="9675867" y="1189226"/>
                  <a:pt x="9638941" y="1198948"/>
                  <a:pt x="9675787" y="1180525"/>
                </a:cubicBezTo>
                <a:cubicBezTo>
                  <a:pt x="9681774" y="1177532"/>
                  <a:pt x="9688487" y="1176292"/>
                  <a:pt x="9694837" y="1174175"/>
                </a:cubicBezTo>
                <a:cubicBezTo>
                  <a:pt x="9709317" y="1169348"/>
                  <a:pt x="9720237" y="1157242"/>
                  <a:pt x="9732937" y="1148775"/>
                </a:cubicBezTo>
                <a:cubicBezTo>
                  <a:pt x="9785800" y="1135559"/>
                  <a:pt x="9733534" y="1151651"/>
                  <a:pt x="9777387" y="1129725"/>
                </a:cubicBezTo>
                <a:cubicBezTo>
                  <a:pt x="9783374" y="1126732"/>
                  <a:pt x="9790450" y="1126368"/>
                  <a:pt x="9796437" y="1123375"/>
                </a:cubicBezTo>
                <a:cubicBezTo>
                  <a:pt x="9803263" y="1119962"/>
                  <a:pt x="9808661" y="1114088"/>
                  <a:pt x="9815487" y="1110675"/>
                </a:cubicBezTo>
                <a:cubicBezTo>
                  <a:pt x="9821474" y="1107682"/>
                  <a:pt x="9828187" y="1106442"/>
                  <a:pt x="9834537" y="1104325"/>
                </a:cubicBezTo>
                <a:cubicBezTo>
                  <a:pt x="9852498" y="1098338"/>
                  <a:pt x="9868404" y="1087392"/>
                  <a:pt x="9885337" y="1078925"/>
                </a:cubicBezTo>
                <a:cubicBezTo>
                  <a:pt x="9891324" y="1075932"/>
                  <a:pt x="9898037" y="1074692"/>
                  <a:pt x="9904387" y="1072575"/>
                </a:cubicBezTo>
                <a:cubicBezTo>
                  <a:pt x="9917087" y="1068342"/>
                  <a:pt x="9930058" y="1064847"/>
                  <a:pt x="9942487" y="1059875"/>
                </a:cubicBezTo>
                <a:cubicBezTo>
                  <a:pt x="9951276" y="1056359"/>
                  <a:pt x="9959420" y="1051408"/>
                  <a:pt x="9967887" y="1047175"/>
                </a:cubicBezTo>
                <a:cubicBezTo>
                  <a:pt x="9979861" y="1041188"/>
                  <a:pt x="9994285" y="1040976"/>
                  <a:pt x="10005987" y="1034475"/>
                </a:cubicBezTo>
                <a:cubicBezTo>
                  <a:pt x="10013837" y="1030114"/>
                  <a:pt x="10018687" y="1021775"/>
                  <a:pt x="10025037" y="1015425"/>
                </a:cubicBezTo>
                <a:cubicBezTo>
                  <a:pt x="10025037" y="1015425"/>
                  <a:pt x="10067504" y="1007579"/>
                  <a:pt x="10088537" y="1002725"/>
                </a:cubicBezTo>
                <a:cubicBezTo>
                  <a:pt x="10095059" y="1001220"/>
                  <a:pt x="10101435" y="999012"/>
                  <a:pt x="10107587" y="996375"/>
                </a:cubicBezTo>
                <a:cubicBezTo>
                  <a:pt x="10130145" y="986707"/>
                  <a:pt x="10132905" y="983730"/>
                  <a:pt x="10152037" y="970975"/>
                </a:cubicBezTo>
                <a:cubicBezTo>
                  <a:pt x="10178529" y="953313"/>
                  <a:pt x="10194623" y="962149"/>
                  <a:pt x="10221887" y="951925"/>
                </a:cubicBezTo>
                <a:cubicBezTo>
                  <a:pt x="10229033" y="949245"/>
                  <a:pt x="10234237" y="942879"/>
                  <a:pt x="10240937" y="939225"/>
                </a:cubicBezTo>
                <a:cubicBezTo>
                  <a:pt x="10257557" y="930159"/>
                  <a:pt x="10274804" y="922292"/>
                  <a:pt x="10291737" y="913825"/>
                </a:cubicBezTo>
                <a:cubicBezTo>
                  <a:pt x="10301262" y="912767"/>
                  <a:pt x="10342261" y="911261"/>
                  <a:pt x="10348887" y="907475"/>
                </a:cubicBezTo>
                <a:lnTo>
                  <a:pt x="10373829" y="894097"/>
                </a:lnTo>
                <a:lnTo>
                  <a:pt x="10374503" y="894649"/>
                </a:lnTo>
                <a:cubicBezTo>
                  <a:pt x="10375859" y="893837"/>
                  <a:pt x="10376932" y="892771"/>
                  <a:pt x="10373928" y="894044"/>
                </a:cubicBezTo>
                <a:lnTo>
                  <a:pt x="10373829" y="894097"/>
                </a:lnTo>
                <a:lnTo>
                  <a:pt x="10373382" y="893730"/>
                </a:lnTo>
                <a:cubicBezTo>
                  <a:pt x="10375257" y="891441"/>
                  <a:pt x="10380643" y="886303"/>
                  <a:pt x="10393337" y="875725"/>
                </a:cubicBezTo>
                <a:cubicBezTo>
                  <a:pt x="10399200" y="870839"/>
                  <a:pt x="10408154" y="869375"/>
                  <a:pt x="10412387" y="863025"/>
                </a:cubicBezTo>
                <a:cubicBezTo>
                  <a:pt x="10417228" y="855763"/>
                  <a:pt x="10417981" y="846319"/>
                  <a:pt x="10418737" y="837625"/>
                </a:cubicBezTo>
                <a:cubicBezTo>
                  <a:pt x="10422226" y="797504"/>
                  <a:pt x="10422970" y="757192"/>
                  <a:pt x="10425087" y="716975"/>
                </a:cubicBezTo>
                <a:cubicBezTo>
                  <a:pt x="10422970" y="708508"/>
                  <a:pt x="10422175" y="699597"/>
                  <a:pt x="10418737" y="691575"/>
                </a:cubicBezTo>
                <a:cubicBezTo>
                  <a:pt x="10415731" y="684560"/>
                  <a:pt x="10408717" y="679671"/>
                  <a:pt x="10406037" y="672525"/>
                </a:cubicBezTo>
                <a:cubicBezTo>
                  <a:pt x="10402247" y="662419"/>
                  <a:pt x="10401804" y="651358"/>
                  <a:pt x="10399687" y="640775"/>
                </a:cubicBezTo>
                <a:cubicBezTo>
                  <a:pt x="10393337" y="630192"/>
                  <a:pt x="10386157" y="620064"/>
                  <a:pt x="10380637" y="609025"/>
                </a:cubicBezTo>
                <a:cubicBezTo>
                  <a:pt x="10377644" y="603038"/>
                  <a:pt x="10377280" y="595962"/>
                  <a:pt x="10374287" y="589975"/>
                </a:cubicBezTo>
                <a:cubicBezTo>
                  <a:pt x="10370874" y="583149"/>
                  <a:pt x="10365373" y="577551"/>
                  <a:pt x="10361587" y="570925"/>
                </a:cubicBezTo>
                <a:cubicBezTo>
                  <a:pt x="10345202" y="542252"/>
                  <a:pt x="10349072" y="536665"/>
                  <a:pt x="10323487" y="507425"/>
                </a:cubicBezTo>
                <a:cubicBezTo>
                  <a:pt x="10318461" y="501682"/>
                  <a:pt x="10310461" y="499410"/>
                  <a:pt x="10304437" y="494725"/>
                </a:cubicBezTo>
                <a:cubicBezTo>
                  <a:pt x="10291388" y="484576"/>
                  <a:pt x="10279037" y="473558"/>
                  <a:pt x="10266337" y="462975"/>
                </a:cubicBezTo>
                <a:cubicBezTo>
                  <a:pt x="10259987" y="460858"/>
                  <a:pt x="10253723" y="458464"/>
                  <a:pt x="10247287" y="456625"/>
                </a:cubicBezTo>
                <a:cubicBezTo>
                  <a:pt x="10231175" y="452022"/>
                  <a:pt x="10218062" y="450450"/>
                  <a:pt x="10202837" y="443925"/>
                </a:cubicBezTo>
                <a:cubicBezTo>
                  <a:pt x="10164459" y="427477"/>
                  <a:pt x="10190273" y="436746"/>
                  <a:pt x="10158387" y="418525"/>
                </a:cubicBezTo>
                <a:cubicBezTo>
                  <a:pt x="10150168" y="413829"/>
                  <a:pt x="10140690" y="411327"/>
                  <a:pt x="10132987" y="405825"/>
                </a:cubicBezTo>
                <a:cubicBezTo>
                  <a:pt x="10125679" y="400605"/>
                  <a:pt x="10120755" y="392619"/>
                  <a:pt x="10113937" y="386775"/>
                </a:cubicBezTo>
                <a:cubicBezTo>
                  <a:pt x="10100153" y="374960"/>
                  <a:pt x="10084564" y="365076"/>
                  <a:pt x="10069487" y="355025"/>
                </a:cubicBezTo>
                <a:cubicBezTo>
                  <a:pt x="10057034" y="346723"/>
                  <a:pt x="10048320" y="333858"/>
                  <a:pt x="10037737" y="323275"/>
                </a:cubicBezTo>
                <a:cubicBezTo>
                  <a:pt x="10020804" y="306342"/>
                  <a:pt x="10004657" y="288584"/>
                  <a:pt x="9986937" y="272475"/>
                </a:cubicBezTo>
                <a:cubicBezTo>
                  <a:pt x="9981290" y="267341"/>
                  <a:pt x="9973681" y="264742"/>
                  <a:pt x="9967887" y="259775"/>
                </a:cubicBezTo>
                <a:cubicBezTo>
                  <a:pt x="9958796" y="251983"/>
                  <a:pt x="9953052" y="240010"/>
                  <a:pt x="9942487" y="234375"/>
                </a:cubicBezTo>
                <a:cubicBezTo>
                  <a:pt x="9920627" y="222716"/>
                  <a:pt x="9895920" y="217442"/>
                  <a:pt x="9872637" y="208975"/>
                </a:cubicBezTo>
                <a:close/>
                <a:moveTo>
                  <a:pt x="0" y="0"/>
                </a:moveTo>
                <a:lnTo>
                  <a:pt x="12858751" y="0"/>
                </a:lnTo>
                <a:lnTo>
                  <a:pt x="12858751" y="4408413"/>
                </a:lnTo>
                <a:lnTo>
                  <a:pt x="0" y="4408413"/>
                </a:lnTo>
                <a:close/>
              </a:path>
            </a:pathLst>
          </a:cu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259"/>
          <p:cNvSpPr>
            <a:spLocks noChangeArrowheads="1"/>
          </p:cNvSpPr>
          <p:nvPr/>
        </p:nvSpPr>
        <p:spPr bwMode="auto">
          <a:xfrm>
            <a:off x="4516435" y="5598098"/>
            <a:ext cx="7448525"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altLang="zh-CN" sz="8000" b="1" dirty="0">
                <a:solidFill>
                  <a:srgbClr val="FF0000"/>
                </a:solidFill>
                <a:cs typeface="Arial" panose="020B0604020202020204" pitchFamily="34" charset="0"/>
              </a:rPr>
              <a:t>THANK YOU</a:t>
            </a:r>
            <a:endParaRPr lang="zh-CN" altLang="en-US" sz="8000" b="1" dirty="0">
              <a:solidFill>
                <a:srgbClr val="FF0000"/>
              </a:solidFill>
              <a:cs typeface="Arial" panose="020B0604020202020204" pitchFamily="34" charset="0"/>
            </a:endParaRPr>
          </a:p>
        </p:txBody>
      </p:sp>
      <p:sp>
        <p:nvSpPr>
          <p:cNvPr id="7" name="矩形 259"/>
          <p:cNvSpPr>
            <a:spLocks noChangeArrowheads="1"/>
          </p:cNvSpPr>
          <p:nvPr/>
        </p:nvSpPr>
        <p:spPr bwMode="auto">
          <a:xfrm>
            <a:off x="6956700" y="5005915"/>
            <a:ext cx="5557322"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000" dirty="0">
                <a:solidFill>
                  <a:srgbClr val="FF0000"/>
                </a:solidFill>
                <a:cs typeface="Arial" panose="020B0604020202020204" pitchFamily="34" charset="0"/>
              </a:rPr>
              <a:t>感谢聆听</a:t>
            </a:r>
            <a:endParaRPr lang="en-US" altLang="zh-CN" sz="4000" dirty="0">
              <a:solidFill>
                <a:srgbClr val="FF0000"/>
              </a:solidFill>
              <a:cs typeface="Arial" panose="020B0604020202020204" pitchFamily="34" charset="0"/>
            </a:endParaRPr>
          </a:p>
        </p:txBody>
      </p:sp>
      <p:sp>
        <p:nvSpPr>
          <p:cNvPr id="21" name="文本框 20">
            <a:extLst>
              <a:ext uri="{FF2B5EF4-FFF2-40B4-BE49-F238E27FC236}">
                <a16:creationId xmlns:a16="http://schemas.microsoft.com/office/drawing/2014/main" xmlns="" id="{364CA799-6329-4A4B-BE65-4531A32AB7D7}"/>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22" name="任意多边形: 形状 21">
            <a:extLst>
              <a:ext uri="{FF2B5EF4-FFF2-40B4-BE49-F238E27FC236}">
                <a16:creationId xmlns:a16="http://schemas.microsoft.com/office/drawing/2014/main" xmlns="" id="{F0E9DDD7-EDFD-4E8E-A96C-9E110BE2BAA5}"/>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extLst>
      <p:ext uri="{BB962C8B-B14F-4D97-AF65-F5344CB8AC3E}">
        <p14:creationId xmlns:p14="http://schemas.microsoft.com/office/powerpoint/2010/main" xmlns="" val="133357324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H_Others_1"/>
          <p:cNvSpPr txBox="1"/>
          <p:nvPr>
            <p:custDataLst>
              <p:tags r:id="rId1"/>
            </p:custDataLst>
          </p:nvPr>
        </p:nvSpPr>
        <p:spPr>
          <a:xfrm>
            <a:off x="1213433" y="2635103"/>
            <a:ext cx="3077903" cy="1231106"/>
          </a:xfrm>
          <a:prstGeom prst="rect">
            <a:avLst/>
          </a:prstGeom>
          <a:noFill/>
        </p:spPr>
        <p:txBody>
          <a:bodyPr vert="horz" wrap="square" lIns="0" tIns="0" rIns="0" bIns="0" rtlCol="0" anchor="ctr" anchorCtr="0">
            <a:spAutoFit/>
          </a:bodyPr>
          <a:lstStyle/>
          <a:p>
            <a:pPr algn="ctr"/>
            <a:r>
              <a:rPr lang="zh-CN" altLang="en-US" sz="8000" b="1">
                <a:solidFill>
                  <a:schemeClr val="accent1"/>
                </a:solidFill>
                <a:latin typeface="微软雅黑" panose="020B0503020204020204" pitchFamily="34" charset="-122"/>
                <a:ea typeface="微软雅黑" panose="020B0503020204020204" pitchFamily="34" charset="-122"/>
                <a:sym typeface="Arial" panose="020B0604020202020204" pitchFamily="34" charset="0"/>
              </a:rPr>
              <a:t>提纲</a:t>
            </a:r>
            <a:endParaRPr lang="zh-CN" altLang="en-US" sz="80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MH_Others_2"/>
          <p:cNvSpPr txBox="1"/>
          <p:nvPr>
            <p:custDataLst>
              <p:tags r:id="rId2"/>
            </p:custDataLst>
          </p:nvPr>
        </p:nvSpPr>
        <p:spPr>
          <a:xfrm>
            <a:off x="1102828" y="4030286"/>
            <a:ext cx="3299115" cy="492443"/>
          </a:xfrm>
          <a:prstGeom prst="rect">
            <a:avLst/>
          </a:prstGeom>
          <a:noFill/>
        </p:spPr>
        <p:txBody>
          <a:bodyPr wrap="square" lIns="0" tIns="0" rIns="0" bIns="0">
            <a:spAutoFit/>
          </a:bodyPr>
          <a:lstStyle/>
          <a:p>
            <a:pPr algn="ctr">
              <a:defRPr/>
            </a:pPr>
            <a:r>
              <a:rPr lang="en-US" altLang="zh-CN"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CONTENTS</a:t>
            </a:r>
            <a:endParaRPr lang="zh-CN" altLang="en-US" sz="32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任意多边形 9"/>
          <p:cNvSpPr>
            <a:spLocks/>
          </p:cNvSpPr>
          <p:nvPr/>
        </p:nvSpPr>
        <p:spPr bwMode="auto">
          <a:xfrm flipH="1">
            <a:off x="3837229" y="199"/>
            <a:ext cx="6140653" cy="7232253"/>
          </a:xfrm>
          <a:custGeom>
            <a:avLst/>
            <a:gdLst>
              <a:gd name="connsiteX0" fmla="*/ 0 w 7357707"/>
              <a:gd name="connsiteY0" fmla="*/ 0 h 7232650"/>
              <a:gd name="connsiteX1" fmla="*/ 2636168 w 7357707"/>
              <a:gd name="connsiteY1" fmla="*/ 0 h 7232650"/>
              <a:gd name="connsiteX2" fmla="*/ 7357707 w 7357707"/>
              <a:gd name="connsiteY2" fmla="*/ 7232650 h 7232650"/>
              <a:gd name="connsiteX3" fmla="*/ 4721539 w 7357707"/>
              <a:gd name="connsiteY3" fmla="*/ 7232650 h 7232650"/>
            </a:gdLst>
            <a:ahLst/>
            <a:cxnLst>
              <a:cxn ang="0">
                <a:pos x="connsiteX0" y="connsiteY0"/>
              </a:cxn>
              <a:cxn ang="0">
                <a:pos x="connsiteX1" y="connsiteY1"/>
              </a:cxn>
              <a:cxn ang="0">
                <a:pos x="connsiteX2" y="connsiteY2"/>
              </a:cxn>
              <a:cxn ang="0">
                <a:pos x="connsiteX3" y="connsiteY3"/>
              </a:cxn>
            </a:cxnLst>
            <a:rect l="l" t="t" r="r" b="b"/>
            <a:pathLst>
              <a:path w="7357707" h="7232650">
                <a:moveTo>
                  <a:pt x="0" y="0"/>
                </a:moveTo>
                <a:lnTo>
                  <a:pt x="2636168" y="0"/>
                </a:lnTo>
                <a:lnTo>
                  <a:pt x="7357707" y="7232650"/>
                </a:lnTo>
                <a:lnTo>
                  <a:pt x="4721539" y="7232650"/>
                </a:lnTo>
                <a:close/>
              </a:path>
            </a:pathLst>
          </a:custGeom>
          <a:solidFill>
            <a:schemeClr val="accent1"/>
          </a:solidFill>
          <a:ln>
            <a:noFill/>
          </a:ln>
        </p:spPr>
        <p:txBody>
          <a:bodyPr vert="horz" wrap="square" lIns="128573" tIns="64286" rIns="128573" bIns="64286" numCol="1" anchor="t" anchorCtr="0" compatLnSpc="1">
            <a:prstTxWarp prst="textNoShape">
              <a:avLst/>
            </a:prstTxWarp>
            <a:noAutofit/>
          </a:bodyPr>
          <a:lstStyle/>
          <a:p>
            <a:endParaRPr lang="zh-CN" altLang="en-US"/>
          </a:p>
        </p:txBody>
      </p:sp>
      <p:sp>
        <p:nvSpPr>
          <p:cNvPr id="12" name="MH_Entry_1"/>
          <p:cNvSpPr/>
          <p:nvPr>
            <p:custDataLst>
              <p:tags r:id="rId3"/>
            </p:custDataLst>
          </p:nvPr>
        </p:nvSpPr>
        <p:spPr>
          <a:xfrm>
            <a:off x="9777074" y="1271940"/>
            <a:ext cx="2251057"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zh-CN" altLang="en-US" sz="32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政策依据</a:t>
            </a:r>
            <a:endParaRPr lang="en-US" altLang="zh-CN" sz="32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r>
              <a:rPr lang="en-US" altLang="zh-CN" sz="16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The policy basis</a:t>
            </a:r>
            <a:endParaRPr lang="zh-CN" altLang="en-US" sz="16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MH_Entry_2"/>
          <p:cNvSpPr/>
          <p:nvPr>
            <p:custDataLst>
              <p:tags r:id="rId4"/>
            </p:custDataLst>
          </p:nvPr>
        </p:nvSpPr>
        <p:spPr>
          <a:xfrm>
            <a:off x="9005954" y="2550074"/>
            <a:ext cx="2251057"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zh-CN" altLang="en-US" sz="32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基本原则</a:t>
            </a:r>
            <a:endParaRPr lang="en-US" altLang="zh-CN" sz="32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6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The basic principle of</a:t>
            </a:r>
            <a:endParaRPr lang="zh-CN" altLang="en-US" sz="16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MH_Entry_3"/>
          <p:cNvSpPr/>
          <p:nvPr>
            <p:custDataLst>
              <p:tags r:id="rId5"/>
            </p:custDataLst>
          </p:nvPr>
        </p:nvSpPr>
        <p:spPr>
          <a:xfrm>
            <a:off x="8277150" y="3717976"/>
            <a:ext cx="2251057"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zh-CN" altLang="en-US" sz="32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总体目标</a:t>
            </a:r>
            <a:endParaRPr lang="en-US" altLang="zh-CN" sz="32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6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The overall goal</a:t>
            </a:r>
            <a:endParaRPr lang="zh-CN" altLang="en-US" sz="16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MH_Entry_4"/>
          <p:cNvSpPr/>
          <p:nvPr>
            <p:custDataLst>
              <p:tags r:id="rId6"/>
            </p:custDataLst>
          </p:nvPr>
        </p:nvSpPr>
        <p:spPr>
          <a:xfrm>
            <a:off x="7723975" y="4921131"/>
            <a:ext cx="2251057"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zh-CN" altLang="en-US" sz="32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重点任务</a:t>
            </a:r>
            <a:endParaRPr lang="en-US" altLang="zh-CN" sz="32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6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The key task</a:t>
            </a:r>
            <a:endParaRPr lang="zh-CN" altLang="en-US" sz="16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MH_Number_1"/>
          <p:cNvSpPr/>
          <p:nvPr>
            <p:custDataLst>
              <p:tags r:id="rId7"/>
            </p:custDataLst>
          </p:nvPr>
        </p:nvSpPr>
        <p:spPr>
          <a:xfrm>
            <a:off x="8661289" y="1228397"/>
            <a:ext cx="702722" cy="702722"/>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01</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MH_Number_2"/>
          <p:cNvSpPr/>
          <p:nvPr>
            <p:custDataLst>
              <p:tags r:id="rId8"/>
            </p:custDataLst>
          </p:nvPr>
        </p:nvSpPr>
        <p:spPr>
          <a:xfrm>
            <a:off x="8098038" y="2459309"/>
            <a:ext cx="702722" cy="702722"/>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02</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Number_3"/>
          <p:cNvSpPr/>
          <p:nvPr>
            <p:custDataLst>
              <p:tags r:id="rId9"/>
            </p:custDataLst>
          </p:nvPr>
        </p:nvSpPr>
        <p:spPr>
          <a:xfrm>
            <a:off x="7335742" y="3666671"/>
            <a:ext cx="738664" cy="738664"/>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03</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MH_Number_4"/>
          <p:cNvSpPr/>
          <p:nvPr>
            <p:custDataLst>
              <p:tags r:id="rId10"/>
            </p:custDataLst>
          </p:nvPr>
        </p:nvSpPr>
        <p:spPr>
          <a:xfrm>
            <a:off x="6675259" y="4921131"/>
            <a:ext cx="738664" cy="738664"/>
          </a:xfrm>
          <a:prstGeom prst="ellipse">
            <a:avLst/>
          </a:prstGeom>
          <a:solidFill>
            <a:schemeClr val="accent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04</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3" name="MH_Number_3">
            <a:extLst>
              <a:ext uri="{FF2B5EF4-FFF2-40B4-BE49-F238E27FC236}">
                <a16:creationId xmlns:a16="http://schemas.microsoft.com/office/drawing/2014/main" xmlns="" id="{15EA01E3-1298-4247-862B-2D1363B6F93A}"/>
              </a:ext>
            </a:extLst>
          </p:cNvPr>
          <p:cNvSpPr/>
          <p:nvPr>
            <p:custDataLst>
              <p:tags r:id="rId11"/>
            </p:custDataLst>
          </p:nvPr>
        </p:nvSpPr>
        <p:spPr>
          <a:xfrm>
            <a:off x="6064895" y="5980913"/>
            <a:ext cx="738664" cy="738664"/>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05</a:t>
            </a:r>
            <a:endPar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MH_Entry_3">
            <a:extLst>
              <a:ext uri="{FF2B5EF4-FFF2-40B4-BE49-F238E27FC236}">
                <a16:creationId xmlns:a16="http://schemas.microsoft.com/office/drawing/2014/main" xmlns="" id="{CE856B89-A06D-4FE2-BD7B-1276C2C38284}"/>
              </a:ext>
            </a:extLst>
          </p:cNvPr>
          <p:cNvSpPr/>
          <p:nvPr>
            <p:custDataLst>
              <p:tags r:id="rId12"/>
            </p:custDataLst>
          </p:nvPr>
        </p:nvSpPr>
        <p:spPr>
          <a:xfrm>
            <a:off x="7050730" y="5924604"/>
            <a:ext cx="2251057"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zh-CN" altLang="en-US" sz="32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政策保障</a:t>
            </a:r>
            <a:endParaRPr lang="en-US" altLang="zh-CN" sz="32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a:p>
            <a:pPr lvl="0"/>
            <a:r>
              <a:rPr lang="en-US" altLang="zh-CN" sz="16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Policy guarantee</a:t>
            </a:r>
            <a:endParaRPr lang="zh-CN" altLang="en-US" sz="16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文本框 26">
            <a:extLst>
              <a:ext uri="{FF2B5EF4-FFF2-40B4-BE49-F238E27FC236}">
                <a16:creationId xmlns:a16="http://schemas.microsoft.com/office/drawing/2014/main" xmlns="" id="{75200AAA-854E-4758-A20E-EC647951E595}"/>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28" name="任意多边形: 形状 27">
            <a:extLst>
              <a:ext uri="{FF2B5EF4-FFF2-40B4-BE49-F238E27FC236}">
                <a16:creationId xmlns:a16="http://schemas.microsoft.com/office/drawing/2014/main" xmlns="" id="{632B1B2B-34F6-4469-BB41-BE664606BC67}"/>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extLst>
      <p:ext uri="{BB962C8B-B14F-4D97-AF65-F5344CB8AC3E}">
        <p14:creationId xmlns:p14="http://schemas.microsoft.com/office/powerpoint/2010/main" xmlns="" val="92936041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66B4B0B-8C44-4F6D-81F4-CDFC6B9EE795}"/>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8561"/>
          <a:stretch/>
        </p:blipFill>
        <p:spPr>
          <a:xfrm>
            <a:off x="0" y="0"/>
            <a:ext cx="12858750" cy="7250715"/>
          </a:xfrm>
          <a:prstGeom prst="rect">
            <a:avLst/>
          </a:prstGeom>
        </p:spPr>
      </p:pic>
      <p:sp>
        <p:nvSpPr>
          <p:cNvPr id="13" name="矩形 12"/>
          <p:cNvSpPr/>
          <p:nvPr>
            <p:custDataLst>
              <p:tags r:id="rId2"/>
            </p:custDataLst>
          </p:nvPr>
        </p:nvSpPr>
        <p:spPr>
          <a:xfrm>
            <a:off x="4268781" y="3003593"/>
            <a:ext cx="858961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1522853" cy="1557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3"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01</a:t>
            </a:r>
            <a:endParaRPr lang="zh-CN" altLang="en-US" sz="10123"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a:spLocks/>
          </p:cNvSpPr>
          <p:nvPr>
            <p:custDataLst>
              <p:tags r:id="rId4"/>
            </p:custDataLst>
          </p:nvPr>
        </p:nvSpPr>
        <p:spPr>
          <a:xfrm>
            <a:off x="6631398" y="3236745"/>
            <a:ext cx="4257961" cy="553870"/>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3999"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政策依据</a:t>
            </a:r>
          </a:p>
        </p:txBody>
      </p:sp>
      <p:sp>
        <p:nvSpPr>
          <p:cNvPr id="7" name="文本占位符 6"/>
          <p:cNvSpPr txBox="1">
            <a:spLocks/>
          </p:cNvSpPr>
          <p:nvPr>
            <p:custDataLst>
              <p:tags r:id="rId5"/>
            </p:custDataLst>
          </p:nvPr>
        </p:nvSpPr>
        <p:spPr>
          <a:xfrm>
            <a:off x="6631398" y="3813919"/>
            <a:ext cx="4257961" cy="2215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The policy basis</a:t>
            </a:r>
          </a:p>
        </p:txBody>
      </p:sp>
      <p:sp>
        <p:nvSpPr>
          <p:cNvPr id="18" name="文本框 17">
            <a:extLst>
              <a:ext uri="{FF2B5EF4-FFF2-40B4-BE49-F238E27FC236}">
                <a16:creationId xmlns:a16="http://schemas.microsoft.com/office/drawing/2014/main" xmlns="" id="{18EC3A3A-26A6-4074-98A9-D1F4980AC7DD}"/>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19" name="任意多边形: 形状 18">
            <a:extLst>
              <a:ext uri="{FF2B5EF4-FFF2-40B4-BE49-F238E27FC236}">
                <a16:creationId xmlns:a16="http://schemas.microsoft.com/office/drawing/2014/main" xmlns="" id="{EB05C731-7A22-4592-A351-7F7A8F4D3E62}"/>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1"/>
    </p:custDataLst>
    <p:extLst>
      <p:ext uri="{BB962C8B-B14F-4D97-AF65-F5344CB8AC3E}">
        <p14:creationId xmlns:p14="http://schemas.microsoft.com/office/powerpoint/2010/main" xmlns="" val="260866571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xmlns="" id="{AA4FD754-27DF-4F8D-96FE-DDB9F2B2197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3420"/>
          <a:stretch/>
        </p:blipFill>
        <p:spPr>
          <a:xfrm>
            <a:off x="-2128" y="0"/>
            <a:ext cx="12929031" cy="7432749"/>
          </a:xfrm>
          <a:prstGeom prst="rect">
            <a:avLst/>
          </a:prstGeom>
        </p:spPr>
      </p:pic>
      <p:sp>
        <p:nvSpPr>
          <p:cNvPr id="11" name="Rectangle 10"/>
          <p:cNvSpPr/>
          <p:nvPr/>
        </p:nvSpPr>
        <p:spPr>
          <a:xfrm>
            <a:off x="707" y="1765574"/>
            <a:ext cx="12923363" cy="221079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政策依据</a:t>
            </a: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The policy basis</a:t>
            </a:r>
          </a:p>
        </p:txBody>
      </p:sp>
      <p:sp>
        <p:nvSpPr>
          <p:cNvPr id="2" name="矩形 1">
            <a:extLst>
              <a:ext uri="{FF2B5EF4-FFF2-40B4-BE49-F238E27FC236}">
                <a16:creationId xmlns:a16="http://schemas.microsoft.com/office/drawing/2014/main" xmlns="" id="{94A22B6B-0464-418D-8A7A-73DB197414EA}"/>
              </a:ext>
            </a:extLst>
          </p:cNvPr>
          <p:cNvSpPr/>
          <p:nvPr/>
        </p:nvSpPr>
        <p:spPr>
          <a:xfrm>
            <a:off x="884238" y="2226016"/>
            <a:ext cx="11017250" cy="1289905"/>
          </a:xfrm>
          <a:prstGeom prst="rect">
            <a:avLst/>
          </a:prstGeom>
        </p:spPr>
        <p:txBody>
          <a:bodyPr wrap="square">
            <a:spAutoFit/>
          </a:bodyPr>
          <a:lstStyle/>
          <a:p>
            <a:pPr indent="576000" algn="just">
              <a:lnSpc>
                <a:spcPct val="150000"/>
              </a:lnSpc>
              <a:spcAft>
                <a:spcPts val="0"/>
              </a:spcAft>
            </a:pPr>
            <a:r>
              <a:rPr lang="zh-CN"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贯彻落实《广西壮族自治区人民政府办公厅关于印发推进柳州市工业高质量发展建设现代制造城实施方案（</a:t>
            </a:r>
            <a:r>
              <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2018</a:t>
            </a:r>
            <a:r>
              <a:rPr lang="zh-CN"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zh-CN"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年）的通知》，着力抓创新、创品牌、拓市场，加快培育发展工业设计产业，促进工业设计与制造业深度融合，全面提升产品市场竞争力。</a:t>
            </a:r>
          </a:p>
        </p:txBody>
      </p:sp>
      <p:sp>
        <p:nvSpPr>
          <p:cNvPr id="41" name="文本框 40">
            <a:extLst>
              <a:ext uri="{FF2B5EF4-FFF2-40B4-BE49-F238E27FC236}">
                <a16:creationId xmlns:a16="http://schemas.microsoft.com/office/drawing/2014/main" xmlns="" id="{E51B746D-826E-4A19-9744-0F17CB7B1318}"/>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p>
        </p:txBody>
      </p:sp>
      <p:sp>
        <p:nvSpPr>
          <p:cNvPr id="42" name="任意多边形: 形状 41">
            <a:extLst>
              <a:ext uri="{FF2B5EF4-FFF2-40B4-BE49-F238E27FC236}">
                <a16:creationId xmlns:a16="http://schemas.microsoft.com/office/drawing/2014/main" xmlns="" id="{BEA976F1-7A3D-4484-804B-392B570115FC}"/>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extLst>
      <p:ext uri="{BB962C8B-B14F-4D97-AF65-F5344CB8AC3E}">
        <p14:creationId xmlns:p14="http://schemas.microsoft.com/office/powerpoint/2010/main" xmlns="" val="33539068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CB198B-1041-499E-B91E-09C82001DAAC}"/>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8079"/>
          <a:stretch/>
        </p:blipFill>
        <p:spPr>
          <a:xfrm>
            <a:off x="0" y="0"/>
            <a:ext cx="12846969" cy="7232650"/>
          </a:xfrm>
          <a:prstGeom prst="rect">
            <a:avLst/>
          </a:prstGeom>
        </p:spPr>
      </p:pic>
      <p:sp>
        <p:nvSpPr>
          <p:cNvPr id="13" name="矩形 12"/>
          <p:cNvSpPr/>
          <p:nvPr>
            <p:custDataLst>
              <p:tags r:id="rId2"/>
            </p:custDataLst>
          </p:nvPr>
        </p:nvSpPr>
        <p:spPr>
          <a:xfrm>
            <a:off x="4257354" y="3003593"/>
            <a:ext cx="858961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a:spLocks/>
          </p:cNvSpPr>
          <p:nvPr>
            <p:custDataLst>
              <p:tags r:id="rId3"/>
            </p:custDataLst>
          </p:nvPr>
        </p:nvSpPr>
        <p:spPr>
          <a:xfrm>
            <a:off x="6631397" y="3158826"/>
            <a:ext cx="4257961" cy="6924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5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基本原则</a:t>
            </a:r>
          </a:p>
        </p:txBody>
      </p:sp>
      <p:sp>
        <p:nvSpPr>
          <p:cNvPr id="7" name="文本占位符 6"/>
          <p:cNvSpPr txBox="1">
            <a:spLocks/>
          </p:cNvSpPr>
          <p:nvPr>
            <p:custDataLst>
              <p:tags r:id="rId4"/>
            </p:custDataLst>
          </p:nvPr>
        </p:nvSpPr>
        <p:spPr>
          <a:xfrm>
            <a:off x="6708489" y="3809788"/>
            <a:ext cx="4257961" cy="2769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The basic </a:t>
            </a:r>
            <a:r>
              <a:rPr lang="en-US" altLang="zh-CN" sz="2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principle</a:t>
            </a:r>
            <a:r>
              <a:rPr lang="en-US" altLang="zh-CN"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of</a:t>
            </a:r>
          </a:p>
        </p:txBody>
      </p:sp>
      <p:sp>
        <p:nvSpPr>
          <p:cNvPr id="2053" name="文本框 14"/>
          <p:cNvSpPr txBox="1">
            <a:spLocks noChangeArrowheads="1"/>
          </p:cNvSpPr>
          <p:nvPr>
            <p:custDataLst>
              <p:tags r:id="rId5"/>
            </p:custDataLst>
          </p:nvPr>
        </p:nvSpPr>
        <p:spPr bwMode="auto">
          <a:xfrm>
            <a:off x="4574077" y="2808806"/>
            <a:ext cx="1522853" cy="1557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3"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02</a:t>
            </a:r>
            <a:endParaRPr lang="zh-CN" altLang="en-US" sz="10123"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xmlns="" id="{8A4AF497-49DD-43FC-9951-5374A767885F}"/>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19" name="任意多边形: 形状 18">
            <a:extLst>
              <a:ext uri="{FF2B5EF4-FFF2-40B4-BE49-F238E27FC236}">
                <a16:creationId xmlns:a16="http://schemas.microsoft.com/office/drawing/2014/main" xmlns="" id="{54668964-3623-4DD7-B2EC-32E936C8E154}"/>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1"/>
    </p:custDataLst>
    <p:extLst>
      <p:ext uri="{BB962C8B-B14F-4D97-AF65-F5344CB8AC3E}">
        <p14:creationId xmlns:p14="http://schemas.microsoft.com/office/powerpoint/2010/main" xmlns="" val="289829042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xmlns="" id="{58AE8CF9-BF62-4BD9-B961-2D3DC48855F9}"/>
              </a:ext>
            </a:extLst>
          </p:cNvPr>
          <p:cNvPicPr>
            <a:picLocks noChangeAspect="1"/>
          </p:cNvPicPr>
          <p:nvPr/>
        </p:nvPicPr>
        <p:blipFill>
          <a:blip r:embed="rId10" cstate="print">
            <a:alphaModFix amt="97000"/>
            <a:extLst>
              <a:ext uri="{28A0092B-C50C-407E-A947-70E740481C1C}">
                <a14:useLocalDpi xmlns:a14="http://schemas.microsoft.com/office/drawing/2010/main" xmlns="" val="0"/>
              </a:ext>
            </a:extLst>
          </a:blip>
          <a:srcRect l="13434" r="24121"/>
          <a:stretch>
            <a:fillRect/>
          </a:stretch>
        </p:blipFill>
        <p:spPr>
          <a:xfrm>
            <a:off x="0" y="-14515"/>
            <a:ext cx="7328807" cy="7247165"/>
          </a:xfrm>
          <a:custGeom>
            <a:avLst/>
            <a:gdLst>
              <a:gd name="connsiteX0" fmla="*/ 2974521 w 7328807"/>
              <a:gd name="connsiteY0" fmla="*/ 0 h 7247165"/>
              <a:gd name="connsiteX1" fmla="*/ 7328807 w 7328807"/>
              <a:gd name="connsiteY1" fmla="*/ 7247164 h 7247165"/>
              <a:gd name="connsiteX2" fmla="*/ 0 w 7328807"/>
              <a:gd name="connsiteY2" fmla="*/ 7247165 h 7247165"/>
              <a:gd name="connsiteX3" fmla="*/ 0 w 7328807"/>
              <a:gd name="connsiteY3" fmla="*/ 14515 h 7247165"/>
            </a:gdLst>
            <a:ahLst/>
            <a:cxnLst>
              <a:cxn ang="0">
                <a:pos x="connsiteX0" y="connsiteY0"/>
              </a:cxn>
              <a:cxn ang="0">
                <a:pos x="connsiteX1" y="connsiteY1"/>
              </a:cxn>
              <a:cxn ang="0">
                <a:pos x="connsiteX2" y="connsiteY2"/>
              </a:cxn>
              <a:cxn ang="0">
                <a:pos x="connsiteX3" y="connsiteY3"/>
              </a:cxn>
            </a:cxnLst>
            <a:rect l="l" t="t" r="r" b="b"/>
            <a:pathLst>
              <a:path w="7328807" h="7247165">
                <a:moveTo>
                  <a:pt x="2974521" y="0"/>
                </a:moveTo>
                <a:lnTo>
                  <a:pt x="7328807" y="7247164"/>
                </a:lnTo>
                <a:lnTo>
                  <a:pt x="0" y="7247165"/>
                </a:lnTo>
                <a:lnTo>
                  <a:pt x="0" y="14515"/>
                </a:lnTo>
                <a:close/>
              </a:path>
            </a:pathLst>
          </a:custGeom>
          <a:blipFill dpi="0" rotWithShape="1">
            <a:blip r:embed="rId11" cstate="print">
              <a:alphaModFix amt="97000"/>
            </a:blip>
            <a:srcRect/>
            <a:tile tx="0" ty="0" sx="100000" sy="100000" flip="none" algn="tl"/>
          </a:blipFill>
          <a:ln>
            <a:noFill/>
          </a:ln>
        </p:spPr>
      </p:pic>
      <p:sp>
        <p:nvSpPr>
          <p:cNvPr id="32"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基本原则</a:t>
            </a:r>
          </a:p>
        </p:txBody>
      </p:sp>
      <p:sp>
        <p:nvSpPr>
          <p:cNvPr id="33" name="文本框 32"/>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The basic principle of</a:t>
            </a:r>
          </a:p>
        </p:txBody>
      </p:sp>
      <p:cxnSp>
        <p:nvCxnSpPr>
          <p:cNvPr id="48" name="MH_Other_1">
            <a:extLst>
              <a:ext uri="{FF2B5EF4-FFF2-40B4-BE49-F238E27FC236}">
                <a16:creationId xmlns:a16="http://schemas.microsoft.com/office/drawing/2014/main" xmlns="" id="{00D43B3E-B0F2-47C3-B6F7-E06034D93141}"/>
              </a:ext>
            </a:extLst>
          </p:cNvPr>
          <p:cNvCxnSpPr/>
          <p:nvPr>
            <p:custDataLst>
              <p:tags r:id="rId1"/>
            </p:custDataLst>
          </p:nvPr>
        </p:nvCxnSpPr>
        <p:spPr>
          <a:xfrm>
            <a:off x="5699435" y="1672110"/>
            <a:ext cx="2856323" cy="4083770"/>
          </a:xfrm>
          <a:prstGeom prst="line">
            <a:avLst/>
          </a:prstGeom>
          <a:noFill/>
          <a:ln w="28575" cap="flat" cmpd="sng" algn="ctr">
            <a:solidFill>
              <a:srgbClr val="BCBCBC"/>
            </a:solidFill>
            <a:prstDash val="solid"/>
          </a:ln>
          <a:effectLst/>
        </p:spPr>
      </p:cxnSp>
      <p:sp>
        <p:nvSpPr>
          <p:cNvPr id="49" name="MH_Other_2">
            <a:extLst>
              <a:ext uri="{FF2B5EF4-FFF2-40B4-BE49-F238E27FC236}">
                <a16:creationId xmlns:a16="http://schemas.microsoft.com/office/drawing/2014/main" xmlns="" id="{BC317DBC-DC48-4A66-A0E0-D93778ACA427}"/>
              </a:ext>
            </a:extLst>
          </p:cNvPr>
          <p:cNvSpPr/>
          <p:nvPr>
            <p:custDataLst>
              <p:tags r:id="rId2"/>
            </p:custDataLst>
          </p:nvPr>
        </p:nvSpPr>
        <p:spPr>
          <a:xfrm>
            <a:off x="5991612" y="2130203"/>
            <a:ext cx="104057" cy="104057"/>
          </a:xfrm>
          <a:prstGeom prst="ellipse">
            <a:avLst/>
          </a:prstGeom>
          <a:solidFill>
            <a:sysClr val="window" lastClr="FFFFFF"/>
          </a:solidFill>
          <a:ln w="57150" cap="flat" cmpd="sng" algn="ctr">
            <a:solidFill>
              <a:schemeClr val="accent1"/>
            </a:solidFill>
            <a:prstDash val="solid"/>
          </a:ln>
          <a:effectLst/>
        </p:spPr>
        <p:txBody>
          <a:bodyPr rtlCol="0" anchor="ctr"/>
          <a:lstStyle/>
          <a:p>
            <a:pPr algn="ctr">
              <a:defRPr/>
            </a:pPr>
            <a:endParaRPr lang="en-US" sz="2400" kern="0" dirty="0">
              <a:solidFill>
                <a:sysClr val="window" lastClr="FFFFFF"/>
              </a:solidFill>
              <a:latin typeface="微软雅黑" panose="020B0503020204020204" pitchFamily="34" charset="-122"/>
              <a:ea typeface="微软雅黑" panose="020B0503020204020204" pitchFamily="34" charset="-122"/>
            </a:endParaRPr>
          </a:p>
        </p:txBody>
      </p:sp>
      <p:sp>
        <p:nvSpPr>
          <p:cNvPr id="50" name="MH_SubTitle_1">
            <a:extLst>
              <a:ext uri="{FF2B5EF4-FFF2-40B4-BE49-F238E27FC236}">
                <a16:creationId xmlns:a16="http://schemas.microsoft.com/office/drawing/2014/main" xmlns="" id="{465B5678-E97F-4ED8-8A32-DDBAEB3E5F38}"/>
              </a:ext>
            </a:extLst>
          </p:cNvPr>
          <p:cNvSpPr/>
          <p:nvPr>
            <p:custDataLst>
              <p:tags r:id="rId3"/>
            </p:custDataLst>
          </p:nvPr>
        </p:nvSpPr>
        <p:spPr>
          <a:xfrm>
            <a:off x="6429375" y="1672109"/>
            <a:ext cx="3358243" cy="895134"/>
          </a:xfrm>
          <a:custGeom>
            <a:avLst/>
            <a:gdLst/>
            <a:ahLst/>
            <a:cxnLst/>
            <a:rect l="l" t="t" r="r" b="b"/>
            <a:pathLst>
              <a:path w="4647853" h="1238876">
                <a:moveTo>
                  <a:pt x="918749" y="100069"/>
                </a:moveTo>
                <a:cubicBezTo>
                  <a:pt x="631909" y="100069"/>
                  <a:pt x="399380" y="332598"/>
                  <a:pt x="399380" y="619438"/>
                </a:cubicBezTo>
                <a:cubicBezTo>
                  <a:pt x="399380" y="906277"/>
                  <a:pt x="631909" y="1138806"/>
                  <a:pt x="918749" y="1138806"/>
                </a:cubicBezTo>
                <a:lnTo>
                  <a:pt x="3984467" y="1138807"/>
                </a:lnTo>
                <a:cubicBezTo>
                  <a:pt x="4271307" y="1138807"/>
                  <a:pt x="4503836" y="906278"/>
                  <a:pt x="4503836" y="619438"/>
                </a:cubicBezTo>
                <a:lnTo>
                  <a:pt x="4503837" y="619438"/>
                </a:lnTo>
                <a:cubicBezTo>
                  <a:pt x="4503837" y="332598"/>
                  <a:pt x="4271308" y="100069"/>
                  <a:pt x="3984468" y="100069"/>
                </a:cubicBezTo>
                <a:close/>
                <a:moveTo>
                  <a:pt x="874802" y="0"/>
                </a:moveTo>
                <a:lnTo>
                  <a:pt x="4028415" y="0"/>
                </a:lnTo>
                <a:cubicBezTo>
                  <a:pt x="4370521" y="0"/>
                  <a:pt x="4647853" y="277332"/>
                  <a:pt x="4647853" y="619438"/>
                </a:cubicBezTo>
                <a:lnTo>
                  <a:pt x="4647852" y="619438"/>
                </a:lnTo>
                <a:cubicBezTo>
                  <a:pt x="4647852" y="961544"/>
                  <a:pt x="4370520" y="1238876"/>
                  <a:pt x="4028414" y="1238876"/>
                </a:cubicBezTo>
                <a:lnTo>
                  <a:pt x="874802" y="1238875"/>
                </a:lnTo>
                <a:cubicBezTo>
                  <a:pt x="583271" y="1238875"/>
                  <a:pt x="338778" y="1037481"/>
                  <a:pt x="274630" y="765799"/>
                </a:cubicBezTo>
                <a:lnTo>
                  <a:pt x="0" y="662813"/>
                </a:lnTo>
                <a:lnTo>
                  <a:pt x="260853" y="564993"/>
                </a:lnTo>
                <a:cubicBezTo>
                  <a:pt x="285446" y="248244"/>
                  <a:pt x="551134" y="0"/>
                  <a:pt x="874802" y="0"/>
                </a:cubicBezTo>
                <a:close/>
              </a:path>
            </a:pathLst>
          </a:custGeom>
          <a:gradFill flip="none" rotWithShape="1">
            <a:gsLst>
              <a:gs pos="55000">
                <a:schemeClr val="accent1"/>
              </a:gs>
              <a:gs pos="0">
                <a:schemeClr val="accent1"/>
              </a:gs>
              <a:gs pos="56000">
                <a:srgbClr val="F3FCFF"/>
              </a:gs>
              <a:gs pos="100000">
                <a:sysClr val="window" lastClr="FFFFFF"/>
              </a:gs>
            </a:gsLst>
            <a:lin ang="5400000" scaled="1"/>
            <a:tileRect/>
          </a:gradFill>
          <a:ln w="25400" cap="flat" cmpd="sng" algn="ctr">
            <a:noFill/>
            <a:prstDash val="solid"/>
          </a:ln>
          <a:effectLst>
            <a:outerShdw blurRad="101600" dist="38100" dir="5400000" algn="t" rotWithShape="0">
              <a:prstClr val="black">
                <a:alpha val="24000"/>
              </a:prstClr>
            </a:outerShdw>
          </a:effectLst>
        </p:spPr>
        <p:txBody>
          <a:bodyPr wrap="square" lIns="493567" tIns="0" bIns="0" rtlCol="0" anchor="ctr">
            <a:normAutofit/>
          </a:bodyPr>
          <a:lstStyle/>
          <a:p>
            <a:pPr algn="ctr" eaLnBrk="0" hangingPunct="0">
              <a:lnSpc>
                <a:spcPct val="120000"/>
              </a:lnSpc>
            </a:pPr>
            <a:r>
              <a:rPr lang="zh-CN" altLang="en-US" sz="2400" dirty="0">
                <a:latin typeface="微软雅黑" panose="020B0503020204020204" pitchFamily="34" charset="-122"/>
                <a:ea typeface="微软雅黑" panose="020B0503020204020204" pitchFamily="34" charset="-122"/>
              </a:rPr>
              <a:t>市场主导，政府推动</a:t>
            </a:r>
          </a:p>
        </p:txBody>
      </p:sp>
      <p:sp>
        <p:nvSpPr>
          <p:cNvPr id="52" name="MH_Other_4">
            <a:extLst>
              <a:ext uri="{FF2B5EF4-FFF2-40B4-BE49-F238E27FC236}">
                <a16:creationId xmlns:a16="http://schemas.microsoft.com/office/drawing/2014/main" xmlns="" id="{51EFB4BD-9ED4-4523-9170-600A632A046D}"/>
              </a:ext>
            </a:extLst>
          </p:cNvPr>
          <p:cNvSpPr/>
          <p:nvPr>
            <p:custDataLst>
              <p:tags r:id="rId4"/>
            </p:custDataLst>
          </p:nvPr>
        </p:nvSpPr>
        <p:spPr>
          <a:xfrm>
            <a:off x="7028424" y="3595033"/>
            <a:ext cx="104057" cy="104057"/>
          </a:xfrm>
          <a:prstGeom prst="ellipse">
            <a:avLst/>
          </a:prstGeom>
          <a:solidFill>
            <a:sysClr val="window" lastClr="FFFFFF"/>
          </a:solidFill>
          <a:ln w="57150" cap="flat" cmpd="sng" algn="ctr">
            <a:solidFill>
              <a:schemeClr val="accent1"/>
            </a:solidFill>
            <a:prstDash val="solid"/>
          </a:ln>
          <a:effectLst/>
        </p:spPr>
        <p:txBody>
          <a:bodyPr rtlCol="0" anchor="ctr"/>
          <a:lstStyle/>
          <a:p>
            <a:pPr algn="ctr">
              <a:defRPr/>
            </a:pPr>
            <a:endParaRPr lang="en-US" sz="2400" kern="0" dirty="0">
              <a:solidFill>
                <a:sysClr val="window" lastClr="FFFFFF"/>
              </a:solidFill>
              <a:latin typeface="微软雅黑" panose="020B0503020204020204" pitchFamily="34" charset="-122"/>
              <a:ea typeface="微软雅黑" panose="020B0503020204020204" pitchFamily="34" charset="-122"/>
            </a:endParaRPr>
          </a:p>
        </p:txBody>
      </p:sp>
      <p:sp>
        <p:nvSpPr>
          <p:cNvPr id="53" name="MH_SubTitle_2">
            <a:extLst>
              <a:ext uri="{FF2B5EF4-FFF2-40B4-BE49-F238E27FC236}">
                <a16:creationId xmlns:a16="http://schemas.microsoft.com/office/drawing/2014/main" xmlns="" id="{3D256D7D-32A8-47E8-B766-AAD2E6B8912E}"/>
              </a:ext>
            </a:extLst>
          </p:cNvPr>
          <p:cNvSpPr/>
          <p:nvPr>
            <p:custDataLst>
              <p:tags r:id="rId5"/>
            </p:custDataLst>
          </p:nvPr>
        </p:nvSpPr>
        <p:spPr>
          <a:xfrm>
            <a:off x="7495678" y="3116610"/>
            <a:ext cx="3358243" cy="895134"/>
          </a:xfrm>
          <a:custGeom>
            <a:avLst/>
            <a:gdLst/>
            <a:ahLst/>
            <a:cxnLst/>
            <a:rect l="l" t="t" r="r" b="b"/>
            <a:pathLst>
              <a:path w="4647853" h="1238876">
                <a:moveTo>
                  <a:pt x="918749" y="100069"/>
                </a:moveTo>
                <a:cubicBezTo>
                  <a:pt x="631909" y="100069"/>
                  <a:pt x="399380" y="332598"/>
                  <a:pt x="399380" y="619438"/>
                </a:cubicBezTo>
                <a:cubicBezTo>
                  <a:pt x="399380" y="906277"/>
                  <a:pt x="631909" y="1138806"/>
                  <a:pt x="918749" y="1138806"/>
                </a:cubicBezTo>
                <a:lnTo>
                  <a:pt x="3984467" y="1138807"/>
                </a:lnTo>
                <a:cubicBezTo>
                  <a:pt x="4271307" y="1138807"/>
                  <a:pt x="4503836" y="906278"/>
                  <a:pt x="4503836" y="619438"/>
                </a:cubicBezTo>
                <a:lnTo>
                  <a:pt x="4503837" y="619438"/>
                </a:lnTo>
                <a:cubicBezTo>
                  <a:pt x="4503837" y="332598"/>
                  <a:pt x="4271308" y="100069"/>
                  <a:pt x="3984468" y="100069"/>
                </a:cubicBezTo>
                <a:close/>
                <a:moveTo>
                  <a:pt x="874802" y="0"/>
                </a:moveTo>
                <a:lnTo>
                  <a:pt x="4028415" y="0"/>
                </a:lnTo>
                <a:cubicBezTo>
                  <a:pt x="4370521" y="0"/>
                  <a:pt x="4647853" y="277332"/>
                  <a:pt x="4647853" y="619438"/>
                </a:cubicBezTo>
                <a:lnTo>
                  <a:pt x="4647852" y="619438"/>
                </a:lnTo>
                <a:cubicBezTo>
                  <a:pt x="4647852" y="961544"/>
                  <a:pt x="4370520" y="1238876"/>
                  <a:pt x="4028414" y="1238876"/>
                </a:cubicBezTo>
                <a:lnTo>
                  <a:pt x="874802" y="1238875"/>
                </a:lnTo>
                <a:cubicBezTo>
                  <a:pt x="583271" y="1238875"/>
                  <a:pt x="338778" y="1037481"/>
                  <a:pt x="274630" y="765799"/>
                </a:cubicBezTo>
                <a:lnTo>
                  <a:pt x="0" y="662813"/>
                </a:lnTo>
                <a:lnTo>
                  <a:pt x="260853" y="564993"/>
                </a:lnTo>
                <a:cubicBezTo>
                  <a:pt x="285446" y="248244"/>
                  <a:pt x="551134" y="0"/>
                  <a:pt x="874802" y="0"/>
                </a:cubicBezTo>
                <a:close/>
              </a:path>
            </a:pathLst>
          </a:custGeom>
          <a:gradFill flip="none" rotWithShape="1">
            <a:gsLst>
              <a:gs pos="55000">
                <a:schemeClr val="accent1"/>
              </a:gs>
              <a:gs pos="0">
                <a:schemeClr val="accent1"/>
              </a:gs>
              <a:gs pos="56000">
                <a:srgbClr val="F3FCFF"/>
              </a:gs>
              <a:gs pos="100000">
                <a:sysClr val="window" lastClr="FFFFFF"/>
              </a:gs>
            </a:gsLst>
            <a:lin ang="5400000" scaled="1"/>
            <a:tileRect/>
          </a:gradFill>
          <a:ln w="25400" cap="flat" cmpd="sng" algn="ctr">
            <a:noFill/>
            <a:prstDash val="solid"/>
          </a:ln>
          <a:effectLst>
            <a:outerShdw blurRad="101600" dist="38100" dir="5400000" algn="t" rotWithShape="0">
              <a:prstClr val="black">
                <a:alpha val="24000"/>
              </a:prstClr>
            </a:outerShdw>
          </a:effectLst>
        </p:spPr>
        <p:txBody>
          <a:bodyPr wrap="square" lIns="493567" tIns="0" bIns="0" rtlCol="0" anchor="ctr">
            <a:normAutofit/>
          </a:bodyPr>
          <a:lstStyle/>
          <a:p>
            <a:pPr eaLnBrk="0" hangingPunct="0">
              <a:lnSpc>
                <a:spcPct val="120000"/>
              </a:lnSpc>
            </a:pPr>
            <a:r>
              <a:rPr lang="zh-CN" altLang="en-US" sz="2400" dirty="0">
                <a:latin typeface="微软雅黑" panose="020B0503020204020204" pitchFamily="34" charset="-122"/>
                <a:ea typeface="微软雅黑" panose="020B0503020204020204" pitchFamily="34" charset="-122"/>
              </a:rPr>
              <a:t>统筹规划，突出重点</a:t>
            </a:r>
          </a:p>
        </p:txBody>
      </p:sp>
      <p:sp>
        <p:nvSpPr>
          <p:cNvPr id="55" name="MH_Other_6">
            <a:extLst>
              <a:ext uri="{FF2B5EF4-FFF2-40B4-BE49-F238E27FC236}">
                <a16:creationId xmlns:a16="http://schemas.microsoft.com/office/drawing/2014/main" xmlns="" id="{67FA755F-4DF6-40A5-B045-B931B0873201}"/>
              </a:ext>
            </a:extLst>
          </p:cNvPr>
          <p:cNvSpPr/>
          <p:nvPr>
            <p:custDataLst>
              <p:tags r:id="rId6"/>
            </p:custDataLst>
          </p:nvPr>
        </p:nvSpPr>
        <p:spPr>
          <a:xfrm>
            <a:off x="8041803" y="5029369"/>
            <a:ext cx="104057" cy="104057"/>
          </a:xfrm>
          <a:prstGeom prst="ellipse">
            <a:avLst/>
          </a:prstGeom>
          <a:solidFill>
            <a:sysClr val="window" lastClr="FFFFFF"/>
          </a:solidFill>
          <a:ln w="57150" cap="flat" cmpd="sng" algn="ctr">
            <a:solidFill>
              <a:schemeClr val="accent2"/>
            </a:solidFill>
            <a:prstDash val="solid"/>
          </a:ln>
          <a:effectLst/>
        </p:spPr>
        <p:txBody>
          <a:bodyPr rtlCol="0" anchor="ctr"/>
          <a:lstStyle/>
          <a:p>
            <a:pPr algn="ctr">
              <a:defRPr/>
            </a:pPr>
            <a:endParaRPr lang="en-US" sz="2400" kern="0" dirty="0">
              <a:solidFill>
                <a:schemeClr val="accent2"/>
              </a:solidFill>
              <a:latin typeface="微软雅黑" panose="020B0503020204020204" pitchFamily="34" charset="-122"/>
              <a:ea typeface="微软雅黑" panose="020B0503020204020204" pitchFamily="34" charset="-122"/>
            </a:endParaRPr>
          </a:p>
        </p:txBody>
      </p:sp>
      <p:sp>
        <p:nvSpPr>
          <p:cNvPr id="56" name="MH_SubTitle_3">
            <a:extLst>
              <a:ext uri="{FF2B5EF4-FFF2-40B4-BE49-F238E27FC236}">
                <a16:creationId xmlns:a16="http://schemas.microsoft.com/office/drawing/2014/main" xmlns="" id="{20DD0122-4CAB-47A9-97E9-F6A2080AADDA}"/>
              </a:ext>
            </a:extLst>
          </p:cNvPr>
          <p:cNvSpPr/>
          <p:nvPr>
            <p:custDataLst>
              <p:tags r:id="rId7"/>
            </p:custDataLst>
          </p:nvPr>
        </p:nvSpPr>
        <p:spPr>
          <a:xfrm>
            <a:off x="8480567" y="4561111"/>
            <a:ext cx="3358243" cy="895134"/>
          </a:xfrm>
          <a:custGeom>
            <a:avLst/>
            <a:gdLst/>
            <a:ahLst/>
            <a:cxnLst/>
            <a:rect l="l" t="t" r="r" b="b"/>
            <a:pathLst>
              <a:path w="4647853" h="1238876">
                <a:moveTo>
                  <a:pt x="918749" y="100069"/>
                </a:moveTo>
                <a:cubicBezTo>
                  <a:pt x="631909" y="100069"/>
                  <a:pt x="399380" y="332598"/>
                  <a:pt x="399380" y="619438"/>
                </a:cubicBezTo>
                <a:cubicBezTo>
                  <a:pt x="399380" y="906277"/>
                  <a:pt x="631909" y="1138806"/>
                  <a:pt x="918749" y="1138806"/>
                </a:cubicBezTo>
                <a:lnTo>
                  <a:pt x="3984467" y="1138807"/>
                </a:lnTo>
                <a:cubicBezTo>
                  <a:pt x="4271307" y="1138807"/>
                  <a:pt x="4503836" y="906278"/>
                  <a:pt x="4503836" y="619438"/>
                </a:cubicBezTo>
                <a:lnTo>
                  <a:pt x="4503837" y="619438"/>
                </a:lnTo>
                <a:cubicBezTo>
                  <a:pt x="4503837" y="332598"/>
                  <a:pt x="4271308" y="100069"/>
                  <a:pt x="3984468" y="100069"/>
                </a:cubicBezTo>
                <a:close/>
                <a:moveTo>
                  <a:pt x="874802" y="0"/>
                </a:moveTo>
                <a:lnTo>
                  <a:pt x="4028415" y="0"/>
                </a:lnTo>
                <a:cubicBezTo>
                  <a:pt x="4370521" y="0"/>
                  <a:pt x="4647853" y="277332"/>
                  <a:pt x="4647853" y="619438"/>
                </a:cubicBezTo>
                <a:lnTo>
                  <a:pt x="4647852" y="619438"/>
                </a:lnTo>
                <a:cubicBezTo>
                  <a:pt x="4647852" y="961544"/>
                  <a:pt x="4370520" y="1238876"/>
                  <a:pt x="4028414" y="1238876"/>
                </a:cubicBezTo>
                <a:lnTo>
                  <a:pt x="874802" y="1238875"/>
                </a:lnTo>
                <a:cubicBezTo>
                  <a:pt x="583271" y="1238875"/>
                  <a:pt x="338778" y="1037481"/>
                  <a:pt x="274630" y="765799"/>
                </a:cubicBezTo>
                <a:lnTo>
                  <a:pt x="0" y="662813"/>
                </a:lnTo>
                <a:lnTo>
                  <a:pt x="260853" y="564993"/>
                </a:lnTo>
                <a:cubicBezTo>
                  <a:pt x="285446" y="248244"/>
                  <a:pt x="551134" y="0"/>
                  <a:pt x="874802" y="0"/>
                </a:cubicBezTo>
                <a:close/>
              </a:path>
            </a:pathLst>
          </a:custGeom>
          <a:gradFill flip="none" rotWithShape="1">
            <a:gsLst>
              <a:gs pos="55000">
                <a:schemeClr val="accent2"/>
              </a:gs>
              <a:gs pos="0">
                <a:schemeClr val="accent2"/>
              </a:gs>
              <a:gs pos="56000">
                <a:srgbClr val="F3FCFF"/>
              </a:gs>
              <a:gs pos="100000">
                <a:sysClr val="window" lastClr="FFFFFF"/>
              </a:gs>
            </a:gsLst>
            <a:lin ang="5400000" scaled="1"/>
            <a:tileRect/>
          </a:gradFill>
          <a:ln w="25400" cap="flat" cmpd="sng" algn="ctr">
            <a:noFill/>
            <a:prstDash val="solid"/>
          </a:ln>
          <a:effectLst>
            <a:outerShdw blurRad="101600" dist="38100" dir="5400000" algn="t" rotWithShape="0">
              <a:prstClr val="black">
                <a:alpha val="24000"/>
              </a:prstClr>
            </a:outerShdw>
          </a:effectLst>
        </p:spPr>
        <p:txBody>
          <a:bodyPr wrap="square" lIns="493567" tIns="0" bIns="0" rtlCol="0" anchor="ctr">
            <a:normAutofit/>
          </a:bodyPr>
          <a:lstStyle/>
          <a:p>
            <a:pPr algn="ctr" eaLnBrk="0" hangingPunct="0">
              <a:lnSpc>
                <a:spcPct val="120000"/>
              </a:lnSpc>
            </a:pPr>
            <a:r>
              <a:rPr lang="zh-CN" altLang="en-US" sz="2400" dirty="0">
                <a:latin typeface="微软雅黑" panose="020B0503020204020204" pitchFamily="34" charset="-122"/>
                <a:ea typeface="微软雅黑" panose="020B0503020204020204" pitchFamily="34" charset="-122"/>
              </a:rPr>
              <a:t>根植产业，深度融合</a:t>
            </a:r>
            <a:endParaRPr lang="en-US" altLang="zh-CN" sz="2400" dirty="0">
              <a:latin typeface="微软雅黑" panose="020B0503020204020204" pitchFamily="34" charset="-122"/>
              <a:ea typeface="微软雅黑" panose="020B0503020204020204" pitchFamily="34" charset="-122"/>
            </a:endParaRPr>
          </a:p>
        </p:txBody>
      </p:sp>
      <p:sp>
        <p:nvSpPr>
          <p:cNvPr id="68" name="六边形 67">
            <a:extLst>
              <a:ext uri="{FF2B5EF4-FFF2-40B4-BE49-F238E27FC236}">
                <a16:creationId xmlns:a16="http://schemas.microsoft.com/office/drawing/2014/main" xmlns="" id="{6C141926-B887-43EB-9411-3FA40D987833}"/>
              </a:ext>
            </a:extLst>
          </p:cNvPr>
          <p:cNvSpPr/>
          <p:nvPr/>
        </p:nvSpPr>
        <p:spPr>
          <a:xfrm>
            <a:off x="5417700" y="2104146"/>
            <a:ext cx="489744" cy="422193"/>
          </a:xfrm>
          <a:prstGeom prst="hexagon">
            <a:avLst/>
          </a:prstGeom>
          <a:solidFill>
            <a:srgbClr val="006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1</a:t>
            </a:r>
            <a:endParaRPr lang="zh-CN" altLang="en-US" sz="3200" dirty="0"/>
          </a:p>
        </p:txBody>
      </p:sp>
      <p:sp>
        <p:nvSpPr>
          <p:cNvPr id="70" name="六边形 69">
            <a:extLst>
              <a:ext uri="{FF2B5EF4-FFF2-40B4-BE49-F238E27FC236}">
                <a16:creationId xmlns:a16="http://schemas.microsoft.com/office/drawing/2014/main" xmlns="" id="{772AE4E2-F674-4869-BD9F-EE96342AAA68}"/>
              </a:ext>
            </a:extLst>
          </p:cNvPr>
          <p:cNvSpPr/>
          <p:nvPr/>
        </p:nvSpPr>
        <p:spPr>
          <a:xfrm>
            <a:off x="6447565" y="3487993"/>
            <a:ext cx="489744" cy="422193"/>
          </a:xfrm>
          <a:prstGeom prst="hexagon">
            <a:avLst/>
          </a:prstGeom>
          <a:solidFill>
            <a:srgbClr val="006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2</a:t>
            </a:r>
            <a:endParaRPr lang="zh-CN" altLang="en-US" sz="3200" dirty="0"/>
          </a:p>
        </p:txBody>
      </p:sp>
      <p:sp>
        <p:nvSpPr>
          <p:cNvPr id="71" name="六边形 70">
            <a:extLst>
              <a:ext uri="{FF2B5EF4-FFF2-40B4-BE49-F238E27FC236}">
                <a16:creationId xmlns:a16="http://schemas.microsoft.com/office/drawing/2014/main" xmlns="" id="{567B4A4F-8E10-4365-925F-23F5A85FF382}"/>
              </a:ext>
            </a:extLst>
          </p:cNvPr>
          <p:cNvSpPr/>
          <p:nvPr/>
        </p:nvSpPr>
        <p:spPr>
          <a:xfrm>
            <a:off x="7407789" y="4922329"/>
            <a:ext cx="489744" cy="422193"/>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3</a:t>
            </a:r>
            <a:endParaRPr lang="zh-CN" altLang="en-US" sz="3200" dirty="0"/>
          </a:p>
        </p:txBody>
      </p:sp>
      <p:sp>
        <p:nvSpPr>
          <p:cNvPr id="15" name="文本框 17">
            <a:extLst>
              <a:ext uri="{FF2B5EF4-FFF2-40B4-BE49-F238E27FC236}">
                <a16:creationId xmlns:a16="http://schemas.microsoft.com/office/drawing/2014/main" xmlns="" id="{8A4AF497-49DD-43FC-9951-5374A767885F}"/>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16" name="任意多边形: 形状 18">
            <a:extLst>
              <a:ext uri="{FF2B5EF4-FFF2-40B4-BE49-F238E27FC236}">
                <a16:creationId xmlns:a16="http://schemas.microsoft.com/office/drawing/2014/main" xmlns="" id="{54668964-3623-4DD7-B2EC-32E936C8E154}"/>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extLst>
      <p:ext uri="{BB962C8B-B14F-4D97-AF65-F5344CB8AC3E}">
        <p14:creationId xmlns:p14="http://schemas.microsoft.com/office/powerpoint/2010/main" xmlns="" val="76315132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E3020828-578A-4C8C-82F4-E9708246A519}"/>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17641" b="5937"/>
          <a:stretch/>
        </p:blipFill>
        <p:spPr>
          <a:xfrm>
            <a:off x="-1" y="0"/>
            <a:ext cx="12858749" cy="7232650"/>
          </a:xfrm>
          <a:prstGeom prst="rect">
            <a:avLst/>
          </a:prstGeom>
        </p:spPr>
      </p:pic>
      <p:sp>
        <p:nvSpPr>
          <p:cNvPr id="13" name="矩形 12"/>
          <p:cNvSpPr/>
          <p:nvPr>
            <p:custDataLst>
              <p:tags r:id="rId2"/>
            </p:custDataLst>
          </p:nvPr>
        </p:nvSpPr>
        <p:spPr>
          <a:xfrm>
            <a:off x="4269134" y="3003593"/>
            <a:ext cx="858961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4574077" y="2808806"/>
            <a:ext cx="1522853" cy="1557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3"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03</a:t>
            </a:r>
            <a:endParaRPr lang="zh-CN" altLang="en-US" sz="10123"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标题 5"/>
          <p:cNvSpPr txBox="1">
            <a:spLocks/>
          </p:cNvSpPr>
          <p:nvPr>
            <p:custDataLst>
              <p:tags r:id="rId4"/>
            </p:custDataLst>
          </p:nvPr>
        </p:nvSpPr>
        <p:spPr>
          <a:xfrm>
            <a:off x="6631398" y="3062508"/>
            <a:ext cx="4257961" cy="6924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5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总体目标</a:t>
            </a:r>
          </a:p>
        </p:txBody>
      </p:sp>
      <p:sp>
        <p:nvSpPr>
          <p:cNvPr id="7" name="文本占位符 6"/>
          <p:cNvSpPr txBox="1">
            <a:spLocks/>
          </p:cNvSpPr>
          <p:nvPr>
            <p:custDataLst>
              <p:tags r:id="rId5"/>
            </p:custDataLst>
          </p:nvPr>
        </p:nvSpPr>
        <p:spPr>
          <a:xfrm>
            <a:off x="6708489" y="3813919"/>
            <a:ext cx="4257961" cy="2769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sz="2000" kern="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The overall goal</a:t>
            </a:r>
          </a:p>
        </p:txBody>
      </p:sp>
      <p:sp>
        <p:nvSpPr>
          <p:cNvPr id="17" name="文本框 16">
            <a:extLst>
              <a:ext uri="{FF2B5EF4-FFF2-40B4-BE49-F238E27FC236}">
                <a16:creationId xmlns:a16="http://schemas.microsoft.com/office/drawing/2014/main" xmlns="" id="{48A10264-1344-4B57-A5B6-57F89EF16205}"/>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p>
        </p:txBody>
      </p:sp>
      <p:sp>
        <p:nvSpPr>
          <p:cNvPr id="18" name="任意多边形: 形状 17">
            <a:extLst>
              <a:ext uri="{FF2B5EF4-FFF2-40B4-BE49-F238E27FC236}">
                <a16:creationId xmlns:a16="http://schemas.microsoft.com/office/drawing/2014/main" xmlns="" id="{C2B4DEC0-57B6-4229-901C-0EA5458F581D}"/>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1"/>
    </p:custDataLst>
    <p:extLst>
      <p:ext uri="{BB962C8B-B14F-4D97-AF65-F5344CB8AC3E}">
        <p14:creationId xmlns:p14="http://schemas.microsoft.com/office/powerpoint/2010/main" xmlns="" val="23558672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a:extLst>
              <a:ext uri="{FF2B5EF4-FFF2-40B4-BE49-F238E27FC236}">
                <a16:creationId xmlns:a16="http://schemas.microsoft.com/office/drawing/2014/main" xmlns="" id="{CF57DE65-DACC-49F5-B594-ED78C4FF95D1}"/>
              </a:ext>
            </a:extLst>
          </p:cNvPr>
          <p:cNvSpPr/>
          <p:nvPr/>
        </p:nvSpPr>
        <p:spPr>
          <a:xfrm rot="10800000">
            <a:off x="5650419" y="3092710"/>
            <a:ext cx="1441372" cy="241929"/>
          </a:xfrm>
          <a:prstGeom prst="triangle">
            <a:avLst/>
          </a:prstGeom>
          <a:solidFill>
            <a:srgbClr val="005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Rectangle 231"/>
          <p:cNvSpPr>
            <a:spLocks noChangeArrowheads="1"/>
          </p:cNvSpPr>
          <p:nvPr/>
        </p:nvSpPr>
        <p:spPr bwMode="auto">
          <a:xfrm>
            <a:off x="4817540" y="2334347"/>
            <a:ext cx="3083186" cy="775848"/>
          </a:xfrm>
          <a:prstGeom prst="rect">
            <a:avLst/>
          </a:prstGeom>
          <a:solidFill>
            <a:schemeClr val="accent1"/>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1" name="Rectangle 235"/>
          <p:cNvSpPr>
            <a:spLocks noChangeArrowheads="1"/>
          </p:cNvSpPr>
          <p:nvPr/>
        </p:nvSpPr>
        <p:spPr bwMode="auto">
          <a:xfrm>
            <a:off x="7882011" y="5670608"/>
            <a:ext cx="3097361" cy="774903"/>
          </a:xfrm>
          <a:prstGeom prst="rect">
            <a:avLst/>
          </a:prstGeom>
          <a:solidFill>
            <a:schemeClr val="accent3"/>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Freeform 236"/>
          <p:cNvSpPr>
            <a:spLocks/>
          </p:cNvSpPr>
          <p:nvPr/>
        </p:nvSpPr>
        <p:spPr bwMode="auto">
          <a:xfrm>
            <a:off x="7263035" y="5410732"/>
            <a:ext cx="618978" cy="1034779"/>
          </a:xfrm>
          <a:custGeom>
            <a:avLst/>
            <a:gdLst>
              <a:gd name="T0" fmla="*/ 655 w 655"/>
              <a:gd name="T1" fmla="*/ 1095 h 1095"/>
              <a:gd name="T2" fmla="*/ 0 w 655"/>
              <a:gd name="T3" fmla="*/ 83 h 1095"/>
              <a:gd name="T4" fmla="*/ 83 w 655"/>
              <a:gd name="T5" fmla="*/ 0 h 1095"/>
              <a:gd name="T6" fmla="*/ 655 w 655"/>
              <a:gd name="T7" fmla="*/ 275 h 1095"/>
              <a:gd name="T8" fmla="*/ 655 w 655"/>
              <a:gd name="T9" fmla="*/ 1095 h 1095"/>
            </a:gdLst>
            <a:ahLst/>
            <a:cxnLst>
              <a:cxn ang="0">
                <a:pos x="T0" y="T1"/>
              </a:cxn>
              <a:cxn ang="0">
                <a:pos x="T2" y="T3"/>
              </a:cxn>
              <a:cxn ang="0">
                <a:pos x="T4" y="T5"/>
              </a:cxn>
              <a:cxn ang="0">
                <a:pos x="T6" y="T7"/>
              </a:cxn>
              <a:cxn ang="0">
                <a:pos x="T8" y="T9"/>
              </a:cxn>
            </a:cxnLst>
            <a:rect l="0" t="0" r="r" b="b"/>
            <a:pathLst>
              <a:path w="655" h="1095">
                <a:moveTo>
                  <a:pt x="655" y="1095"/>
                </a:moveTo>
                <a:lnTo>
                  <a:pt x="0" y="83"/>
                </a:lnTo>
                <a:lnTo>
                  <a:pt x="83" y="0"/>
                </a:lnTo>
                <a:lnTo>
                  <a:pt x="655" y="275"/>
                </a:lnTo>
                <a:lnTo>
                  <a:pt x="655" y="1095"/>
                </a:lnTo>
                <a:close/>
              </a:path>
            </a:pathLst>
          </a:custGeom>
          <a:solidFill>
            <a:schemeClr val="accent3">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3" name="Rectangle 237"/>
          <p:cNvSpPr>
            <a:spLocks noChangeArrowheads="1"/>
          </p:cNvSpPr>
          <p:nvPr/>
        </p:nvSpPr>
        <p:spPr bwMode="auto">
          <a:xfrm>
            <a:off x="1725746" y="5670608"/>
            <a:ext cx="3270223" cy="774903"/>
          </a:xfrm>
          <a:prstGeom prst="rect">
            <a:avLst/>
          </a:prstGeom>
          <a:solidFill>
            <a:schemeClr val="accent3"/>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4" name="Freeform 238"/>
          <p:cNvSpPr>
            <a:spLocks/>
          </p:cNvSpPr>
          <p:nvPr/>
        </p:nvSpPr>
        <p:spPr bwMode="auto">
          <a:xfrm>
            <a:off x="4995969" y="5410732"/>
            <a:ext cx="620867" cy="1034779"/>
          </a:xfrm>
          <a:custGeom>
            <a:avLst/>
            <a:gdLst>
              <a:gd name="T0" fmla="*/ 0 w 657"/>
              <a:gd name="T1" fmla="*/ 1095 h 1095"/>
              <a:gd name="T2" fmla="*/ 657 w 657"/>
              <a:gd name="T3" fmla="*/ 83 h 1095"/>
              <a:gd name="T4" fmla="*/ 572 w 657"/>
              <a:gd name="T5" fmla="*/ 0 h 1095"/>
              <a:gd name="T6" fmla="*/ 0 w 657"/>
              <a:gd name="T7" fmla="*/ 275 h 1095"/>
              <a:gd name="T8" fmla="*/ 0 w 657"/>
              <a:gd name="T9" fmla="*/ 1095 h 1095"/>
            </a:gdLst>
            <a:ahLst/>
            <a:cxnLst>
              <a:cxn ang="0">
                <a:pos x="T0" y="T1"/>
              </a:cxn>
              <a:cxn ang="0">
                <a:pos x="T2" y="T3"/>
              </a:cxn>
              <a:cxn ang="0">
                <a:pos x="T4" y="T5"/>
              </a:cxn>
              <a:cxn ang="0">
                <a:pos x="T6" y="T7"/>
              </a:cxn>
              <a:cxn ang="0">
                <a:pos x="T8" y="T9"/>
              </a:cxn>
            </a:cxnLst>
            <a:rect l="0" t="0" r="r" b="b"/>
            <a:pathLst>
              <a:path w="657" h="1095">
                <a:moveTo>
                  <a:pt x="0" y="1095"/>
                </a:moveTo>
                <a:lnTo>
                  <a:pt x="657" y="83"/>
                </a:lnTo>
                <a:lnTo>
                  <a:pt x="572" y="0"/>
                </a:lnTo>
                <a:lnTo>
                  <a:pt x="0" y="275"/>
                </a:lnTo>
                <a:lnTo>
                  <a:pt x="0" y="1095"/>
                </a:lnTo>
                <a:close/>
              </a:path>
            </a:pathLst>
          </a:custGeom>
          <a:solidFill>
            <a:schemeClr val="accent3">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Oval 239"/>
          <p:cNvSpPr>
            <a:spLocks noChangeArrowheads="1"/>
          </p:cNvSpPr>
          <p:nvPr/>
        </p:nvSpPr>
        <p:spPr bwMode="auto">
          <a:xfrm>
            <a:off x="5181190" y="3281638"/>
            <a:ext cx="2515602" cy="2515602"/>
          </a:xfrm>
          <a:prstGeom prst="ellipse">
            <a:avLst/>
          </a:prstGeom>
          <a:solidFill>
            <a:schemeClr val="accent4">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6" name="Oval 240"/>
          <p:cNvSpPr>
            <a:spLocks noChangeArrowheads="1"/>
          </p:cNvSpPr>
          <p:nvPr/>
        </p:nvSpPr>
        <p:spPr bwMode="auto">
          <a:xfrm>
            <a:off x="5493986" y="3594433"/>
            <a:ext cx="1891898" cy="1892843"/>
          </a:xfrm>
          <a:prstGeom prst="ellipse">
            <a:avLst/>
          </a:prstGeom>
          <a:solidFill>
            <a:schemeClr val="accent4">
              <a:lumMod val="60000"/>
              <a:lumOff val="4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1" name="Freeform 245"/>
          <p:cNvSpPr>
            <a:spLocks/>
          </p:cNvSpPr>
          <p:nvPr/>
        </p:nvSpPr>
        <p:spPr bwMode="auto">
          <a:xfrm>
            <a:off x="5734962" y="3775874"/>
            <a:ext cx="1745423" cy="1804958"/>
          </a:xfrm>
          <a:custGeom>
            <a:avLst/>
            <a:gdLst>
              <a:gd name="T0" fmla="*/ 632 w 781"/>
              <a:gd name="T1" fmla="*/ 0 h 808"/>
              <a:gd name="T2" fmla="*/ 582 w 781"/>
              <a:gd name="T3" fmla="*/ 10 h 808"/>
              <a:gd name="T4" fmla="*/ 741 w 781"/>
              <a:gd name="T5" fmla="*/ 342 h 808"/>
              <a:gd name="T6" fmla="*/ 741 w 781"/>
              <a:gd name="T7" fmla="*/ 342 h 808"/>
              <a:gd name="T8" fmla="*/ 315 w 781"/>
              <a:gd name="T9" fmla="*/ 769 h 808"/>
              <a:gd name="T10" fmla="*/ 50 w 781"/>
              <a:gd name="T11" fmla="*/ 676 h 808"/>
              <a:gd name="T12" fmla="*/ 50 w 781"/>
              <a:gd name="T13" fmla="*/ 676 h 808"/>
              <a:gd name="T14" fmla="*/ 0 w 781"/>
              <a:gd name="T15" fmla="*/ 686 h 808"/>
              <a:gd name="T16" fmla="*/ 18 w 781"/>
              <a:gd name="T17" fmla="*/ 702 h 808"/>
              <a:gd name="T18" fmla="*/ 315 w 781"/>
              <a:gd name="T19" fmla="*/ 808 h 808"/>
              <a:gd name="T20" fmla="*/ 781 w 781"/>
              <a:gd name="T21" fmla="*/ 342 h 808"/>
              <a:gd name="T22" fmla="*/ 632 w 781"/>
              <a:gd name="T23"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1" h="808">
                <a:moveTo>
                  <a:pt x="632" y="0"/>
                </a:moveTo>
                <a:cubicBezTo>
                  <a:pt x="582" y="10"/>
                  <a:pt x="582" y="10"/>
                  <a:pt x="582" y="10"/>
                </a:cubicBezTo>
                <a:cubicBezTo>
                  <a:pt x="679" y="88"/>
                  <a:pt x="741" y="208"/>
                  <a:pt x="741" y="342"/>
                </a:cubicBezTo>
                <a:cubicBezTo>
                  <a:pt x="741" y="342"/>
                  <a:pt x="741" y="342"/>
                  <a:pt x="741" y="342"/>
                </a:cubicBezTo>
                <a:cubicBezTo>
                  <a:pt x="741" y="578"/>
                  <a:pt x="551" y="769"/>
                  <a:pt x="315" y="769"/>
                </a:cubicBezTo>
                <a:cubicBezTo>
                  <a:pt x="215" y="769"/>
                  <a:pt x="122" y="734"/>
                  <a:pt x="50" y="676"/>
                </a:cubicBezTo>
                <a:cubicBezTo>
                  <a:pt x="50" y="676"/>
                  <a:pt x="50" y="676"/>
                  <a:pt x="50" y="676"/>
                </a:cubicBezTo>
                <a:cubicBezTo>
                  <a:pt x="0" y="686"/>
                  <a:pt x="0" y="686"/>
                  <a:pt x="0" y="686"/>
                </a:cubicBezTo>
                <a:cubicBezTo>
                  <a:pt x="6" y="691"/>
                  <a:pt x="12" y="696"/>
                  <a:pt x="18" y="702"/>
                </a:cubicBezTo>
                <a:cubicBezTo>
                  <a:pt x="99" y="768"/>
                  <a:pt x="202" y="808"/>
                  <a:pt x="315" y="808"/>
                </a:cubicBezTo>
                <a:cubicBezTo>
                  <a:pt x="573" y="808"/>
                  <a:pt x="781" y="600"/>
                  <a:pt x="781" y="342"/>
                </a:cubicBezTo>
                <a:cubicBezTo>
                  <a:pt x="781" y="207"/>
                  <a:pt x="724" y="85"/>
                  <a:pt x="632" y="0"/>
                </a:cubicBezTo>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2" name="Freeform 246"/>
          <p:cNvSpPr>
            <a:spLocks/>
          </p:cNvSpPr>
          <p:nvPr/>
        </p:nvSpPr>
        <p:spPr bwMode="auto">
          <a:xfrm>
            <a:off x="5397597" y="3498043"/>
            <a:ext cx="1740698" cy="1801178"/>
          </a:xfrm>
          <a:custGeom>
            <a:avLst/>
            <a:gdLst>
              <a:gd name="T0" fmla="*/ 466 w 779"/>
              <a:gd name="T1" fmla="*/ 0 h 806"/>
              <a:gd name="T2" fmla="*/ 0 w 779"/>
              <a:gd name="T3" fmla="*/ 466 h 806"/>
              <a:gd name="T4" fmla="*/ 126 w 779"/>
              <a:gd name="T5" fmla="*/ 785 h 806"/>
              <a:gd name="T6" fmla="*/ 147 w 779"/>
              <a:gd name="T7" fmla="*/ 806 h 806"/>
              <a:gd name="T8" fmla="*/ 196 w 779"/>
              <a:gd name="T9" fmla="*/ 796 h 806"/>
              <a:gd name="T10" fmla="*/ 158 w 779"/>
              <a:gd name="T11" fmla="*/ 761 h 806"/>
              <a:gd name="T12" fmla="*/ 40 w 779"/>
              <a:gd name="T13" fmla="*/ 466 h 806"/>
              <a:gd name="T14" fmla="*/ 40 w 779"/>
              <a:gd name="T15" fmla="*/ 466 h 806"/>
              <a:gd name="T16" fmla="*/ 466 w 779"/>
              <a:gd name="T17" fmla="*/ 40 h 806"/>
              <a:gd name="T18" fmla="*/ 606 w 779"/>
              <a:gd name="T19" fmla="*/ 64 h 806"/>
              <a:gd name="T20" fmla="*/ 729 w 779"/>
              <a:gd name="T21" fmla="*/ 131 h 806"/>
              <a:gd name="T22" fmla="*/ 729 w 779"/>
              <a:gd name="T23" fmla="*/ 131 h 806"/>
              <a:gd name="T24" fmla="*/ 779 w 779"/>
              <a:gd name="T25" fmla="*/ 121 h 806"/>
              <a:gd name="T26" fmla="*/ 732 w 779"/>
              <a:gd name="T27" fmla="*/ 83 h 806"/>
              <a:gd name="T28" fmla="*/ 676 w 779"/>
              <a:gd name="T29" fmla="*/ 50 h 806"/>
              <a:gd name="T30" fmla="*/ 466 w 779"/>
              <a:gd name="T31"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9" h="806">
                <a:moveTo>
                  <a:pt x="466" y="0"/>
                </a:moveTo>
                <a:cubicBezTo>
                  <a:pt x="209" y="0"/>
                  <a:pt x="0" y="209"/>
                  <a:pt x="0" y="466"/>
                </a:cubicBezTo>
                <a:cubicBezTo>
                  <a:pt x="0" y="590"/>
                  <a:pt x="48" y="702"/>
                  <a:pt x="126" y="785"/>
                </a:cubicBezTo>
                <a:cubicBezTo>
                  <a:pt x="133" y="792"/>
                  <a:pt x="140" y="799"/>
                  <a:pt x="147" y="806"/>
                </a:cubicBezTo>
                <a:cubicBezTo>
                  <a:pt x="196" y="796"/>
                  <a:pt x="196" y="796"/>
                  <a:pt x="196" y="796"/>
                </a:cubicBezTo>
                <a:cubicBezTo>
                  <a:pt x="183" y="785"/>
                  <a:pt x="170" y="773"/>
                  <a:pt x="158" y="761"/>
                </a:cubicBezTo>
                <a:cubicBezTo>
                  <a:pt x="85" y="684"/>
                  <a:pt x="40" y="581"/>
                  <a:pt x="40" y="466"/>
                </a:cubicBezTo>
                <a:cubicBezTo>
                  <a:pt x="40" y="466"/>
                  <a:pt x="40" y="466"/>
                  <a:pt x="40" y="466"/>
                </a:cubicBezTo>
                <a:cubicBezTo>
                  <a:pt x="40" y="231"/>
                  <a:pt x="231" y="40"/>
                  <a:pt x="466" y="40"/>
                </a:cubicBezTo>
                <a:cubicBezTo>
                  <a:pt x="515" y="40"/>
                  <a:pt x="563" y="48"/>
                  <a:pt x="606" y="64"/>
                </a:cubicBezTo>
                <a:cubicBezTo>
                  <a:pt x="651" y="79"/>
                  <a:pt x="693" y="102"/>
                  <a:pt x="729" y="131"/>
                </a:cubicBezTo>
                <a:cubicBezTo>
                  <a:pt x="729" y="131"/>
                  <a:pt x="729" y="131"/>
                  <a:pt x="729" y="131"/>
                </a:cubicBezTo>
                <a:cubicBezTo>
                  <a:pt x="779" y="121"/>
                  <a:pt x="779" y="121"/>
                  <a:pt x="779" y="121"/>
                </a:cubicBezTo>
                <a:cubicBezTo>
                  <a:pt x="764" y="107"/>
                  <a:pt x="748" y="95"/>
                  <a:pt x="732" y="83"/>
                </a:cubicBezTo>
                <a:cubicBezTo>
                  <a:pt x="714" y="71"/>
                  <a:pt x="696" y="60"/>
                  <a:pt x="676" y="50"/>
                </a:cubicBezTo>
                <a:cubicBezTo>
                  <a:pt x="613" y="18"/>
                  <a:pt x="542" y="0"/>
                  <a:pt x="466" y="0"/>
                </a:cubicBezTo>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Rectangle 247"/>
          <p:cNvSpPr>
            <a:spLocks noChangeArrowheads="1"/>
          </p:cNvSpPr>
          <p:nvPr/>
        </p:nvSpPr>
        <p:spPr bwMode="auto">
          <a:xfrm>
            <a:off x="8109759" y="4123636"/>
            <a:ext cx="2869614" cy="773959"/>
          </a:xfrm>
          <a:prstGeom prst="rect">
            <a:avLst/>
          </a:prstGeom>
          <a:solidFill>
            <a:schemeClr val="accent2"/>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4" name="Freeform 248"/>
          <p:cNvSpPr>
            <a:spLocks/>
          </p:cNvSpPr>
          <p:nvPr/>
        </p:nvSpPr>
        <p:spPr bwMode="auto">
          <a:xfrm>
            <a:off x="7696792" y="4123636"/>
            <a:ext cx="412967" cy="773959"/>
          </a:xfrm>
          <a:custGeom>
            <a:avLst/>
            <a:gdLst>
              <a:gd name="T0" fmla="*/ 437 w 437"/>
              <a:gd name="T1" fmla="*/ 0 h 819"/>
              <a:gd name="T2" fmla="*/ 0 w 437"/>
              <a:gd name="T3" fmla="*/ 355 h 819"/>
              <a:gd name="T4" fmla="*/ 0 w 437"/>
              <a:gd name="T5" fmla="*/ 511 h 819"/>
              <a:gd name="T6" fmla="*/ 437 w 437"/>
              <a:gd name="T7" fmla="*/ 819 h 819"/>
              <a:gd name="T8" fmla="*/ 437 w 437"/>
              <a:gd name="T9" fmla="*/ 0 h 819"/>
            </a:gdLst>
            <a:ahLst/>
            <a:cxnLst>
              <a:cxn ang="0">
                <a:pos x="T0" y="T1"/>
              </a:cxn>
              <a:cxn ang="0">
                <a:pos x="T2" y="T3"/>
              </a:cxn>
              <a:cxn ang="0">
                <a:pos x="T4" y="T5"/>
              </a:cxn>
              <a:cxn ang="0">
                <a:pos x="T6" y="T7"/>
              </a:cxn>
              <a:cxn ang="0">
                <a:pos x="T8" y="T9"/>
              </a:cxn>
            </a:cxnLst>
            <a:rect l="0" t="0" r="r" b="b"/>
            <a:pathLst>
              <a:path w="437" h="819">
                <a:moveTo>
                  <a:pt x="437" y="0"/>
                </a:moveTo>
                <a:lnTo>
                  <a:pt x="0" y="355"/>
                </a:lnTo>
                <a:lnTo>
                  <a:pt x="0" y="511"/>
                </a:lnTo>
                <a:lnTo>
                  <a:pt x="437" y="819"/>
                </a:lnTo>
                <a:lnTo>
                  <a:pt x="437" y="0"/>
                </a:lnTo>
                <a:close/>
              </a:path>
            </a:pathLst>
          </a:custGeom>
          <a:solidFill>
            <a:schemeClr val="accent2">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5" name="Rectangle 249"/>
          <p:cNvSpPr>
            <a:spLocks noChangeArrowheads="1"/>
          </p:cNvSpPr>
          <p:nvPr/>
        </p:nvSpPr>
        <p:spPr bwMode="auto">
          <a:xfrm>
            <a:off x="1725746" y="4123636"/>
            <a:ext cx="3049092" cy="773959"/>
          </a:xfrm>
          <a:prstGeom prst="rect">
            <a:avLst/>
          </a:prstGeom>
          <a:solidFill>
            <a:schemeClr val="accent2"/>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6" name="Freeform 250"/>
          <p:cNvSpPr>
            <a:spLocks/>
          </p:cNvSpPr>
          <p:nvPr/>
        </p:nvSpPr>
        <p:spPr bwMode="auto">
          <a:xfrm>
            <a:off x="4774838" y="4123636"/>
            <a:ext cx="414857" cy="773959"/>
          </a:xfrm>
          <a:custGeom>
            <a:avLst/>
            <a:gdLst>
              <a:gd name="T0" fmla="*/ 0 w 439"/>
              <a:gd name="T1" fmla="*/ 0 h 819"/>
              <a:gd name="T2" fmla="*/ 439 w 439"/>
              <a:gd name="T3" fmla="*/ 355 h 819"/>
              <a:gd name="T4" fmla="*/ 439 w 439"/>
              <a:gd name="T5" fmla="*/ 511 h 819"/>
              <a:gd name="T6" fmla="*/ 0 w 439"/>
              <a:gd name="T7" fmla="*/ 819 h 819"/>
              <a:gd name="T8" fmla="*/ 0 w 439"/>
              <a:gd name="T9" fmla="*/ 0 h 819"/>
            </a:gdLst>
            <a:ahLst/>
            <a:cxnLst>
              <a:cxn ang="0">
                <a:pos x="T0" y="T1"/>
              </a:cxn>
              <a:cxn ang="0">
                <a:pos x="T2" y="T3"/>
              </a:cxn>
              <a:cxn ang="0">
                <a:pos x="T4" y="T5"/>
              </a:cxn>
              <a:cxn ang="0">
                <a:pos x="T6" y="T7"/>
              </a:cxn>
              <a:cxn ang="0">
                <a:pos x="T8" y="T9"/>
              </a:cxn>
            </a:cxnLst>
            <a:rect l="0" t="0" r="r" b="b"/>
            <a:pathLst>
              <a:path w="439" h="819">
                <a:moveTo>
                  <a:pt x="0" y="0"/>
                </a:moveTo>
                <a:lnTo>
                  <a:pt x="439" y="355"/>
                </a:lnTo>
                <a:lnTo>
                  <a:pt x="439" y="511"/>
                </a:lnTo>
                <a:lnTo>
                  <a:pt x="0" y="819"/>
                </a:lnTo>
                <a:lnTo>
                  <a:pt x="0" y="0"/>
                </a:lnTo>
                <a:close/>
              </a:path>
            </a:pathLst>
          </a:custGeom>
          <a:solidFill>
            <a:schemeClr val="accent2">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62" name="TextBox 61"/>
          <p:cNvSpPr txBox="1"/>
          <p:nvPr/>
        </p:nvSpPr>
        <p:spPr>
          <a:xfrm>
            <a:off x="1512498" y="1495370"/>
            <a:ext cx="9717214" cy="461665"/>
          </a:xfrm>
          <a:prstGeom prst="rect">
            <a:avLst/>
          </a:prstGeom>
          <a:noFill/>
        </p:spPr>
        <p:txBody>
          <a:bodyPr wrap="square" rtlCol="0">
            <a:spAutoFit/>
          </a:bodyPr>
          <a:lstStyle/>
          <a:p>
            <a:pPr algn="ctr"/>
            <a:r>
              <a:rPr lang="zh-CN" altLang="en-US" sz="2400" b="1" dirty="0">
                <a:solidFill>
                  <a:srgbClr val="005088"/>
                </a:solidFill>
                <a:latin typeface="微软雅黑" panose="020B0503020204020204" pitchFamily="34" charset="-122"/>
                <a:ea typeface="微软雅黑" panose="020B0503020204020204" pitchFamily="34" charset="-122"/>
                <a:cs typeface="+mn-ea"/>
                <a:sym typeface="Arial" panose="020B0604020202020204" pitchFamily="34" charset="0"/>
              </a:rPr>
              <a:t>到</a:t>
            </a:r>
            <a:r>
              <a:rPr lang="en-US" altLang="zh-CN" sz="2400" b="1" dirty="0">
                <a:solidFill>
                  <a:srgbClr val="005088"/>
                </a:solidFill>
                <a:latin typeface="微软雅黑" panose="020B0503020204020204" pitchFamily="34" charset="-122"/>
                <a:ea typeface="微软雅黑" panose="020B0503020204020204" pitchFamily="34" charset="-122"/>
                <a:cs typeface="+mn-ea"/>
                <a:sym typeface="Arial" panose="020B0604020202020204" pitchFamily="34" charset="0"/>
              </a:rPr>
              <a:t>2023</a:t>
            </a:r>
            <a:r>
              <a:rPr lang="zh-CN" altLang="en-US" sz="2400" b="1" dirty="0">
                <a:solidFill>
                  <a:srgbClr val="005088"/>
                </a:solidFill>
                <a:latin typeface="微软雅黑" panose="020B0503020204020204" pitchFamily="34" charset="-122"/>
                <a:ea typeface="微软雅黑" panose="020B0503020204020204" pitchFamily="34" charset="-122"/>
                <a:cs typeface="+mn-ea"/>
                <a:sym typeface="Arial" panose="020B0604020202020204" pitchFamily="34" charset="0"/>
              </a:rPr>
              <a:t>年，全市工业设计产业体系初步形成，产业集聚效应初步显现</a:t>
            </a:r>
          </a:p>
        </p:txBody>
      </p:sp>
      <p:sp>
        <p:nvSpPr>
          <p:cNvPr id="37" name="文本框 12"/>
          <p:cNvSpPr txBox="1">
            <a:spLocks noChangeArrowheads="1"/>
          </p:cNvSpPr>
          <p:nvPr/>
        </p:nvSpPr>
        <p:spPr bwMode="auto">
          <a:xfrm>
            <a:off x="638116" y="375965"/>
            <a:ext cx="357618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3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Arial" panose="020B0604020202020204" pitchFamily="34" charset="0"/>
              </a:rPr>
              <a:t>总体目标</a:t>
            </a:r>
          </a:p>
        </p:txBody>
      </p:sp>
      <p:sp>
        <p:nvSpPr>
          <p:cNvPr id="38" name="文本框 37"/>
          <p:cNvSpPr txBox="1">
            <a:spLocks noChangeArrowheads="1"/>
          </p:cNvSpPr>
          <p:nvPr/>
        </p:nvSpPr>
        <p:spPr bwMode="auto">
          <a:xfrm>
            <a:off x="638116" y="871265"/>
            <a:ext cx="35761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Arial" panose="020B0604020202020204" pitchFamily="34" charset="0"/>
              </a:rPr>
              <a:t>The overall goal</a:t>
            </a:r>
          </a:p>
        </p:txBody>
      </p:sp>
      <p:sp>
        <p:nvSpPr>
          <p:cNvPr id="5" name="文本框 4">
            <a:extLst>
              <a:ext uri="{FF2B5EF4-FFF2-40B4-BE49-F238E27FC236}">
                <a16:creationId xmlns:a16="http://schemas.microsoft.com/office/drawing/2014/main" xmlns="" id="{1D8FDF0F-3ED0-4A7D-B763-B104D6986D9B}"/>
              </a:ext>
            </a:extLst>
          </p:cNvPr>
          <p:cNvSpPr txBox="1"/>
          <p:nvPr/>
        </p:nvSpPr>
        <p:spPr>
          <a:xfrm>
            <a:off x="5907446" y="3939274"/>
            <a:ext cx="1628245" cy="1200329"/>
          </a:xfrm>
          <a:prstGeom prst="rect">
            <a:avLst/>
          </a:prstGeom>
          <a:noFill/>
        </p:spPr>
        <p:txBody>
          <a:bodyPr wrap="square" rtlCol="0">
            <a:spAutoFit/>
          </a:bodyPr>
          <a:lstStyle/>
          <a:p>
            <a:r>
              <a:rPr lang="zh-CN" altLang="en-US" sz="3600" b="1" dirty="0">
                <a:solidFill>
                  <a:schemeClr val="bg1"/>
                </a:solidFill>
                <a:latin typeface="微软雅黑" panose="020B0503020204020204" pitchFamily="34" charset="-122"/>
                <a:ea typeface="微软雅黑" panose="020B0503020204020204" pitchFamily="34" charset="-122"/>
              </a:rPr>
              <a:t>总体</a:t>
            </a:r>
            <a:endParaRPr lang="en-US" altLang="zh-CN" sz="3600" b="1" dirty="0">
              <a:solidFill>
                <a:schemeClr val="bg1"/>
              </a:solidFill>
              <a:latin typeface="微软雅黑" panose="020B0503020204020204" pitchFamily="34" charset="-122"/>
              <a:ea typeface="微软雅黑" panose="020B0503020204020204" pitchFamily="34" charset="-122"/>
            </a:endParaRPr>
          </a:p>
          <a:p>
            <a:r>
              <a:rPr lang="zh-CN" altLang="en-US" sz="3600" b="1" dirty="0">
                <a:solidFill>
                  <a:schemeClr val="bg1"/>
                </a:solidFill>
                <a:latin typeface="微软雅黑" panose="020B0503020204020204" pitchFamily="34" charset="-122"/>
                <a:ea typeface="微软雅黑" panose="020B0503020204020204" pitchFamily="34" charset="-122"/>
              </a:rPr>
              <a:t>目标</a:t>
            </a:r>
          </a:p>
        </p:txBody>
      </p:sp>
      <p:sp>
        <p:nvSpPr>
          <p:cNvPr id="40" name="TextBox 61">
            <a:extLst>
              <a:ext uri="{FF2B5EF4-FFF2-40B4-BE49-F238E27FC236}">
                <a16:creationId xmlns:a16="http://schemas.microsoft.com/office/drawing/2014/main" xmlns="" id="{44B99ADF-9337-4F62-87D5-5CF9A53FFA68}"/>
              </a:ext>
            </a:extLst>
          </p:cNvPr>
          <p:cNvSpPr txBox="1"/>
          <p:nvPr/>
        </p:nvSpPr>
        <p:spPr>
          <a:xfrm>
            <a:off x="1684166" y="4157120"/>
            <a:ext cx="3042477" cy="657809"/>
          </a:xfrm>
          <a:prstGeom prst="rect">
            <a:avLst/>
          </a:prstGeom>
          <a:noFill/>
        </p:spPr>
        <p:txBody>
          <a:bodyPr wrap="square" rtlCol="0">
            <a:spAutoFit/>
          </a:bodyPr>
          <a:lstStyle/>
          <a:p>
            <a:pPr algn="ctr">
              <a:lnSpc>
                <a:spcPct val="120000"/>
              </a:lnSpc>
            </a:pPr>
            <a:r>
              <a:rPr lang="en-US" altLang="zh-CN"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30</a:t>
            </a:r>
            <a:r>
              <a:rPr lang="zh-CN" altLang="en-US"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家以上自治区级工业设计</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中心（企业）</a:t>
            </a:r>
          </a:p>
        </p:txBody>
      </p:sp>
      <p:sp>
        <p:nvSpPr>
          <p:cNvPr id="41" name="TextBox 61">
            <a:extLst>
              <a:ext uri="{FF2B5EF4-FFF2-40B4-BE49-F238E27FC236}">
                <a16:creationId xmlns:a16="http://schemas.microsoft.com/office/drawing/2014/main" xmlns="" id="{A635C729-ACF5-4613-B5A6-0CBCAF129B19}"/>
              </a:ext>
            </a:extLst>
          </p:cNvPr>
          <p:cNvSpPr txBox="1"/>
          <p:nvPr/>
        </p:nvSpPr>
        <p:spPr>
          <a:xfrm>
            <a:off x="8168428" y="4170106"/>
            <a:ext cx="2752275" cy="738664"/>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打造“中国</a:t>
            </a:r>
            <a:r>
              <a:rPr lang="en-US" altLang="zh-CN"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东盟工业设计与创新国际论坛”成为西南地区具有重要影响力的创新设计盛会</a:t>
            </a: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3" name="TextBox 61">
            <a:extLst>
              <a:ext uri="{FF2B5EF4-FFF2-40B4-BE49-F238E27FC236}">
                <a16:creationId xmlns:a16="http://schemas.microsoft.com/office/drawing/2014/main" xmlns="" id="{E31D529A-7ED4-4F60-9EEE-DD43AE005BDE}"/>
              </a:ext>
            </a:extLst>
          </p:cNvPr>
          <p:cNvSpPr txBox="1"/>
          <p:nvPr/>
        </p:nvSpPr>
        <p:spPr>
          <a:xfrm>
            <a:off x="1725747" y="5706847"/>
            <a:ext cx="3070828" cy="738664"/>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形成一批在国内具有较高知名度和影响力的专业设计机构，引进一批设计创新能力强的优秀设计人才</a:t>
            </a:r>
            <a:endParaRPr lang="en-GB" sz="1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4" name="TextBox 61">
            <a:extLst>
              <a:ext uri="{FF2B5EF4-FFF2-40B4-BE49-F238E27FC236}">
                <a16:creationId xmlns:a16="http://schemas.microsoft.com/office/drawing/2014/main" xmlns="" id="{6612D851-CA9D-4227-B1EE-4B5A85E5ECBE}"/>
              </a:ext>
            </a:extLst>
          </p:cNvPr>
          <p:cNvSpPr txBox="1"/>
          <p:nvPr/>
        </p:nvSpPr>
        <p:spPr>
          <a:xfrm>
            <a:off x="5195944" y="2367786"/>
            <a:ext cx="2350323" cy="657809"/>
          </a:xfrm>
          <a:prstGeom prst="rect">
            <a:avLst/>
          </a:prstGeom>
          <a:noFill/>
        </p:spPr>
        <p:txBody>
          <a:bodyPr wrap="none" rtlCol="0">
            <a:spAutoFit/>
          </a:bodyPr>
          <a:lstStyle/>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建立</a:t>
            </a:r>
            <a:r>
              <a:rPr lang="en-US" altLang="zh-CN"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2</a:t>
            </a:r>
            <a:r>
              <a:rPr lang="zh-CN" altLang="en-US"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家以上国家级工业</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设计中心（企业）</a:t>
            </a:r>
            <a:endParaRPr lang="en-GB"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5" name="TextBox 61">
            <a:extLst>
              <a:ext uri="{FF2B5EF4-FFF2-40B4-BE49-F238E27FC236}">
                <a16:creationId xmlns:a16="http://schemas.microsoft.com/office/drawing/2014/main" xmlns="" id="{C2DB2553-BC5C-4E6B-A25B-046AB63A8129}"/>
              </a:ext>
            </a:extLst>
          </p:cNvPr>
          <p:cNvSpPr txBox="1"/>
          <p:nvPr/>
        </p:nvSpPr>
        <p:spPr>
          <a:xfrm>
            <a:off x="8008566" y="5765671"/>
            <a:ext cx="2912138" cy="584775"/>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取得一批代表国内先进水平、产业化效果好的工业设计成果</a:t>
            </a:r>
            <a:endParaRPr lang="en-GB" sz="16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46" name="组合 45">
            <a:extLst>
              <a:ext uri="{FF2B5EF4-FFF2-40B4-BE49-F238E27FC236}">
                <a16:creationId xmlns:a16="http://schemas.microsoft.com/office/drawing/2014/main" xmlns="" id="{7F1A07B8-9072-4F93-8582-05EDB6B6FD0C}"/>
              </a:ext>
            </a:extLst>
          </p:cNvPr>
          <p:cNvGrpSpPr/>
          <p:nvPr/>
        </p:nvGrpSpPr>
        <p:grpSpPr>
          <a:xfrm>
            <a:off x="0" y="6823724"/>
            <a:ext cx="12858750" cy="276999"/>
            <a:chOff x="-10274" y="6653004"/>
            <a:chExt cx="12202274" cy="211078"/>
          </a:xfrm>
          <a:gradFill flip="none" rotWithShape="1">
            <a:gsLst>
              <a:gs pos="0">
                <a:srgbClr val="00B0F0"/>
              </a:gs>
              <a:gs pos="85000">
                <a:srgbClr val="002060"/>
              </a:gs>
            </a:gsLst>
            <a:lin ang="0" scaled="1"/>
            <a:tileRect/>
          </a:gradFill>
        </p:grpSpPr>
        <p:sp>
          <p:nvSpPr>
            <p:cNvPr id="47" name="矩形 46">
              <a:extLst>
                <a:ext uri="{FF2B5EF4-FFF2-40B4-BE49-F238E27FC236}">
                  <a16:creationId xmlns:a16="http://schemas.microsoft.com/office/drawing/2014/main" xmlns="" id="{9E429C58-9E5E-4CD4-AEF0-35C2833E7A90}"/>
                </a:ext>
              </a:extLst>
            </p:cNvPr>
            <p:cNvSpPr/>
            <p:nvPr/>
          </p:nvSpPr>
          <p:spPr>
            <a:xfrm>
              <a:off x="-10274" y="6659086"/>
              <a:ext cx="11280576"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xmlns="" id="{0B23130A-AD49-4BD4-907D-91D2FC027157}"/>
                </a:ext>
              </a:extLst>
            </p:cNvPr>
            <p:cNvSpPr/>
            <p:nvPr/>
          </p:nvSpPr>
          <p:spPr>
            <a:xfrm>
              <a:off x="11352584" y="6654784"/>
              <a:ext cx="119336"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3" name="矩形 52">
              <a:extLst>
                <a:ext uri="{FF2B5EF4-FFF2-40B4-BE49-F238E27FC236}">
                  <a16:creationId xmlns:a16="http://schemas.microsoft.com/office/drawing/2014/main" xmlns="" id="{86C270FF-591F-4C86-A5C4-073C2B16E977}"/>
                </a:ext>
              </a:extLst>
            </p:cNvPr>
            <p:cNvSpPr/>
            <p:nvPr/>
          </p:nvSpPr>
          <p:spPr>
            <a:xfrm>
              <a:off x="11538520" y="6654784"/>
              <a:ext cx="72000" cy="20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xmlns="" id="{4DC3E7ED-2104-48C0-A095-6BABD0F91457}"/>
                </a:ext>
              </a:extLst>
            </p:cNvPr>
            <p:cNvSpPr/>
            <p:nvPr/>
          </p:nvSpPr>
          <p:spPr>
            <a:xfrm>
              <a:off x="11677120" y="6653004"/>
              <a:ext cx="514880" cy="204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sp>
        <p:nvSpPr>
          <p:cNvPr id="58" name="文本框 57">
            <a:extLst>
              <a:ext uri="{FF2B5EF4-FFF2-40B4-BE49-F238E27FC236}">
                <a16:creationId xmlns:a16="http://schemas.microsoft.com/office/drawing/2014/main" xmlns="" id="{AC63A958-0E93-4DFB-9109-0C7CDF789F85}"/>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tx1">
                    <a:alpha val="19000"/>
                  </a:schemeClr>
                </a:solidFill>
                <a:latin typeface="腾讯体" panose="02010600010101010101" pitchFamily="2" charset="-122"/>
                <a:ea typeface="腾讯体" panose="02010600010101010101" pitchFamily="2" charset="-122"/>
              </a:rPr>
              <a:t>柳州市工业和信息化局</a:t>
            </a:r>
          </a:p>
        </p:txBody>
      </p:sp>
      <p:sp>
        <p:nvSpPr>
          <p:cNvPr id="59" name="任意多边形: 形状 58">
            <a:extLst>
              <a:ext uri="{FF2B5EF4-FFF2-40B4-BE49-F238E27FC236}">
                <a16:creationId xmlns:a16="http://schemas.microsoft.com/office/drawing/2014/main" xmlns="" id="{A3B2C05E-6E75-4002-BEC4-FE27F744A89C}"/>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gradFill flip="none" rotWithShape="1">
            <a:gsLst>
              <a:gs pos="0">
                <a:srgbClr val="005088">
                  <a:alpha val="13000"/>
                </a:srgbClr>
              </a:gs>
              <a:gs pos="100000">
                <a:srgbClr val="00206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extLst>
      <p:ext uri="{BB962C8B-B14F-4D97-AF65-F5344CB8AC3E}">
        <p14:creationId xmlns:p14="http://schemas.microsoft.com/office/powerpoint/2010/main" xmlns="" val="368543489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3D67760-4319-4F3B-8E54-A86E31D93DB9}"/>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t="7780" b="7780"/>
          <a:stretch/>
        </p:blipFill>
        <p:spPr>
          <a:xfrm>
            <a:off x="0" y="1"/>
            <a:ext cx="12858750" cy="7232650"/>
          </a:xfrm>
          <a:prstGeom prst="rect">
            <a:avLst/>
          </a:prstGeom>
        </p:spPr>
      </p:pic>
      <p:sp>
        <p:nvSpPr>
          <p:cNvPr id="13" name="矩形 12"/>
          <p:cNvSpPr/>
          <p:nvPr>
            <p:custDataLst>
              <p:tags r:id="rId2"/>
            </p:custDataLst>
          </p:nvPr>
        </p:nvSpPr>
        <p:spPr>
          <a:xfrm>
            <a:off x="4269134" y="3003593"/>
            <a:ext cx="8577835" cy="1205376"/>
          </a:xfrm>
          <a:prstGeom prst="rect">
            <a:avLst/>
          </a:prstGeom>
          <a:solidFill>
            <a:schemeClr val="accent1"/>
          </a:solidFill>
          <a:ln w="12700" cap="flat" cmpd="sng" algn="ctr">
            <a:noFill/>
            <a:prstDash val="solid"/>
            <a:miter lim="800000"/>
          </a:ln>
          <a:effectLst/>
        </p:spPr>
        <p:txBody>
          <a:bodyPr lIns="341681" rIns="949115" anchor="ctr"/>
          <a:lstStyle/>
          <a:p>
            <a:pPr>
              <a:lnSpc>
                <a:spcPct val="130000"/>
              </a:lnSpc>
              <a:defRPr/>
            </a:pPr>
            <a:endParaRPr lang="zh-CN" altLang="en-US" sz="1475" kern="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3" name="文本框 14"/>
          <p:cNvSpPr txBox="1">
            <a:spLocks noChangeArrowheads="1"/>
          </p:cNvSpPr>
          <p:nvPr>
            <p:custDataLst>
              <p:tags r:id="rId3"/>
            </p:custDataLst>
          </p:nvPr>
        </p:nvSpPr>
        <p:spPr bwMode="auto">
          <a:xfrm>
            <a:off x="5349255" y="2808806"/>
            <a:ext cx="1442703" cy="1557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0123"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zh-CN" altLang="en-US" sz="10123"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标题 5"/>
          <p:cNvSpPr txBox="1">
            <a:spLocks/>
          </p:cNvSpPr>
          <p:nvPr>
            <p:custDataLst>
              <p:tags r:id="rId4"/>
            </p:custDataLst>
          </p:nvPr>
        </p:nvSpPr>
        <p:spPr>
          <a:xfrm>
            <a:off x="7631298" y="3121422"/>
            <a:ext cx="4257961" cy="692497"/>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algn="l">
              <a:defRPr/>
            </a:pPr>
            <a:r>
              <a:rPr lang="zh-CN" altLang="en-US" sz="50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重点任务</a:t>
            </a:r>
          </a:p>
        </p:txBody>
      </p:sp>
      <p:sp>
        <p:nvSpPr>
          <p:cNvPr id="7" name="文本占位符 6"/>
          <p:cNvSpPr txBox="1">
            <a:spLocks/>
          </p:cNvSpPr>
          <p:nvPr>
            <p:custDataLst>
              <p:tags r:id="rId5"/>
            </p:custDataLst>
          </p:nvPr>
        </p:nvSpPr>
        <p:spPr>
          <a:xfrm>
            <a:off x="7631297" y="3813919"/>
            <a:ext cx="4257961" cy="276999"/>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gn="l">
              <a:defRPr/>
            </a:pPr>
            <a:r>
              <a:rPr lang="en-US" altLang="zh-CN" sz="20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The key task</a:t>
            </a:r>
          </a:p>
        </p:txBody>
      </p:sp>
      <p:sp>
        <p:nvSpPr>
          <p:cNvPr id="17" name="文本框 16">
            <a:extLst>
              <a:ext uri="{FF2B5EF4-FFF2-40B4-BE49-F238E27FC236}">
                <a16:creationId xmlns:a16="http://schemas.microsoft.com/office/drawing/2014/main" xmlns="" id="{0DAD8D27-A82A-47B5-95CA-9EC0AD0E8C41}"/>
              </a:ext>
            </a:extLst>
          </p:cNvPr>
          <p:cNvSpPr txBox="1"/>
          <p:nvPr/>
        </p:nvSpPr>
        <p:spPr>
          <a:xfrm>
            <a:off x="9021663" y="331281"/>
            <a:ext cx="2807817" cy="400110"/>
          </a:xfrm>
          <a:prstGeom prst="rect">
            <a:avLst/>
          </a:prstGeom>
          <a:noFill/>
        </p:spPr>
        <p:txBody>
          <a:bodyPr wrap="square" rtlCol="0">
            <a:spAutoFit/>
          </a:bodyPr>
          <a:lstStyle/>
          <a:p>
            <a:r>
              <a:rPr lang="zh-CN" altLang="en-US" sz="2000" dirty="0">
                <a:solidFill>
                  <a:schemeClr val="bg1">
                    <a:alpha val="19000"/>
                  </a:schemeClr>
                </a:solidFill>
                <a:latin typeface="腾讯体" panose="02010600010101010101" pitchFamily="2" charset="-122"/>
                <a:ea typeface="腾讯体" panose="02010600010101010101" pitchFamily="2" charset="-122"/>
              </a:rPr>
              <a:t>柳州市工业和信息化局</a:t>
            </a:r>
          </a:p>
        </p:txBody>
      </p:sp>
      <p:sp>
        <p:nvSpPr>
          <p:cNvPr id="18" name="任意多边形: 形状 17">
            <a:extLst>
              <a:ext uri="{FF2B5EF4-FFF2-40B4-BE49-F238E27FC236}">
                <a16:creationId xmlns:a16="http://schemas.microsoft.com/office/drawing/2014/main" xmlns="" id="{48B2EA16-AC1C-4C4B-985E-4175A28B6DFC}"/>
              </a:ext>
            </a:extLst>
          </p:cNvPr>
          <p:cNvSpPr/>
          <p:nvPr/>
        </p:nvSpPr>
        <p:spPr>
          <a:xfrm flipV="1">
            <a:off x="6447581" y="531336"/>
            <a:ext cx="6120184" cy="45719"/>
          </a:xfrm>
          <a:custGeom>
            <a:avLst/>
            <a:gdLst>
              <a:gd name="connsiteX0" fmla="*/ 7219778 w 8280424"/>
              <a:gd name="connsiteY0" fmla="*/ 81806 h 81806"/>
              <a:gd name="connsiteX1" fmla="*/ 8280424 w 8280424"/>
              <a:gd name="connsiteY1" fmla="*/ 81806 h 81806"/>
              <a:gd name="connsiteX2" fmla="*/ 8280424 w 8280424"/>
              <a:gd name="connsiteY2" fmla="*/ 0 h 81806"/>
              <a:gd name="connsiteX3" fmla="*/ 7219778 w 8280424"/>
              <a:gd name="connsiteY3" fmla="*/ 0 h 81806"/>
              <a:gd name="connsiteX4" fmla="*/ 0 w 8280424"/>
              <a:gd name="connsiteY4" fmla="*/ 81806 h 81806"/>
              <a:gd name="connsiteX5" fmla="*/ 3340253 w 8280424"/>
              <a:gd name="connsiteY5" fmla="*/ 81806 h 81806"/>
              <a:gd name="connsiteX6" fmla="*/ 3340253 w 8280424"/>
              <a:gd name="connsiteY6" fmla="*/ 0 h 81806"/>
              <a:gd name="connsiteX7" fmla="*/ 0 w 8280424"/>
              <a:gd name="connsiteY7" fmla="*/ 0 h 8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0424" h="81806">
                <a:moveTo>
                  <a:pt x="7219778" y="81806"/>
                </a:moveTo>
                <a:lnTo>
                  <a:pt x="8280424" y="81806"/>
                </a:lnTo>
                <a:lnTo>
                  <a:pt x="8280424" y="0"/>
                </a:lnTo>
                <a:lnTo>
                  <a:pt x="7219778" y="0"/>
                </a:lnTo>
                <a:close/>
                <a:moveTo>
                  <a:pt x="0" y="81806"/>
                </a:moveTo>
                <a:lnTo>
                  <a:pt x="3340253" y="81806"/>
                </a:lnTo>
                <a:lnTo>
                  <a:pt x="3340253" y="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Tree>
    <p:custDataLst>
      <p:tags r:id="rId1"/>
    </p:custDataLst>
    <p:extLst>
      <p:ext uri="{BB962C8B-B14F-4D97-AF65-F5344CB8AC3E}">
        <p14:creationId xmlns:p14="http://schemas.microsoft.com/office/powerpoint/2010/main" xmlns="" val="1038509639"/>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812"/>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15.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Rectangle 12"/>
</p:tagLst>
</file>

<file path=ppt/tags/tag16.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文本框 14"/>
</p:tagLst>
</file>

<file path=ppt/tags/tag17.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18.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19.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0.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Rectangle 12"/>
</p:tagLst>
</file>

<file path=ppt/tags/tag21.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22.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23.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文本框 14"/>
</p:tagLst>
</file>

<file path=ppt/tags/tag24.xml><?xml version="1.0" encoding="utf-8"?>
<p:tagLst xmlns:a="http://schemas.openxmlformats.org/drawingml/2006/main" xmlns:r="http://schemas.openxmlformats.org/officeDocument/2006/relationships" xmlns:p="http://schemas.openxmlformats.org/presentationml/2006/main">
  <p:tag name="MH" val="20190608195016"/>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90608195016"/>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90608195016"/>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90608195016"/>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90608195016"/>
  <p:tag name="MH_LIBRARY" val="GRAPHIC"/>
  <p:tag name="MH_TYPE" val="SubTitle"/>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90608195016"/>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0.xml><?xml version="1.0" encoding="utf-8"?>
<p:tagLst xmlns:a="http://schemas.openxmlformats.org/drawingml/2006/main" xmlns:r="http://schemas.openxmlformats.org/officeDocument/2006/relationships" xmlns:p="http://schemas.openxmlformats.org/presentationml/2006/main">
  <p:tag name="MH" val="20190608195016"/>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32.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Rectangle 12"/>
</p:tagLst>
</file>

<file path=ppt/tags/tag33.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文本框 14"/>
</p:tagLst>
</file>

<file path=ppt/tags/tag34.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3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36.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37.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Rectangle 12"/>
</p:tagLst>
</file>

<file path=ppt/tags/tag38.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文本框 14"/>
</p:tagLst>
</file>

<file path=ppt/tags/tag39.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41.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42.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Rectangle 12"/>
</p:tagLst>
</file>

<file path=ppt/tags/tag43.xml><?xml version="1.0" encoding="utf-8"?>
<p:tagLst xmlns:a="http://schemas.openxmlformats.org/drawingml/2006/main" xmlns:r="http://schemas.openxmlformats.org/officeDocument/2006/relationships" xmlns:p="http://schemas.openxmlformats.org/presentationml/2006/main">
  <p:tag name="MH" val="20161022204303"/>
  <p:tag name="MH_LIBRARY" val="GRAPHIC"/>
  <p:tag name="MH_ORDER" val="文本框 14"/>
</p:tagLst>
</file>

<file path=ppt/tags/tag44.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4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46.xml><?xml version="1.0" encoding="utf-8"?>
<p:tagLst xmlns:a="http://schemas.openxmlformats.org/drawingml/2006/main" xmlns:r="http://schemas.openxmlformats.org/officeDocument/2006/relationships" xmlns:p="http://schemas.openxmlformats.org/presentationml/2006/main">
  <p:tag name="MH" val="20190608203004"/>
  <p:tag name="MH_LIBRARY" val="GRAPHIC"/>
  <p:tag name="MH_TYPE" val="SubTitle"/>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90608203004"/>
  <p:tag name="MH_LIBRARY" val="GRAPHIC"/>
  <p:tag name="MH_TYPE" val="SubTitle"/>
  <p:tag name="MH_ORDER" val="2"/>
</p:tagLst>
</file>

<file path=ppt/tags/tag48.xml><?xml version="1.0" encoding="utf-8"?>
<p:tagLst xmlns:a="http://schemas.openxmlformats.org/drawingml/2006/main" xmlns:r="http://schemas.openxmlformats.org/officeDocument/2006/relationships" xmlns:p="http://schemas.openxmlformats.org/presentationml/2006/main">
  <p:tag name="MH" val="20190608203004"/>
  <p:tag name="MH_LIBRARY" val="GRAPHIC"/>
  <p:tag name="MH_TYPE" val="SubTitle"/>
  <p:tag name="MH_ORDER" val="3"/>
</p:tagLst>
</file>

<file path=ppt/tags/tag49.xml><?xml version="1.0" encoding="utf-8"?>
<p:tagLst xmlns:a="http://schemas.openxmlformats.org/drawingml/2006/main" xmlns:r="http://schemas.openxmlformats.org/officeDocument/2006/relationships" xmlns:p="http://schemas.openxmlformats.org/presentationml/2006/main">
  <p:tag name="MH" val="20190608203004"/>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heme/theme1.xml><?xml version="1.0" encoding="utf-8"?>
<a:theme xmlns:a="http://schemas.openxmlformats.org/drawingml/2006/main" name="Office Theme">
  <a:themeElements>
    <a:clrScheme name="自定义 119">
      <a:dk1>
        <a:sysClr val="windowText" lastClr="000000"/>
      </a:dk1>
      <a:lt1>
        <a:sysClr val="window" lastClr="FFFFFF"/>
      </a:lt1>
      <a:dk2>
        <a:srgbClr val="17406D"/>
      </a:dk2>
      <a:lt2>
        <a:srgbClr val="DBEFF9"/>
      </a:lt2>
      <a:accent1>
        <a:srgbClr val="006AB5"/>
      </a:accent1>
      <a:accent2>
        <a:srgbClr val="31A8E1"/>
      </a:accent2>
      <a:accent3>
        <a:srgbClr val="006AB5"/>
      </a:accent3>
      <a:accent4>
        <a:srgbClr val="31A8E1"/>
      </a:accent4>
      <a:accent5>
        <a:srgbClr val="006AB5"/>
      </a:accent5>
      <a:accent6>
        <a:srgbClr val="31A8E1"/>
      </a:accent6>
      <a:hlink>
        <a:srgbClr val="006AB5"/>
      </a:hlink>
      <a:folHlink>
        <a:srgbClr val="31A8E1"/>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1284</Words>
  <Application>Microsoft Office PowerPoint</Application>
  <PresentationFormat>自定义</PresentationFormat>
  <Paragraphs>115</Paragraphs>
  <Slides>14</Slides>
  <Notes>14</Notes>
  <HiddenSlides>0</HiddenSlides>
  <MMClips>0</MMClips>
  <ScaleCrop>false</ScaleCrop>
  <HeadingPairs>
    <vt:vector size="4" baseType="variant">
      <vt:variant>
        <vt:lpstr>主题</vt:lpstr>
      </vt:variant>
      <vt:variant>
        <vt:i4>1</vt:i4>
      </vt:variant>
      <vt:variant>
        <vt:lpstr>幻灯片标题</vt:lpstr>
      </vt:variant>
      <vt:variant>
        <vt:i4>14</vt:i4>
      </vt:variant>
    </vt:vector>
  </HeadingPairs>
  <TitlesOfParts>
    <vt:vector size="15" baseType="lpstr">
      <vt:lpstr>Office Theme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bt812</dc:title>
  <dc:creator/>
  <cp:lastModifiedBy/>
  <cp:revision>1</cp:revision>
  <dcterms:created xsi:type="dcterms:W3CDTF">2017-01-13T17:48:54Z</dcterms:created>
  <dcterms:modified xsi:type="dcterms:W3CDTF">2020-05-11T06:59:18Z</dcterms:modified>
</cp:coreProperties>
</file>