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8" r:id="rId3"/>
    <p:sldId id="277" r:id="rId4"/>
    <p:sldId id="267" r:id="rId5"/>
    <p:sldId id="275" r:id="rId6"/>
    <p:sldId id="278" r:id="rId7"/>
    <p:sldId id="271" r:id="rId8"/>
    <p:sldId id="272" r:id="rId9"/>
    <p:sldId id="268" r:id="rId10"/>
    <p:sldId id="270" r:id="rId11"/>
    <p:sldId id="269" r:id="rId12"/>
    <p:sldId id="276" r:id="rId13"/>
    <p:sldId id="266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>
          <p15:clr>
            <a:srgbClr val="A4A3A4"/>
          </p15:clr>
        </p15:guide>
        <p15:guide id="2" pos="3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92" y="-102"/>
      </p:cViewPr>
      <p:guideLst>
        <p:guide orient="horz" pos="2162"/>
        <p:guide pos="387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47123-F3FF-454B-9956-4B0E222E3F0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29D7C04-E0EF-4EC5-8B04-80DA18E38135}">
      <dgm:prSet phldrT="[文本]"/>
      <dgm:spPr/>
      <dgm:t>
        <a:bodyPr/>
        <a:lstStyle/>
        <a:p>
          <a:r>
            <a:rPr lang="zh-CN" altLang="en-US" dirty="0"/>
            <a:t>企业</a:t>
          </a:r>
        </a:p>
      </dgm:t>
    </dgm:pt>
    <dgm:pt modelId="{544D38E7-AB51-4E3B-A730-A27519083F12}" type="parTrans" cxnId="{9F59F911-7258-441E-B6AB-4B5DFCF6A433}">
      <dgm:prSet/>
      <dgm:spPr/>
      <dgm:t>
        <a:bodyPr/>
        <a:lstStyle/>
        <a:p>
          <a:endParaRPr lang="zh-CN" altLang="en-US"/>
        </a:p>
      </dgm:t>
    </dgm:pt>
    <dgm:pt modelId="{BC26A3EB-D59B-4CBC-8201-A0908879A108}" type="sibTrans" cxnId="{9F59F911-7258-441E-B6AB-4B5DFCF6A433}">
      <dgm:prSet/>
      <dgm:spPr/>
      <dgm:t>
        <a:bodyPr/>
        <a:lstStyle/>
        <a:p>
          <a:endParaRPr lang="zh-CN" altLang="en-US"/>
        </a:p>
      </dgm:t>
    </dgm:pt>
    <dgm:pt modelId="{777A37B7-75DE-4C48-ADB9-A16CFBA4CF96}">
      <dgm:prSet phldrT="[文本]"/>
      <dgm:spPr/>
      <dgm:t>
        <a:bodyPr/>
        <a:lstStyle/>
        <a:p>
          <a:r>
            <a:rPr lang="zh-CN" altLang="en-US" dirty="0"/>
            <a:t>中小企业服务中心</a:t>
          </a:r>
        </a:p>
      </dgm:t>
    </dgm:pt>
    <dgm:pt modelId="{4BB3E63D-0DCC-400A-B260-C8679F1F28FD}" type="parTrans" cxnId="{3C80A272-A85E-416D-A0D8-44A0846C05AF}">
      <dgm:prSet/>
      <dgm:spPr/>
      <dgm:t>
        <a:bodyPr/>
        <a:lstStyle/>
        <a:p>
          <a:endParaRPr lang="zh-CN" altLang="en-US"/>
        </a:p>
      </dgm:t>
    </dgm:pt>
    <dgm:pt modelId="{46D1CC4E-55F0-4A25-8B19-559817C9EFB6}" type="sibTrans" cxnId="{3C80A272-A85E-416D-A0D8-44A0846C05AF}">
      <dgm:prSet/>
      <dgm:spPr/>
      <dgm:t>
        <a:bodyPr/>
        <a:lstStyle/>
        <a:p>
          <a:endParaRPr lang="zh-CN" altLang="en-US"/>
        </a:p>
      </dgm:t>
    </dgm:pt>
    <dgm:pt modelId="{683732D1-2433-4EC3-9424-1774E28C9835}">
      <dgm:prSet phldrT="[文本]"/>
      <dgm:spPr/>
      <dgm:t>
        <a:bodyPr/>
        <a:lstStyle/>
        <a:p>
          <a:r>
            <a:rPr lang="zh-CN" altLang="en-US" dirty="0"/>
            <a:t>市工信局</a:t>
          </a:r>
        </a:p>
      </dgm:t>
    </dgm:pt>
    <dgm:pt modelId="{9D30E6D4-1E6E-4BEB-BE27-C63E64F5984B}" type="parTrans" cxnId="{B900C735-0C1C-4B1A-977C-8213D8CDD1AD}">
      <dgm:prSet/>
      <dgm:spPr/>
      <dgm:t>
        <a:bodyPr/>
        <a:lstStyle/>
        <a:p>
          <a:endParaRPr lang="zh-CN" altLang="en-US"/>
        </a:p>
      </dgm:t>
    </dgm:pt>
    <dgm:pt modelId="{E35546EA-6D8C-4A1A-96C3-A17D13A6A698}" type="sibTrans" cxnId="{B900C735-0C1C-4B1A-977C-8213D8CDD1AD}">
      <dgm:prSet/>
      <dgm:spPr/>
      <dgm:t>
        <a:bodyPr/>
        <a:lstStyle/>
        <a:p>
          <a:endParaRPr lang="zh-CN" altLang="en-US"/>
        </a:p>
      </dgm:t>
    </dgm:pt>
    <dgm:pt modelId="{C04D3249-292F-4C7A-A06B-18D8C7FA7EBA}">
      <dgm:prSet phldrT="[文本]"/>
      <dgm:spPr/>
      <dgm:t>
        <a:bodyPr/>
        <a:lstStyle/>
        <a:p>
          <a:r>
            <a:rPr lang="zh-CN" altLang="en-US" dirty="0"/>
            <a:t>审核通过</a:t>
          </a:r>
        </a:p>
      </dgm:t>
    </dgm:pt>
    <dgm:pt modelId="{45C57CBD-3970-4A4B-B8E6-12BD6FF83A71}" type="parTrans" cxnId="{E058C126-FBAC-431F-BAB6-1AE0A95242EA}">
      <dgm:prSet/>
      <dgm:spPr/>
      <dgm:t>
        <a:bodyPr/>
        <a:lstStyle/>
        <a:p>
          <a:endParaRPr lang="zh-CN" altLang="en-US"/>
        </a:p>
      </dgm:t>
    </dgm:pt>
    <dgm:pt modelId="{6E257761-F286-4B75-B93D-76875C8EBCC4}" type="sibTrans" cxnId="{E058C126-FBAC-431F-BAB6-1AE0A95242EA}">
      <dgm:prSet/>
      <dgm:spPr/>
      <dgm:t>
        <a:bodyPr/>
        <a:lstStyle/>
        <a:p>
          <a:endParaRPr lang="zh-CN" altLang="en-US"/>
        </a:p>
      </dgm:t>
    </dgm:pt>
    <dgm:pt modelId="{FFC45206-009E-475F-A72D-96A8F3BFDEE8}">
      <dgm:prSet phldrT="[文本]"/>
      <dgm:spPr/>
      <dgm:t>
        <a:bodyPr/>
        <a:lstStyle/>
        <a:p>
          <a:r>
            <a:rPr lang="zh-CN" altLang="en-US" dirty="0"/>
            <a:t>获得延期使用许可</a:t>
          </a:r>
        </a:p>
      </dgm:t>
    </dgm:pt>
    <dgm:pt modelId="{0FB7B1F6-4779-4C97-B7D3-2CCFF6FCF5B5}" type="parTrans" cxnId="{C2762999-F4E9-4B21-B407-8C722CEA9BDD}">
      <dgm:prSet/>
      <dgm:spPr/>
      <dgm:t>
        <a:bodyPr/>
        <a:lstStyle/>
        <a:p>
          <a:endParaRPr lang="zh-CN" altLang="en-US"/>
        </a:p>
      </dgm:t>
    </dgm:pt>
    <dgm:pt modelId="{FA0827A6-C6E3-4730-956B-203781039A85}" type="sibTrans" cxnId="{C2762999-F4E9-4B21-B407-8C722CEA9BDD}">
      <dgm:prSet/>
      <dgm:spPr/>
      <dgm:t>
        <a:bodyPr/>
        <a:lstStyle/>
        <a:p>
          <a:endParaRPr lang="zh-CN" altLang="en-US"/>
        </a:p>
      </dgm:t>
    </dgm:pt>
    <dgm:pt modelId="{9EEDC3FF-E137-450A-AE18-58081066864D}" type="pres">
      <dgm:prSet presAssocID="{09C47123-F3FF-454B-9956-4B0E222E3F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3BF6E40-E0F7-433E-A248-3B293942BAD3}" type="pres">
      <dgm:prSet presAssocID="{F29D7C04-E0EF-4EC5-8B04-80DA18E3813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A9B5E3-BAE8-42B6-B0D0-CB46AEA231C3}" type="pres">
      <dgm:prSet presAssocID="{BC26A3EB-D59B-4CBC-8201-A0908879A108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30088555-A788-41CE-B35C-E7B90A946F26}" type="pres">
      <dgm:prSet presAssocID="{BC26A3EB-D59B-4CBC-8201-A0908879A108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3A43753B-CCB8-4364-A07E-108DBB3CEA6C}" type="pres">
      <dgm:prSet presAssocID="{777A37B7-75DE-4C48-ADB9-A16CFBA4CF9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8A84AB-7919-453E-9478-723FC1BEEE20}" type="pres">
      <dgm:prSet presAssocID="{46D1CC4E-55F0-4A25-8B19-559817C9EFB6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AA293C16-C911-4E86-9F0E-E8557187B958}" type="pres">
      <dgm:prSet presAssocID="{46D1CC4E-55F0-4A25-8B19-559817C9EFB6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517C0E7D-6135-48AE-B7F1-78122800F84D}" type="pres">
      <dgm:prSet presAssocID="{683732D1-2433-4EC3-9424-1774E28C983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26F85C-599C-433F-BB1F-66354567072E}" type="pres">
      <dgm:prSet presAssocID="{E35546EA-6D8C-4A1A-96C3-A17D13A6A698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26C49956-7D9B-4C30-89CE-0052976D0E81}" type="pres">
      <dgm:prSet presAssocID="{E35546EA-6D8C-4A1A-96C3-A17D13A6A698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18C5A711-493E-425D-B94F-69A4CE5A335B}" type="pres">
      <dgm:prSet presAssocID="{C04D3249-292F-4C7A-A06B-18D8C7FA7E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13DB5C-CAA9-4028-B205-87CDC996F55D}" type="pres">
      <dgm:prSet presAssocID="{6E257761-F286-4B75-B93D-76875C8EBCC4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FEA6E3E8-4FF5-4DA8-B328-B490E25E9647}" type="pres">
      <dgm:prSet presAssocID="{6E257761-F286-4B75-B93D-76875C8EBCC4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D60D4253-7FEE-48B1-9283-5BD11E39A248}" type="pres">
      <dgm:prSet presAssocID="{FFC45206-009E-475F-A72D-96A8F3BFDE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900C735-0C1C-4B1A-977C-8213D8CDD1AD}" srcId="{09C47123-F3FF-454B-9956-4B0E222E3F0B}" destId="{683732D1-2433-4EC3-9424-1774E28C9835}" srcOrd="2" destOrd="0" parTransId="{9D30E6D4-1E6E-4BEB-BE27-C63E64F5984B}" sibTransId="{E35546EA-6D8C-4A1A-96C3-A17D13A6A698}"/>
    <dgm:cxn modelId="{E058C126-FBAC-431F-BAB6-1AE0A95242EA}" srcId="{09C47123-F3FF-454B-9956-4B0E222E3F0B}" destId="{C04D3249-292F-4C7A-A06B-18D8C7FA7EBA}" srcOrd="3" destOrd="0" parTransId="{45C57CBD-3970-4A4B-B8E6-12BD6FF83A71}" sibTransId="{6E257761-F286-4B75-B93D-76875C8EBCC4}"/>
    <dgm:cxn modelId="{B0F0658A-8A57-429C-BADD-0CAFF78D7C72}" type="presOf" srcId="{BC26A3EB-D59B-4CBC-8201-A0908879A108}" destId="{30088555-A788-41CE-B35C-E7B90A946F26}" srcOrd="1" destOrd="0" presId="urn:microsoft.com/office/officeart/2005/8/layout/process5"/>
    <dgm:cxn modelId="{9D302F86-2218-42A3-96A7-601580125F62}" type="presOf" srcId="{09C47123-F3FF-454B-9956-4B0E222E3F0B}" destId="{9EEDC3FF-E137-450A-AE18-58081066864D}" srcOrd="0" destOrd="0" presId="urn:microsoft.com/office/officeart/2005/8/layout/process5"/>
    <dgm:cxn modelId="{9184526B-D922-4AFF-82B5-89F1AD2AD58A}" type="presOf" srcId="{6E257761-F286-4B75-B93D-76875C8EBCC4}" destId="{FEA6E3E8-4FF5-4DA8-B328-B490E25E9647}" srcOrd="1" destOrd="0" presId="urn:microsoft.com/office/officeart/2005/8/layout/process5"/>
    <dgm:cxn modelId="{179AD304-01EF-4E60-A7CC-56275EC80212}" type="presOf" srcId="{E35546EA-6D8C-4A1A-96C3-A17D13A6A698}" destId="{26C49956-7D9B-4C30-89CE-0052976D0E81}" srcOrd="1" destOrd="0" presId="urn:microsoft.com/office/officeart/2005/8/layout/process5"/>
    <dgm:cxn modelId="{354CE3EC-6BFC-4AF2-9364-59BF1CEB4D71}" type="presOf" srcId="{777A37B7-75DE-4C48-ADB9-A16CFBA4CF96}" destId="{3A43753B-CCB8-4364-A07E-108DBB3CEA6C}" srcOrd="0" destOrd="0" presId="urn:microsoft.com/office/officeart/2005/8/layout/process5"/>
    <dgm:cxn modelId="{4B1C7D80-4FC7-44DD-B11E-5F2EDE780D38}" type="presOf" srcId="{6E257761-F286-4B75-B93D-76875C8EBCC4}" destId="{5B13DB5C-CAA9-4028-B205-87CDC996F55D}" srcOrd="0" destOrd="0" presId="urn:microsoft.com/office/officeart/2005/8/layout/process5"/>
    <dgm:cxn modelId="{1BCBFDEF-50BE-4261-91E7-EFEACB709765}" type="presOf" srcId="{FFC45206-009E-475F-A72D-96A8F3BFDEE8}" destId="{D60D4253-7FEE-48B1-9283-5BD11E39A248}" srcOrd="0" destOrd="0" presId="urn:microsoft.com/office/officeart/2005/8/layout/process5"/>
    <dgm:cxn modelId="{D60AE8C1-84E4-4354-BD24-B2A280C47282}" type="presOf" srcId="{46D1CC4E-55F0-4A25-8B19-559817C9EFB6}" destId="{498A84AB-7919-453E-9478-723FC1BEEE20}" srcOrd="0" destOrd="0" presId="urn:microsoft.com/office/officeart/2005/8/layout/process5"/>
    <dgm:cxn modelId="{C2762999-F4E9-4B21-B407-8C722CEA9BDD}" srcId="{09C47123-F3FF-454B-9956-4B0E222E3F0B}" destId="{FFC45206-009E-475F-A72D-96A8F3BFDEE8}" srcOrd="4" destOrd="0" parTransId="{0FB7B1F6-4779-4C97-B7D3-2CCFF6FCF5B5}" sibTransId="{FA0827A6-C6E3-4730-956B-203781039A85}"/>
    <dgm:cxn modelId="{483AD452-A29D-4D1A-983A-4EE61472D342}" type="presOf" srcId="{C04D3249-292F-4C7A-A06B-18D8C7FA7EBA}" destId="{18C5A711-493E-425D-B94F-69A4CE5A335B}" srcOrd="0" destOrd="0" presId="urn:microsoft.com/office/officeart/2005/8/layout/process5"/>
    <dgm:cxn modelId="{9F59F911-7258-441E-B6AB-4B5DFCF6A433}" srcId="{09C47123-F3FF-454B-9956-4B0E222E3F0B}" destId="{F29D7C04-E0EF-4EC5-8B04-80DA18E38135}" srcOrd="0" destOrd="0" parTransId="{544D38E7-AB51-4E3B-A730-A27519083F12}" sibTransId="{BC26A3EB-D59B-4CBC-8201-A0908879A108}"/>
    <dgm:cxn modelId="{C0782BFE-D83A-4818-826F-42795286C792}" type="presOf" srcId="{BC26A3EB-D59B-4CBC-8201-A0908879A108}" destId="{5FA9B5E3-BAE8-42B6-B0D0-CB46AEA231C3}" srcOrd="0" destOrd="0" presId="urn:microsoft.com/office/officeart/2005/8/layout/process5"/>
    <dgm:cxn modelId="{66C23258-76EC-42EC-AFBE-45B913C386DC}" type="presOf" srcId="{46D1CC4E-55F0-4A25-8B19-559817C9EFB6}" destId="{AA293C16-C911-4E86-9F0E-E8557187B958}" srcOrd="1" destOrd="0" presId="urn:microsoft.com/office/officeart/2005/8/layout/process5"/>
    <dgm:cxn modelId="{261B6ECB-3960-4739-AE41-C69DA58CE5A4}" type="presOf" srcId="{E35546EA-6D8C-4A1A-96C3-A17D13A6A698}" destId="{3926F85C-599C-433F-BB1F-66354567072E}" srcOrd="0" destOrd="0" presId="urn:microsoft.com/office/officeart/2005/8/layout/process5"/>
    <dgm:cxn modelId="{538DA248-70BD-4D62-8391-1915179F628D}" type="presOf" srcId="{683732D1-2433-4EC3-9424-1774E28C9835}" destId="{517C0E7D-6135-48AE-B7F1-78122800F84D}" srcOrd="0" destOrd="0" presId="urn:microsoft.com/office/officeart/2005/8/layout/process5"/>
    <dgm:cxn modelId="{97A7E91A-28D5-44A3-9E87-9F15DCA5D07E}" type="presOf" srcId="{F29D7C04-E0EF-4EC5-8B04-80DA18E38135}" destId="{33BF6E40-E0F7-433E-A248-3B293942BAD3}" srcOrd="0" destOrd="0" presId="urn:microsoft.com/office/officeart/2005/8/layout/process5"/>
    <dgm:cxn modelId="{3C80A272-A85E-416D-A0D8-44A0846C05AF}" srcId="{09C47123-F3FF-454B-9956-4B0E222E3F0B}" destId="{777A37B7-75DE-4C48-ADB9-A16CFBA4CF96}" srcOrd="1" destOrd="0" parTransId="{4BB3E63D-0DCC-400A-B260-C8679F1F28FD}" sibTransId="{46D1CC4E-55F0-4A25-8B19-559817C9EFB6}"/>
    <dgm:cxn modelId="{61C95094-306A-4056-BD47-3993CD5FD71B}" type="presParOf" srcId="{9EEDC3FF-E137-450A-AE18-58081066864D}" destId="{33BF6E40-E0F7-433E-A248-3B293942BAD3}" srcOrd="0" destOrd="0" presId="urn:microsoft.com/office/officeart/2005/8/layout/process5"/>
    <dgm:cxn modelId="{1FBE0CA0-15D8-445D-9690-565F4E42E077}" type="presParOf" srcId="{9EEDC3FF-E137-450A-AE18-58081066864D}" destId="{5FA9B5E3-BAE8-42B6-B0D0-CB46AEA231C3}" srcOrd="1" destOrd="0" presId="urn:microsoft.com/office/officeart/2005/8/layout/process5"/>
    <dgm:cxn modelId="{7546D05D-5145-4600-BE03-505F537A8946}" type="presParOf" srcId="{5FA9B5E3-BAE8-42B6-B0D0-CB46AEA231C3}" destId="{30088555-A788-41CE-B35C-E7B90A946F26}" srcOrd="0" destOrd="0" presId="urn:microsoft.com/office/officeart/2005/8/layout/process5"/>
    <dgm:cxn modelId="{4C972E0C-50B8-401B-AEF1-836821B21924}" type="presParOf" srcId="{9EEDC3FF-E137-450A-AE18-58081066864D}" destId="{3A43753B-CCB8-4364-A07E-108DBB3CEA6C}" srcOrd="2" destOrd="0" presId="urn:microsoft.com/office/officeart/2005/8/layout/process5"/>
    <dgm:cxn modelId="{E953712F-3F01-494B-A771-01A3DC9B82F7}" type="presParOf" srcId="{9EEDC3FF-E137-450A-AE18-58081066864D}" destId="{498A84AB-7919-453E-9478-723FC1BEEE20}" srcOrd="3" destOrd="0" presId="urn:microsoft.com/office/officeart/2005/8/layout/process5"/>
    <dgm:cxn modelId="{00C30FB1-E13C-48F8-8FC1-3BAF149DBD78}" type="presParOf" srcId="{498A84AB-7919-453E-9478-723FC1BEEE20}" destId="{AA293C16-C911-4E86-9F0E-E8557187B958}" srcOrd="0" destOrd="0" presId="urn:microsoft.com/office/officeart/2005/8/layout/process5"/>
    <dgm:cxn modelId="{40F6A716-6436-4C67-B327-1AFEE97120D8}" type="presParOf" srcId="{9EEDC3FF-E137-450A-AE18-58081066864D}" destId="{517C0E7D-6135-48AE-B7F1-78122800F84D}" srcOrd="4" destOrd="0" presId="urn:microsoft.com/office/officeart/2005/8/layout/process5"/>
    <dgm:cxn modelId="{F7DE03EE-B1BC-44B3-8B6B-E02BB6B8C5A6}" type="presParOf" srcId="{9EEDC3FF-E137-450A-AE18-58081066864D}" destId="{3926F85C-599C-433F-BB1F-66354567072E}" srcOrd="5" destOrd="0" presId="urn:microsoft.com/office/officeart/2005/8/layout/process5"/>
    <dgm:cxn modelId="{0128DC2A-1E46-4A40-825C-DC2DC9ED7713}" type="presParOf" srcId="{3926F85C-599C-433F-BB1F-66354567072E}" destId="{26C49956-7D9B-4C30-89CE-0052976D0E81}" srcOrd="0" destOrd="0" presId="urn:microsoft.com/office/officeart/2005/8/layout/process5"/>
    <dgm:cxn modelId="{F7E132DC-7C80-47F5-8E3D-CC0F1E87BDEA}" type="presParOf" srcId="{9EEDC3FF-E137-450A-AE18-58081066864D}" destId="{18C5A711-493E-425D-B94F-69A4CE5A335B}" srcOrd="6" destOrd="0" presId="urn:microsoft.com/office/officeart/2005/8/layout/process5"/>
    <dgm:cxn modelId="{D75066CA-9774-43DE-81B6-D99F527A3ACA}" type="presParOf" srcId="{9EEDC3FF-E137-450A-AE18-58081066864D}" destId="{5B13DB5C-CAA9-4028-B205-87CDC996F55D}" srcOrd="7" destOrd="0" presId="urn:microsoft.com/office/officeart/2005/8/layout/process5"/>
    <dgm:cxn modelId="{95C9C175-14D4-49C4-972F-DDFC90E05FBB}" type="presParOf" srcId="{5B13DB5C-CAA9-4028-B205-87CDC996F55D}" destId="{FEA6E3E8-4FF5-4DA8-B328-B490E25E9647}" srcOrd="0" destOrd="0" presId="urn:microsoft.com/office/officeart/2005/8/layout/process5"/>
    <dgm:cxn modelId="{A06AF7A6-3062-46B2-A176-A6B7603DD216}" type="presParOf" srcId="{9EEDC3FF-E137-450A-AE18-58081066864D}" destId="{D60D4253-7FEE-48B1-9283-5BD11E39A24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BF6E40-E0F7-433E-A248-3B293942BAD3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企业</a:t>
          </a:r>
        </a:p>
      </dsp:txBody>
      <dsp:txXfrm>
        <a:off x="7143" y="1001183"/>
        <a:ext cx="2135187" cy="1281112"/>
      </dsp:txXfrm>
    </dsp:sp>
    <dsp:sp modelId="{5FA9B5E3-BAE8-42B6-B0D0-CB46AEA231C3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2330227" y="1376976"/>
        <a:ext cx="452659" cy="529526"/>
      </dsp:txXfrm>
    </dsp:sp>
    <dsp:sp modelId="{3A43753B-CCB8-4364-A07E-108DBB3CEA6C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中小企业服务中心</a:t>
          </a:r>
        </a:p>
      </dsp:txBody>
      <dsp:txXfrm>
        <a:off x="2996406" y="1001183"/>
        <a:ext cx="2135187" cy="1281112"/>
      </dsp:txXfrm>
    </dsp:sp>
    <dsp:sp modelId="{498A84AB-7919-453E-9478-723FC1BEEE20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5319490" y="1376976"/>
        <a:ext cx="452659" cy="529526"/>
      </dsp:txXfrm>
    </dsp:sp>
    <dsp:sp modelId="{517C0E7D-6135-48AE-B7F1-78122800F84D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市工信局</a:t>
          </a:r>
        </a:p>
      </dsp:txBody>
      <dsp:txXfrm>
        <a:off x="5985668" y="1001183"/>
        <a:ext cx="2135187" cy="1281112"/>
      </dsp:txXfrm>
    </dsp:sp>
    <dsp:sp modelId="{3926F85C-599C-433F-BB1F-66354567072E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 rot="5400000">
        <a:off x="6826932" y="2431759"/>
        <a:ext cx="452659" cy="529526"/>
      </dsp:txXfrm>
    </dsp:sp>
    <dsp:sp modelId="{18C5A711-493E-425D-B94F-69A4CE5A335B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审核通过</a:t>
          </a:r>
        </a:p>
      </dsp:txBody>
      <dsp:txXfrm>
        <a:off x="5985668" y="3136371"/>
        <a:ext cx="2135187" cy="1281112"/>
      </dsp:txXfrm>
    </dsp:sp>
    <dsp:sp modelId="{5B13DB5C-CAA9-4028-B205-87CDC996F55D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 rot="10800000">
        <a:off x="5345112" y="3512163"/>
        <a:ext cx="452659" cy="529526"/>
      </dsp:txXfrm>
    </dsp:sp>
    <dsp:sp modelId="{D60D4253-7FEE-48B1-9283-5BD11E39A248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获得延期使用许可</a:t>
          </a:r>
        </a:p>
      </dsp:txBody>
      <dsp:txXfrm>
        <a:off x="2996406" y="3136370"/>
        <a:ext cx="2135187" cy="128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2020/3/5 Thursday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49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2020/3/5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37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2020/3/5 Thursday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2020/3/5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2020/3/5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2020/3/5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2020/3/5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2020/3/5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2020/3/5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2020/3/5 Thursday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7069C6D-D73F-48CC-AC80-C4C896E80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3107144-6FEE-4B0D-8074-9D4D3C69F2B2}"/>
              </a:ext>
            </a:extLst>
          </p:cNvPr>
          <p:cNvSpPr txBox="1"/>
          <p:nvPr/>
        </p:nvSpPr>
        <p:spPr>
          <a:xfrm>
            <a:off x="1476375" y="1095375"/>
            <a:ext cx="990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FFFF"/>
                </a:solidFill>
              </a:rPr>
              <a:t>柳州市应对新冠肺炎疫情期间</a:t>
            </a:r>
            <a:endParaRPr lang="en-US" altLang="zh-CN" sz="4400" b="1" dirty="0">
              <a:solidFill>
                <a:srgbClr val="FFFFFF"/>
              </a:solidFill>
            </a:endParaRPr>
          </a:p>
          <a:p>
            <a:pPr algn="ctr"/>
            <a:r>
              <a:rPr lang="zh-CN" altLang="en-US" sz="4400" b="1" dirty="0">
                <a:solidFill>
                  <a:srgbClr val="FFFFFF"/>
                </a:solidFill>
              </a:rPr>
              <a:t>应急周转资金新举措解读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103E2FF-2D00-4A70-BD0B-BE761C27CDFD}"/>
              </a:ext>
            </a:extLst>
          </p:cNvPr>
          <p:cNvSpPr txBox="1"/>
          <p:nvPr/>
        </p:nvSpPr>
        <p:spPr>
          <a:xfrm>
            <a:off x="2619375" y="4524375"/>
            <a:ext cx="7496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柳州市中小企业服务中心</a:t>
            </a:r>
            <a:endParaRPr lang="en-US" altLang="zh-CN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zh-CN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CN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CN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xmlns="" val="336306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69882" y="372945"/>
            <a:ext cx="10852237" cy="648000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应急周转资金相关申请条件查询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69665" y="373981"/>
            <a:ext cx="10760596" cy="647794"/>
            <a:chOff x="669665" y="373981"/>
            <a:chExt cx="10760596" cy="647794"/>
          </a:xfrm>
        </p:grpSpPr>
        <p:pic>
          <p:nvPicPr>
            <p:cNvPr id="6" name="图片 5" descr="LOGO中心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2801" y="373981"/>
              <a:ext cx="547460" cy="461715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669665" y="892092"/>
              <a:ext cx="7718058" cy="129683"/>
              <a:chOff x="669665" y="892092"/>
              <a:chExt cx="7718058" cy="12968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669665" y="892092"/>
                <a:ext cx="7037053" cy="142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669665" y="1020349"/>
                <a:ext cx="7718058" cy="142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0156C42-A9B7-461F-A6CF-41F385653A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789" y="1395236"/>
            <a:ext cx="11160434" cy="4901861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F07C4860-E1C9-4EF3-BF7E-A58ECA9ED816}"/>
              </a:ext>
            </a:extLst>
          </p:cNvPr>
          <p:cNvCxnSpPr/>
          <p:nvPr/>
        </p:nvCxnSpPr>
        <p:spPr>
          <a:xfrm flipH="1">
            <a:off x="1838325" y="3552825"/>
            <a:ext cx="1028700" cy="5334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F8F5B653-D8EA-470A-B5DC-E9996744D1A2}"/>
              </a:ext>
            </a:extLst>
          </p:cNvPr>
          <p:cNvSpPr txBox="1"/>
          <p:nvPr/>
        </p:nvSpPr>
        <p:spPr>
          <a:xfrm>
            <a:off x="2615573" y="3796380"/>
            <a:ext cx="288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点此进入</a:t>
            </a:r>
          </a:p>
        </p:txBody>
      </p:sp>
    </p:spTree>
    <p:extLst>
      <p:ext uri="{BB962C8B-B14F-4D97-AF65-F5344CB8AC3E}">
        <p14:creationId xmlns:p14="http://schemas.microsoft.com/office/powerpoint/2010/main" xmlns="" val="331911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69882" y="372945"/>
            <a:ext cx="10852237" cy="648000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合作金融机构名单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69665" y="373981"/>
            <a:ext cx="10760596" cy="647794"/>
            <a:chOff x="669665" y="373981"/>
            <a:chExt cx="10760596" cy="647794"/>
          </a:xfrm>
        </p:grpSpPr>
        <p:pic>
          <p:nvPicPr>
            <p:cNvPr id="6" name="图片 5" descr="LOGO中心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2801" y="373981"/>
              <a:ext cx="547460" cy="461715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669665" y="892092"/>
              <a:ext cx="7718058" cy="129683"/>
              <a:chOff x="669665" y="892092"/>
              <a:chExt cx="7718058" cy="12968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669665" y="892092"/>
                <a:ext cx="7037053" cy="142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669665" y="1020349"/>
                <a:ext cx="7718058" cy="142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矩形 10"/>
          <p:cNvSpPr/>
          <p:nvPr/>
        </p:nvSpPr>
        <p:spPr>
          <a:xfrm>
            <a:off x="1717458" y="1763254"/>
            <a:ext cx="2946645" cy="1105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银行模式</a:t>
            </a:r>
          </a:p>
        </p:txBody>
      </p:sp>
      <p:sp>
        <p:nvSpPr>
          <p:cNvPr id="12" name="矩形 11"/>
          <p:cNvSpPr/>
          <p:nvPr/>
        </p:nvSpPr>
        <p:spPr>
          <a:xfrm>
            <a:off x="1717458" y="4561693"/>
            <a:ext cx="2871146" cy="1105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担保模式</a:t>
            </a:r>
          </a:p>
        </p:txBody>
      </p:sp>
      <p:sp>
        <p:nvSpPr>
          <p:cNvPr id="13" name="矩形 12"/>
          <p:cNvSpPr/>
          <p:nvPr/>
        </p:nvSpPr>
        <p:spPr>
          <a:xfrm>
            <a:off x="5500237" y="1412665"/>
            <a:ext cx="3176083" cy="45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柳州市区农村信用合作联社</a:t>
            </a:r>
          </a:p>
        </p:txBody>
      </p:sp>
      <p:sp>
        <p:nvSpPr>
          <p:cNvPr id="14" name="矩形 13"/>
          <p:cNvSpPr/>
          <p:nvPr/>
        </p:nvSpPr>
        <p:spPr>
          <a:xfrm>
            <a:off x="5500237" y="1969489"/>
            <a:ext cx="3176083" cy="45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中国银行</a:t>
            </a:r>
          </a:p>
        </p:txBody>
      </p:sp>
      <p:sp>
        <p:nvSpPr>
          <p:cNvPr id="15" name="矩形 14"/>
          <p:cNvSpPr/>
          <p:nvPr/>
        </p:nvSpPr>
        <p:spPr>
          <a:xfrm>
            <a:off x="5500236" y="2506375"/>
            <a:ext cx="3176083" cy="45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柳州银行</a:t>
            </a:r>
          </a:p>
        </p:txBody>
      </p:sp>
      <p:sp>
        <p:nvSpPr>
          <p:cNvPr id="16" name="矩形 15"/>
          <p:cNvSpPr/>
          <p:nvPr/>
        </p:nvSpPr>
        <p:spPr>
          <a:xfrm>
            <a:off x="5500236" y="4109387"/>
            <a:ext cx="3282864" cy="53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广西柳州中小企业融资担保有限公司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00238" y="4795887"/>
            <a:ext cx="3282864" cy="53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柳州东城中小企业融资担保有限公司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00238" y="5485184"/>
            <a:ext cx="3282864" cy="53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柳州市小微企业融资担保有限公司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左大括号 38"/>
          <p:cNvSpPr/>
          <p:nvPr/>
        </p:nvSpPr>
        <p:spPr>
          <a:xfrm>
            <a:off x="4810911" y="1642667"/>
            <a:ext cx="511728" cy="1105947"/>
          </a:xfrm>
          <a:prstGeom prst="leftBrace">
            <a:avLst>
              <a:gd name="adj1" fmla="val 8333"/>
              <a:gd name="adj2" fmla="val 50759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左大括号 40"/>
          <p:cNvSpPr/>
          <p:nvPr/>
        </p:nvSpPr>
        <p:spPr>
          <a:xfrm>
            <a:off x="4707448" y="4508917"/>
            <a:ext cx="615192" cy="1243317"/>
          </a:xfrm>
          <a:prstGeom prst="leftBrace">
            <a:avLst>
              <a:gd name="adj1" fmla="val 8333"/>
              <a:gd name="adj2" fmla="val 50759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539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B5E5AAA7-DAFE-4E01-AE94-551DF427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82" y="372945"/>
            <a:ext cx="10852237" cy="648000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合作金融机构联系方式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3CE9062-C8D3-4006-9F11-6873D108F39F}"/>
              </a:ext>
            </a:extLst>
          </p:cNvPr>
          <p:cNvGrpSpPr/>
          <p:nvPr/>
        </p:nvGrpSpPr>
        <p:grpSpPr>
          <a:xfrm>
            <a:off x="669665" y="373981"/>
            <a:ext cx="10760596" cy="647794"/>
            <a:chOff x="669665" y="373981"/>
            <a:chExt cx="10760596" cy="647794"/>
          </a:xfrm>
        </p:grpSpPr>
        <p:pic>
          <p:nvPicPr>
            <p:cNvPr id="6" name="图片 5" descr="LOGO中心.jpg">
              <a:extLst>
                <a:ext uri="{FF2B5EF4-FFF2-40B4-BE49-F238E27FC236}">
                  <a16:creationId xmlns:a16="http://schemas.microsoft.com/office/drawing/2014/main" xmlns="" id="{FC934C52-B7F5-4CB4-B605-9A56897F8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2801" y="373981"/>
              <a:ext cx="547460" cy="461715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A59849F0-51BC-458E-997C-7DE2CDF759EB}"/>
                </a:ext>
              </a:extLst>
            </p:cNvPr>
            <p:cNvGrpSpPr/>
            <p:nvPr/>
          </p:nvGrpSpPr>
          <p:grpSpPr>
            <a:xfrm>
              <a:off x="669665" y="892092"/>
              <a:ext cx="7718058" cy="129683"/>
              <a:chOff x="669665" y="892092"/>
              <a:chExt cx="7718058" cy="129683"/>
            </a:xfrm>
          </p:grpSpPr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93372974-0AB1-4A62-8E06-B69B7007900D}"/>
                  </a:ext>
                </a:extLst>
              </p:cNvPr>
              <p:cNvCxnSpPr/>
              <p:nvPr/>
            </p:nvCxnSpPr>
            <p:spPr>
              <a:xfrm>
                <a:off x="669665" y="892092"/>
                <a:ext cx="7037053" cy="142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xmlns="" id="{CEEFDA85-88B9-415B-92B7-57CF0082A0BB}"/>
                  </a:ext>
                </a:extLst>
              </p:cNvPr>
              <p:cNvCxnSpPr/>
              <p:nvPr/>
            </p:nvCxnSpPr>
            <p:spPr>
              <a:xfrm>
                <a:off x="669665" y="1020349"/>
                <a:ext cx="7718058" cy="142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7DFC9AA-AA70-48A7-AC6D-A5BB0C0141D8}"/>
              </a:ext>
            </a:extLst>
          </p:cNvPr>
          <p:cNvSpPr txBox="1"/>
          <p:nvPr/>
        </p:nvSpPr>
        <p:spPr>
          <a:xfrm>
            <a:off x="669665" y="1657350"/>
            <a:ext cx="52644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/>
              <a:t>合作担保机构：</a:t>
            </a:r>
            <a:endParaRPr lang="zh-CN" altLang="zh-CN" sz="2400" dirty="0"/>
          </a:p>
          <a:p>
            <a:r>
              <a:rPr lang="zh-CN" altLang="zh-CN" sz="2400" dirty="0"/>
              <a:t>广西柳州中小企业融资担保有限公司</a:t>
            </a:r>
          </a:p>
          <a:p>
            <a:r>
              <a:rPr lang="zh-CN" altLang="zh-CN" sz="2400" dirty="0"/>
              <a:t>联系电话：</a:t>
            </a:r>
            <a:r>
              <a:rPr lang="en-US" altLang="zh-CN" sz="2400" dirty="0"/>
              <a:t>2868281</a:t>
            </a:r>
            <a:endParaRPr lang="zh-CN" altLang="zh-CN" sz="2400" dirty="0"/>
          </a:p>
          <a:p>
            <a:r>
              <a:rPr lang="en-US" altLang="zh-CN" sz="2400" dirty="0"/>
              <a:t> </a:t>
            </a:r>
            <a:endParaRPr lang="zh-CN" altLang="zh-CN" sz="2400" dirty="0"/>
          </a:p>
          <a:p>
            <a:r>
              <a:rPr lang="zh-CN" altLang="zh-CN" sz="2400" dirty="0"/>
              <a:t>柳州市小微企业融资担保有限公司</a:t>
            </a:r>
          </a:p>
          <a:p>
            <a:r>
              <a:rPr lang="zh-CN" altLang="zh-CN" sz="2400" dirty="0"/>
              <a:t>联系电话：</a:t>
            </a:r>
            <a:r>
              <a:rPr lang="en-US" altLang="zh-CN" sz="2400" dirty="0"/>
              <a:t>2868030</a:t>
            </a:r>
            <a:endParaRPr lang="zh-CN" altLang="zh-CN" sz="2400" dirty="0"/>
          </a:p>
          <a:p>
            <a:r>
              <a:rPr lang="en-US" altLang="zh-CN" sz="2400" dirty="0"/>
              <a:t> </a:t>
            </a:r>
            <a:endParaRPr lang="zh-CN" altLang="zh-CN" sz="2400" dirty="0"/>
          </a:p>
          <a:p>
            <a:r>
              <a:rPr lang="zh-CN" altLang="zh-CN" sz="2400" dirty="0"/>
              <a:t>柳州东城企业融资担保有限公司</a:t>
            </a:r>
          </a:p>
          <a:p>
            <a:r>
              <a:rPr lang="zh-CN" altLang="zh-CN" sz="2400" dirty="0"/>
              <a:t>联系电话：</a:t>
            </a:r>
            <a:r>
              <a:rPr lang="en-US" altLang="zh-CN" sz="2400" dirty="0"/>
              <a:t>3266996</a:t>
            </a:r>
            <a:endParaRPr lang="zh-CN" altLang="zh-CN" sz="2400" dirty="0"/>
          </a:p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42B6026-25BF-48AF-BC99-6F04904847F8}"/>
              </a:ext>
            </a:extLst>
          </p:cNvPr>
          <p:cNvSpPr txBox="1"/>
          <p:nvPr/>
        </p:nvSpPr>
        <p:spPr>
          <a:xfrm>
            <a:off x="6273175" y="1613988"/>
            <a:ext cx="5038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/>
              <a:t>合作商业银行</a:t>
            </a:r>
            <a:endParaRPr lang="zh-CN" altLang="zh-CN" sz="2400" dirty="0"/>
          </a:p>
          <a:p>
            <a:r>
              <a:rPr lang="zh-CN" altLang="zh-CN" sz="2400" dirty="0"/>
              <a:t>柳州市区农村信用合作联社</a:t>
            </a:r>
          </a:p>
          <a:p>
            <a:r>
              <a:rPr lang="zh-CN" altLang="zh-CN" sz="2400" dirty="0"/>
              <a:t>联系电话：</a:t>
            </a:r>
            <a:r>
              <a:rPr lang="en-US" altLang="zh-CN" sz="2400" dirty="0"/>
              <a:t>3610247</a:t>
            </a:r>
            <a:endParaRPr lang="zh-CN" altLang="zh-CN" sz="2400" dirty="0"/>
          </a:p>
          <a:p>
            <a:r>
              <a:rPr lang="en-US" altLang="zh-CN" sz="2400" dirty="0"/>
              <a:t> </a:t>
            </a:r>
            <a:endParaRPr lang="zh-CN" altLang="zh-CN" sz="2400" dirty="0"/>
          </a:p>
          <a:p>
            <a:r>
              <a:rPr lang="zh-CN" altLang="zh-CN" sz="2400" dirty="0"/>
              <a:t>中国银行柳州分行</a:t>
            </a:r>
          </a:p>
          <a:p>
            <a:r>
              <a:rPr lang="zh-CN" altLang="zh-CN" sz="2400" dirty="0"/>
              <a:t>联系电话：</a:t>
            </a:r>
            <a:r>
              <a:rPr lang="en-US" altLang="zh-CN" sz="2400" dirty="0"/>
              <a:t>3881916</a:t>
            </a:r>
            <a:endParaRPr lang="zh-CN" altLang="zh-CN" sz="2400" dirty="0"/>
          </a:p>
          <a:p>
            <a:r>
              <a:rPr lang="en-US" altLang="zh-CN" sz="2400" dirty="0"/>
              <a:t> </a:t>
            </a:r>
            <a:endParaRPr lang="zh-CN" altLang="zh-CN" sz="2400" dirty="0"/>
          </a:p>
          <a:p>
            <a:r>
              <a:rPr lang="zh-CN" altLang="zh-CN" sz="2400" dirty="0"/>
              <a:t>柳州银行</a:t>
            </a:r>
          </a:p>
          <a:p>
            <a:r>
              <a:rPr lang="zh-CN" altLang="zh-CN" sz="2400" dirty="0"/>
              <a:t>联系电话：</a:t>
            </a:r>
            <a:r>
              <a:rPr lang="en-US" altLang="zh-CN" sz="2400" dirty="0"/>
              <a:t>2861764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51507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LOGO中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301" y="128236"/>
            <a:ext cx="547460" cy="46171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302895" y="757555"/>
            <a:ext cx="10294620" cy="120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/>
          <p:nvPr/>
        </p:nvSpPr>
        <p:spPr>
          <a:xfrm>
            <a:off x="908050" y="192405"/>
            <a:ext cx="10123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行楷" panose="02010800040101010101" charset="-122"/>
                <a:ea typeface="华文行楷" panose="02010800040101010101" charset="-122"/>
              </a:rPr>
              <a:t>政府助手、企业帮手、机构旗手、政策推手、服务能手、研究高手</a:t>
            </a:r>
            <a:r>
              <a:rPr lang="en-US" altLang="zh-CN" dirty="0">
                <a:latin typeface="华文行楷" panose="02010800040101010101" charset="-122"/>
                <a:ea typeface="华文行楷" panose="02010800040101010101" charset="-122"/>
              </a:rPr>
              <a:t>—</a:t>
            </a:r>
            <a:r>
              <a:rPr lang="zh-CN" altLang="en-US" dirty="0">
                <a:latin typeface="华文行楷" panose="02010800040101010101" charset="-122"/>
                <a:ea typeface="华文行楷" panose="02010800040101010101" charset="-122"/>
              </a:rPr>
              <a:t>柳州市中小企业服务中心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522188" y="1205953"/>
            <a:ext cx="115064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柳州市中小企业服务中心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促进科  电话：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2830598</a:t>
            </a: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联系人：李振辉、覃淑琛、徐晶、陈震林、梁凤兰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官方网站：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柳州中小企业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网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https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://www.smelz.com.cn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柳创汇云平台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https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://www.smelz.cn/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微信公众号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SMELZ2014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077" y="3149708"/>
            <a:ext cx="2457450" cy="2457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372945"/>
            <a:ext cx="10852237" cy="648000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应对疫情期间应急周转资金新规定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400" dirty="0"/>
          </a:p>
          <a:p>
            <a:endParaRPr lang="zh-CN" altLang="en-US" sz="24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9665" y="373981"/>
            <a:ext cx="10760596" cy="647794"/>
            <a:chOff x="669665" y="373981"/>
            <a:chExt cx="10760596" cy="647794"/>
          </a:xfrm>
        </p:grpSpPr>
        <p:pic>
          <p:nvPicPr>
            <p:cNvPr id="5" name="图片 4" descr="LOGO中心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2801" y="373981"/>
              <a:ext cx="547460" cy="461715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669665" y="892092"/>
              <a:ext cx="7718058" cy="129683"/>
              <a:chOff x="669665" y="892092"/>
              <a:chExt cx="7718058" cy="129683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669665" y="892092"/>
                <a:ext cx="7037053" cy="142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669665" y="1020349"/>
                <a:ext cx="7718058" cy="142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150" y="1163713"/>
            <a:ext cx="4005854" cy="549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3710" y="1163714"/>
            <a:ext cx="4029099" cy="549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69882" y="372945"/>
            <a:ext cx="10852237" cy="648000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应对疫情期间应急周转资金新规定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69665" y="373981"/>
            <a:ext cx="10760596" cy="647794"/>
            <a:chOff x="669665" y="373981"/>
            <a:chExt cx="10760596" cy="647794"/>
          </a:xfrm>
        </p:grpSpPr>
        <p:pic>
          <p:nvPicPr>
            <p:cNvPr id="6" name="图片 5" descr="LOGO中心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2801" y="373981"/>
              <a:ext cx="547460" cy="461715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669665" y="892092"/>
              <a:ext cx="7718058" cy="129683"/>
              <a:chOff x="669665" y="892092"/>
              <a:chExt cx="7718058" cy="12968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669665" y="892092"/>
                <a:ext cx="7037053" cy="142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669665" y="1020349"/>
                <a:ext cx="7718058" cy="142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084" y="1213516"/>
            <a:ext cx="4131492" cy="544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378" y="2336406"/>
            <a:ext cx="9736989" cy="256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405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69882" y="372945"/>
            <a:ext cx="10852237" cy="648000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前后对比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69665" y="373981"/>
            <a:ext cx="10760596" cy="647794"/>
            <a:chOff x="669665" y="373981"/>
            <a:chExt cx="10760596" cy="647794"/>
          </a:xfrm>
        </p:grpSpPr>
        <p:pic>
          <p:nvPicPr>
            <p:cNvPr id="7" name="图片 6" descr="LOGO中心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2801" y="373981"/>
              <a:ext cx="547460" cy="461715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669665" y="892092"/>
              <a:ext cx="7718058" cy="129683"/>
              <a:chOff x="669665" y="892092"/>
              <a:chExt cx="7718058" cy="129683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669665" y="892092"/>
                <a:ext cx="7037053" cy="142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669665" y="1020349"/>
                <a:ext cx="7718058" cy="142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" name="表格 10">
            <a:extLst>
              <a:ext uri="{FF2B5EF4-FFF2-40B4-BE49-F238E27FC236}">
                <a16:creationId xmlns:a16="http://schemas.microsoft.com/office/drawing/2014/main" xmlns="" id="{D3E2A29D-F032-479F-8C17-62F93CC53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3336946"/>
              </p:ext>
            </p:extLst>
          </p:nvPr>
        </p:nvGraphicFramePr>
        <p:xfrm>
          <a:off x="327607" y="1718683"/>
          <a:ext cx="11198865" cy="4556281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2189090">
                  <a:extLst>
                    <a:ext uri="{9D8B030D-6E8A-4147-A177-3AD203B41FA5}">
                      <a16:colId xmlns:a16="http://schemas.microsoft.com/office/drawing/2014/main" xmlns="" val="1114417829"/>
                    </a:ext>
                  </a:extLst>
                </a:gridCol>
                <a:gridCol w="3498209">
                  <a:extLst>
                    <a:ext uri="{9D8B030D-6E8A-4147-A177-3AD203B41FA5}">
                      <a16:colId xmlns:a16="http://schemas.microsoft.com/office/drawing/2014/main" xmlns="" val="60717972"/>
                    </a:ext>
                  </a:extLst>
                </a:gridCol>
                <a:gridCol w="3763453">
                  <a:extLst>
                    <a:ext uri="{9D8B030D-6E8A-4147-A177-3AD203B41FA5}">
                      <a16:colId xmlns:a16="http://schemas.microsoft.com/office/drawing/2014/main" xmlns="" val="3300445801"/>
                    </a:ext>
                  </a:extLst>
                </a:gridCol>
                <a:gridCol w="1748113">
                  <a:extLst>
                    <a:ext uri="{9D8B030D-6E8A-4147-A177-3AD203B41FA5}">
                      <a16:colId xmlns:a16="http://schemas.microsoft.com/office/drawing/2014/main" xmlns="" val="1958667485"/>
                    </a:ext>
                  </a:extLst>
                </a:gridCol>
              </a:tblGrid>
              <a:tr h="1041582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rgbClr val="FFFFFF"/>
                          </a:solidFill>
                        </a:rPr>
                        <a:t>采用模式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之前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现在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提升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4252542661"/>
                  </a:ext>
                </a:extLst>
              </a:tr>
              <a:tr h="1041582">
                <a:tc>
                  <a:txBody>
                    <a:bodyPr/>
                    <a:lstStyle/>
                    <a:p>
                      <a:r>
                        <a:rPr lang="zh-CN" altLang="en-US" sz="2800" b="1" dirty="0"/>
                        <a:t>银行模式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/>
                        <a:t>最长使用期限</a:t>
                      </a:r>
                      <a:endParaRPr lang="en-US" altLang="zh-CN" sz="2800" b="1" dirty="0"/>
                    </a:p>
                    <a:p>
                      <a:r>
                        <a:rPr lang="zh-CN" altLang="en-US" sz="2800" b="1" dirty="0"/>
                        <a:t>≤</a:t>
                      </a:r>
                      <a:r>
                        <a:rPr lang="en-US" altLang="zh-CN" sz="2800" b="1" dirty="0"/>
                        <a:t>10</a:t>
                      </a:r>
                      <a:r>
                        <a:rPr lang="zh-CN" altLang="en-US" sz="2800" b="1" dirty="0"/>
                        <a:t>工作日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/>
                        <a:t>最长使用期限</a:t>
                      </a:r>
                      <a:endParaRPr lang="en-US" altLang="zh-CN" sz="2800" b="1" dirty="0"/>
                    </a:p>
                    <a:p>
                      <a:r>
                        <a:rPr lang="zh-CN" altLang="en-US" sz="2800" b="1" dirty="0"/>
                        <a:t>≤</a:t>
                      </a:r>
                      <a:r>
                        <a:rPr lang="en-US" altLang="zh-CN" sz="2800" b="1" dirty="0"/>
                        <a:t>20</a:t>
                      </a:r>
                      <a:r>
                        <a:rPr lang="zh-CN" altLang="en-US" sz="2800" b="1" dirty="0"/>
                        <a:t>工作日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/>
                        <a:t>100%</a:t>
                      </a:r>
                      <a:endParaRPr lang="zh-CN" altLang="en-US" sz="28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502596426"/>
                  </a:ext>
                </a:extLst>
              </a:tr>
              <a:tr h="1431535">
                <a:tc>
                  <a:txBody>
                    <a:bodyPr/>
                    <a:lstStyle/>
                    <a:p>
                      <a:r>
                        <a:rPr lang="zh-CN" altLang="en-US" sz="2800" b="1" dirty="0"/>
                        <a:t>担保模式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/>
                        <a:t>最长使用期限</a:t>
                      </a:r>
                      <a:endParaRPr lang="en-US" altLang="zh-CN" sz="2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/>
                        <a:t>≤</a:t>
                      </a:r>
                      <a:r>
                        <a:rPr lang="en-US" altLang="zh-CN" sz="2800" b="1" dirty="0"/>
                        <a:t>20</a:t>
                      </a:r>
                      <a:r>
                        <a:rPr lang="zh-CN" altLang="en-US" sz="2800" b="1" dirty="0"/>
                        <a:t>工作日</a:t>
                      </a:r>
                    </a:p>
                    <a:p>
                      <a:endParaRPr lang="zh-CN" altLang="en-US" sz="2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/>
                        <a:t>最长使用期限</a:t>
                      </a:r>
                      <a:endParaRPr lang="en-US" altLang="zh-CN" sz="2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/>
                        <a:t>≤</a:t>
                      </a:r>
                      <a:r>
                        <a:rPr lang="en-US" altLang="zh-CN" sz="2800" b="1" dirty="0"/>
                        <a:t>30</a:t>
                      </a:r>
                      <a:r>
                        <a:rPr lang="zh-CN" altLang="en-US" sz="2800" b="1" dirty="0"/>
                        <a:t>工作日</a:t>
                      </a:r>
                    </a:p>
                    <a:p>
                      <a:endParaRPr lang="zh-CN" altLang="en-US" sz="2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/>
                        <a:t>50%</a:t>
                      </a:r>
                      <a:endParaRPr lang="zh-CN" altLang="en-US" sz="28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544789786"/>
                  </a:ext>
                </a:extLst>
              </a:tr>
              <a:tr h="104158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9991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297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91622C80-F525-430A-972A-1192D33D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82" y="372945"/>
            <a:ext cx="10852237" cy="648000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延期申请条件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B627C6D6-F91F-4400-840E-E95282C45338}"/>
              </a:ext>
            </a:extLst>
          </p:cNvPr>
          <p:cNvGrpSpPr/>
          <p:nvPr/>
        </p:nvGrpSpPr>
        <p:grpSpPr>
          <a:xfrm>
            <a:off x="669665" y="373981"/>
            <a:ext cx="10760596" cy="647794"/>
            <a:chOff x="669665" y="373981"/>
            <a:chExt cx="10760596" cy="647794"/>
          </a:xfrm>
        </p:grpSpPr>
        <p:pic>
          <p:nvPicPr>
            <p:cNvPr id="6" name="图片 5" descr="LOGO中心.jpg">
              <a:extLst>
                <a:ext uri="{FF2B5EF4-FFF2-40B4-BE49-F238E27FC236}">
                  <a16:creationId xmlns:a16="http://schemas.microsoft.com/office/drawing/2014/main" xmlns="" id="{5FE5B4DE-3826-41DB-9229-48277742A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2801" y="373981"/>
              <a:ext cx="547460" cy="461715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5A9FFFB9-AD4D-4101-9D9B-9C190740276F}"/>
                </a:ext>
              </a:extLst>
            </p:cNvPr>
            <p:cNvGrpSpPr/>
            <p:nvPr/>
          </p:nvGrpSpPr>
          <p:grpSpPr>
            <a:xfrm>
              <a:off x="669665" y="892092"/>
              <a:ext cx="7718058" cy="129683"/>
              <a:chOff x="669665" y="892092"/>
              <a:chExt cx="7718058" cy="129683"/>
            </a:xfrm>
          </p:grpSpPr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B1C5F194-4C46-44B7-9ADF-2881C2EEFFE2}"/>
                  </a:ext>
                </a:extLst>
              </p:cNvPr>
              <p:cNvCxnSpPr/>
              <p:nvPr/>
            </p:nvCxnSpPr>
            <p:spPr>
              <a:xfrm>
                <a:off x="669665" y="892092"/>
                <a:ext cx="7037053" cy="142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xmlns="" id="{45C2013C-01EC-4699-B457-802B03538266}"/>
                  </a:ext>
                </a:extLst>
              </p:cNvPr>
              <p:cNvCxnSpPr/>
              <p:nvPr/>
            </p:nvCxnSpPr>
            <p:spPr>
              <a:xfrm>
                <a:off x="669665" y="1020349"/>
                <a:ext cx="7718058" cy="142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A69BAD1-7A88-4B7E-89B2-AB3F10A15A1B}"/>
              </a:ext>
            </a:extLst>
          </p:cNvPr>
          <p:cNvSpPr txBox="1"/>
          <p:nvPr/>
        </p:nvSpPr>
        <p:spPr>
          <a:xfrm>
            <a:off x="824393" y="1307585"/>
            <a:ext cx="97059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n-ea"/>
              </a:rPr>
              <a:t>1.</a:t>
            </a:r>
            <a:r>
              <a:rPr lang="zh-CN" altLang="en-US" sz="3200" b="1" dirty="0">
                <a:latin typeface="+mn-ea"/>
              </a:rPr>
              <a:t> 合作金融机构在贷（在保）客户，</a:t>
            </a: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正在使用</a:t>
            </a:r>
            <a:r>
              <a:rPr lang="zh-CN" altLang="en-US" sz="3200" b="1" dirty="0">
                <a:latin typeface="+mn-ea"/>
              </a:rPr>
              <a:t>应急周转资金的企业</a:t>
            </a:r>
            <a:endParaRPr lang="en-US" altLang="zh-CN" sz="3200" b="1" dirty="0">
              <a:latin typeface="+mn-ea"/>
            </a:endParaRPr>
          </a:p>
          <a:p>
            <a:endParaRPr lang="en-US" altLang="zh-CN" sz="3200" b="1" dirty="0">
              <a:latin typeface="+mn-ea"/>
            </a:endParaRPr>
          </a:p>
          <a:p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2.</a:t>
            </a:r>
            <a:r>
              <a:rPr lang="zh-CN" altLang="en-US" sz="3200" b="1" dirty="0">
                <a:latin typeface="+mn-ea"/>
              </a:rPr>
              <a:t>受疫情影响，因回款困难、员工工资支付、原材料采购等原因导致资金紧张，无法按协议约定期限归还借用应急周转资金的企业</a:t>
            </a:r>
            <a:endParaRPr lang="en-US" altLang="zh-CN" sz="3200" b="1" dirty="0">
              <a:latin typeface="+mn-ea"/>
            </a:endParaRPr>
          </a:p>
          <a:p>
            <a:endParaRPr lang="en-US" altLang="zh-CN" sz="3200" b="1" dirty="0">
              <a:latin typeface="+mn-ea"/>
            </a:endParaRPr>
          </a:p>
          <a:p>
            <a:endParaRPr lang="en-US" altLang="zh-CN" sz="3200" b="1" dirty="0">
              <a:latin typeface="+mn-ea"/>
            </a:endParaRPr>
          </a:p>
          <a:p>
            <a:endParaRPr lang="en-US" altLang="zh-CN" sz="3200" b="1" dirty="0">
              <a:latin typeface="+mn-ea"/>
            </a:endParaRPr>
          </a:p>
          <a:p>
            <a:endParaRPr lang="en-US" altLang="zh-CN" sz="3200" b="1" dirty="0">
              <a:latin typeface="+mn-ea"/>
            </a:endParaRPr>
          </a:p>
          <a:p>
            <a:endParaRPr lang="en-US" altLang="zh-CN" sz="2400" dirty="0"/>
          </a:p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xmlns="" val="293071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7013" y="2161991"/>
            <a:ext cx="9924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/>
              <a:t>建议</a:t>
            </a:r>
            <a:r>
              <a:rPr lang="zh-CN" altLang="en-US" sz="3600" dirty="0"/>
              <a:t>：合理测算自有资金情况，尽量在到期前提前一周提出申请，以便审批及对后续应急周转资金申请安排进行调整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91622C80-F525-430A-972A-1192D33D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82" y="372945"/>
            <a:ext cx="10852237" cy="648000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延期申请条件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B627C6D6-F91F-4400-840E-E95282C45338}"/>
              </a:ext>
            </a:extLst>
          </p:cNvPr>
          <p:cNvGrpSpPr/>
          <p:nvPr/>
        </p:nvGrpSpPr>
        <p:grpSpPr>
          <a:xfrm>
            <a:off x="669665" y="373981"/>
            <a:ext cx="10760596" cy="647794"/>
            <a:chOff x="669665" y="373981"/>
            <a:chExt cx="10760596" cy="647794"/>
          </a:xfrm>
        </p:grpSpPr>
        <p:pic>
          <p:nvPicPr>
            <p:cNvPr id="7" name="图片 6" descr="LOGO中心.jpg">
              <a:extLst>
                <a:ext uri="{FF2B5EF4-FFF2-40B4-BE49-F238E27FC236}">
                  <a16:creationId xmlns:a16="http://schemas.microsoft.com/office/drawing/2014/main" xmlns="" id="{5FE5B4DE-3826-41DB-9229-48277742A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2801" y="373981"/>
              <a:ext cx="547460" cy="461715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5A9FFFB9-AD4D-4101-9D9B-9C190740276F}"/>
                </a:ext>
              </a:extLst>
            </p:cNvPr>
            <p:cNvGrpSpPr/>
            <p:nvPr/>
          </p:nvGrpSpPr>
          <p:grpSpPr>
            <a:xfrm>
              <a:off x="669665" y="892092"/>
              <a:ext cx="7718058" cy="129683"/>
              <a:chOff x="669665" y="892092"/>
              <a:chExt cx="7718058" cy="129683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xmlns="" id="{B1C5F194-4C46-44B7-9ADF-2881C2EEFFE2}"/>
                  </a:ext>
                </a:extLst>
              </p:cNvPr>
              <p:cNvCxnSpPr/>
              <p:nvPr/>
            </p:nvCxnSpPr>
            <p:spPr>
              <a:xfrm>
                <a:off x="669665" y="892092"/>
                <a:ext cx="7037053" cy="142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xmlns="" id="{45C2013C-01EC-4699-B457-802B03538266}"/>
                  </a:ext>
                </a:extLst>
              </p:cNvPr>
              <p:cNvCxnSpPr/>
              <p:nvPr/>
            </p:nvCxnSpPr>
            <p:spPr>
              <a:xfrm>
                <a:off x="669665" y="1020349"/>
                <a:ext cx="7718058" cy="142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70272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69882" y="372945"/>
            <a:ext cx="10852237" cy="648000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应急周转资金延期申请流程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69665" y="373981"/>
            <a:ext cx="10760596" cy="647794"/>
            <a:chOff x="669665" y="373981"/>
            <a:chExt cx="10760596" cy="647794"/>
          </a:xfrm>
        </p:grpSpPr>
        <p:pic>
          <p:nvPicPr>
            <p:cNvPr id="7" name="图片 6" descr="LOGO中心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2801" y="373981"/>
              <a:ext cx="547460" cy="461715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669665" y="892092"/>
              <a:ext cx="7718058" cy="129683"/>
              <a:chOff x="669665" y="892092"/>
              <a:chExt cx="7718058" cy="129683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669665" y="892092"/>
                <a:ext cx="7037053" cy="142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669665" y="1020349"/>
                <a:ext cx="7718058" cy="142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2" name="图示 11">
            <a:extLst>
              <a:ext uri="{FF2B5EF4-FFF2-40B4-BE49-F238E27FC236}">
                <a16:creationId xmlns:a16="http://schemas.microsoft.com/office/drawing/2014/main" xmlns="" id="{0E2AE182-7E09-432B-9612-BDE9D893CB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15543173"/>
              </p:ext>
            </p:extLst>
          </p:nvPr>
        </p:nvGraphicFramePr>
        <p:xfrm>
          <a:off x="1812925" y="13698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4425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69882" y="372945"/>
            <a:ext cx="10852237" cy="648000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延期申请书示例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69665" y="373981"/>
            <a:ext cx="10760596" cy="647794"/>
            <a:chOff x="669665" y="373981"/>
            <a:chExt cx="10760596" cy="647794"/>
          </a:xfrm>
        </p:grpSpPr>
        <p:pic>
          <p:nvPicPr>
            <p:cNvPr id="6" name="图片 5" descr="LOGO中心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2801" y="373981"/>
              <a:ext cx="547460" cy="461715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669665" y="892092"/>
              <a:ext cx="7718058" cy="129683"/>
              <a:chOff x="669665" y="892092"/>
              <a:chExt cx="7718058" cy="12968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669665" y="892092"/>
                <a:ext cx="7037053" cy="142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669665" y="1020349"/>
                <a:ext cx="7718058" cy="142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FAFDCAB-9FDA-432C-B313-DEC3E61A38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7480" y="1292087"/>
            <a:ext cx="5645440" cy="53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58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08978A9-2B8F-4100-BBDD-EE9A75D05AB8}"/>
              </a:ext>
            </a:extLst>
          </p:cNvPr>
          <p:cNvSpPr/>
          <p:nvPr/>
        </p:nvSpPr>
        <p:spPr>
          <a:xfrm>
            <a:off x="1981200" y="4105275"/>
            <a:ext cx="7505700" cy="1732376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69882" y="372945"/>
            <a:ext cx="10852237" cy="648000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应急周转资金相关申请条件查询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69665" y="373981"/>
            <a:ext cx="10760596" cy="647794"/>
            <a:chOff x="669665" y="373981"/>
            <a:chExt cx="10760596" cy="647794"/>
          </a:xfrm>
        </p:grpSpPr>
        <p:pic>
          <p:nvPicPr>
            <p:cNvPr id="11" name="图片 10" descr="LOGO中心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2801" y="373981"/>
              <a:ext cx="547460" cy="461715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669665" y="892092"/>
              <a:ext cx="7718058" cy="129683"/>
              <a:chOff x="669665" y="892092"/>
              <a:chExt cx="7718058" cy="129683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669665" y="892092"/>
                <a:ext cx="7037053" cy="142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669665" y="1020349"/>
                <a:ext cx="7718058" cy="142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4801BA5-5898-43BF-A463-0B4CB1CC5654}"/>
              </a:ext>
            </a:extLst>
          </p:cNvPr>
          <p:cNvSpPr txBox="1"/>
          <p:nvPr/>
        </p:nvSpPr>
        <p:spPr>
          <a:xfrm>
            <a:off x="669665" y="1571625"/>
            <a:ext cx="901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请登录柳州市中小企业服务中心官网查询</a:t>
            </a:r>
            <a:endParaRPr lang="en-US" altLang="zh-CN" sz="2400" dirty="0"/>
          </a:p>
          <a:p>
            <a:r>
              <a:rPr lang="zh-CN" altLang="en-US" sz="2400" dirty="0"/>
              <a:t>网址：</a:t>
            </a:r>
            <a:r>
              <a:rPr lang="en-US" altLang="zh-CN" sz="2400" dirty="0"/>
              <a:t>https://www.smelz.com.cn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ACA659D-3021-47FE-8A22-DD5483CA99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6269" y="2820251"/>
            <a:ext cx="7880656" cy="3822706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xmlns="" id="{D37ED6A6-C885-48DE-B8C0-BA4E3BCB3153}"/>
              </a:ext>
            </a:extLst>
          </p:cNvPr>
          <p:cNvCxnSpPr/>
          <p:nvPr/>
        </p:nvCxnSpPr>
        <p:spPr>
          <a:xfrm flipH="1">
            <a:off x="7610475" y="3800475"/>
            <a:ext cx="10287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6C6CA81-17A2-48BA-B66B-5209A7F8BC80}"/>
              </a:ext>
            </a:extLst>
          </p:cNvPr>
          <p:cNvSpPr txBox="1"/>
          <p:nvPr/>
        </p:nvSpPr>
        <p:spPr>
          <a:xfrm>
            <a:off x="8387723" y="4044030"/>
            <a:ext cx="288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点此进入</a:t>
            </a:r>
          </a:p>
        </p:txBody>
      </p:sp>
    </p:spTree>
    <p:extLst>
      <p:ext uri="{BB962C8B-B14F-4D97-AF65-F5344CB8AC3E}">
        <p14:creationId xmlns:p14="http://schemas.microsoft.com/office/powerpoint/2010/main" xmlns="" val="840194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644971c-e871-478d-943b-ce6ba779cd03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364</Words>
  <Application>Microsoft Office PowerPoint</Application>
  <PresentationFormat>自定义</PresentationFormat>
  <Paragraphs>86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幻灯片 1</vt:lpstr>
      <vt:lpstr>应对疫情期间应急周转资金新规定</vt:lpstr>
      <vt:lpstr>应对疫情期间应急周转资金新规定</vt:lpstr>
      <vt:lpstr>前后对比</vt:lpstr>
      <vt:lpstr>延期申请条件</vt:lpstr>
      <vt:lpstr>延期申请条件</vt:lpstr>
      <vt:lpstr>应急周转资金延期申请流程</vt:lpstr>
      <vt:lpstr>延期申请书示例</vt:lpstr>
      <vt:lpstr>应急周转资金相关申请条件查询</vt:lpstr>
      <vt:lpstr>应急周转资金相关申请条件查询</vt:lpstr>
      <vt:lpstr>合作金融机构名单</vt:lpstr>
      <vt:lpstr>合作金融机构联系方式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信用融资辅导</dc:title>
  <dc:creator>admin</dc:creator>
  <cp:lastModifiedBy>Administrator</cp:lastModifiedBy>
  <cp:revision>50</cp:revision>
  <dcterms:created xsi:type="dcterms:W3CDTF">2019-03-19T18:49:00Z</dcterms:created>
  <dcterms:modified xsi:type="dcterms:W3CDTF">2020-03-05T01:34:48Z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