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34"/>
  </p:handoutMasterIdLst>
  <p:sldIdLst>
    <p:sldId id="725" r:id="rId3"/>
    <p:sldId id="571" r:id="rId5"/>
    <p:sldId id="681" r:id="rId6"/>
    <p:sldId id="620" r:id="rId7"/>
    <p:sldId id="680" r:id="rId8"/>
    <p:sldId id="260" r:id="rId9"/>
    <p:sldId id="570" r:id="rId10"/>
    <p:sldId id="282" r:id="rId11"/>
    <p:sldId id="283" r:id="rId12"/>
    <p:sldId id="296" r:id="rId13"/>
    <p:sldId id="284" r:id="rId14"/>
    <p:sldId id="572" r:id="rId15"/>
    <p:sldId id="299" r:id="rId16"/>
    <p:sldId id="301" r:id="rId17"/>
    <p:sldId id="290" r:id="rId18"/>
    <p:sldId id="573" r:id="rId19"/>
    <p:sldId id="291" r:id="rId20"/>
    <p:sldId id="304" r:id="rId21"/>
    <p:sldId id="262" r:id="rId22"/>
    <p:sldId id="754" r:id="rId23"/>
    <p:sldId id="309" r:id="rId24"/>
    <p:sldId id="753" r:id="rId25"/>
    <p:sldId id="266" r:id="rId26"/>
    <p:sldId id="345" r:id="rId27"/>
    <p:sldId id="346" r:id="rId28"/>
    <p:sldId id="347" r:id="rId29"/>
    <p:sldId id="348" r:id="rId30"/>
    <p:sldId id="618" r:id="rId31"/>
    <p:sldId id="357" r:id="rId32"/>
    <p:sldId id="764" r:id="rId3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handoutMaster" Target="handoutMasters/handoutMaster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重点支持制造过程智能化改造：支持利用新一代信息技术、智能装备等，提升工业制造的数字化、网络化、智能化水平，建设智能工厂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/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数字化车间</a:t>
            </a:r>
            <a:endParaRPr lang="zh-CN" altLang="en-US" b="1">
              <a:solidFill>
                <a:schemeClr val="bg1"/>
              </a:solidFill>
            </a:endParaRPr>
          </a:p>
          <a:p>
            <a:pPr algn="l"/>
            <a:r>
              <a:rPr lang="zh-CN" altLang="en-US" b="1">
                <a:solidFill>
                  <a:schemeClr val="bg1"/>
                </a:solidFill>
                <a:sym typeface="+mn-ea"/>
              </a:rPr>
              <a:t>重点支持工业互联网建设及企业上云。支持企业应用新型智能网关、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IPv6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、工业以太网、移动物联网等关键技术和产品实施内外网络升级改造；支持平台体系建设，支持汽车、机械、冶金等重点行业针对行业需求建设运营行业级工业互联网平台（工业云平台）；推动满足不同行业不同场景下的跨行业、跨领域工业互联网平台应用部署，鼓励优秀工业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APP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解决方案的开发与推广应用；支持企业设备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“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上云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”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、管理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“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上云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”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和业务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“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上云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”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，支持云计算解决方案和应用产品开发。</a:t>
            </a:r>
            <a:endParaRPr lang="zh-CN" altLang="zh-CN" b="1">
              <a:solidFill>
                <a:schemeClr val="bg1"/>
              </a:solidFill>
            </a:endParaRPr>
          </a:p>
          <a:p>
            <a:r>
              <a:rPr lang="zh-CN" altLang="zh-CN" b="1">
                <a:solidFill>
                  <a:schemeClr val="bg1"/>
                </a:solidFill>
                <a:sym typeface="+mn-ea"/>
              </a:rPr>
              <a:t>重点支持企业信息化建设。重点支持企业提升研发设计、生产过程、经营管理信息化水平，包括但不限于产品数据管理（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PDM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）、产品全生命周期管理（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PLM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）、生产执行系统（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MES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）、集散控制系统（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DCS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）、工业控制系统信息安全、企业资源计划（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ERP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）等信息系统的应用与综合集成；支持两化融合管理体系贯标、在线检测、远程运维、工业电商、互联网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“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双创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”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平台等领域的信息化项目。</a:t>
            </a:r>
            <a:endParaRPr lang="zh-CN" altLang="zh-CN" b="1">
              <a:solidFill>
                <a:schemeClr val="bg1"/>
              </a:solidFill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en-US" b="1">
                <a:solidFill>
                  <a:schemeClr val="bg1"/>
                </a:solidFill>
                <a:sym typeface="+mn-ea"/>
              </a:rPr>
              <a:t>项目固定资产投资与软件投资合计额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200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万元以上（且能提供相关票据凭证），项目完成核准或备案等前期审批手续，已开工实施，项目建设周期原则上不超过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2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年</a:t>
            </a:r>
            <a:endParaRPr lang="zh-CN" altLang="en-US" b="1">
              <a:solidFill>
                <a:schemeClr val="bg1"/>
              </a:solidFill>
              <a:sym typeface="+mn-ea"/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申报企业应登录中国两化融合咨询服务平台（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www.cspiii.com/pg/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）完成企业两化融合评估诊断，并提交系统自动反馈的两化融合评估诊断和对标报告，评估结果为项目申报重要依据。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围绕工业绿色发展，重点支持燃煤工业锅炉（窑炉）改造、余热余压利用、生物质和可再生能源利用（沼气、化学反应热利用等）、电机系统节能、能量系统优化等内容的节能技术改造、重点技术开发项目；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资源循环利用项目；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清洁生产项目。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en-US" b="1">
                <a:solidFill>
                  <a:schemeClr val="bg1"/>
                </a:solidFill>
                <a:sym typeface="+mn-ea"/>
              </a:rPr>
              <a:t>企业在银行、会计、纳税等信用良好，能保证项目投资来源。申报项目必须具备开工建设条件，原则上要求当年投产并产生效益。</a:t>
            </a:r>
            <a:endParaRPr lang="zh-CN" altLang="en-US" b="1">
              <a:solidFill>
                <a:schemeClr val="bg1"/>
              </a:solidFill>
              <a:sym typeface="+mn-ea"/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节能技术改造项目：申报项目符合国家产业政策、具备完善的能源计量、统计和管理体系，实施后每年可实现一定的节能量。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资源循环利用项目：符合国家产业政策和《工业绿色发展规划（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2016-2020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年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）》所确定的方向与重点。项目内容以资源循环利用、工业绿色发展及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“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三废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”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治理为主，技术工艺达到国内先进水平。</a:t>
            </a:r>
            <a:endParaRPr lang="zh-CN" altLang="en-US" b="1">
              <a:solidFill>
                <a:schemeClr val="bg1"/>
              </a:solidFill>
            </a:endParaRPr>
          </a:p>
          <a:p>
            <a:pPr algn="l"/>
            <a:r>
              <a:rPr lang="zh-CN" altLang="en-US" b="1">
                <a:solidFill>
                  <a:schemeClr val="bg1"/>
                </a:solidFill>
                <a:sym typeface="+mn-ea"/>
              </a:rPr>
              <a:t>清洁生产项目：以验证技术成熟度、可靠性、先进性为目的的产业化项目；应用成熟的先进适用清洁生产技术实施技术改造的推广示范项目；研发行业关键共性清洁生产工艺技术的研发示范项目；以开展大气、水和土壤污染防治为主要内容的清洁生产技术改造项目。</a:t>
            </a:r>
            <a:endParaRPr lang="zh-CN" altLang="en-US" b="1">
              <a:solidFill>
                <a:schemeClr val="bg1"/>
              </a:solidFill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工程机械方面：重点支持自动化、智能化工程机械产品研发制造及技术改造；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预应力机械方面：重点支持高附加值大跨径斜拉桥拉索、主缆悬索、高性能预应力锚具、连接器及配套橡胶制品等产品研发制造及技术改造；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现代农业机械方面：重点支持节能高效的农业机械多系列产品研发制造及技术改造；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建筑机械方面：重点支持用于铁路、公路、建筑、水利、核电、风电等领域的整机产品研发制造及技术改造；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通用机械方面：重点支持自动化、数字化、智能化注塑机、橡胶机械、包装机械、空压机等产品研发制造及技术改造；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机械零部件方面：重点支持发动机、柴油机、变速箱、液压元件、结构件等核心零部件的研发制造及技术改造。</a:t>
            </a:r>
            <a:endParaRPr lang="zh-CN" altLang="zh-CN" b="1">
              <a:solidFill>
                <a:schemeClr val="bg1"/>
              </a:solidFill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符合国家、自治区和柳州市战略性新兴产业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“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十三五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”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发展规划及《推进柳州市工业高质量发展建设现代制造城实施方案（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2018-2022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年）》要求。</a:t>
            </a:r>
            <a:endParaRPr lang="zh-CN" altLang="en-US" b="1">
              <a:solidFill>
                <a:schemeClr val="bg1"/>
              </a:solidFill>
            </a:endParaRPr>
          </a:p>
          <a:p>
            <a:pPr algn="l"/>
            <a:r>
              <a:rPr lang="zh-CN" altLang="en-US" b="1">
                <a:solidFill>
                  <a:schemeClr val="bg1"/>
                </a:solidFill>
                <a:sym typeface="+mn-ea"/>
              </a:rPr>
              <a:t>重点支持城市轨道交通、智能电网、装配式建筑、工业机器人、新能源汽车、高端装备制造、电子信息、新材料、节能环保、生物与制药等领域的产业化类和研发类项目（详见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2020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年战略新兴产业重点支持领域）</a:t>
            </a:r>
            <a:endParaRPr lang="zh-CN" altLang="en-US" b="1">
              <a:solidFill>
                <a:schemeClr val="bg1"/>
              </a:solidFill>
            </a:endParaRPr>
          </a:p>
          <a:p>
            <a:pPr algn="l"/>
            <a:r>
              <a:rPr lang="zh-CN" altLang="en-US" b="1">
                <a:solidFill>
                  <a:schemeClr val="bg1"/>
                </a:solidFill>
                <a:sym typeface="+mn-ea"/>
              </a:rPr>
              <a:t>符合战略性新兴产业强龙头项目。聚焦战略性新兴产业 领域龙头企业，强化核心技术、前沿技术、关键共性技术、颠覆性技术、先导性技术产业化路径，推动重大项目建设，形成产业龙头企业。</a:t>
            </a:r>
            <a:endParaRPr lang="zh-CN" altLang="en-US" b="1">
              <a:solidFill>
                <a:schemeClr val="bg1"/>
              </a:solidFill>
            </a:endParaRPr>
          </a:p>
          <a:p>
            <a:pPr algn="l"/>
            <a:r>
              <a:rPr lang="zh-CN" altLang="en-US" b="1">
                <a:solidFill>
                  <a:schemeClr val="bg1"/>
                </a:solidFill>
                <a:sym typeface="+mn-ea"/>
              </a:rPr>
              <a:t>符合战略性新兴产业补链项目。聚焦战略性新兴产业链薄弱环节，瞄准尖端技术，围绕龙头企业发展，加强本地配套产品，推动产业链关键环节及相关配套能力建设，延伸产业链条。</a:t>
            </a:r>
            <a:endParaRPr lang="en-US" altLang="zh-CN" b="1">
              <a:solidFill>
                <a:schemeClr val="bg1"/>
              </a:solidFill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符合柳州市战略性新兴产业重点发展领域要求，拥有核心技术或处于产业链关键环节，项目整体技术水平达到国内领先或先进水平，具有技术先进性、行业领先性、商业模式创新性或示范带动性，并具有明确的达纲验收量化标准。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项目需为已开工项目，项目建设期原则上不超过三年。产业化项目固定资产投资不低于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300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万元，研发类项目固定资产投资不低于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100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万元（能提供相关发票）。</a:t>
            </a:r>
            <a:endParaRPr lang="zh-CN" altLang="en-US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项目承担单位必须具有较强的技术开发、资金筹措、项目实施能力，以及较好的资信等级，资产负责率在合理范围内，项目已基本具备 实施条件，项目所需资金已落实。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重点支持属于柳州市“5+5”产业重点发展方向的项目</a:t>
            </a:r>
            <a:endParaRPr lang="zh-CN" altLang="en-US"/>
          </a:p>
          <a:p>
            <a:r>
              <a:rPr lang="zh-CN" altLang="en-US"/>
              <a:t>（5个传统产业：汽车产业、钢铁产业、机械产业、化工及日化产业、轻工产业）</a:t>
            </a:r>
            <a:endParaRPr lang="zh-CN" altLang="en-US"/>
          </a:p>
          <a:p>
            <a:r>
              <a:rPr lang="zh-CN" altLang="en-US"/>
              <a:t>（5个新兴产业：高端装备制造业、新一代电子信息技术产业、节能环保产业、生物与制药产业、生产性服务业）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重点支持智能家电、工业设计、高端装备、轨道交通、林业加工等几大产业链上具有强链、延链、补链效应的核心骨干企业项目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每年重点支持方向：注意申报通知</a:t>
            </a:r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项目是否符合产业政策；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项目技术创新点及解决技术难题方法；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项目承担条件及技术路线可行性；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项目实施对行业发展的意义及可能产生的经济与社会效益表述；</a:t>
            </a:r>
            <a:endParaRPr lang="en-US" altLang="zh-CN" b="1">
              <a:solidFill>
                <a:schemeClr val="bg1"/>
              </a:solidFill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项目是否符合产业政策；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项目技术创新点及解决技术难题方法；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项目承担条件及技术路线可行性；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项目实施对行业发展的意义及可能产生的经济与社会效益表述；</a:t>
            </a:r>
            <a:endParaRPr lang="en-US" altLang="zh-CN" b="1">
              <a:solidFill>
                <a:schemeClr val="bg1"/>
              </a:solidFill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企业目前配套情况(几级供应商，配套企业及主要产品)，企业承担项目的能力(资金、人员和技术力量、厂房和土地资源)。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本项目产品配套前景分析和市场需求是否合理，产品纲领是否合适？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项目厂房和设备选型是否满足产品纲领，厂房和设备估价是否符合合适？有无扩大项目范围和高估造价情况？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项目建设期是否合理？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项目经济效益估算是否合理？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项目是否符合财政资金重点支持方向，符合项目选择原则和标准？</a:t>
            </a:r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项目申报方向、项目投资、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建设地点、建议内容、项目规模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等，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是否符合申报要求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申报单位是否具备实施项目的条件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项目完成后是否可以实现预期的目标和效果：项目实施后对企业在工艺、管理水平、生产能力、节能效果、产品水平、质量、经济效益、社会效益和环境效益等提升情况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项目是否先进、成熟、适用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项目是否具有推广应用价值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项目申报要求的各种文件、资料是否完整、真实</a:t>
            </a:r>
            <a:endParaRPr lang="zh-CN" altLang="zh-CN" b="1">
              <a:solidFill>
                <a:schemeClr val="bg1"/>
              </a:solidFill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项目材料是否完整，是否符合申报要求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项目是否符合产业政策？是否符合国家、地方和行业节能设计、能耗限额等规范标准？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项目用能总量、能源结构、节能措施、节能量指标是否合理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节能量测算的依据、测算过程、折算系数和计算结果是否严谨、正确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节能技术是否先进成熟、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适用？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能效指标是否达到先进水平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投资是否合理？对企业的影响及对柳州节能减排任务目标的贡献情况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是否具有示范效应和推广价值？</a:t>
            </a:r>
            <a:endParaRPr lang="zh-CN" altLang="zh-CN" b="1">
              <a:solidFill>
                <a:schemeClr val="bg1"/>
              </a:solidFill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项目是否符合申报要求？（项目是否符合国家装备制造业振兴规划要求？是否符合装备制造高新技术成果转化、高新技术研究开发产业化政策？材料是否完整规范？）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项目是否有利于提升柳州市装备制造业水平？是否符合柳州市经济发展规划？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项目企业是否具备实施项目的条件？（企业的管理制度、硬件设施、人力资源、技术保障、资金筹措等是否可以支撑项目建设？）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项目建设方案是否合理可行？（建设目标、所选设备、工艺、技术等是否合理适用？）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项目是否可以实现预期的目标？（经济效益和社会效益分析、对企业和行业的影响与贡献等）</a:t>
            </a:r>
            <a:endParaRPr lang="zh-CN" altLang="zh-CN" b="1">
              <a:solidFill>
                <a:schemeClr val="bg1"/>
              </a:solidFill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项目企业评述：对企业实施项目的必要性和风险分析。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评述：项目是否符合国家、自治区及柳州市战略性新兴产业发展规划，拥有的核心技术是否处于产业链关键环节或能填补我市产业链空白、弱势的环节；项目整体技术水平是否能达到国内领先或先进水平；所选用的生产设备及配套设施是否满足建设需要等。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可行分析：项目承建单位是否具备能支撑项目稳定发展建设的技术开发能力、资金筹措能力、实施能力；项目承建单位是否具备较好的资信等级，合理的资产负债情况；项目是否已基本具备实施条件，项目资金落实情况能否保证项目实施；对企业、当地经济或产业发展的影响及社会意义等。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项目建设期是否合理？项目经济效益估算是否合理？</a:t>
            </a:r>
            <a:endParaRPr lang="zh-CN" altLang="zh-CN" b="1">
              <a:solidFill>
                <a:schemeClr val="bg1"/>
              </a:solidFill>
            </a:endParaRPr>
          </a:p>
          <a:p>
            <a:r>
              <a:rPr lang="zh-CN" altLang="zh-CN" b="1">
                <a:solidFill>
                  <a:schemeClr val="bg1"/>
                </a:solidFill>
                <a:sym typeface="+mn-ea"/>
              </a:rPr>
              <a:t>是否能够形成良好的技术成果、专利、著作权等。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  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（</a:t>
            </a:r>
            <a:r>
              <a:rPr lang="zh-CN" altLang="zh-CN" b="1">
                <a:solidFill>
                  <a:schemeClr val="bg1"/>
                </a:solidFill>
                <a:sym typeface="+mn-ea"/>
              </a:rPr>
              <a:t>研发类项目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）</a:t>
            </a:r>
            <a:endParaRPr lang="zh-CN" altLang="zh-CN" b="1">
              <a:solidFill>
                <a:schemeClr val="bg1"/>
              </a:solidFill>
            </a:endParaRPr>
          </a:p>
          <a:p>
            <a:pPr algn="l"/>
            <a:r>
              <a:rPr lang="zh-CN" altLang="zh-CN" b="1">
                <a:solidFill>
                  <a:schemeClr val="bg1"/>
                </a:solidFill>
                <a:sym typeface="+mn-ea"/>
              </a:rPr>
              <a:t>项目是否符合财政资金重点支持方向，符合项目选择原则和标准？</a:t>
            </a:r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申报注意：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一个项目只能申请一项专项资金扶持（同级财政）；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依托同一核心内容或同一关键技术编制的不同项目视为同一项目；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申报企业获得过项目支持而未完成验收的，须先完成验收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项目投资完成30%以上才能申报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重点支持属于柳州市“5+5”产业重点发展方向的项目</a:t>
            </a:r>
            <a:endParaRPr lang="zh-CN" altLang="en-US"/>
          </a:p>
          <a:p>
            <a:r>
              <a:rPr lang="zh-CN" altLang="en-US"/>
              <a:t>（5个传统产业：汽车产业、钢铁产业、机械产业、化工及日化产业、轻工产业）</a:t>
            </a:r>
            <a:endParaRPr lang="zh-CN" altLang="en-US"/>
          </a:p>
          <a:p>
            <a:r>
              <a:rPr lang="zh-CN" altLang="en-US"/>
              <a:t>（5个新兴产业：高端装备制造业、新一代电子信息技术产业、节能环保产业、生物与制药产业、生产性服务业）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重点支持智能家电、工业设计、高端装备、轨道交通、林业加工等几大产业链上具有强链、延链、补链效应的核心骨干企业项目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每年重点支持方向：注意申报通知</a:t>
            </a: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支持新产品新技术产业化，实现产品开发到市场应用完整的创新链。</a:t>
            </a:r>
            <a:endParaRPr lang="zh-CN" altLang="en-US"/>
          </a:p>
          <a:p>
            <a:r>
              <a:rPr lang="zh-CN" altLang="en-US"/>
              <a:t>优先支持汽车整车可靠性及控制系统、高性能金属材料、高可靠性智能控制、新能源汽车、智能电网、机器人、铝深加工、石墨烯等领域的技术创新项目。</a:t>
            </a:r>
            <a:endParaRPr lang="zh-CN" altLang="en-US"/>
          </a:p>
          <a:p>
            <a:r>
              <a:rPr lang="zh-CN" altLang="en-US"/>
              <a:t>重点支持具有高技术含量、高附加值、市场容量大、产业链条长、带动作用明显的新产品；对改造提升传统产业有重要影响、能够促进产业升级的创新技术应用产品；新兴产业的新工艺、新技术和新产品的攻关与研发；企业进行产学研用联合创新、引进消化吸收再创新；企业技术中心能力提升项目；</a:t>
            </a:r>
            <a:endParaRPr lang="zh-CN" altLang="en-US"/>
          </a:p>
          <a:p>
            <a:r>
              <a:rPr lang="zh-CN" altLang="en-US"/>
              <a:t>技术创新公共服务平台建设的技术创新项目；为小微企业创业创新提供技术服务或专业社会化服务的平台项目；</a:t>
            </a:r>
            <a:endParaRPr lang="zh-CN" altLang="en-US"/>
          </a:p>
          <a:p>
            <a:r>
              <a:rPr lang="zh-CN" altLang="en-US"/>
              <a:t>具有有效专利技术（授权或已受理）的新产品新技术开发项目。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规模以上工业企业，项目总投资额在300万元以上；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重大技术创新项目、关键核心技术研发项目、新兴产业技术创新项目可适当放宽条件。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汽车产业项目：</a:t>
            </a:r>
            <a:endParaRPr lang="zh-CN" altLang="en-US"/>
          </a:p>
          <a:p>
            <a:r>
              <a:rPr lang="zh-CN" altLang="en-US"/>
              <a:t>整车方面重点支持新微轿、中型轿车、MPV、SUV等乘用车产品开发及产业化改造项目，重型载货车和牵引车、中轻型载货车等商用车、旅游观光车、冷藏车、混凝土搅拌车、环卫运输车等特种专用车产品开发及产业化改造项目，新能源汽车产品开发及产业化改造项目。</a:t>
            </a:r>
            <a:endParaRPr lang="zh-CN" altLang="en-US"/>
          </a:p>
          <a:p>
            <a:r>
              <a:rPr lang="zh-CN" altLang="en-US"/>
              <a:t>零部件方面重点支持新型发动机、自动变速器、制动系统、悬挂系统、底盘系统、电子电器类零部件、安全件等核心部件或关键部件生产线的建设和改造项目，以及与之配套的主要部件生产项目；大力支持新能源汽车核心部件本地化配套项目；支持主要零部件总成、缺项零部件本地化配套技术改造项目，完善本地配套产业链；鼓励零部件企业应用先进工艺、智能化装备对现有生产线升级改造，提高生产线智能化水平；鼓励零部件企业拓展外部市场技术改造项目等。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机械产业：支持智能制造，整机产品升级和新技术应用，生产工艺智能化改造和装备提升、关键和核心零部件配套体系改造提升项目。</a:t>
            </a:r>
            <a:endParaRPr lang="zh-CN" altLang="en-US"/>
          </a:p>
          <a:p>
            <a:r>
              <a:rPr lang="zh-CN" altLang="en-US"/>
              <a:t>生物与制药行业：支持依托本地资源加快中药现代化建设，重点支持医药领域新产品产业化和新技术应用、新版GMP改造，积极支持医疗器械产品发展。</a:t>
            </a:r>
            <a:endParaRPr lang="zh-CN" altLang="en-US"/>
          </a:p>
          <a:p>
            <a:r>
              <a:rPr lang="zh-CN" altLang="en-US"/>
              <a:t> 轻工产业：支持量大面广、基础较好的轻工行业产品改造升级，重点支持依托本地资源优势，具备较强市场竞争力的农、林、牧产品深加工项目，预包装螺蛳粉及相关配套项目。</a:t>
            </a:r>
            <a:endParaRPr lang="zh-CN" altLang="en-US"/>
          </a:p>
          <a:p>
            <a:r>
              <a:rPr lang="zh-CN" altLang="en-US"/>
              <a:t> 化工产业：支持化工企业应用先进适用技术、节能环保新技术改造传统工艺、设备等项目。</a:t>
            </a:r>
            <a:endParaRPr lang="zh-CN" altLang="en-US"/>
          </a:p>
          <a:p>
            <a:r>
              <a:rPr lang="zh-CN" altLang="en-US"/>
              <a:t> 其他产业：电子信息、新材料、新能源和环保等产业项目，以及其他产业升级明显，对我市工业高质量发展贡献大的重点产品结构调整项目。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 b="1">
                <a:solidFill>
                  <a:schemeClr val="bg1"/>
                </a:solidFill>
                <a:sym typeface="+mn-ea"/>
              </a:rPr>
              <a:t>项目固定资产投资</a:t>
            </a:r>
            <a:r>
              <a:rPr lang="en-US" altLang="zh-CN" b="1">
                <a:solidFill>
                  <a:schemeClr val="bg1"/>
                </a:solidFill>
                <a:sym typeface="+mn-ea"/>
              </a:rPr>
              <a:t>1000</a:t>
            </a:r>
            <a:r>
              <a:rPr lang="zh-CN" altLang="en-US" b="1">
                <a:solidFill>
                  <a:schemeClr val="bg1"/>
                </a:solidFill>
                <a:sym typeface="+mn-ea"/>
              </a:rPr>
              <a:t>万元以上（能提供相关发票）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7000">
              <a:schemeClr val="accent1">
                <a:lumMod val="40000"/>
                <a:lumOff val="60000"/>
              </a:schemeClr>
            </a:gs>
            <a:gs pos="0">
              <a:schemeClr val="bg1"/>
            </a:gs>
            <a:gs pos="23000">
              <a:schemeClr val="accent1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9.xml"/><Relationship Id="rId3" Type="http://schemas.openxmlformats.org/officeDocument/2006/relationships/slideLayout" Target="../slideLayouts/slideLayout2.xml"/><Relationship Id="rId2" Type="http://schemas.openxmlformats.org/officeDocument/2006/relationships/themeOverride" Target="../theme/themeOverride2.xml"/><Relationship Id="rId1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rcRect t="1878" b="1639"/>
          <a:stretch>
            <a:fillRect/>
          </a:stretch>
        </p:blipFill>
        <p:spPr>
          <a:xfrm rot="5400000">
            <a:off x="-797560" y="1771015"/>
            <a:ext cx="6873240" cy="33274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537075" y="503555"/>
            <a:ext cx="6937375" cy="2387600"/>
          </a:xfrm>
        </p:spPr>
        <p:txBody>
          <a:bodyPr>
            <a:normAutofit/>
          </a:bodyPr>
          <a:p>
            <a:pPr algn="l"/>
            <a:r>
              <a:rPr lang="zh-CN" altLang="en-US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工业扶持资金项目</a:t>
            </a:r>
            <a:br>
              <a:rPr lang="zh-CN" altLang="en-US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</a:br>
            <a:r>
              <a:rPr lang="zh-CN" altLang="en-US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申报与</a:t>
            </a:r>
            <a:r>
              <a:rPr lang="zh-CN" altLang="en-US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评审</a:t>
            </a:r>
            <a:endParaRPr lang="zh-CN" altLang="en-US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660900" y="3964940"/>
            <a:ext cx="3970020" cy="2026920"/>
          </a:xfrm>
        </p:spPr>
        <p:txBody>
          <a:bodyPr>
            <a:normAutofit lnSpcReduction="20000"/>
          </a:bodyPr>
          <a:p>
            <a:pPr algn="l"/>
            <a:r>
              <a:rPr lang="zh-CN" altLang="en-US" b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柳州市技术创新促进中心</a:t>
            </a:r>
            <a:endParaRPr lang="zh-CN" altLang="en-US" b="1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/>
            <a:r>
              <a:rPr lang="zh-CN" altLang="en-US" b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覃万宁</a:t>
            </a:r>
            <a:endParaRPr lang="zh-CN" altLang="en-US" b="1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/>
            <a:endParaRPr lang="zh-CN" altLang="en-US" b="1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/>
            <a:r>
              <a:rPr lang="en-US" altLang="zh-CN" b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2020</a:t>
            </a:r>
            <a:r>
              <a:rPr lang="zh-CN" altLang="en-US" b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年</a:t>
            </a:r>
            <a:r>
              <a:rPr lang="en-US" altLang="zh-CN" b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</a:t>
            </a:r>
            <a:r>
              <a:rPr lang="zh-CN" altLang="en-US" b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月</a:t>
            </a:r>
            <a:r>
              <a:rPr lang="en-US" altLang="zh-CN" b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19</a:t>
            </a:r>
            <a:r>
              <a:rPr lang="zh-CN" altLang="en-US" b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日</a:t>
            </a:r>
            <a:endParaRPr lang="zh-CN" altLang="en-US" b="1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挖潜改造</a:t>
            </a:r>
            <a:r>
              <a:rPr lang="en-US" alt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/</a:t>
            </a:r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技术改造项目</a:t>
            </a:r>
            <a:endParaRPr lang="zh-CN" altLang="en-US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871835" cy="4783455"/>
          </a:xfrm>
        </p:spPr>
        <p:txBody>
          <a:bodyPr>
            <a:noAutofit/>
          </a:bodyPr>
          <a:p>
            <a:pPr marL="0" indent="0" algn="l">
              <a:buNone/>
            </a:pPr>
            <a:r>
              <a:rPr lang="zh-CN" altLang="en-US" sz="3600" b="1">
                <a:solidFill>
                  <a:schemeClr val="bg1"/>
                </a:solidFill>
                <a:sym typeface="+mn-ea"/>
              </a:rPr>
              <a:t>申报要求：</a:t>
            </a:r>
            <a:endParaRPr lang="zh-CN" altLang="en-US" sz="36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zh-CN" altLang="en-US" sz="3600" b="1">
              <a:solidFill>
                <a:schemeClr val="bg1"/>
              </a:solidFill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  <a:sym typeface="+mn-ea"/>
              </a:rPr>
              <a:t>固定资产投资</a:t>
            </a:r>
            <a:r>
              <a:rPr lang="en-US" altLang="zh-CN" sz="3600" b="1">
                <a:solidFill>
                  <a:schemeClr val="bg1"/>
                </a:solidFill>
                <a:sym typeface="+mn-ea"/>
              </a:rPr>
              <a:t>&gt;1000</a:t>
            </a:r>
            <a:r>
              <a:rPr lang="zh-CN" altLang="en-US" sz="3600" b="1">
                <a:solidFill>
                  <a:schemeClr val="bg1"/>
                </a:solidFill>
                <a:sym typeface="+mn-ea"/>
              </a:rPr>
              <a:t>万元</a:t>
            </a:r>
            <a:endParaRPr lang="zh-CN" altLang="en-US" sz="3600" b="1">
              <a:solidFill>
                <a:schemeClr val="bg1"/>
              </a:solidFill>
              <a:sym typeface="+mn-ea"/>
            </a:endParaRPr>
          </a:p>
          <a:p>
            <a:pPr algn="l"/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  <a:sym typeface="+mn-ea"/>
              </a:rPr>
              <a:t>市工信局 汽车工业科：0772-2811240（汽车类项目）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市工信局 投资科：0772-2825389（非汽车类企业）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市财政局 工业交通科：</a:t>
            </a:r>
            <a:r>
              <a:rPr lang="en-US" altLang="zh-CN" sz="3600" b="1">
                <a:solidFill>
                  <a:schemeClr val="bg1"/>
                </a:solidFill>
              </a:rPr>
              <a:t>0772-2809137</a:t>
            </a:r>
            <a:endParaRPr lang="en-US" altLang="zh-CN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制造业与互联网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融合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发展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项目</a:t>
            </a:r>
            <a:endParaRPr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制造过程智能化改造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</a:rPr>
              <a:t>工业互联网建设及企业上云</a:t>
            </a:r>
            <a:endParaRPr lang="zh-CN" altLang="en-US" sz="3600" b="1">
              <a:solidFill>
                <a:schemeClr val="bg1"/>
              </a:solidFill>
            </a:endParaRPr>
          </a:p>
          <a:p>
            <a:pPr algn="l"/>
            <a:endParaRPr lang="zh-CN" altLang="en-US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  <a:sym typeface="+mn-ea"/>
              </a:rPr>
              <a:t>企业信息化建设</a:t>
            </a:r>
            <a:endParaRPr lang="zh-CN" altLang="zh-CN" sz="3600" b="1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7705" y="365125"/>
            <a:ext cx="10515600" cy="1325563"/>
          </a:xfrm>
        </p:spPr>
        <p:txBody>
          <a:bodyPr/>
          <a:p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制造业与互联网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融合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发展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项目</a:t>
            </a:r>
            <a:endParaRPr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3110" y="1543050"/>
            <a:ext cx="10685145" cy="5047615"/>
          </a:xfrm>
        </p:spPr>
        <p:txBody>
          <a:bodyPr>
            <a:noAutofit/>
          </a:bodyPr>
          <a:p>
            <a:pPr marL="0" indent="0" algn="l">
              <a:buNone/>
            </a:pPr>
            <a:r>
              <a:rPr lang="zh-CN" altLang="en-US" sz="3200" b="1">
                <a:solidFill>
                  <a:schemeClr val="bg1"/>
                </a:solidFill>
                <a:sym typeface="+mn-ea"/>
              </a:rPr>
              <a:t>申报要求：</a:t>
            </a:r>
            <a:endParaRPr lang="zh-CN" altLang="en-US" sz="32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zh-CN" altLang="en-US" sz="3200" b="1">
              <a:solidFill>
                <a:schemeClr val="bg1"/>
              </a:solidFill>
            </a:endParaRPr>
          </a:p>
          <a:p>
            <a:pPr algn="l"/>
            <a:r>
              <a:rPr lang="zh-CN" altLang="en-US" sz="3200" b="1">
                <a:solidFill>
                  <a:schemeClr val="bg1"/>
                </a:solidFill>
                <a:sym typeface="+mn-ea"/>
              </a:rPr>
              <a:t>项目投资</a:t>
            </a:r>
            <a:r>
              <a:rPr lang="en-US" altLang="zh-CN" sz="3200" b="1">
                <a:solidFill>
                  <a:schemeClr val="bg1"/>
                </a:solidFill>
                <a:sym typeface="+mn-ea"/>
              </a:rPr>
              <a:t>&gt;200</a:t>
            </a:r>
            <a:r>
              <a:rPr lang="zh-CN" altLang="en-US" sz="3200" b="1">
                <a:solidFill>
                  <a:schemeClr val="bg1"/>
                </a:solidFill>
                <a:sym typeface="+mn-ea"/>
              </a:rPr>
              <a:t>万元；已核准</a:t>
            </a:r>
            <a:r>
              <a:rPr lang="en-US" altLang="zh-CN" sz="3200" b="1">
                <a:solidFill>
                  <a:schemeClr val="bg1"/>
                </a:solidFill>
                <a:sym typeface="+mn-ea"/>
              </a:rPr>
              <a:t>/</a:t>
            </a:r>
            <a:r>
              <a:rPr lang="zh-CN" altLang="en-US" sz="3200" b="1">
                <a:solidFill>
                  <a:schemeClr val="bg1"/>
                </a:solidFill>
                <a:sym typeface="+mn-ea"/>
              </a:rPr>
              <a:t>备案，已开工，建设期</a:t>
            </a:r>
            <a:r>
              <a:rPr lang="en-US" altLang="zh-CN" sz="3200" b="1">
                <a:solidFill>
                  <a:schemeClr val="bg1"/>
                </a:solidFill>
                <a:sym typeface="+mn-ea"/>
              </a:rPr>
              <a:t>2</a:t>
            </a:r>
            <a:r>
              <a:rPr lang="zh-CN" altLang="en-US" sz="3200" b="1">
                <a:solidFill>
                  <a:schemeClr val="bg1"/>
                </a:solidFill>
                <a:sym typeface="+mn-ea"/>
              </a:rPr>
              <a:t>年内</a:t>
            </a:r>
            <a:endParaRPr lang="zh-CN" altLang="en-US" sz="3200" b="1">
              <a:solidFill>
                <a:schemeClr val="bg1"/>
              </a:solidFill>
              <a:sym typeface="+mn-ea"/>
            </a:endParaRPr>
          </a:p>
          <a:p>
            <a:pPr algn="l"/>
            <a:r>
              <a:rPr lang="zh-CN" altLang="zh-CN" sz="3200" b="1">
                <a:solidFill>
                  <a:schemeClr val="bg1"/>
                </a:solidFill>
              </a:rPr>
              <a:t>完成企业两化融合评估诊断</a:t>
            </a:r>
            <a:endParaRPr lang="zh-CN" altLang="zh-CN" sz="32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zh-CN" altLang="zh-CN" sz="3200" b="1">
                <a:solidFill>
                  <a:schemeClr val="bg1"/>
                </a:solidFill>
                <a:sym typeface="+mn-ea"/>
              </a:rPr>
              <a:t>        中国两化融合咨询服务平台</a:t>
            </a:r>
            <a:endParaRPr lang="zh-CN" altLang="zh-CN" sz="3200" b="1">
              <a:solidFill>
                <a:schemeClr val="bg1"/>
              </a:solidFill>
              <a:sym typeface="+mn-ea"/>
            </a:endParaRPr>
          </a:p>
          <a:p>
            <a:pPr marL="0" indent="0" algn="l">
              <a:buNone/>
            </a:pPr>
            <a:r>
              <a:rPr lang="zh-CN" altLang="zh-CN" sz="3200" b="1">
                <a:solidFill>
                  <a:schemeClr val="bg1"/>
                </a:solidFill>
                <a:sym typeface="+mn-ea"/>
              </a:rPr>
              <a:t>        </a:t>
            </a:r>
            <a:r>
              <a:rPr lang="en-US" altLang="zh-CN" sz="3200" b="1">
                <a:solidFill>
                  <a:schemeClr val="bg1"/>
                </a:solidFill>
                <a:sym typeface="+mn-ea"/>
              </a:rPr>
              <a:t>www.cspiii.com/pg</a:t>
            </a:r>
            <a:endParaRPr lang="zh-CN" altLang="zh-CN" sz="3200" b="1">
              <a:solidFill>
                <a:schemeClr val="bg1"/>
              </a:solidFill>
            </a:endParaRPr>
          </a:p>
          <a:p>
            <a:pPr algn="l"/>
            <a:endParaRPr lang="zh-CN" altLang="zh-CN" sz="3200" b="1">
              <a:solidFill>
                <a:schemeClr val="bg1"/>
              </a:solidFill>
            </a:endParaRPr>
          </a:p>
          <a:p>
            <a:pPr algn="l"/>
            <a:r>
              <a:rPr lang="zh-CN" altLang="zh-CN" sz="3200" b="1">
                <a:solidFill>
                  <a:schemeClr val="bg1"/>
                </a:solidFill>
              </a:rPr>
              <a:t>市工信局 信息化推进科：0772-2831488</a:t>
            </a:r>
            <a:endParaRPr lang="zh-CN" altLang="zh-CN" sz="3200" b="1">
              <a:solidFill>
                <a:schemeClr val="bg1"/>
              </a:solidFill>
            </a:endParaRPr>
          </a:p>
          <a:p>
            <a:pPr algn="l"/>
            <a:r>
              <a:rPr lang="zh-CN" altLang="zh-CN" sz="3200" b="1">
                <a:solidFill>
                  <a:schemeClr val="bg1"/>
                </a:solidFill>
              </a:rPr>
              <a:t>市财政局 工业交通科：0772-</a:t>
            </a:r>
            <a:r>
              <a:rPr lang="en-US" altLang="zh-CN" sz="3200" b="1">
                <a:solidFill>
                  <a:schemeClr val="bg1"/>
                </a:solidFill>
              </a:rPr>
              <a:t>2809137</a:t>
            </a:r>
            <a:endParaRPr lang="en-US" altLang="zh-CN" sz="32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节能改造项目</a:t>
            </a:r>
            <a:endParaRPr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157095"/>
            <a:ext cx="7792085" cy="3733800"/>
          </a:xfrm>
        </p:spPr>
        <p:txBody>
          <a:bodyPr>
            <a:no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围绕工业绿色发展的节能技术改造、重点技术开发项目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资源循环利用项目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清洁生产项目</a:t>
            </a:r>
            <a:endParaRPr lang="zh-CN" altLang="zh-CN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 algn="l">
              <a:buNone/>
            </a:pP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节能改造项目</a:t>
            </a:r>
            <a:endParaRPr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 algn="l">
              <a:buNone/>
            </a:pPr>
            <a:r>
              <a:rPr lang="zh-CN" altLang="en-US" sz="3200" b="1">
                <a:solidFill>
                  <a:schemeClr val="bg1"/>
                </a:solidFill>
                <a:sym typeface="+mn-ea"/>
              </a:rPr>
              <a:t>申报要求：</a:t>
            </a:r>
            <a:endParaRPr lang="zh-CN" altLang="en-US" sz="32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zh-CN" altLang="en-US" sz="3200" b="1">
              <a:solidFill>
                <a:schemeClr val="bg1"/>
              </a:solidFill>
            </a:endParaRPr>
          </a:p>
          <a:p>
            <a:pPr algn="l"/>
            <a:r>
              <a:rPr lang="zh-CN" altLang="en-US" sz="3200" b="1">
                <a:solidFill>
                  <a:schemeClr val="bg1"/>
                </a:solidFill>
                <a:sym typeface="+mn-ea"/>
              </a:rPr>
              <a:t>信用良好，保证投资。具备开工条件，当年投产并产生效益</a:t>
            </a:r>
            <a:endParaRPr lang="zh-CN" altLang="en-US" sz="3200" b="1">
              <a:solidFill>
                <a:schemeClr val="bg1"/>
              </a:solidFill>
              <a:sym typeface="+mn-ea"/>
            </a:endParaRPr>
          </a:p>
          <a:p>
            <a:pPr algn="l"/>
            <a:endParaRPr lang="zh-CN" altLang="en-US" sz="3200" b="1">
              <a:solidFill>
                <a:schemeClr val="bg1"/>
              </a:solidFill>
            </a:endParaRPr>
          </a:p>
          <a:p>
            <a:pPr algn="l"/>
            <a:endParaRPr lang="zh-CN" altLang="en-US" sz="3200" b="1">
              <a:solidFill>
                <a:schemeClr val="bg1"/>
              </a:solidFill>
            </a:endParaRPr>
          </a:p>
          <a:p>
            <a:pPr algn="l"/>
            <a:r>
              <a:rPr lang="zh-CN" altLang="zh-CN" sz="3200" b="1">
                <a:solidFill>
                  <a:schemeClr val="bg1"/>
                </a:solidFill>
                <a:sym typeface="+mn-ea"/>
              </a:rPr>
              <a:t>市工信局 节能与循环经济科：0772-2827805</a:t>
            </a:r>
            <a:endParaRPr lang="zh-CN" altLang="zh-CN" sz="3200" b="1">
              <a:solidFill>
                <a:schemeClr val="bg1"/>
              </a:solidFill>
            </a:endParaRPr>
          </a:p>
          <a:p>
            <a:pPr algn="l"/>
            <a:r>
              <a:rPr lang="zh-CN" altLang="zh-CN" sz="3200" b="1">
                <a:solidFill>
                  <a:schemeClr val="bg1"/>
                </a:solidFill>
                <a:sym typeface="+mn-ea"/>
              </a:rPr>
              <a:t>市财政局 工业交通科：0772-</a:t>
            </a:r>
            <a:r>
              <a:rPr lang="en-US" altLang="zh-CN" sz="3200" b="1">
                <a:solidFill>
                  <a:schemeClr val="bg1"/>
                </a:solidFill>
                <a:sym typeface="+mn-ea"/>
              </a:rPr>
              <a:t>2809137</a:t>
            </a:r>
            <a:endParaRPr lang="en-US" altLang="zh-CN" sz="3200" b="1">
              <a:solidFill>
                <a:schemeClr val="bg1"/>
              </a:solidFill>
            </a:endParaRPr>
          </a:p>
          <a:p>
            <a:pPr algn="l"/>
            <a:endParaRPr lang="zh-CN" altLang="en-US" sz="32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装备制造项目</a:t>
            </a:r>
            <a:endParaRPr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61460"/>
          </a:xfrm>
        </p:spPr>
        <p:txBody>
          <a:bodyPr>
            <a:no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工程机械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预应力机械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现代农业机械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建筑机械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通用机械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机械零部件</a:t>
            </a:r>
            <a:endParaRPr lang="zh-CN" altLang="zh-CN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装备制造项目</a:t>
            </a:r>
            <a:endParaRPr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52010"/>
          </a:xfrm>
        </p:spPr>
        <p:txBody>
          <a:bodyPr>
            <a:normAutofit/>
          </a:bodyPr>
          <a:p>
            <a:pPr marL="0" indent="0" algn="l">
              <a:buNone/>
            </a:pPr>
            <a:r>
              <a:rPr lang="zh-CN" altLang="en-US" sz="3600" b="1">
                <a:solidFill>
                  <a:schemeClr val="bg1"/>
                </a:solidFill>
                <a:sym typeface="+mn-ea"/>
              </a:rPr>
              <a:t>申报要求：</a:t>
            </a:r>
            <a:endParaRPr lang="zh-CN" altLang="en-US" sz="36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zh-CN" altLang="en-US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属于装备制造工业企业；项目投资额</a:t>
            </a:r>
            <a:r>
              <a:rPr lang="en-US" altLang="zh-CN" sz="3600" b="1">
                <a:solidFill>
                  <a:schemeClr val="bg1"/>
                </a:solidFill>
              </a:rPr>
              <a:t>&gt;300</a:t>
            </a:r>
            <a:r>
              <a:rPr lang="zh-CN" altLang="en-US" sz="3600" b="1">
                <a:solidFill>
                  <a:schemeClr val="bg1"/>
                </a:solidFill>
              </a:rPr>
              <a:t>万元</a:t>
            </a:r>
            <a:endParaRPr lang="zh-CN" altLang="en-US" sz="3600" b="1">
              <a:solidFill>
                <a:schemeClr val="bg1"/>
              </a:solidFill>
            </a:endParaRPr>
          </a:p>
          <a:p>
            <a:pPr algn="l"/>
            <a:endParaRPr lang="zh-CN" altLang="en-US" sz="3600" b="1">
              <a:solidFill>
                <a:schemeClr val="bg1"/>
              </a:solidFill>
            </a:endParaRPr>
          </a:p>
          <a:p>
            <a:pPr algn="l"/>
            <a:endParaRPr lang="zh-CN" altLang="en-US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  <a:sym typeface="+mn-ea"/>
              </a:rPr>
              <a:t>市工信局 装备工业科：0772-28</a:t>
            </a:r>
            <a:r>
              <a:rPr lang="en-US" altLang="zh-CN" sz="3600" b="1">
                <a:solidFill>
                  <a:schemeClr val="bg1"/>
                </a:solidFill>
                <a:sym typeface="+mn-ea"/>
              </a:rPr>
              <a:t>21260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  <a:sym typeface="+mn-ea"/>
              </a:rPr>
              <a:t>市财政局 工业交通科：0772-</a:t>
            </a:r>
            <a:r>
              <a:rPr lang="en-US" altLang="zh-CN" sz="3600" b="1">
                <a:solidFill>
                  <a:schemeClr val="bg1"/>
                </a:solidFill>
                <a:sym typeface="+mn-ea"/>
              </a:rPr>
              <a:t>2809137</a:t>
            </a:r>
            <a:endParaRPr lang="en-US" altLang="zh-CN" sz="3600" b="1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 algn="l">
              <a:buNone/>
            </a:pP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战略性新兴产业项目</a:t>
            </a:r>
            <a:endParaRPr lang="en-US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</a:rPr>
              <a:t>战略性新兴产业</a:t>
            </a:r>
            <a:r>
              <a:rPr lang="en-US" altLang="zh-CN" sz="3600" b="1">
                <a:solidFill>
                  <a:schemeClr val="bg1"/>
                </a:solidFill>
              </a:rPr>
              <a:t>“</a:t>
            </a:r>
            <a:r>
              <a:rPr lang="zh-CN" altLang="en-US" sz="3600" b="1">
                <a:solidFill>
                  <a:schemeClr val="bg1"/>
                </a:solidFill>
              </a:rPr>
              <a:t>十三五</a:t>
            </a:r>
            <a:r>
              <a:rPr lang="en-US" altLang="zh-CN" sz="3600" b="1">
                <a:solidFill>
                  <a:schemeClr val="bg1"/>
                </a:solidFill>
              </a:rPr>
              <a:t>”</a:t>
            </a:r>
            <a:r>
              <a:rPr lang="zh-CN" altLang="en-US" sz="3600" b="1">
                <a:solidFill>
                  <a:schemeClr val="bg1"/>
                </a:solidFill>
              </a:rPr>
              <a:t>发展规划</a:t>
            </a:r>
            <a:endParaRPr lang="zh-CN" altLang="en-US" sz="3600" b="1">
              <a:solidFill>
                <a:schemeClr val="bg1"/>
              </a:solidFill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</a:rPr>
              <a:t>《推进柳州市工业高质量发展建设现代制造城实施方案（</a:t>
            </a:r>
            <a:r>
              <a:rPr lang="en-US" altLang="zh-CN" sz="3600" b="1">
                <a:solidFill>
                  <a:schemeClr val="bg1"/>
                </a:solidFill>
              </a:rPr>
              <a:t>2018-2022</a:t>
            </a:r>
            <a:r>
              <a:rPr lang="zh-CN" altLang="en-US" sz="3600" b="1">
                <a:solidFill>
                  <a:schemeClr val="bg1"/>
                </a:solidFill>
              </a:rPr>
              <a:t>年）》</a:t>
            </a:r>
            <a:endParaRPr lang="zh-CN" altLang="en-US" sz="3600" b="1">
              <a:solidFill>
                <a:schemeClr val="bg1"/>
              </a:solidFill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</a:rPr>
              <a:t>符合（</a:t>
            </a:r>
            <a:r>
              <a:rPr lang="en-US" altLang="zh-CN" sz="3600" b="1">
                <a:solidFill>
                  <a:schemeClr val="bg1"/>
                </a:solidFill>
              </a:rPr>
              <a:t>2020</a:t>
            </a:r>
            <a:r>
              <a:rPr lang="zh-CN" altLang="en-US" sz="3600" b="1">
                <a:solidFill>
                  <a:schemeClr val="bg1"/>
                </a:solidFill>
              </a:rPr>
              <a:t>年战略性新兴产业重点支持领域）</a:t>
            </a:r>
            <a:endParaRPr lang="zh-CN" altLang="en-US" sz="3600" b="1">
              <a:solidFill>
                <a:schemeClr val="bg1"/>
              </a:solidFill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</a:rPr>
              <a:t>强龙头项目</a:t>
            </a:r>
            <a:endParaRPr lang="zh-CN" altLang="en-US" sz="3600" b="1">
              <a:solidFill>
                <a:schemeClr val="bg1"/>
              </a:solidFill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</a:rPr>
              <a:t>补链项目</a:t>
            </a:r>
            <a:endParaRPr lang="zh-CN" altLang="en-US" sz="3600" b="1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战略性新兴产业项目</a:t>
            </a:r>
            <a:endParaRPr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 algn="l">
              <a:buNone/>
            </a:pPr>
            <a:r>
              <a:rPr lang="zh-CN" altLang="en-US" sz="3600" b="1">
                <a:solidFill>
                  <a:schemeClr val="bg1"/>
                </a:solidFill>
                <a:sym typeface="+mn-ea"/>
              </a:rPr>
              <a:t>申报要求：</a:t>
            </a:r>
            <a:endParaRPr lang="zh-CN" altLang="en-US" sz="3600" b="1">
              <a:solidFill>
                <a:schemeClr val="bg1"/>
              </a:solidFill>
              <a:sym typeface="+mn-ea"/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战略性新兴产业重点发展领域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已开工，建设期不超过三年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产业化项目</a:t>
            </a:r>
            <a:r>
              <a:rPr lang="en-US" altLang="zh-CN" sz="3600" b="1">
                <a:solidFill>
                  <a:schemeClr val="bg1"/>
                </a:solidFill>
              </a:rPr>
              <a:t>&gt;300</a:t>
            </a:r>
            <a:r>
              <a:rPr lang="zh-CN" altLang="en-US" sz="3600" b="1">
                <a:solidFill>
                  <a:schemeClr val="bg1"/>
                </a:solidFill>
              </a:rPr>
              <a:t>万元；研发类项目</a:t>
            </a:r>
            <a:r>
              <a:rPr lang="en-US" altLang="zh-CN" sz="3600" b="1">
                <a:solidFill>
                  <a:schemeClr val="bg1"/>
                </a:solidFill>
              </a:rPr>
              <a:t>&gt;100</a:t>
            </a:r>
            <a:r>
              <a:rPr lang="zh-CN" altLang="en-US" sz="3600" b="1">
                <a:solidFill>
                  <a:schemeClr val="bg1"/>
                </a:solidFill>
              </a:rPr>
              <a:t>万元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市工信局 规划科：0772-2825335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市财政局 工业交通科：0772-</a:t>
            </a:r>
            <a:r>
              <a:rPr lang="en-US" altLang="zh-CN" sz="3600" b="1">
                <a:solidFill>
                  <a:schemeClr val="bg1"/>
                </a:solidFill>
              </a:rPr>
              <a:t>2809137</a:t>
            </a:r>
            <a:endParaRPr lang="en-US" altLang="zh-CN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7000">
              <a:schemeClr val="accent1">
                <a:lumMod val="40000"/>
                <a:lumOff val="60000"/>
              </a:schemeClr>
            </a:gs>
            <a:gs pos="0">
              <a:schemeClr val="bg1"/>
            </a:gs>
            <a:gs pos="23000">
              <a:schemeClr val="accent1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lvl="0" indent="0" algn="l">
              <a:buNone/>
            </a:pP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申报流程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74165"/>
            <a:ext cx="10515600" cy="4807585"/>
          </a:xfrm>
        </p:spPr>
        <p:txBody>
          <a:bodyPr>
            <a:normAutofit lnSpcReduction="10000"/>
          </a:bodyPr>
          <a:p>
            <a:pPr marL="0" indent="0" algn="l">
              <a:buNone/>
            </a:pPr>
            <a:r>
              <a:rPr lang="en-US" altLang="zh-CN" b="1">
                <a:solidFill>
                  <a:schemeClr val="bg1"/>
                </a:solidFill>
              </a:rPr>
              <a:t>   </a:t>
            </a:r>
            <a:endParaRPr lang="en-US" altLang="zh-CN" b="1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zh-CN" altLang="zh-CN" b="1">
                <a:solidFill>
                  <a:schemeClr val="bg1"/>
                </a:solidFill>
              </a:rPr>
              <a:t>  </a:t>
            </a:r>
            <a:r>
              <a:rPr lang="zh-CN" altLang="zh-CN" sz="3200" b="1">
                <a:solidFill>
                  <a:schemeClr val="bg1"/>
                </a:solidFill>
              </a:rPr>
              <a:t>项目备案</a:t>
            </a:r>
            <a:r>
              <a:rPr lang="zh-CN" altLang="zh-CN" sz="3200" b="1">
                <a:solidFill>
                  <a:schemeClr val="bg1"/>
                </a:solidFill>
                <a:sym typeface="+mn-ea"/>
              </a:rPr>
              <a:t>        </a:t>
            </a:r>
            <a:r>
              <a:rPr lang="zh-CN" altLang="zh-CN" sz="3200" b="1">
                <a:solidFill>
                  <a:schemeClr val="bg1"/>
                </a:solidFill>
              </a:rPr>
              <a:t>提交申请</a:t>
            </a:r>
            <a:r>
              <a:rPr lang="zh-CN" altLang="zh-CN" sz="3200" b="1">
                <a:solidFill>
                  <a:schemeClr val="bg1"/>
                </a:solidFill>
                <a:sym typeface="+mn-ea"/>
              </a:rPr>
              <a:t>         </a:t>
            </a:r>
            <a:r>
              <a:rPr lang="zh-CN" altLang="zh-CN" sz="3200" b="1">
                <a:solidFill>
                  <a:schemeClr val="bg1"/>
                </a:solidFill>
              </a:rPr>
              <a:t>查验筛选</a:t>
            </a:r>
            <a:r>
              <a:rPr lang="zh-CN" altLang="zh-CN" sz="3200" b="1">
                <a:solidFill>
                  <a:schemeClr val="bg1"/>
                </a:solidFill>
                <a:sym typeface="+mn-ea"/>
              </a:rPr>
              <a:t>          </a:t>
            </a:r>
            <a:r>
              <a:rPr lang="zh-CN" altLang="zh-CN" sz="3200" b="1">
                <a:solidFill>
                  <a:schemeClr val="bg1"/>
                </a:solidFill>
              </a:rPr>
              <a:t>编印材料</a:t>
            </a:r>
            <a:endParaRPr lang="zh-CN" altLang="zh-CN" sz="32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zh-CN" altLang="zh-CN" sz="32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zh-CN" altLang="zh-CN" sz="32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zh-CN" altLang="zh-CN" sz="3200" b="1">
                <a:solidFill>
                  <a:schemeClr val="bg1"/>
                </a:solidFill>
                <a:sym typeface="+mn-ea"/>
              </a:rPr>
              <a:t>  竣工验收                                                              </a:t>
            </a:r>
            <a:r>
              <a:rPr lang="zh-CN" altLang="zh-CN" sz="3200" b="1">
                <a:solidFill>
                  <a:schemeClr val="bg1"/>
                </a:solidFill>
              </a:rPr>
              <a:t>专家评审</a:t>
            </a:r>
            <a:endParaRPr lang="zh-CN" altLang="zh-CN" sz="32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zh-CN" altLang="zh-CN" sz="3200" b="1">
              <a:solidFill>
                <a:schemeClr val="bg1"/>
              </a:solidFill>
            </a:endParaRPr>
          </a:p>
          <a:p>
            <a:pPr algn="l"/>
            <a:endParaRPr lang="zh-CN" altLang="zh-CN" sz="32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zh-CN" altLang="zh-CN" sz="3200" b="1">
                <a:solidFill>
                  <a:schemeClr val="bg1"/>
                </a:solidFill>
              </a:rPr>
              <a:t>  </a:t>
            </a:r>
            <a:r>
              <a:rPr lang="zh-CN" altLang="zh-CN" sz="3200" b="1">
                <a:solidFill>
                  <a:schemeClr val="bg1"/>
                </a:solidFill>
                <a:sym typeface="+mn-ea"/>
              </a:rPr>
              <a:t>绩效评价        进度汇报         申请拨款         过会行</a:t>
            </a:r>
            <a:r>
              <a:rPr lang="zh-CN" altLang="zh-CN" sz="3200" b="1">
                <a:solidFill>
                  <a:schemeClr val="bg1"/>
                </a:solidFill>
              </a:rPr>
              <a:t>文</a:t>
            </a:r>
            <a:endParaRPr lang="zh-CN" altLang="zh-CN" sz="3200" b="1">
              <a:solidFill>
                <a:schemeClr val="bg1"/>
              </a:solidFill>
            </a:endParaRPr>
          </a:p>
        </p:txBody>
      </p:sp>
      <p:sp>
        <p:nvSpPr>
          <p:cNvPr id="5" name="右箭头 4"/>
          <p:cNvSpPr/>
          <p:nvPr/>
        </p:nvSpPr>
        <p:spPr>
          <a:xfrm>
            <a:off x="2839085" y="2094865"/>
            <a:ext cx="588645" cy="289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右箭头 5"/>
          <p:cNvSpPr/>
          <p:nvPr/>
        </p:nvSpPr>
        <p:spPr>
          <a:xfrm>
            <a:off x="5240655" y="2094865"/>
            <a:ext cx="588645" cy="289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右箭头 6"/>
          <p:cNvSpPr/>
          <p:nvPr/>
        </p:nvSpPr>
        <p:spPr>
          <a:xfrm>
            <a:off x="7701915" y="2094865"/>
            <a:ext cx="588645" cy="289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下箭头 7"/>
          <p:cNvSpPr/>
          <p:nvPr/>
        </p:nvSpPr>
        <p:spPr>
          <a:xfrm>
            <a:off x="9112250" y="2815590"/>
            <a:ext cx="280035" cy="4438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下箭头 8"/>
          <p:cNvSpPr/>
          <p:nvPr/>
        </p:nvSpPr>
        <p:spPr>
          <a:xfrm>
            <a:off x="9112250" y="4268470"/>
            <a:ext cx="280035" cy="4438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左箭头 9"/>
          <p:cNvSpPr/>
          <p:nvPr/>
        </p:nvSpPr>
        <p:spPr>
          <a:xfrm>
            <a:off x="7701280" y="5198745"/>
            <a:ext cx="589280" cy="28003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左箭头 10"/>
          <p:cNvSpPr/>
          <p:nvPr/>
        </p:nvSpPr>
        <p:spPr>
          <a:xfrm>
            <a:off x="5240020" y="5198745"/>
            <a:ext cx="589280" cy="28003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左箭头 11"/>
          <p:cNvSpPr/>
          <p:nvPr/>
        </p:nvSpPr>
        <p:spPr>
          <a:xfrm>
            <a:off x="2839085" y="5198745"/>
            <a:ext cx="589280" cy="28003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下箭头 3"/>
          <p:cNvSpPr/>
          <p:nvPr/>
        </p:nvSpPr>
        <p:spPr>
          <a:xfrm rot="10800000">
            <a:off x="1719580" y="4268470"/>
            <a:ext cx="280035" cy="4438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重点内容</a:t>
            </a:r>
            <a:endParaRPr lang="zh-CN" altLang="en-US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91615" y="2440940"/>
            <a:ext cx="7110730" cy="3460750"/>
          </a:xfrm>
        </p:spPr>
        <p:txBody>
          <a:bodyPr>
            <a:noAutofit/>
          </a:bodyPr>
          <a:p>
            <a:pPr algn="l"/>
            <a:r>
              <a:rPr lang="zh-CN" altLang="en-US" sz="3600" b="1">
                <a:solidFill>
                  <a:schemeClr val="bg1"/>
                </a:solidFill>
                <a:sym typeface="+mn-ea"/>
              </a:rPr>
              <a:t>哪些</a:t>
            </a:r>
            <a:r>
              <a:rPr lang="zh-CN" altLang="en-US" sz="3600" b="1">
                <a:solidFill>
                  <a:schemeClr val="bg1"/>
                </a:solidFill>
                <a:sym typeface="+mn-ea"/>
              </a:rPr>
              <a:t>项目资金？</a:t>
            </a:r>
            <a:endParaRPr lang="zh-CN" altLang="en-US" sz="3600" b="1">
              <a:solidFill>
                <a:schemeClr val="bg1"/>
              </a:solidFill>
              <a:sym typeface="+mn-ea"/>
            </a:endParaRPr>
          </a:p>
          <a:p>
            <a:pPr algn="l"/>
            <a:endParaRPr lang="zh-CN" altLang="en-US" sz="3600" b="1">
              <a:solidFill>
                <a:schemeClr val="bg1"/>
              </a:solidFill>
              <a:sym typeface="+mn-ea"/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  <a:sym typeface="+mn-ea"/>
              </a:rPr>
              <a:t>需要什么</a:t>
            </a:r>
            <a:r>
              <a:rPr lang="zh-CN" altLang="en-US" sz="3600" b="1">
                <a:solidFill>
                  <a:schemeClr val="bg1"/>
                </a:solidFill>
                <a:sym typeface="+mn-ea"/>
              </a:rPr>
              <a:t>条件？</a:t>
            </a:r>
            <a:endParaRPr lang="zh-CN" altLang="en-US" sz="3600" b="1">
              <a:solidFill>
                <a:schemeClr val="bg1"/>
              </a:solidFill>
              <a:sym typeface="+mn-ea"/>
            </a:endParaRPr>
          </a:p>
          <a:p>
            <a:pPr algn="l"/>
            <a:endParaRPr lang="zh-CN" altLang="en-US" sz="3600" b="1">
              <a:solidFill>
                <a:schemeClr val="bg1"/>
              </a:solidFill>
              <a:sym typeface="+mn-ea"/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  <a:sym typeface="+mn-ea"/>
              </a:rPr>
              <a:t>评审答疑技巧分享</a:t>
            </a:r>
            <a:endParaRPr lang="zh-CN" altLang="en-US" sz="3600" b="1">
              <a:solidFill>
                <a:schemeClr val="bg1"/>
              </a:solidFill>
              <a:sym typeface="+mn-ea"/>
            </a:endParaRPr>
          </a:p>
          <a:p>
            <a:pPr algn="l"/>
            <a:endParaRPr lang="zh-CN" altLang="en-US" sz="3600" b="1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7000">
              <a:schemeClr val="accent1">
                <a:lumMod val="40000"/>
                <a:lumOff val="60000"/>
              </a:schemeClr>
            </a:gs>
            <a:gs pos="0">
              <a:schemeClr val="bg1"/>
            </a:gs>
            <a:gs pos="23000">
              <a:schemeClr val="accent1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lvl="0" indent="0" algn="l">
              <a:buNone/>
            </a:pP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审批、核准、备案</a:t>
            </a:r>
            <a:endParaRPr lang="zh-CN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74165"/>
            <a:ext cx="10515600" cy="4807585"/>
          </a:xfrm>
        </p:spPr>
        <p:txBody>
          <a:bodyPr>
            <a:normAutofit lnSpcReduction="10000"/>
          </a:bodyPr>
          <a:p>
            <a:pPr marL="0" indent="0" algn="l">
              <a:buNone/>
            </a:pPr>
            <a:r>
              <a:rPr lang="en-US" altLang="zh-CN" b="1">
                <a:solidFill>
                  <a:schemeClr val="bg1"/>
                </a:solidFill>
              </a:rPr>
              <a:t>   </a:t>
            </a:r>
            <a:endParaRPr lang="en-US" altLang="zh-CN" b="1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zh-CN" altLang="zh-CN" sz="32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zh-CN" altLang="zh-CN" sz="32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zh-CN" altLang="zh-CN" sz="32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zh-CN" altLang="zh-CN" sz="3200" b="1">
                <a:solidFill>
                  <a:schemeClr val="bg1"/>
                </a:solidFill>
              </a:rPr>
              <a:t>http://zxsp.fgw.gxzf.gov.cn/</a:t>
            </a:r>
            <a:endParaRPr lang="zh-CN" altLang="zh-CN" sz="3200" b="1">
              <a:solidFill>
                <a:schemeClr val="bg1"/>
              </a:solidFill>
            </a:endParaRPr>
          </a:p>
        </p:txBody>
      </p:sp>
      <p:pic>
        <p:nvPicPr>
          <p:cNvPr id="13" name="图片 12" descr="logo2[1]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955" y="2336165"/>
            <a:ext cx="8152765" cy="76073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2413000"/>
            <a:ext cx="9144000" cy="1421765"/>
          </a:xfrm>
        </p:spPr>
        <p:txBody>
          <a:bodyPr>
            <a:normAutofit/>
            <a:scene3d>
              <a:camera prst="orthographicFront"/>
              <a:lightRig rig="threePt" dir="t"/>
            </a:scene3d>
          </a:bodyPr>
          <a:p>
            <a:r>
              <a:rPr lang="zh-CN" altLang="en-US" b="1">
                <a:solidFill>
                  <a:schemeClr val="bg1"/>
                </a:solidFill>
                <a:sym typeface="+mn-ea"/>
              </a:rPr>
              <a:t>项目评审答疑技巧</a:t>
            </a:r>
            <a:endParaRPr lang="zh-CN" altLang="en-US" b="1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8130540" cy="4351655"/>
          </a:xfrm>
        </p:spPr>
        <p:txBody>
          <a:bodyPr/>
          <a:p>
            <a:pPr algn="l"/>
            <a:r>
              <a:rPr lang="zh-CN" altLang="zh-CN" sz="3600" b="1">
                <a:solidFill>
                  <a:schemeClr val="bg1"/>
                </a:solidFill>
              </a:rPr>
              <a:t>简明扼要    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  <a:sym typeface="+mn-ea"/>
              </a:rPr>
              <a:t>引用数据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突出亮点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注意节奏</a:t>
            </a:r>
            <a:endParaRPr lang="zh-CN" altLang="zh-CN" sz="3600" b="1">
              <a:solidFill>
                <a:schemeClr val="bg1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 algn="l">
              <a:buNone/>
            </a:pP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项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目评审：汇报</a:t>
            </a:r>
            <a:r>
              <a:rPr lang="en-US" alt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/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答疑 技巧</a:t>
            </a:r>
            <a:endParaRPr lang="zh-CN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>
              <a:buNone/>
            </a:pP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技术创新项目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评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审注意</a:t>
            </a:r>
            <a:endParaRPr lang="zh-CN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algn="l"/>
            <a:r>
              <a:rPr lang="zh-CN" altLang="zh-CN" sz="3600" b="1">
                <a:solidFill>
                  <a:schemeClr val="bg1"/>
                </a:solidFill>
              </a:rPr>
              <a:t>技术创新点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技术可行性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对行业发展的意义、效益</a:t>
            </a:r>
            <a:endParaRPr lang="zh-CN" altLang="zh-CN" sz="3600" b="1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 algn="l">
              <a:buNone/>
            </a:pPr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挖潜改造</a:t>
            </a:r>
            <a:r>
              <a:rPr lang="en-US" alt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/</a:t>
            </a:r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技术改造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项目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评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审注意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13175"/>
          </a:xfrm>
        </p:spPr>
        <p:txBody>
          <a:bodyPr>
            <a:norm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</a:rPr>
              <a:t>能力（技术、资金）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市场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设备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建设期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效益估算</a:t>
            </a:r>
            <a:endParaRPr lang="zh-CN" altLang="zh-CN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>
              <a:buNone/>
            </a:pP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制造业与互联网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融合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发展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项目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评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审注意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</a:rPr>
              <a:t>项目</a:t>
            </a:r>
            <a:r>
              <a:rPr lang="zh-CN" altLang="zh-CN" sz="3600" b="1">
                <a:solidFill>
                  <a:schemeClr val="bg1"/>
                </a:solidFill>
                <a:sym typeface="+mn-ea"/>
              </a:rPr>
              <a:t>符合申报要求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单位具备实施条件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可以实现预期目标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先进、成熟、适用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具有推广应用价值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申报材料完整真实</a:t>
            </a:r>
            <a:endParaRPr lang="zh-CN" altLang="zh-CN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>
              <a:buNone/>
            </a:pP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节能技改项目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评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审注意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580"/>
          </a:xfrm>
        </p:spPr>
        <p:txBody>
          <a:bodyPr>
            <a:noAutofit/>
          </a:bodyPr>
          <a:p>
            <a:pPr marL="0" indent="0" algn="l">
              <a:buNone/>
            </a:pPr>
            <a:endParaRPr lang="zh-CN" altLang="zh-CN" sz="3200" b="1">
              <a:solidFill>
                <a:schemeClr val="bg1"/>
              </a:solidFill>
            </a:endParaRPr>
          </a:p>
          <a:p>
            <a:pPr algn="l"/>
            <a:r>
              <a:rPr lang="zh-CN" altLang="zh-CN" sz="3200" b="1">
                <a:solidFill>
                  <a:schemeClr val="bg1"/>
                </a:solidFill>
              </a:rPr>
              <a:t>符合节能设计、能耗限额等规范标准</a:t>
            </a:r>
            <a:endParaRPr lang="zh-CN" altLang="zh-CN" sz="3200" b="1">
              <a:solidFill>
                <a:schemeClr val="bg1"/>
              </a:solidFill>
            </a:endParaRPr>
          </a:p>
          <a:p>
            <a:pPr algn="l"/>
            <a:r>
              <a:rPr lang="zh-CN" altLang="zh-CN" sz="3200" b="1">
                <a:solidFill>
                  <a:schemeClr val="bg1"/>
                </a:solidFill>
              </a:rPr>
              <a:t>用能总量、能源结构、节能措施、节能量指标合理</a:t>
            </a:r>
            <a:endParaRPr lang="zh-CN" altLang="zh-CN" sz="3200" b="1">
              <a:solidFill>
                <a:schemeClr val="bg1"/>
              </a:solidFill>
            </a:endParaRPr>
          </a:p>
          <a:p>
            <a:pPr algn="l"/>
            <a:r>
              <a:rPr lang="zh-CN" altLang="zh-CN" sz="3200" b="1">
                <a:solidFill>
                  <a:schemeClr val="bg1"/>
                </a:solidFill>
              </a:rPr>
              <a:t>节能量的测算严谨、公式与结果正确</a:t>
            </a:r>
            <a:endParaRPr lang="zh-CN" altLang="zh-CN" sz="3200" b="1">
              <a:solidFill>
                <a:schemeClr val="bg1"/>
              </a:solidFill>
            </a:endParaRPr>
          </a:p>
          <a:p>
            <a:pPr algn="l"/>
            <a:r>
              <a:rPr lang="zh-CN" altLang="zh-CN" sz="3200" b="1">
                <a:solidFill>
                  <a:schemeClr val="bg1"/>
                </a:solidFill>
              </a:rPr>
              <a:t>节能技术先进</a:t>
            </a:r>
            <a:r>
              <a:rPr lang="en-US" altLang="zh-CN" sz="3200" b="1">
                <a:solidFill>
                  <a:schemeClr val="bg1"/>
                </a:solidFill>
              </a:rPr>
              <a:t>/</a:t>
            </a:r>
            <a:r>
              <a:rPr lang="zh-CN" altLang="zh-CN" sz="3200" b="1">
                <a:solidFill>
                  <a:schemeClr val="bg1"/>
                </a:solidFill>
              </a:rPr>
              <a:t>成熟</a:t>
            </a:r>
            <a:r>
              <a:rPr lang="en-US" altLang="zh-CN" sz="3200" b="1">
                <a:solidFill>
                  <a:schemeClr val="bg1"/>
                </a:solidFill>
              </a:rPr>
              <a:t>/</a:t>
            </a:r>
            <a:r>
              <a:rPr lang="zh-CN" altLang="zh-CN" sz="3200" b="1">
                <a:solidFill>
                  <a:schemeClr val="bg1"/>
                </a:solidFill>
                <a:sym typeface="+mn-ea"/>
              </a:rPr>
              <a:t>适用</a:t>
            </a:r>
            <a:endParaRPr lang="zh-CN" altLang="zh-CN" sz="3200" b="1">
              <a:solidFill>
                <a:schemeClr val="bg1"/>
              </a:solidFill>
              <a:sym typeface="+mn-ea"/>
            </a:endParaRPr>
          </a:p>
          <a:p>
            <a:pPr algn="l"/>
            <a:r>
              <a:rPr lang="zh-CN" altLang="zh-CN" sz="3200" b="1">
                <a:solidFill>
                  <a:schemeClr val="bg1"/>
                </a:solidFill>
              </a:rPr>
              <a:t>投资合理</a:t>
            </a:r>
            <a:endParaRPr lang="zh-CN" altLang="zh-CN" sz="3200" b="1">
              <a:solidFill>
                <a:schemeClr val="bg1"/>
              </a:solidFill>
            </a:endParaRPr>
          </a:p>
          <a:p>
            <a:pPr algn="l"/>
            <a:r>
              <a:rPr lang="zh-CN" altLang="zh-CN" sz="3200" b="1">
                <a:solidFill>
                  <a:schemeClr val="bg1"/>
                </a:solidFill>
              </a:rPr>
              <a:t>对节能减排任务目标有贡献</a:t>
            </a:r>
            <a:endParaRPr lang="zh-CN" altLang="zh-CN" sz="32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 algn="l">
              <a:buNone/>
            </a:pP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装备制造项目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评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审注意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69080"/>
          </a:xfrm>
        </p:spPr>
        <p:txBody>
          <a:bodyPr>
            <a:norm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</a:rPr>
              <a:t>项目符合申报要求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具备实施条件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建设方案合理可行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可以实现预期目标</a:t>
            </a:r>
            <a:endParaRPr lang="zh-CN" altLang="zh-CN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>
              <a:buNone/>
            </a:pP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战略性新兴产业项目</a:t>
            </a:r>
            <a:r>
              <a:rPr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评</a:t>
            </a: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审注意</a:t>
            </a:r>
            <a:endParaRPr lang="zh-CN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</a:rPr>
              <a:t>符合战略性新兴产业发展规划，核心技术处于关键环节或能填补空白、弱势环节；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技术水平达到先进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项目可行性分析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建设期合理，效益估算合理</a:t>
            </a:r>
            <a:endParaRPr lang="zh-CN" altLang="zh-CN" sz="3600" b="1">
              <a:solidFill>
                <a:schemeClr val="bg1"/>
              </a:solidFill>
            </a:endParaRPr>
          </a:p>
          <a:p>
            <a:r>
              <a:rPr lang="zh-CN" altLang="zh-CN" sz="3600" b="1">
                <a:solidFill>
                  <a:schemeClr val="bg1"/>
                </a:solidFill>
                <a:sym typeface="+mn-ea"/>
              </a:rPr>
              <a:t>研发类项目需</a:t>
            </a:r>
            <a:r>
              <a:rPr lang="zh-CN" altLang="zh-CN" sz="3600" b="1">
                <a:solidFill>
                  <a:schemeClr val="bg1"/>
                </a:solidFill>
              </a:rPr>
              <a:t>能形成良好的技术成果、专利、著作权等</a:t>
            </a:r>
            <a:endParaRPr lang="zh-CN" altLang="zh-CN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>
              <a:buNone/>
            </a:pPr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财政拨款条件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实际已完成计划投资的</a:t>
            </a:r>
            <a:r>
              <a:rPr lang="en-US" altLang="zh-CN" sz="3600" b="1">
                <a:solidFill>
                  <a:schemeClr val="bg1"/>
                </a:solidFill>
              </a:rPr>
              <a:t>50%</a:t>
            </a:r>
            <a:endParaRPr lang="en-US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  <a:sym typeface="+mn-ea"/>
              </a:rPr>
              <a:t>（须有</a:t>
            </a:r>
            <a:r>
              <a:rPr lang="zh-CN" altLang="en-US" sz="3600" b="1">
                <a:solidFill>
                  <a:schemeClr val="bg1"/>
                </a:solidFill>
                <a:sym typeface="+mn-ea"/>
              </a:rPr>
              <a:t>凭证）</a:t>
            </a:r>
            <a:endParaRPr lang="zh-CN" alt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713865" y="897255"/>
            <a:ext cx="8539480" cy="514985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80515" y="4055110"/>
            <a:ext cx="9144000" cy="2326640"/>
          </a:xfrm>
        </p:spPr>
        <p:txBody>
          <a:bodyPr>
            <a:normAutofit/>
          </a:bodyPr>
          <a:p>
            <a:pPr algn="ctr"/>
            <a:endParaRPr lang="zh-CN" altLang="en-US" b="1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zh-CN" altLang="en-US" sz="3600" b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覃万宁</a:t>
            </a:r>
            <a:endParaRPr lang="zh-CN" altLang="en-US" b="1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sym typeface="+mn-ea"/>
            </a:endParaRPr>
          </a:p>
          <a:p>
            <a:pPr algn="ctr"/>
            <a:r>
              <a:rPr lang="en-US" altLang="zh-CN" b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13036822018</a:t>
            </a:r>
            <a:endParaRPr lang="en-US" altLang="zh-CN" b="1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sym typeface="+mn-ea"/>
            </a:endParaRPr>
          </a:p>
          <a:p>
            <a:pPr algn="ctr"/>
            <a:r>
              <a:rPr lang="en-US" altLang="zh-CN" b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mrrun2018@qq.com</a:t>
            </a:r>
            <a:endParaRPr lang="zh-CN" altLang="en-US" b="1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4580255" y="1882775"/>
            <a:ext cx="314452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p>
            <a:pPr algn="ctr"/>
            <a:r>
              <a:rPr lang="zh-CN" altLang="en-US" sz="7200" b="1">
                <a:ln/>
                <a:solidFill>
                  <a:schemeClr val="accent4"/>
                </a:solidFill>
                <a:effectLst/>
                <a:sym typeface="+mn-ea"/>
              </a:rPr>
              <a:t>谢 谢！</a:t>
            </a:r>
            <a:endParaRPr lang="zh-CN" altLang="en-US" sz="7200" b="1">
              <a:ln/>
              <a:solidFill>
                <a:schemeClr val="accent4"/>
              </a:solidFill>
              <a:effectLst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lvl="0"/>
            <a:r>
              <a:rPr 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申报注意</a:t>
            </a:r>
            <a:endParaRPr lang="zh-CN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algn="l"/>
            <a:r>
              <a:rPr lang="zh-CN" altLang="zh-CN" sz="3600" b="1">
                <a:solidFill>
                  <a:schemeClr val="bg1"/>
                </a:solidFill>
              </a:rPr>
              <a:t>一个项目只能申请一项专项资金扶持（</a:t>
            </a:r>
            <a:r>
              <a:rPr lang="zh-CN" altLang="zh-CN" sz="3600" b="1">
                <a:solidFill>
                  <a:schemeClr val="bg1"/>
                </a:solidFill>
                <a:sym typeface="+mn-ea"/>
              </a:rPr>
              <a:t>同级财政</a:t>
            </a:r>
            <a:r>
              <a:rPr lang="zh-CN" altLang="zh-CN" sz="3600" b="1">
                <a:solidFill>
                  <a:schemeClr val="bg1"/>
                </a:solidFill>
              </a:rPr>
              <a:t>）；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依托同一核心内容或同一关键技术编制的不同项目视为同一项目；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申报企业获得过项目支持而未完成验收的，须先完成验收；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完成计划投资超30%</a:t>
            </a:r>
            <a:endParaRPr lang="zh-CN" altLang="zh-CN" sz="3600" b="1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项目</a:t>
            </a:r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支持重点</a:t>
            </a:r>
            <a:endParaRPr lang="zh-CN" altLang="en-US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423795"/>
            <a:ext cx="10515600" cy="2428875"/>
          </a:xfrm>
        </p:spPr>
        <p:txBody>
          <a:bodyPr>
            <a:no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  <a:sym typeface="+mn-ea"/>
              </a:rPr>
              <a:t>柳州市</a:t>
            </a:r>
            <a:r>
              <a:rPr lang="en-US" altLang="zh-CN" sz="3600" b="1">
                <a:solidFill>
                  <a:schemeClr val="bg1"/>
                </a:solidFill>
                <a:sym typeface="+mn-ea"/>
              </a:rPr>
              <a:t>“5+5”</a:t>
            </a:r>
            <a:r>
              <a:rPr lang="zh-CN" altLang="en-US" sz="3600" b="1">
                <a:solidFill>
                  <a:schemeClr val="bg1"/>
                </a:solidFill>
                <a:sym typeface="+mn-ea"/>
              </a:rPr>
              <a:t>产业重点发展方向</a:t>
            </a:r>
            <a:endParaRPr lang="zh-CN" altLang="en-US" sz="3600" b="1">
              <a:solidFill>
                <a:schemeClr val="bg1"/>
              </a:solidFill>
              <a:sym typeface="+mn-ea"/>
            </a:endParaRPr>
          </a:p>
          <a:p>
            <a:pPr algn="l"/>
            <a:endParaRPr lang="zh-CN" altLang="en-US" sz="3600" b="1">
              <a:solidFill>
                <a:schemeClr val="bg1"/>
              </a:solidFill>
              <a:sym typeface="+mn-ea"/>
            </a:endParaRPr>
          </a:p>
          <a:p>
            <a:pPr algn="l"/>
            <a:endParaRPr lang="zh-CN" altLang="en-US" sz="3600" b="1">
              <a:solidFill>
                <a:schemeClr val="bg1"/>
              </a:solidFill>
              <a:sym typeface="+mn-ea"/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  <a:sym typeface="+mn-ea"/>
              </a:rPr>
              <a:t>强链、延链、补链</a:t>
            </a:r>
            <a:endParaRPr lang="zh-CN" altLang="en-US" sz="3600" b="1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技术创新项目</a:t>
            </a:r>
            <a:endParaRPr lang="zh-CN" altLang="en-US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96695"/>
            <a:ext cx="10515600" cy="5074285"/>
          </a:xfrm>
        </p:spPr>
        <p:txBody>
          <a:bodyPr>
            <a:noAutofit/>
          </a:bodyPr>
          <a:p>
            <a:pPr marL="0" indent="0" algn="l">
              <a:buNone/>
            </a:pPr>
            <a:endParaRPr lang="zh-CN" altLang="zh-CN" sz="3600" b="1">
              <a:solidFill>
                <a:schemeClr val="bg1"/>
              </a:solidFill>
              <a:sym typeface="+mn-ea"/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  <a:sym typeface="+mn-ea"/>
              </a:rPr>
              <a:t>新工艺、新产品、新技术产业化</a:t>
            </a:r>
            <a:endParaRPr lang="zh-CN" altLang="zh-CN" sz="3600" b="1">
              <a:solidFill>
                <a:schemeClr val="bg1"/>
              </a:solidFill>
              <a:sym typeface="+mn-ea"/>
            </a:endParaRPr>
          </a:p>
          <a:p>
            <a:pPr algn="l"/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  <a:sym typeface="+mn-ea"/>
              </a:rPr>
              <a:t>产学研用</a:t>
            </a:r>
            <a:endParaRPr lang="zh-CN" altLang="zh-CN" sz="3600" b="1">
              <a:solidFill>
                <a:schemeClr val="bg1"/>
              </a:solidFill>
              <a:sym typeface="+mn-ea"/>
            </a:endParaRPr>
          </a:p>
          <a:p>
            <a:pPr algn="l"/>
            <a:endParaRPr lang="zh-CN" altLang="zh-CN" sz="3600" b="1">
              <a:solidFill>
                <a:schemeClr val="bg1"/>
              </a:solidFill>
              <a:sym typeface="+mn-ea"/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  <a:sym typeface="+mn-ea"/>
              </a:rPr>
              <a:t>企业技术中心能力提升</a:t>
            </a:r>
            <a:endParaRPr lang="zh-CN" altLang="zh-CN" sz="3600" b="1">
              <a:solidFill>
                <a:schemeClr val="bg1"/>
              </a:solidFill>
              <a:sym typeface="+mn-ea"/>
            </a:endParaRPr>
          </a:p>
          <a:p>
            <a:pPr algn="l"/>
            <a:endParaRPr lang="zh-CN" altLang="zh-CN" sz="3600" b="1">
              <a:solidFill>
                <a:schemeClr val="bg1"/>
              </a:solidFill>
              <a:sym typeface="+mn-ea"/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  <a:sym typeface="+mn-ea"/>
              </a:rPr>
              <a:t>技术创新公共服务平台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endParaRPr lang="zh-CN" altLang="zh-CN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技术创新项目</a:t>
            </a:r>
            <a:endParaRPr lang="zh-CN" altLang="en-US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p>
            <a:pPr marL="0" indent="0" algn="l">
              <a:buNone/>
            </a:pPr>
            <a:r>
              <a:rPr lang="zh-CN" altLang="en-US" sz="3600" b="1">
                <a:solidFill>
                  <a:schemeClr val="bg1"/>
                </a:solidFill>
              </a:rPr>
              <a:t>申报要求：</a:t>
            </a:r>
            <a:endParaRPr lang="zh-CN" altLang="en-US" sz="36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zh-CN" altLang="en-US" sz="3600" b="1">
              <a:solidFill>
                <a:schemeClr val="bg1"/>
              </a:solidFill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</a:rPr>
              <a:t>规模以上企业</a:t>
            </a:r>
            <a:endParaRPr lang="zh-CN" altLang="en-US" sz="3600" b="1">
              <a:solidFill>
                <a:schemeClr val="bg1"/>
              </a:solidFill>
            </a:endParaRPr>
          </a:p>
          <a:p>
            <a:pPr algn="l"/>
            <a:r>
              <a:rPr lang="zh-CN" altLang="en-US" sz="3600" b="1">
                <a:solidFill>
                  <a:schemeClr val="bg1"/>
                </a:solidFill>
              </a:rPr>
              <a:t>投资额</a:t>
            </a:r>
            <a:r>
              <a:rPr lang="en-US" altLang="zh-CN" sz="3600" b="1">
                <a:solidFill>
                  <a:schemeClr val="bg1"/>
                </a:solidFill>
              </a:rPr>
              <a:t>&gt;300</a:t>
            </a:r>
            <a:r>
              <a:rPr lang="zh-CN" altLang="en-US" sz="3600" b="1">
                <a:solidFill>
                  <a:schemeClr val="bg1"/>
                </a:solidFill>
              </a:rPr>
              <a:t>万元</a:t>
            </a:r>
            <a:endParaRPr lang="zh-CN" altLang="en-US" sz="3600" b="1">
              <a:solidFill>
                <a:schemeClr val="bg1"/>
              </a:solidFill>
            </a:endParaRPr>
          </a:p>
          <a:p>
            <a:pPr algn="l"/>
            <a:endParaRPr lang="zh-CN" altLang="en-US" sz="36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zh-CN" altLang="en-US" sz="3600" b="1">
                <a:solidFill>
                  <a:schemeClr val="bg1"/>
                </a:solidFill>
              </a:rPr>
              <a:t>市工信局 科技科 </a:t>
            </a:r>
            <a:r>
              <a:rPr lang="en-US" altLang="zh-CN" sz="3600" b="1">
                <a:solidFill>
                  <a:schemeClr val="bg1"/>
                </a:solidFill>
              </a:rPr>
              <a:t>0772-2823712</a:t>
            </a:r>
            <a:endParaRPr lang="en-US" altLang="zh-CN" sz="36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zh-CN" altLang="en-US" sz="3600" b="1">
                <a:solidFill>
                  <a:schemeClr val="bg1"/>
                </a:solidFill>
              </a:rPr>
              <a:t>市财政局 工业交通科 </a:t>
            </a:r>
            <a:r>
              <a:rPr lang="en-US" altLang="zh-CN" sz="3600" b="1">
                <a:solidFill>
                  <a:schemeClr val="bg1"/>
                </a:solidFill>
              </a:rPr>
              <a:t>0772-2809137</a:t>
            </a:r>
            <a:endParaRPr lang="en-US" altLang="zh-CN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挖潜改造</a:t>
            </a:r>
            <a:r>
              <a:rPr lang="en-US" alt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/</a:t>
            </a:r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技术改造项目</a:t>
            </a:r>
            <a:endParaRPr lang="zh-CN" altLang="en-US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852785" cy="4351655"/>
          </a:xfrm>
        </p:spPr>
        <p:txBody>
          <a:bodyPr>
            <a:no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</a:rPr>
              <a:t>汽车产业项目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endParaRPr lang="zh-CN" altLang="zh-CN" sz="36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zh-CN" altLang="zh-CN" sz="3600" b="1">
                <a:solidFill>
                  <a:schemeClr val="bg1"/>
                </a:solidFill>
              </a:rPr>
              <a:t>整车：</a:t>
            </a:r>
            <a:r>
              <a:rPr lang="zh-CN" altLang="en-US" sz="3600" b="1">
                <a:solidFill>
                  <a:schemeClr val="bg1"/>
                </a:solidFill>
              </a:rPr>
              <a:t>乘用车、商用车、特种专用车、新能源汽车</a:t>
            </a:r>
            <a:endParaRPr lang="zh-CN" altLang="en-US" sz="36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zh-CN" altLang="en-US" sz="3600" b="1">
                <a:solidFill>
                  <a:schemeClr val="bg1"/>
                </a:solidFill>
              </a:rPr>
              <a:t>零部件：核心部件或关键部件、主要部件、核心部件；</a:t>
            </a:r>
            <a:endParaRPr lang="zh-CN" altLang="en-US" sz="3600" b="1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zh-CN" altLang="en-US" sz="3600" b="1">
                <a:solidFill>
                  <a:schemeClr val="bg1"/>
                </a:solidFill>
              </a:rPr>
              <a:t>                  本地配套产业链、拓展外部市场</a:t>
            </a:r>
            <a:endParaRPr lang="zh-CN" alt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挖潜改造</a:t>
            </a:r>
            <a:r>
              <a:rPr lang="en-US" altLang="zh-CN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/</a:t>
            </a:r>
            <a:r>
              <a:rPr lang="zh-CN" altLang="en-US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技术改造项目</a:t>
            </a:r>
            <a:endParaRPr lang="zh-CN" altLang="en-US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3860"/>
          </a:xfrm>
        </p:spPr>
        <p:txBody>
          <a:bodyPr>
            <a:normAutofit/>
          </a:bodyPr>
          <a:p>
            <a:pPr algn="l"/>
            <a:r>
              <a:rPr lang="zh-CN" altLang="zh-CN" sz="3600" b="1">
                <a:solidFill>
                  <a:schemeClr val="bg1"/>
                </a:solidFill>
              </a:rPr>
              <a:t>机械产业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生物与制药行业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轻工产业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化工产业</a:t>
            </a:r>
            <a:endParaRPr lang="zh-CN" altLang="zh-CN" sz="3600" b="1">
              <a:solidFill>
                <a:schemeClr val="bg1"/>
              </a:solidFill>
            </a:endParaRPr>
          </a:p>
          <a:p>
            <a:pPr algn="l"/>
            <a:r>
              <a:rPr lang="zh-CN" altLang="zh-CN" sz="3600" b="1">
                <a:solidFill>
                  <a:schemeClr val="bg1"/>
                </a:solidFill>
              </a:rPr>
              <a:t>其他产业</a:t>
            </a:r>
            <a:endParaRPr lang="zh-CN" altLang="zh-CN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SLIDE_MODEL_TYPE" val="numdgm"/>
</p:tagLst>
</file>

<file path=ppt/tags/tag2.xml><?xml version="1.0" encoding="utf-8"?>
<p:tagLst xmlns:p="http://schemas.openxmlformats.org/presentationml/2006/main">
  <p:tag name="KSO_WM_SLIDE_MODEL_TYPE" val="timeline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1846</Words>
  <Application>WPS 演示</Application>
  <PresentationFormat>宽屏</PresentationFormat>
  <Paragraphs>240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9" baseType="lpstr">
      <vt:lpstr>Arial</vt:lpstr>
      <vt:lpstr>宋体</vt:lpstr>
      <vt:lpstr>Wingdings</vt:lpstr>
      <vt:lpstr>黑体</vt:lpstr>
      <vt:lpstr>Calibri</vt:lpstr>
      <vt:lpstr>微软雅黑</vt:lpstr>
      <vt:lpstr>Arial Unicode MS</vt:lpstr>
      <vt:lpstr>Calibri Light</vt:lpstr>
      <vt:lpstr>Office 主题</vt:lpstr>
      <vt:lpstr>工业扶持资金项目 申报与评审</vt:lpstr>
      <vt:lpstr>重点内容</vt:lpstr>
      <vt:lpstr>PowerPoint 演示文稿</vt:lpstr>
      <vt:lpstr>申报注意</vt:lpstr>
      <vt:lpstr>项目支持重点</vt:lpstr>
      <vt:lpstr>技术创新项目</vt:lpstr>
      <vt:lpstr>技术创新项目</vt:lpstr>
      <vt:lpstr>挖潜改造/技术改造项目</vt:lpstr>
      <vt:lpstr>挖潜改造/技术改造项目</vt:lpstr>
      <vt:lpstr>挖潜改造/技术改造项目</vt:lpstr>
      <vt:lpstr>制造业与互联网融合发展项目</vt:lpstr>
      <vt:lpstr>制造业与互联网融合发展项目</vt:lpstr>
      <vt:lpstr>节能改造项目</vt:lpstr>
      <vt:lpstr>节能改造项目</vt:lpstr>
      <vt:lpstr>装备制造项目</vt:lpstr>
      <vt:lpstr>装备制造项目</vt:lpstr>
      <vt:lpstr>战略性新兴产业项目</vt:lpstr>
      <vt:lpstr>战略性新兴产业项目</vt:lpstr>
      <vt:lpstr>申报流程</vt:lpstr>
      <vt:lpstr>审批、核准、备案</vt:lpstr>
      <vt:lpstr>项目评审答疑技巧</vt:lpstr>
      <vt:lpstr>战略性新兴产业项目</vt:lpstr>
      <vt:lpstr>技术创新项目评审注意</vt:lpstr>
      <vt:lpstr>挖潜改造/技术改造项目评审注意</vt:lpstr>
      <vt:lpstr>制造业与互联网融合发展项目评审注意</vt:lpstr>
      <vt:lpstr>节能技改项目评审注意</vt:lpstr>
      <vt:lpstr>装备制造项目评审注意</vt:lpstr>
      <vt:lpstr>战略性新兴产业项目评审注意</vt:lpstr>
      <vt:lpstr>财政拨款条件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Mr.Run</cp:lastModifiedBy>
  <cp:revision>90</cp:revision>
  <dcterms:created xsi:type="dcterms:W3CDTF">2015-05-05T08:02:00Z</dcterms:created>
  <dcterms:modified xsi:type="dcterms:W3CDTF">2020-03-19T06:07:32Z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2052-11.3.0.8632</vt:lpwstr>
  </property>
</Properties>
</file>